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0" r:id="rId1"/>
  </p:sldMasterIdLst>
  <p:sldIdLst>
    <p:sldId id="256" r:id="rId2"/>
    <p:sldId id="328" r:id="rId3"/>
    <p:sldId id="329" r:id="rId4"/>
    <p:sldId id="330" r:id="rId5"/>
    <p:sldId id="331" r:id="rId6"/>
    <p:sldId id="332" r:id="rId7"/>
    <p:sldId id="333" r:id="rId8"/>
    <p:sldId id="334" r:id="rId9"/>
    <p:sldId id="335" r:id="rId10"/>
    <p:sldId id="336" r:id="rId11"/>
    <p:sldId id="424" r:id="rId12"/>
    <p:sldId id="425"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9"/>
  </p:normalViewPr>
  <p:slideViewPr>
    <p:cSldViewPr>
      <p:cViewPr varScale="1">
        <p:scale>
          <a:sx n="53" d="100"/>
          <a:sy n="53" d="100"/>
        </p:scale>
        <p:origin x="102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Isosceles Triangle 3"/>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27"/>
          <p:cNvSpPr>
            <a:spLocks noGrp="1"/>
          </p:cNvSpPr>
          <p:nvPr>
            <p:ph type="dt" sz="half" idx="10"/>
          </p:nvPr>
        </p:nvSpPr>
        <p:spPr>
          <a:xfrm>
            <a:off x="1371600" y="6011863"/>
            <a:ext cx="5791200" cy="365125"/>
          </a:xfrm>
        </p:spPr>
        <p:txBody>
          <a:bodyPr tIns="0" bIns="0" anchor="t"/>
          <a:lstStyle>
            <a:lvl1pPr algn="r">
              <a:defRPr sz="1000"/>
            </a:lvl1pPr>
          </a:lstStyle>
          <a:p>
            <a:pPr>
              <a:defRPr/>
            </a:pPr>
            <a:endParaRPr lang="en-US"/>
          </a:p>
        </p:txBody>
      </p:sp>
      <p:sp>
        <p:nvSpPr>
          <p:cNvPr id="6" name="Footer Placeholder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en-US"/>
          </a:p>
        </p:txBody>
      </p:sp>
      <p:sp>
        <p:nvSpPr>
          <p:cNvPr id="7" name="Slide Number Placeholder 28"/>
          <p:cNvSpPr>
            <a:spLocks noGrp="1"/>
          </p:cNvSpPr>
          <p:nvPr>
            <p:ph type="sldNum" sz="quarter" idx="12"/>
          </p:nvPr>
        </p:nvSpPr>
        <p:spPr>
          <a:xfrm>
            <a:off x="8391525" y="5753100"/>
            <a:ext cx="503238" cy="365125"/>
          </a:xfrm>
        </p:spPr>
        <p:txBody>
          <a:bodyPr anchor="ctr"/>
          <a:lstStyle>
            <a:lvl1pPr algn="ctr">
              <a:defRPr sz="1300">
                <a:solidFill>
                  <a:srgbClr val="FFFFFF"/>
                </a:solidFill>
              </a:defRPr>
            </a:lvl1pPr>
          </a:lstStyle>
          <a:p>
            <a:pPr>
              <a:defRPr/>
            </a:pPr>
            <a:fld id="{566B9F7D-FE53-49AF-A38C-90CABD4F7BF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ED709A2-541C-4835-835E-6822344A2FE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8D8FCF5-22C8-460B-84DC-FB446F6A839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791075" y="6480175"/>
            <a:ext cx="2133600" cy="301625"/>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457200" y="6481763"/>
            <a:ext cx="4259263" cy="300037"/>
          </a:xfrm>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6AA2A1E-5AC2-46EC-AA1D-C4005BA930C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4" name="Right Triangle 3"/>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Isosceles Triangle 4"/>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6" name="Straight Connector 5"/>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a:t>Click to edit Master title style</a:t>
            </a:r>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a:lvl1pPr>
          </a:lstStyle>
          <a:p>
            <a:pPr>
              <a:defRPr/>
            </a:pPr>
            <a:endParaRPr lang="en-US"/>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endParaRPr lang="en-US"/>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pPr>
              <a:defRPr/>
            </a:pPr>
            <a:fld id="{FAD914FB-58A6-432D-9CF7-D64916E7B68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3E2E7BED-0852-40ED-8F8D-ADF40D48813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791075" y="6481763"/>
            <a:ext cx="2130425" cy="301625"/>
          </a:xfrm>
        </p:spPr>
        <p:txBody>
          <a:bodyPr/>
          <a:lstStyle>
            <a:lvl1pPr>
              <a:defRPr/>
            </a:lvl1pPr>
          </a:lstStyle>
          <a:p>
            <a:pPr>
              <a:defRPr/>
            </a:pPr>
            <a:endParaRPr lang="en-US"/>
          </a:p>
        </p:txBody>
      </p:sp>
      <p:sp>
        <p:nvSpPr>
          <p:cNvPr id="8" name="Footer Placeholder 7"/>
          <p:cNvSpPr>
            <a:spLocks noGrp="1"/>
          </p:cNvSpPr>
          <p:nvPr>
            <p:ph type="ftr" sz="quarter" idx="11"/>
          </p:nvPr>
        </p:nvSpPr>
        <p:spPr>
          <a:xfrm>
            <a:off x="457200" y="6481763"/>
            <a:ext cx="4260850" cy="301625"/>
          </a:xfrm>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7589838" y="6483350"/>
            <a:ext cx="503237" cy="301625"/>
          </a:xfrm>
        </p:spPr>
        <p:txBody>
          <a:bodyPr/>
          <a:lstStyle>
            <a:lvl1pPr algn="ctr">
              <a:defRPr/>
            </a:lvl1pPr>
          </a:lstStyle>
          <a:p>
            <a:pPr>
              <a:defRPr/>
            </a:pPr>
            <a:fld id="{C4E76A6B-C10F-4A89-8AF4-CE530CB5187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161DFACB-DAC2-4A8C-9B37-50685CF6F59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A01D71E8-0940-4C00-9C0B-1279F9F5610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a:t>Click to edit Master title style</a:t>
            </a:r>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278563" y="6556375"/>
            <a:ext cx="2133600" cy="301625"/>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35063" y="6556375"/>
            <a:ext cx="5143500"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410575" y="6556375"/>
            <a:ext cx="503238" cy="301625"/>
          </a:xfrm>
        </p:spPr>
        <p:txBody>
          <a:bodyPr/>
          <a:lstStyle>
            <a:lvl1pPr>
              <a:defRPr sz="900"/>
            </a:lvl1pPr>
          </a:lstStyle>
          <a:p>
            <a:pPr>
              <a:defRPr/>
            </a:pPr>
            <a:fld id="{9FDC3B1C-E03B-4FAB-B0D3-359A556F4AA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69988" y="6557963"/>
            <a:ext cx="4948237"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216900" y="6556375"/>
            <a:ext cx="366713" cy="301625"/>
          </a:xfrm>
        </p:spPr>
        <p:txBody>
          <a:bodyPr/>
          <a:lstStyle>
            <a:lvl1pPr algn="ctr">
              <a:defRPr sz="900"/>
            </a:lvl1pPr>
          </a:lstStyle>
          <a:p>
            <a:pPr>
              <a:defRPr/>
            </a:pPr>
            <a:fld id="{52B5FBF6-EAE1-42BF-B539-FAFDA7DA8DC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a:t>Click to edit Master title style</a:t>
            </a:r>
          </a:p>
        </p:txBody>
      </p:sp>
      <p:sp>
        <p:nvSpPr>
          <p:cNvPr id="1030" name="Text Placeholder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anchor="b"/>
          <a:lstStyle>
            <a:lvl1pPr algn="l" eaLnBrk="1" latinLnBrk="0" hangingPunct="1">
              <a:defRPr kumimoji="0" sz="1000" b="0">
                <a:solidFill>
                  <a:schemeClr val="tx1"/>
                </a:solidFill>
              </a:defRPr>
            </a:lvl1pPr>
          </a:lstStyle>
          <a:p>
            <a:pPr>
              <a:defRPr/>
            </a:pPr>
            <a:endParaRPr lang="en-US"/>
          </a:p>
        </p:txBody>
      </p:sp>
      <p:sp>
        <p:nvSpPr>
          <p:cNvPr id="3" name="Footer Placeholder 2"/>
          <p:cNvSpPr>
            <a:spLocks noGrp="1"/>
          </p:cNvSpPr>
          <p:nvPr>
            <p:ph type="ftr" sz="quarter" idx="3"/>
          </p:nvPr>
        </p:nvSpPr>
        <p:spPr>
          <a:xfrm>
            <a:off x="457200" y="6481763"/>
            <a:ext cx="4259263" cy="301625"/>
          </a:xfrm>
          <a:prstGeom prst="rect">
            <a:avLst/>
          </a:prstGeom>
        </p:spPr>
        <p:txBody>
          <a:bodyPr vert="horz" anchor="b"/>
          <a:lstStyle>
            <a:lvl1pPr algn="r" eaLnBrk="1" latinLnBrk="0" hangingPunct="1">
              <a:defRPr kumimoji="0" sz="1000">
                <a:solidFill>
                  <a:schemeClr val="tx1"/>
                </a:solidFill>
              </a:defRPr>
            </a:lvl1pPr>
          </a:lstStyle>
          <a:p>
            <a:pPr>
              <a:defRPr/>
            </a:pPr>
            <a:endParaRPr lang="en-US"/>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anchor="b"/>
          <a:lstStyle>
            <a:lvl1pPr algn="ctr" eaLnBrk="1" latinLnBrk="0" hangingPunct="1">
              <a:defRPr kumimoji="0" sz="1200">
                <a:solidFill>
                  <a:schemeClr val="tx1"/>
                </a:solidFill>
              </a:defRPr>
            </a:lvl1pPr>
          </a:lstStyle>
          <a:p>
            <a:pPr>
              <a:defRPr/>
            </a:pPr>
            <a:fld id="{657188C3-C619-40F1-8E0F-9B66FB3E2FAA}"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911" r:id="rId1"/>
    <p:sldLayoutId id="2147483912" r:id="rId2"/>
    <p:sldLayoutId id="2147483913" r:id="rId3"/>
    <p:sldLayoutId id="2147483905" r:id="rId4"/>
    <p:sldLayoutId id="2147483914" r:id="rId5"/>
    <p:sldLayoutId id="2147483906" r:id="rId6"/>
    <p:sldLayoutId id="2147483907" r:id="rId7"/>
    <p:sldLayoutId id="2147483915" r:id="rId8"/>
    <p:sldLayoutId id="2147483916" r:id="rId9"/>
    <p:sldLayoutId id="2147483908" r:id="rId10"/>
    <p:sldLayoutId id="2147483909" r:id="rId11"/>
  </p:sldLayoutIdLst>
  <p:txStyles>
    <p:titleStyle>
      <a:lvl1pPr marL="484188" indent="-484188" algn="l" rtl="0" eaLnBrk="0" fontAlgn="base" hangingPunct="0">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indent="-484188" algn="l" rtl="0" eaLnBrk="0" fontAlgn="base" hangingPunct="0">
        <a:spcBef>
          <a:spcPct val="0"/>
        </a:spcBef>
        <a:spcAft>
          <a:spcPct val="0"/>
        </a:spcAft>
        <a:defRPr sz="4200">
          <a:solidFill>
            <a:srgbClr val="FF5C9C"/>
          </a:solidFill>
          <a:latin typeface="Century Gothic" pitchFamily="34" charset="0"/>
        </a:defRPr>
      </a:lvl2pPr>
      <a:lvl3pPr marL="484188" indent="-484188" algn="l" rtl="0" eaLnBrk="0" fontAlgn="base" hangingPunct="0">
        <a:spcBef>
          <a:spcPct val="0"/>
        </a:spcBef>
        <a:spcAft>
          <a:spcPct val="0"/>
        </a:spcAft>
        <a:defRPr sz="4200">
          <a:solidFill>
            <a:srgbClr val="FF5C9C"/>
          </a:solidFill>
          <a:latin typeface="Century Gothic" pitchFamily="34" charset="0"/>
        </a:defRPr>
      </a:lvl3pPr>
      <a:lvl4pPr marL="484188" indent="-484188" algn="l" rtl="0" eaLnBrk="0" fontAlgn="base" hangingPunct="0">
        <a:spcBef>
          <a:spcPct val="0"/>
        </a:spcBef>
        <a:spcAft>
          <a:spcPct val="0"/>
        </a:spcAft>
        <a:defRPr sz="4200">
          <a:solidFill>
            <a:srgbClr val="FF5C9C"/>
          </a:solidFill>
          <a:latin typeface="Century Gothic" pitchFamily="34" charset="0"/>
        </a:defRPr>
      </a:lvl4pPr>
      <a:lvl5pPr marL="484188" indent="-484188" algn="l" rtl="0" eaLnBrk="0" fontAlgn="base" hangingPunct="0">
        <a:spcBef>
          <a:spcPct val="0"/>
        </a:spcBef>
        <a:spcAft>
          <a:spcPct val="0"/>
        </a:spcAft>
        <a:defRPr sz="4200">
          <a:solidFill>
            <a:srgbClr val="FF5C9C"/>
          </a:solidFill>
          <a:latin typeface="Century Gothic" pitchFamily="34" charset="0"/>
        </a:defRPr>
      </a:lvl5pPr>
      <a:lvl6pPr marL="941388" indent="-484188" algn="l" rtl="0" fontAlgn="base">
        <a:spcBef>
          <a:spcPct val="0"/>
        </a:spcBef>
        <a:spcAft>
          <a:spcPct val="0"/>
        </a:spcAft>
        <a:defRPr sz="4200">
          <a:solidFill>
            <a:srgbClr val="FF5C9C"/>
          </a:solidFill>
          <a:latin typeface="Century Gothic" pitchFamily="34" charset="0"/>
        </a:defRPr>
      </a:lvl6pPr>
      <a:lvl7pPr marL="1398588" indent="-484188" algn="l" rtl="0" fontAlgn="base">
        <a:spcBef>
          <a:spcPct val="0"/>
        </a:spcBef>
        <a:spcAft>
          <a:spcPct val="0"/>
        </a:spcAft>
        <a:defRPr sz="4200">
          <a:solidFill>
            <a:srgbClr val="FF5C9C"/>
          </a:solidFill>
          <a:latin typeface="Century Gothic" pitchFamily="34" charset="0"/>
        </a:defRPr>
      </a:lvl7pPr>
      <a:lvl8pPr marL="1855788" indent="-484188" algn="l" rtl="0" fontAlgn="base">
        <a:spcBef>
          <a:spcPct val="0"/>
        </a:spcBef>
        <a:spcAft>
          <a:spcPct val="0"/>
        </a:spcAft>
        <a:defRPr sz="4200">
          <a:solidFill>
            <a:srgbClr val="FF5C9C"/>
          </a:solidFill>
          <a:latin typeface="Century Gothic" pitchFamily="34" charset="0"/>
        </a:defRPr>
      </a:lvl8pPr>
      <a:lvl9pPr marL="2312988" indent="-484188" algn="l" rtl="0" fontAlgn="base">
        <a:spcBef>
          <a:spcPct val="0"/>
        </a:spcBef>
        <a:spcAft>
          <a:spcPct val="0"/>
        </a:spcAft>
        <a:defRPr sz="4200">
          <a:solidFill>
            <a:srgbClr val="FF5C9C"/>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marL="484632" indent="0" eaLnBrk="1" fontAlgn="auto" hangingPunct="1">
              <a:spcAft>
                <a:spcPts val="0"/>
              </a:spcAft>
              <a:defRPr/>
            </a:pPr>
            <a:r>
              <a:rPr lang="en-US" dirty="0">
                <a:solidFill>
                  <a:schemeClr val="accent1">
                    <a:tint val="83000"/>
                    <a:satMod val="150000"/>
                  </a:schemeClr>
                </a:solidFill>
              </a:rPr>
              <a:t>PENDIDIKAN KEWARGANEGARAAN </a:t>
            </a:r>
          </a:p>
        </p:txBody>
      </p:sp>
      <p:sp>
        <p:nvSpPr>
          <p:cNvPr id="2051" name="Rectangle 3"/>
          <p:cNvSpPr>
            <a:spLocks noGrp="1" noChangeArrowheads="1"/>
          </p:cNvSpPr>
          <p:nvPr>
            <p:ph type="subTitle" idx="1"/>
          </p:nvPr>
        </p:nvSpPr>
        <p:spPr>
          <a:xfrm>
            <a:off x="540544" y="2250280"/>
            <a:ext cx="8062912" cy="30075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eaLnBrk="1" fontAlgn="auto" hangingPunct="1">
              <a:spcAft>
                <a:spcPts val="0"/>
              </a:spcAft>
              <a:buFont typeface="Wingdings 2"/>
              <a:buNone/>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3"/>
          <p:cNvSpPr>
            <a:spLocks noGrp="1" noChangeArrowheads="1"/>
          </p:cNvSpPr>
          <p:nvPr>
            <p:ph idx="1"/>
          </p:nvPr>
        </p:nvSpPr>
        <p:spPr>
          <a:xfrm>
            <a:off x="457200" y="685800"/>
            <a:ext cx="8229600" cy="5440363"/>
          </a:xfrm>
        </p:spPr>
        <p:txBody>
          <a:bodyPr>
            <a:normAutofit fontScale="92500"/>
          </a:bodyPr>
          <a:lstStyle/>
          <a:p>
            <a:pPr marL="448056" indent="-384048" eaLnBrk="1" fontAlgn="auto" hangingPunct="1">
              <a:spcAft>
                <a:spcPts val="0"/>
              </a:spcAft>
              <a:buFontTx/>
              <a:buNone/>
              <a:defRPr/>
            </a:pPr>
            <a:r>
              <a:rPr lang="en-US" sz="3600"/>
              <a:t>1. Menjunjung tinggi persamaan.</a:t>
            </a:r>
          </a:p>
          <a:p>
            <a:pPr marL="448056" indent="-384048" eaLnBrk="1" fontAlgn="auto" hangingPunct="1">
              <a:spcAft>
                <a:spcPts val="0"/>
              </a:spcAft>
              <a:buFontTx/>
              <a:buNone/>
              <a:defRPr/>
            </a:pPr>
            <a:r>
              <a:rPr lang="en-US" sz="3600"/>
              <a:t>2. Menjaga keseimbangan antara hak dan kewajiban.</a:t>
            </a:r>
          </a:p>
          <a:p>
            <a:pPr marL="448056" indent="-384048" eaLnBrk="1" fontAlgn="auto" hangingPunct="1">
              <a:spcAft>
                <a:spcPts val="0"/>
              </a:spcAft>
              <a:buFontTx/>
              <a:buNone/>
              <a:defRPr/>
            </a:pPr>
            <a:r>
              <a:rPr lang="en-US" sz="3600"/>
              <a:t>3. Membudayakan sikap bijak dan adil.</a:t>
            </a:r>
          </a:p>
          <a:p>
            <a:pPr marL="448056" indent="-384048" eaLnBrk="1" fontAlgn="auto" hangingPunct="1">
              <a:spcAft>
                <a:spcPts val="0"/>
              </a:spcAft>
              <a:buFontTx/>
              <a:buNone/>
              <a:defRPr/>
            </a:pPr>
            <a:r>
              <a:rPr lang="en-US" sz="3600"/>
              <a:t>4. Membiasakan musyawarah mufakat dalam mengambil keputusan.</a:t>
            </a:r>
          </a:p>
          <a:p>
            <a:pPr marL="448056" indent="-384048" eaLnBrk="1" fontAlgn="auto" hangingPunct="1">
              <a:spcAft>
                <a:spcPts val="0"/>
              </a:spcAft>
              <a:buFontTx/>
              <a:buNone/>
              <a:defRPr/>
            </a:pPr>
            <a:r>
              <a:rPr lang="en-US" sz="3600"/>
              <a:t>5. Mengutamakan persatuan dan kesatuan nasional.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457200" y="268288"/>
            <a:ext cx="8229600" cy="1398587"/>
          </a:xfrm>
        </p:spPr>
        <p:txBody>
          <a:bodyPr/>
          <a:lstStyle/>
          <a:p>
            <a:pPr marL="484632" indent="0" eaLnBrk="1" fontAlgn="auto" hangingPunct="1">
              <a:spcAft>
                <a:spcPts val="0"/>
              </a:spcAft>
              <a:defRPr/>
            </a:pPr>
            <a:endParaRPr lang="en-US">
              <a:solidFill>
                <a:schemeClr val="accent1">
                  <a:tint val="83000"/>
                  <a:satMod val="150000"/>
                </a:schemeClr>
              </a:solidFill>
            </a:endParaRPr>
          </a:p>
        </p:txBody>
      </p:sp>
      <p:sp>
        <p:nvSpPr>
          <p:cNvPr id="180227" name="Rectangle 3"/>
          <p:cNvSpPr>
            <a:spLocks noGrp="1" noChangeArrowheads="1"/>
          </p:cNvSpPr>
          <p:nvPr>
            <p:ph idx="1"/>
          </p:nvPr>
        </p:nvSpPr>
        <p:spPr>
          <a:xfrm>
            <a:off x="457200" y="1882775"/>
            <a:ext cx="8229600" cy="4572000"/>
          </a:xfrm>
        </p:spPr>
        <p:txBody>
          <a:bodyPr/>
          <a:lstStyle/>
          <a:p>
            <a:pPr eaLnBrk="1" hangingPunct="1">
              <a:lnSpc>
                <a:spcPct val="80000"/>
              </a:lnSpc>
              <a:buFontTx/>
              <a:buNone/>
            </a:pPr>
            <a:r>
              <a:rPr lang="en-US" sz="2400"/>
              <a:t>4)	Konflik komunal, kendatipun bersumber pada masalah sosial ekonomi, namun dapat berkembang menjadi konflik antarsuku, agama, maupun ras/ keturunan dalam skala yang luas.</a:t>
            </a:r>
          </a:p>
          <a:p>
            <a:pPr eaLnBrk="1" hangingPunct="1">
              <a:lnSpc>
                <a:spcPct val="80000"/>
              </a:lnSpc>
              <a:buFontTx/>
              <a:buNone/>
            </a:pPr>
            <a:r>
              <a:rPr lang="en-US" sz="2400"/>
              <a:t>5)	Kejahatan lintas negara, seperti penyelundupan barang, senjata, amunisi dan bahan peledak, penyelundupan manusia, narkoba, pencucian uang, dan bentuk-bentuk kejahatan terorganisir lainnya.</a:t>
            </a:r>
          </a:p>
          <a:p>
            <a:pPr eaLnBrk="1" hangingPunct="1">
              <a:lnSpc>
                <a:spcPct val="80000"/>
              </a:lnSpc>
              <a:buFontTx/>
              <a:buNone/>
            </a:pPr>
            <a:r>
              <a:rPr lang="en-US" sz="2400"/>
              <a:t>6)	Kegiatan imigrasi gelap yang menjadikan Indonesia sebagai tujuan maupun batu loncatan ke negara lain.</a:t>
            </a:r>
          </a:p>
          <a:p>
            <a:pPr eaLnBrk="1" hangingPunct="1">
              <a:lnSpc>
                <a:spcPct val="80000"/>
              </a:lnSpc>
              <a:buFontTx/>
              <a:buNone/>
            </a:pPr>
            <a:r>
              <a:rPr lang="en-US" sz="2400"/>
              <a:t>7)	Gangguan keamanan laut seperti pembajakan dan perampokan, penangkapan ikan ilegal, pencemaran, dan perusakan ekosistem.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3"/>
          <p:cNvSpPr>
            <a:spLocks noGrp="1" noChangeArrowheads="1"/>
          </p:cNvSpPr>
          <p:nvPr>
            <p:ph idx="1"/>
          </p:nvPr>
        </p:nvSpPr>
        <p:spPr>
          <a:xfrm>
            <a:off x="457200" y="381000"/>
            <a:ext cx="8229600" cy="5745163"/>
          </a:xfrm>
        </p:spPr>
        <p:txBody>
          <a:bodyPr/>
          <a:lstStyle/>
          <a:p>
            <a:pPr eaLnBrk="1" hangingPunct="1">
              <a:buFontTx/>
              <a:buNone/>
            </a:pPr>
            <a:r>
              <a:rPr lang="en-US"/>
              <a:t>8)	Gangguan keamanan udara seperti 	pembajakan udara, pelanggaran 	wilayah 	udara, dan terorisme melalui 	sarana 	transportasi udara.</a:t>
            </a:r>
          </a:p>
          <a:p>
            <a:pPr eaLnBrk="1" hangingPunct="1">
              <a:buFontTx/>
              <a:buNone/>
            </a:pPr>
            <a:r>
              <a:rPr lang="en-US"/>
              <a:t>9)	Perusakan lingkungan seperti 	pembakaran 	hutan, perambahan 	hutan ilegal, 	pembuangan limbah 	bahan beracun dan 	berbahaya.</a:t>
            </a:r>
          </a:p>
          <a:p>
            <a:pPr eaLnBrk="1" hangingPunct="1">
              <a:buFontTx/>
              <a:buNone/>
            </a:pPr>
            <a:r>
              <a:rPr lang="en-US"/>
              <a:t>10)	Bencana alam dan dampaknya 	terhadap 	keselamatan bangsa.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marL="484632" indent="0" eaLnBrk="1" fontAlgn="auto" hangingPunct="1">
              <a:spcAft>
                <a:spcPts val="0"/>
              </a:spcAft>
              <a:defRPr/>
            </a:pPr>
            <a:r>
              <a:rPr lang="en-US" sz="4000">
                <a:solidFill>
                  <a:schemeClr val="accent1">
                    <a:tint val="83000"/>
                    <a:satMod val="150000"/>
                  </a:schemeClr>
                </a:solidFill>
              </a:rPr>
              <a:t>Pelaksanaan Demokrasi di Indonesia</a:t>
            </a:r>
          </a:p>
        </p:txBody>
      </p:sp>
      <p:sp>
        <p:nvSpPr>
          <p:cNvPr id="81923" name="Rectangle 3"/>
          <p:cNvSpPr>
            <a:spLocks noGrp="1" noChangeArrowheads="1"/>
          </p:cNvSpPr>
          <p:nvPr>
            <p:ph idx="1"/>
          </p:nvPr>
        </p:nvSpPr>
        <p:spPr>
          <a:xfrm>
            <a:off x="457200" y="1882775"/>
            <a:ext cx="8229600" cy="4572000"/>
          </a:xfrm>
        </p:spPr>
        <p:txBody>
          <a:bodyPr/>
          <a:lstStyle/>
          <a:p>
            <a:pPr eaLnBrk="1" hangingPunct="1">
              <a:lnSpc>
                <a:spcPct val="90000"/>
              </a:lnSpc>
            </a:pPr>
            <a:r>
              <a:rPr lang="en-US" sz="2400"/>
              <a:t>Prinsip-prinsip Demokrasi Pancasila</a:t>
            </a:r>
          </a:p>
          <a:p>
            <a:pPr eaLnBrk="1" hangingPunct="1">
              <a:lnSpc>
                <a:spcPct val="90000"/>
              </a:lnSpc>
            </a:pPr>
            <a:r>
              <a:rPr lang="en-US" sz="2400"/>
              <a:t>Ahmad Sanusi dalam tulisannya yang berjudul Memberdayakan Masyarakat dalam Pelaksanaan 10 Pilar Demokrasi (2006: 193-205), mengutarakan 10 pilar demokrasi konstitusional Indonesia menurut Pancasila dan Undang-Undang Dasar Negara Republik Indonesia Tahun 1945, yaitu:</a:t>
            </a:r>
          </a:p>
          <a:p>
            <a:pPr eaLnBrk="1" hangingPunct="1">
              <a:lnSpc>
                <a:spcPct val="90000"/>
              </a:lnSpc>
              <a:buFontTx/>
              <a:buNone/>
            </a:pPr>
            <a:r>
              <a:rPr lang="en-US" sz="2400"/>
              <a:t>a. 	Demokrasi yang Berketuhanan Yang Maha Esa.</a:t>
            </a:r>
          </a:p>
          <a:p>
            <a:pPr eaLnBrk="1" hangingPunct="1">
              <a:lnSpc>
                <a:spcPct val="90000"/>
              </a:lnSpc>
              <a:buFontTx/>
              <a:buNone/>
            </a:pPr>
            <a:r>
              <a:rPr lang="en-US" sz="2400"/>
              <a:t>b.	Demokrasi dengan kecerdasan</a:t>
            </a:r>
          </a:p>
          <a:p>
            <a:pPr eaLnBrk="1" hangingPunct="1">
              <a:lnSpc>
                <a:spcPct val="90000"/>
              </a:lnSpc>
              <a:buFontTx/>
              <a:buNone/>
            </a:pPr>
            <a:r>
              <a:rPr lang="en-US" sz="2400"/>
              <a:t>c.	Demokrasi yang berkedaulatan rakyat.</a:t>
            </a:r>
          </a:p>
          <a:p>
            <a:pPr eaLnBrk="1" hangingPunct="1">
              <a:lnSpc>
                <a:spcPct val="90000"/>
              </a:lnSpc>
              <a:buFontTx/>
              <a:buNone/>
            </a:pPr>
            <a:r>
              <a:rPr lang="en-US" sz="2400"/>
              <a:t>d.	Demokrasi dengan </a:t>
            </a:r>
            <a:r>
              <a:rPr lang="en-US" sz="2400" i="1"/>
              <a:t>rule of law</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a:spLocks noGrp="1" noChangeArrowheads="1"/>
          </p:cNvSpPr>
          <p:nvPr>
            <p:ph idx="1"/>
          </p:nvPr>
        </p:nvSpPr>
        <p:spPr>
          <a:xfrm>
            <a:off x="457200" y="609600"/>
            <a:ext cx="8229600" cy="5516563"/>
          </a:xfrm>
        </p:spPr>
        <p:txBody>
          <a:bodyPr/>
          <a:lstStyle/>
          <a:p>
            <a:pPr eaLnBrk="1" hangingPunct="1">
              <a:buFontTx/>
              <a:buNone/>
            </a:pPr>
            <a:r>
              <a:rPr lang="en-US" i="1"/>
              <a:t>e.	</a:t>
            </a:r>
            <a:r>
              <a:rPr lang="en-US"/>
              <a:t>Demokrasi dengan pemisahan kekuasaan negara</a:t>
            </a:r>
          </a:p>
          <a:p>
            <a:pPr eaLnBrk="1" hangingPunct="1">
              <a:buFontTx/>
              <a:buNone/>
            </a:pPr>
            <a:r>
              <a:rPr lang="en-US"/>
              <a:t>f. 	Demokrasi dengan hak asasi manusia</a:t>
            </a:r>
          </a:p>
          <a:p>
            <a:pPr eaLnBrk="1" hangingPunct="1">
              <a:buFontTx/>
              <a:buNone/>
            </a:pPr>
            <a:r>
              <a:rPr lang="en-US"/>
              <a:t>g.Demokrasi dengan pengadilan yang merdeka</a:t>
            </a:r>
          </a:p>
          <a:p>
            <a:pPr eaLnBrk="1" hangingPunct="1">
              <a:buFontTx/>
              <a:buNone/>
            </a:pPr>
            <a:r>
              <a:rPr lang="en-US"/>
              <a:t>h.Demokrasi dengan otonomi daerah</a:t>
            </a:r>
          </a:p>
          <a:p>
            <a:pPr eaLnBrk="1" hangingPunct="1">
              <a:buFontTx/>
              <a:buNone/>
            </a:pPr>
            <a:r>
              <a:rPr lang="en-US"/>
              <a:t>i. 	Demokrasi dengan kemakmuran</a:t>
            </a:r>
          </a:p>
          <a:p>
            <a:pPr eaLnBrk="1" hangingPunct="1">
              <a:buFontTx/>
              <a:buNone/>
            </a:pPr>
            <a:r>
              <a:rPr lang="en-US"/>
              <a:t>j. 	Demokrasi yang berkeadilan sosial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marL="484632" indent="0" eaLnBrk="1" fontAlgn="auto" hangingPunct="1">
              <a:spcAft>
                <a:spcPts val="0"/>
              </a:spcAft>
              <a:defRPr/>
            </a:pPr>
            <a:r>
              <a:rPr lang="en-US" sz="4000">
                <a:solidFill>
                  <a:schemeClr val="accent1">
                    <a:tint val="83000"/>
                    <a:satMod val="150000"/>
                  </a:schemeClr>
                </a:solidFill>
              </a:rPr>
              <a:t>Periodisasi Pelaksanaan Demokrasi Pancasila </a:t>
            </a:r>
          </a:p>
        </p:txBody>
      </p:sp>
      <p:sp>
        <p:nvSpPr>
          <p:cNvPr id="83971" name="Rectangle 3"/>
          <p:cNvSpPr>
            <a:spLocks noGrp="1" noChangeArrowheads="1"/>
          </p:cNvSpPr>
          <p:nvPr>
            <p:ph idx="1"/>
          </p:nvPr>
        </p:nvSpPr>
        <p:spPr>
          <a:xfrm>
            <a:off x="457200" y="1882775"/>
            <a:ext cx="8229600" cy="4572000"/>
          </a:xfrm>
        </p:spPr>
        <p:txBody>
          <a:bodyPr/>
          <a:lstStyle/>
          <a:p>
            <a:pPr eaLnBrk="1" hangingPunct="1">
              <a:lnSpc>
                <a:spcPct val="80000"/>
              </a:lnSpc>
            </a:pPr>
            <a:r>
              <a:rPr lang="en-US" sz="2400"/>
              <a:t>Responsi</a:t>
            </a:r>
          </a:p>
          <a:p>
            <a:pPr eaLnBrk="1" hangingPunct="1">
              <a:lnSpc>
                <a:spcPct val="80000"/>
              </a:lnSpc>
              <a:buFontTx/>
              <a:buNone/>
            </a:pPr>
            <a:r>
              <a:rPr lang="en-US" sz="2400"/>
              <a:t>1.	Pelaksanaan Demokrasi di Indonesia pada Periode 1945-1949</a:t>
            </a:r>
          </a:p>
          <a:p>
            <a:pPr eaLnBrk="1" hangingPunct="1">
              <a:lnSpc>
                <a:spcPct val="80000"/>
              </a:lnSpc>
              <a:buFontTx/>
              <a:buNone/>
            </a:pPr>
            <a:r>
              <a:rPr lang="en-US" sz="2400"/>
              <a:t>2.	Pelaksanaan Demokrasi di Indonesia pada Periode 1949-1959</a:t>
            </a:r>
          </a:p>
          <a:p>
            <a:pPr eaLnBrk="1" hangingPunct="1">
              <a:lnSpc>
                <a:spcPct val="80000"/>
              </a:lnSpc>
              <a:buFontTx/>
              <a:buNone/>
            </a:pPr>
            <a:r>
              <a:rPr lang="en-US" sz="2400"/>
              <a:t>3.	Pelaksanaan Demokrasi di Indonesia pada Periode 1959-1965</a:t>
            </a:r>
          </a:p>
          <a:p>
            <a:pPr eaLnBrk="1" hangingPunct="1">
              <a:lnSpc>
                <a:spcPct val="80000"/>
              </a:lnSpc>
              <a:buFontTx/>
              <a:buNone/>
            </a:pPr>
            <a:r>
              <a:rPr lang="en-US" sz="2400"/>
              <a:t>4.	Pelaksanaan Demokrasi di Indonesia pada Periode 1965-1998</a:t>
            </a:r>
          </a:p>
          <a:p>
            <a:pPr eaLnBrk="1" hangingPunct="1">
              <a:lnSpc>
                <a:spcPct val="80000"/>
              </a:lnSpc>
              <a:buFontTx/>
              <a:buNone/>
            </a:pPr>
            <a:r>
              <a:rPr lang="en-US" sz="2400"/>
              <a:t>5.	Pelaksanaan Demokrasi di Indonesia pada Periode 1998 – sekarang</a:t>
            </a:r>
          </a:p>
          <a:p>
            <a:pPr eaLnBrk="1" hangingPunct="1">
              <a:lnSpc>
                <a:spcPct val="80000"/>
              </a:lnSpc>
            </a:pPr>
            <a:r>
              <a:rPr lang="en-US" sz="2400"/>
              <a:t>Carilah ciri-ciri pokok dari pelaksanaan dari tiap-tiap periode tersebnt!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457200" y="274638"/>
            <a:ext cx="8229600" cy="487362"/>
          </a:xfrm>
        </p:spPr>
        <p:txBody>
          <a:bodyPr>
            <a:normAutofit fontScale="90000"/>
          </a:bodyPr>
          <a:lstStyle/>
          <a:p>
            <a:pPr marL="484632" indent="0" eaLnBrk="1" fontAlgn="auto" hangingPunct="1">
              <a:spcAft>
                <a:spcPts val="0"/>
              </a:spcAft>
              <a:defRPr/>
            </a:pPr>
            <a:r>
              <a:rPr lang="en-US" sz="2800">
                <a:solidFill>
                  <a:schemeClr val="accent1">
                    <a:tint val="83000"/>
                    <a:satMod val="150000"/>
                  </a:schemeClr>
                </a:solidFill>
              </a:rPr>
              <a:t>Demokrasi dalam Konstitusi Indonesia</a:t>
            </a:r>
          </a:p>
        </p:txBody>
      </p:sp>
      <p:sp>
        <p:nvSpPr>
          <p:cNvPr id="78851" name="Rectangle 3"/>
          <p:cNvSpPr>
            <a:spLocks noGrp="1" noChangeArrowheads="1"/>
          </p:cNvSpPr>
          <p:nvPr>
            <p:ph idx="1"/>
          </p:nvPr>
        </p:nvSpPr>
        <p:spPr>
          <a:xfrm>
            <a:off x="457200" y="990600"/>
            <a:ext cx="8229600" cy="5135563"/>
          </a:xfrm>
        </p:spPr>
        <p:txBody>
          <a:bodyPr>
            <a:normAutofit lnSpcReduction="10000"/>
          </a:bodyPr>
          <a:lstStyle/>
          <a:p>
            <a:pPr marL="448056" indent="-384048" eaLnBrk="1" fontAlgn="auto" hangingPunct="1">
              <a:lnSpc>
                <a:spcPct val="80000"/>
              </a:lnSpc>
              <a:spcAft>
                <a:spcPts val="0"/>
              </a:spcAft>
              <a:buFont typeface="Wingdings 2"/>
              <a:buChar char=""/>
              <a:defRPr/>
            </a:pPr>
            <a:r>
              <a:rPr lang="en-US" sz="2200"/>
              <a:t>Dalam perjalanan sejarah ketatanegaraan negara kita, semua konstitusi yang pernah berlaku menganut prinsip demokrasi. Hal ini dapat dilihat misalnya:</a:t>
            </a:r>
          </a:p>
          <a:p>
            <a:pPr marL="448056" indent="-384048" eaLnBrk="1" fontAlgn="auto" hangingPunct="1">
              <a:lnSpc>
                <a:spcPct val="80000"/>
              </a:lnSpc>
              <a:spcAft>
                <a:spcPts val="0"/>
              </a:spcAft>
              <a:buFontTx/>
              <a:buNone/>
              <a:defRPr/>
            </a:pPr>
            <a:r>
              <a:rPr lang="en-US" sz="2200"/>
              <a:t>a. 	Dalam Pasal 1 ayat (2) UUD 1945 (sebelum diamandemen) berbunyi </a:t>
            </a:r>
            <a:r>
              <a:rPr lang="en-US" sz="2200" i="1"/>
              <a:t>“kedaulatan adalah di tangan rakyat, dan dilakukan oleh Majelis Permusyawaratan Rakyat”.</a:t>
            </a:r>
            <a:endParaRPr lang="en-US" sz="2200"/>
          </a:p>
          <a:p>
            <a:pPr marL="448056" indent="-384048" eaLnBrk="1" fontAlgn="auto" hangingPunct="1">
              <a:lnSpc>
                <a:spcPct val="80000"/>
              </a:lnSpc>
              <a:spcAft>
                <a:spcPts val="0"/>
              </a:spcAft>
              <a:buFontTx/>
              <a:buNone/>
              <a:defRPr/>
            </a:pPr>
            <a:r>
              <a:rPr lang="en-US" sz="2200"/>
              <a:t>b. 	Dalam Pasal 1 ayat (2) UUD Negara Republik Indonesia Tahun 1945 (setelah diamandemen) berbunyi </a:t>
            </a:r>
            <a:r>
              <a:rPr lang="en-US" sz="2200" i="1"/>
              <a:t>“kedaulatan berada di tangan rakyat dan dilaksanakan menurut Undang-Undang Dasar”.</a:t>
            </a:r>
            <a:endParaRPr lang="en-US" sz="2200"/>
          </a:p>
          <a:p>
            <a:pPr marL="448056" indent="-384048" eaLnBrk="1" fontAlgn="auto" hangingPunct="1">
              <a:lnSpc>
                <a:spcPct val="80000"/>
              </a:lnSpc>
              <a:spcAft>
                <a:spcPts val="0"/>
              </a:spcAft>
              <a:buFontTx/>
              <a:buNone/>
              <a:defRPr/>
            </a:pPr>
            <a:r>
              <a:rPr lang="en-US" sz="2200"/>
              <a:t>c. 	Dalam konstitusi Republik Indonesia Serikat, Pasal 1:</a:t>
            </a:r>
          </a:p>
          <a:p>
            <a:pPr marL="448056" indent="-384048" eaLnBrk="1" fontAlgn="auto" hangingPunct="1">
              <a:lnSpc>
                <a:spcPct val="80000"/>
              </a:lnSpc>
              <a:spcAft>
                <a:spcPts val="0"/>
              </a:spcAft>
              <a:buFontTx/>
              <a:buNone/>
              <a:defRPr/>
            </a:pPr>
            <a:r>
              <a:rPr lang="en-US" sz="2200"/>
              <a:t>1)	Ayat (1) berbunyi </a:t>
            </a:r>
            <a:r>
              <a:rPr lang="en-US" sz="2200" i="1"/>
              <a:t>“Republik Indonesia Serikat yang merdeka dan berdaulat ialah suatu negara hukum yang demokrasi dan berbentuk federasi”</a:t>
            </a:r>
            <a:endParaRPr lang="en-US" sz="2200"/>
          </a:p>
          <a:p>
            <a:pPr marL="448056" indent="-384048" eaLnBrk="1" fontAlgn="auto" hangingPunct="1">
              <a:lnSpc>
                <a:spcPct val="80000"/>
              </a:lnSpc>
              <a:spcAft>
                <a:spcPts val="0"/>
              </a:spcAft>
              <a:buFontTx/>
              <a:buNone/>
              <a:defRPr/>
            </a:pPr>
            <a:r>
              <a:rPr lang="en-US" sz="2200"/>
              <a:t>2)	Ayat (2) berbunyi </a:t>
            </a:r>
            <a:r>
              <a:rPr lang="en-US" sz="2200" i="1"/>
              <a:t>“Kekuasaan kedaulatan Republik Indonesia Serikat dilakukan oleh pemerintah bersama-sama Dewan Perwakilan Rakyat dan Senat”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457200" y="268288"/>
            <a:ext cx="8229600" cy="1398587"/>
          </a:xfrm>
        </p:spPr>
        <p:txBody>
          <a:bodyPr/>
          <a:lstStyle/>
          <a:p>
            <a:pPr marL="484632" indent="0" eaLnBrk="1" fontAlgn="auto" hangingPunct="1">
              <a:spcAft>
                <a:spcPts val="0"/>
              </a:spcAft>
              <a:defRPr/>
            </a:pPr>
            <a:endParaRPr lang="en-US">
              <a:solidFill>
                <a:schemeClr val="accent1">
                  <a:tint val="83000"/>
                  <a:satMod val="150000"/>
                </a:schemeClr>
              </a:solidFill>
            </a:endParaRPr>
          </a:p>
        </p:txBody>
      </p:sp>
      <p:sp>
        <p:nvSpPr>
          <p:cNvPr id="86019" name="Rectangle 3"/>
          <p:cNvSpPr>
            <a:spLocks noGrp="1" noChangeArrowheads="1"/>
          </p:cNvSpPr>
          <p:nvPr>
            <p:ph idx="1"/>
          </p:nvPr>
        </p:nvSpPr>
        <p:spPr>
          <a:xfrm>
            <a:off x="457200" y="1882775"/>
            <a:ext cx="8229600" cy="4572000"/>
          </a:xfrm>
        </p:spPr>
        <p:txBody>
          <a:bodyPr/>
          <a:lstStyle/>
          <a:p>
            <a:pPr eaLnBrk="1" hangingPunct="1">
              <a:lnSpc>
                <a:spcPct val="90000"/>
              </a:lnSpc>
              <a:buFontTx/>
              <a:buNone/>
            </a:pPr>
            <a:r>
              <a:rPr lang="en-US"/>
              <a:t>d. UUDS 1950 Pasal 1:</a:t>
            </a:r>
          </a:p>
          <a:p>
            <a:pPr eaLnBrk="1" hangingPunct="1">
              <a:lnSpc>
                <a:spcPct val="90000"/>
              </a:lnSpc>
              <a:buFontTx/>
              <a:buNone/>
            </a:pPr>
            <a:r>
              <a:rPr lang="en-US"/>
              <a:t>1)	Ayat (1) berbunyi </a:t>
            </a:r>
            <a:r>
              <a:rPr lang="en-US" i="1"/>
              <a:t>“ Republik Indonesia yang merdeka dan berdaulat ialah suatu negara hukum yang demokratis dan berbentuk kesatuan”</a:t>
            </a:r>
            <a:endParaRPr lang="en-US"/>
          </a:p>
          <a:p>
            <a:pPr eaLnBrk="1" hangingPunct="1">
              <a:lnSpc>
                <a:spcPct val="90000"/>
              </a:lnSpc>
              <a:buFontTx/>
              <a:buNone/>
            </a:pPr>
            <a:r>
              <a:rPr lang="en-US"/>
              <a:t>2)	Ayat (2) berbunyi </a:t>
            </a:r>
            <a:r>
              <a:rPr lang="en-US" i="1"/>
              <a:t>“Kedaulatan Republik Indonesia adalah ditangan rakyat dan dilakukan oleh pemerintah bersama-sama dengan Dewan Perwakilan rakyat”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57200" y="274638"/>
            <a:ext cx="8229600" cy="639762"/>
          </a:xfrm>
        </p:spPr>
        <p:txBody>
          <a:bodyPr/>
          <a:lstStyle/>
          <a:p>
            <a:pPr marL="484632" indent="0" eaLnBrk="1" fontAlgn="auto" hangingPunct="1">
              <a:spcAft>
                <a:spcPts val="0"/>
              </a:spcAft>
              <a:defRPr/>
            </a:pPr>
            <a:r>
              <a:rPr lang="en-US" sz="3200">
                <a:solidFill>
                  <a:schemeClr val="accent1">
                    <a:tint val="83000"/>
                    <a:satMod val="150000"/>
                  </a:schemeClr>
                </a:solidFill>
              </a:rPr>
              <a:t>Indikator demokrasi</a:t>
            </a:r>
          </a:p>
        </p:txBody>
      </p:sp>
      <p:sp>
        <p:nvSpPr>
          <p:cNvPr id="80899" name="Rectangle 3"/>
          <p:cNvSpPr>
            <a:spLocks noGrp="1" noChangeArrowheads="1"/>
          </p:cNvSpPr>
          <p:nvPr>
            <p:ph idx="1"/>
          </p:nvPr>
        </p:nvSpPr>
        <p:spPr>
          <a:xfrm>
            <a:off x="457200" y="990600"/>
            <a:ext cx="8229600" cy="5135563"/>
          </a:xfrm>
        </p:spPr>
        <p:txBody>
          <a:bodyPr>
            <a:normAutofit lnSpcReduction="10000"/>
          </a:bodyPr>
          <a:lstStyle/>
          <a:p>
            <a:pPr marL="448056" indent="-384048" eaLnBrk="1" fontAlgn="auto" hangingPunct="1">
              <a:lnSpc>
                <a:spcPct val="80000"/>
              </a:lnSpc>
              <a:spcAft>
                <a:spcPts val="0"/>
              </a:spcAft>
              <a:buFont typeface="Wingdings 2"/>
              <a:buChar char=""/>
              <a:defRPr/>
            </a:pPr>
            <a:r>
              <a:rPr lang="en-US" sz="2000"/>
              <a:t>Untuk melihat apakah suatu sistem pemerintahan adalah sistem yang demokratis atau tidak, dapat dilihat dari indikator-indikator yang dirumuskan oleh Affan Gaffar dalam bukunya yang berjudul </a:t>
            </a:r>
            <a:r>
              <a:rPr lang="en-US" sz="2000" i="1"/>
              <a:t>Politik Indonesia;Transisi Menuju Demokrasi </a:t>
            </a:r>
            <a:r>
              <a:rPr lang="en-US" sz="2000"/>
              <a:t>(2004:7-9) berikut ini:</a:t>
            </a:r>
            <a:endParaRPr lang="en-US" sz="2000" i="1"/>
          </a:p>
          <a:p>
            <a:pPr marL="448056" indent="-384048" eaLnBrk="1" fontAlgn="auto" hangingPunct="1">
              <a:lnSpc>
                <a:spcPct val="80000"/>
              </a:lnSpc>
              <a:spcAft>
                <a:spcPts val="0"/>
              </a:spcAft>
              <a:buFontTx/>
              <a:buNone/>
              <a:defRPr/>
            </a:pPr>
            <a:r>
              <a:rPr lang="en-US" sz="2000" i="1"/>
              <a:t>a. 	Akuntabilitas. </a:t>
            </a:r>
            <a:r>
              <a:rPr lang="en-US" sz="2000"/>
              <a:t>Dalam demokrasi, setiap pemegang jabatan yang dipilih oleh rakyat harus dapat mempertanggungjawabkan kebijaksanaan yang hendak dan telah ditempuhnya. Tidak hanya itu, ia juga harus dapat mempertanggungjawabkan ucapan atau kata-katanya, serta yang tidak kalah pentingnya adalah perilaku dalam kehidupan yang pernah sedang, bahkan yang akan dijalaninya. Pertanggungjawaban itu tidak hanya menyangkut dirinya, tetapi juga menyangkut keluarganya dalam arti luas, yaitu perilaku anak dan isterinya, juga sanak keluarganya terutama yang berkaitan dengan jabatannya.</a:t>
            </a:r>
            <a:endParaRPr lang="en-US" sz="2000" i="1"/>
          </a:p>
          <a:p>
            <a:pPr marL="448056" indent="-384048" eaLnBrk="1" fontAlgn="auto" hangingPunct="1">
              <a:lnSpc>
                <a:spcPct val="80000"/>
              </a:lnSpc>
              <a:spcAft>
                <a:spcPts val="0"/>
              </a:spcAft>
              <a:buFontTx/>
              <a:buNone/>
              <a:defRPr/>
            </a:pPr>
            <a:r>
              <a:rPr lang="en-US" sz="2000" i="1"/>
              <a:t>b. 	Rotasi kekuasaan. </a:t>
            </a:r>
            <a:r>
              <a:rPr lang="en-US" sz="2000"/>
              <a:t>Dalam demokrasi, peluang akan terjadinya rotasi kekuasaan harus ada, dan dilakukan secara teratur dan damai. Jadi tidak hanya satu orang yang selalu memegang jabatan, sementara peluang orang lain tertutup sama sekali.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3"/>
          <p:cNvSpPr>
            <a:spLocks noGrp="1" noChangeArrowheads="1"/>
          </p:cNvSpPr>
          <p:nvPr>
            <p:ph idx="1"/>
          </p:nvPr>
        </p:nvSpPr>
        <p:spPr>
          <a:xfrm>
            <a:off x="457200" y="228600"/>
            <a:ext cx="8229600" cy="6248400"/>
          </a:xfrm>
        </p:spPr>
        <p:txBody>
          <a:bodyPr>
            <a:normAutofit lnSpcReduction="10000"/>
          </a:bodyPr>
          <a:lstStyle/>
          <a:p>
            <a:pPr marL="448056" indent="-384048" eaLnBrk="1" fontAlgn="auto" hangingPunct="1">
              <a:lnSpc>
                <a:spcPct val="80000"/>
              </a:lnSpc>
              <a:spcAft>
                <a:spcPts val="0"/>
              </a:spcAft>
              <a:buFontTx/>
              <a:buNone/>
              <a:defRPr/>
            </a:pPr>
            <a:r>
              <a:rPr lang="en-US" sz="2200" i="1"/>
              <a:t>c. 	Rekruitmen politik yang terbuka. </a:t>
            </a:r>
            <a:r>
              <a:rPr lang="en-US" sz="2200"/>
              <a:t>Untuk memungkinkan terjadinya rotasi kekuasaan, diperlukan satu sistem rekruitmen politik yang terbuka. Artinya, setiap orang yang memenuhi syarat untuk mengisi suatu jabatan politik yang dipilih rakyat mempunyai peluang yang sama dalam melakukan kompetisi untuk mengisi jabatan politik tersebut.</a:t>
            </a:r>
            <a:endParaRPr lang="en-US" sz="2200" i="1"/>
          </a:p>
          <a:p>
            <a:pPr marL="448056" indent="-384048" eaLnBrk="1" fontAlgn="auto" hangingPunct="1">
              <a:lnSpc>
                <a:spcPct val="80000"/>
              </a:lnSpc>
              <a:spcAft>
                <a:spcPts val="0"/>
              </a:spcAft>
              <a:buFontTx/>
              <a:buNone/>
              <a:defRPr/>
            </a:pPr>
            <a:r>
              <a:rPr lang="en-US" sz="2200" i="1"/>
              <a:t>d. 	Pemilihan Umum. </a:t>
            </a:r>
            <a:r>
              <a:rPr lang="en-US" sz="2200"/>
              <a:t>Dalam suatu negara demokrasi, pemilu dilaksanakan secara teratur. Pemilu merupakan sarana untuk melaksanakan rotasi kekuasaan dan rekruitmen politik. Setiap warga negara yang sudah dewasa mempunyai hak untuk memilih dan dipilih dan bebas menggunakan haknya tersebut sesuai dengan kehendak hati nuraninya. Dia bebas untuk menentukan partai atau calon mana yang akan didukungnya, tanpa ada rasa takut atau paksaan dari orang lain. Pemilih juga bebas mengikuti segala macam akitivitas pemilihan seperti kampanye dan menyaksikan penghitungan suara.</a:t>
            </a:r>
            <a:endParaRPr lang="en-US" sz="2200" i="1"/>
          </a:p>
          <a:p>
            <a:pPr marL="448056" indent="-384048" eaLnBrk="1" fontAlgn="auto" hangingPunct="1">
              <a:lnSpc>
                <a:spcPct val="80000"/>
              </a:lnSpc>
              <a:spcAft>
                <a:spcPts val="0"/>
              </a:spcAft>
              <a:buFontTx/>
              <a:buNone/>
              <a:defRPr/>
            </a:pPr>
            <a:r>
              <a:rPr lang="en-US" sz="2200" i="1"/>
              <a:t>e. 	Pemenuhan hak-hak dasar. </a:t>
            </a:r>
            <a:r>
              <a:rPr lang="en-US" sz="2200"/>
              <a:t>Dalam suatu negara yang demokratis, setiap warga negara dapat menikmati hak-hak dasar mereka secara bebas, termasuk didalamnya hak untuk menyatakan pendapat, hak untuk berkumpul dan berserikat serta hak untuk menikmati pers yang bebas.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marL="484632" indent="0" eaLnBrk="1" fontAlgn="auto" hangingPunct="1">
              <a:spcAft>
                <a:spcPts val="0"/>
              </a:spcAft>
              <a:defRPr/>
            </a:pPr>
            <a:r>
              <a:rPr lang="en-US">
                <a:solidFill>
                  <a:schemeClr val="accent1">
                    <a:tint val="83000"/>
                    <a:satMod val="150000"/>
                  </a:schemeClr>
                </a:solidFill>
              </a:rPr>
              <a:t>Membangun Kultur Demokrasi </a:t>
            </a:r>
          </a:p>
        </p:txBody>
      </p:sp>
      <p:sp>
        <p:nvSpPr>
          <p:cNvPr id="89091" name="Rectangle 3"/>
          <p:cNvSpPr>
            <a:spLocks noGrp="1" noChangeArrowheads="1"/>
          </p:cNvSpPr>
          <p:nvPr>
            <p:ph idx="1"/>
          </p:nvPr>
        </p:nvSpPr>
        <p:spPr>
          <a:xfrm>
            <a:off x="457200" y="1882775"/>
            <a:ext cx="8229600" cy="4572000"/>
          </a:xfrm>
        </p:spPr>
        <p:txBody>
          <a:bodyPr/>
          <a:lstStyle/>
          <a:p>
            <a:pPr eaLnBrk="1" hangingPunct="1">
              <a:lnSpc>
                <a:spcPct val="90000"/>
              </a:lnSpc>
            </a:pPr>
            <a:r>
              <a:rPr lang="en-US" sz="2400"/>
              <a:t>Tegaknya kehidupan demokrasi dalam kehidupan bernegara sangat dipengaruhi oleh dukungan dari seluruh warga negara. Demokrasi dalam suatu negara akan tumbuh subur jika dijaga oleh warga negara yang demokratis. Warga negara yang demokratis bukan hanya dapat menikmati kebebasan individu, melainkan juga mampu menunjukkan perilaku yang demokratis. Bagaimanakah bentuk perilaku yang demokratis tersebut? Perilaku demokratis adalah perilaku yang didasarkan pada prinsip-prinsip demokrasi. Dalam kehidupan sehari-hari, perilaku demokrasi tercermin pada sikap-sikap seperti berikut.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518</TotalTime>
  <Words>1033</Words>
  <Application>Microsoft Office PowerPoint</Application>
  <PresentationFormat>On-screen Show (4:3)</PresentationFormat>
  <Paragraphs>53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Century Gothic</vt:lpstr>
      <vt:lpstr>Verdana</vt:lpstr>
      <vt:lpstr>Wingdings 2</vt:lpstr>
      <vt:lpstr>Verve</vt:lpstr>
      <vt:lpstr>PENDIDIKAN KEWARGANEGARAAN </vt:lpstr>
      <vt:lpstr>Pelaksanaan Demokrasi di Indonesia</vt:lpstr>
      <vt:lpstr>PowerPoint Presentation</vt:lpstr>
      <vt:lpstr>Periodisasi Pelaksanaan Demokrasi Pancasila </vt:lpstr>
      <vt:lpstr>Demokrasi dalam Konstitusi Indonesia</vt:lpstr>
      <vt:lpstr>PowerPoint Presentation</vt:lpstr>
      <vt:lpstr>Indikator demokrasi</vt:lpstr>
      <vt:lpstr>PowerPoint Presentation</vt:lpstr>
      <vt:lpstr>Membangun Kultur Demokrasi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PENDIDIKAN KEWARGANEGARAAN</dc:title>
  <dc:creator>Dian Esti</dc:creator>
  <cp:lastModifiedBy>Indy graph</cp:lastModifiedBy>
  <cp:revision>27</cp:revision>
  <dcterms:created xsi:type="dcterms:W3CDTF">2017-05-15T13:10:45Z</dcterms:created>
  <dcterms:modified xsi:type="dcterms:W3CDTF">2020-11-30T22:14:08Z</dcterms:modified>
</cp:coreProperties>
</file>