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2" r:id="rId5"/>
    <p:sldId id="302" r:id="rId6"/>
    <p:sldId id="303" r:id="rId7"/>
    <p:sldId id="304" r:id="rId8"/>
    <p:sldId id="305" r:id="rId9"/>
    <p:sldId id="307" r:id="rId10"/>
    <p:sldId id="306" r:id="rId11"/>
    <p:sldId id="310" r:id="rId12"/>
    <p:sldId id="311" r:id="rId13"/>
    <p:sldId id="31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5" d="100"/>
          <a:sy n="65" d="100"/>
        </p:scale>
        <p:origin x="6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1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5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4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6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3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08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tenberg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u.edu.hk/clc/app/glossary/" TargetMode="External"/><Relationship Id="rId2" Type="http://schemas.openxmlformats.org/officeDocument/2006/relationships/hyperlink" Target="https://www.cjk.org/data/chinese/technical/chinese-english-database-technical-term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A1780-A246-4C7F-9267-727EF2F4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7398C-75E5-4CB0-BA4F-D7D5CF24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Computer-assisted translation (CAT)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BFB45-FC34-495C-9C68-F9641246C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8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04F1-F28D-4C7A-9409-AEDE9CD3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/>
              <a:t>Tugas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AEE83-2EB6-4C7D-8A7F-AC2709485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97626"/>
            <a:ext cx="10058400" cy="442451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ID" sz="2800" dirty="0" err="1"/>
              <a:t>Tugas</a:t>
            </a:r>
            <a:r>
              <a:rPr lang="en-ID" sz="2800" dirty="0"/>
              <a:t> </a:t>
            </a:r>
            <a:r>
              <a:rPr lang="en-ID" sz="2800" dirty="0" err="1"/>
              <a:t>dikumpulkan</a:t>
            </a:r>
            <a:r>
              <a:rPr lang="en-ID" sz="2800" dirty="0"/>
              <a:t> di SPADA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bentuk</a:t>
            </a:r>
            <a:r>
              <a:rPr lang="en-ID" sz="2800" dirty="0"/>
              <a:t> </a:t>
            </a:r>
            <a:r>
              <a:rPr lang="en-ID" sz="2800" dirty="0" err="1"/>
              <a:t>makalah</a:t>
            </a:r>
            <a:r>
              <a:rPr lang="en-ID" sz="2800" dirty="0"/>
              <a:t> (</a:t>
            </a:r>
            <a:r>
              <a:rPr lang="en-ID" sz="2800" dirty="0" err="1"/>
              <a:t>teks</a:t>
            </a:r>
            <a:r>
              <a:rPr lang="en-ID" sz="2800" dirty="0"/>
              <a:t>).</a:t>
            </a:r>
          </a:p>
          <a:p>
            <a:pPr marL="514350" indent="-514350">
              <a:buAutoNum type="arabicPeriod"/>
            </a:pPr>
            <a:r>
              <a:rPr lang="en-ID" sz="2800" dirty="0"/>
              <a:t>Batas </a:t>
            </a:r>
            <a:r>
              <a:rPr lang="en-ID" sz="2800" dirty="0" err="1"/>
              <a:t>waktu</a:t>
            </a:r>
            <a:r>
              <a:rPr lang="en-ID" sz="2800" dirty="0"/>
              <a:t> </a:t>
            </a:r>
            <a:r>
              <a:rPr lang="en-ID" sz="2800" dirty="0" err="1"/>
              <a:t>pengumpulan</a:t>
            </a:r>
            <a:r>
              <a:rPr lang="en-ID" sz="2800" dirty="0"/>
              <a:t> </a:t>
            </a:r>
            <a:r>
              <a:rPr lang="en-ID" sz="2800" dirty="0" err="1"/>
              <a:t>tugas</a:t>
            </a:r>
            <a:r>
              <a:rPr lang="en-ID" sz="2800" dirty="0"/>
              <a:t> </a:t>
            </a:r>
            <a:r>
              <a:rPr lang="en-ID" sz="2800" dirty="0" err="1"/>
              <a:t>bisa</a:t>
            </a:r>
            <a:r>
              <a:rPr lang="en-ID" sz="2800" dirty="0"/>
              <a:t> </a:t>
            </a:r>
            <a:r>
              <a:rPr lang="en-ID" sz="2800" dirty="0" err="1"/>
              <a:t>dilihat</a:t>
            </a:r>
            <a:r>
              <a:rPr lang="en-ID" sz="2800" dirty="0"/>
              <a:t> di SPADA.</a:t>
            </a:r>
          </a:p>
          <a:p>
            <a:pPr marL="514350" indent="-514350">
              <a:buAutoNum type="arabicPeriod"/>
            </a:pPr>
            <a:r>
              <a:rPr lang="en-ID" sz="2800" dirty="0" err="1"/>
              <a:t>Tugas</a:t>
            </a:r>
            <a:r>
              <a:rPr lang="en-ID" sz="2800" dirty="0"/>
              <a:t> </a:t>
            </a:r>
            <a:r>
              <a:rPr lang="en-ID" sz="2800" dirty="0" err="1"/>
              <a:t>dikerjakan</a:t>
            </a:r>
            <a:r>
              <a:rPr lang="en-ID" sz="2800" dirty="0"/>
              <a:t> </a:t>
            </a:r>
            <a:r>
              <a:rPr lang="en-ID" sz="2800" dirty="0" err="1"/>
              <a:t>berkelompok</a:t>
            </a:r>
            <a:r>
              <a:rPr lang="en-ID" sz="2800" dirty="0"/>
              <a:t>,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maksimal</a:t>
            </a:r>
            <a:r>
              <a:rPr lang="en-ID" sz="2800" dirty="0"/>
              <a:t> </a:t>
            </a:r>
            <a:r>
              <a:rPr lang="en-ID" sz="2800" dirty="0" err="1"/>
              <a:t>anggota</a:t>
            </a:r>
            <a:r>
              <a:rPr lang="en-ID" sz="2800" dirty="0"/>
              <a:t> </a:t>
            </a:r>
            <a:r>
              <a:rPr lang="en-ID" sz="2800" dirty="0" err="1"/>
              <a:t>tiap</a:t>
            </a:r>
            <a:r>
              <a:rPr lang="en-ID" sz="2800" dirty="0"/>
              <a:t> </a:t>
            </a:r>
            <a:r>
              <a:rPr lang="en-ID" sz="2800" dirty="0" err="1"/>
              <a:t>kelompok</a:t>
            </a:r>
            <a:r>
              <a:rPr lang="en-ID" sz="2800" dirty="0"/>
              <a:t> 5 </a:t>
            </a:r>
            <a:r>
              <a:rPr lang="en-ID" sz="2800" dirty="0" err="1"/>
              <a:t>mahasiswa</a:t>
            </a:r>
            <a:r>
              <a:rPr lang="en-ID" sz="2800" dirty="0"/>
              <a:t>.</a:t>
            </a:r>
          </a:p>
          <a:p>
            <a:pPr marL="514350" indent="-514350">
              <a:buAutoNum type="arabicPeriod"/>
            </a:pPr>
            <a:r>
              <a:rPr lang="en-ID" sz="2800" dirty="0"/>
              <a:t>Satu </a:t>
            </a:r>
            <a:r>
              <a:rPr lang="en-ID" sz="2800" dirty="0" err="1"/>
              <a:t>kelompok</a:t>
            </a:r>
            <a:r>
              <a:rPr lang="en-ID" sz="2800" dirty="0"/>
              <a:t> </a:t>
            </a:r>
            <a:r>
              <a:rPr lang="en-ID" sz="2800" dirty="0" err="1"/>
              <a:t>cukup</a:t>
            </a:r>
            <a:r>
              <a:rPr lang="en-ID" sz="2800" dirty="0"/>
              <a:t> </a:t>
            </a:r>
            <a:r>
              <a:rPr lang="en-ID" sz="2800" dirty="0" err="1"/>
              <a:t>mengumpulkan</a:t>
            </a:r>
            <a:r>
              <a:rPr lang="en-ID" sz="2800" dirty="0"/>
              <a:t> </a:t>
            </a:r>
            <a:r>
              <a:rPr lang="en-ID" sz="2800" dirty="0" err="1"/>
              <a:t>satu</a:t>
            </a:r>
            <a:r>
              <a:rPr lang="en-ID" sz="2800" dirty="0"/>
              <a:t> </a:t>
            </a:r>
            <a:r>
              <a:rPr lang="en-ID" sz="2800" dirty="0" err="1"/>
              <a:t>buah</a:t>
            </a:r>
            <a:r>
              <a:rPr lang="en-ID" sz="2800" dirty="0"/>
              <a:t> </a:t>
            </a:r>
            <a:r>
              <a:rPr lang="en-ID" sz="2800" dirty="0" err="1"/>
              <a:t>makalah</a:t>
            </a:r>
            <a:r>
              <a:rPr lang="en-ID" sz="2800" dirty="0"/>
              <a:t> </a:t>
            </a:r>
            <a:r>
              <a:rPr lang="en-ID" sz="2800" dirty="0" err="1"/>
              <a:t>saja</a:t>
            </a:r>
            <a:r>
              <a:rPr lang="en-ID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745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B8FF6-BB76-48F8-B16E-A0FFCED8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61741"/>
          </a:xfrm>
        </p:spPr>
        <p:txBody>
          <a:bodyPr/>
          <a:lstStyle/>
          <a:p>
            <a:r>
              <a:rPr lang="en-US" b="1" dirty="0" err="1"/>
              <a:t>Definisi</a:t>
            </a:r>
            <a:endParaRPr lang="en-ID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13CF7-3F6C-4180-B030-D219F5DC9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102" y="1504335"/>
            <a:ext cx="9113376" cy="462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B8FF6-BB76-48F8-B16E-A0FFCED8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61741"/>
          </a:xfrm>
        </p:spPr>
        <p:txBody>
          <a:bodyPr/>
          <a:lstStyle/>
          <a:p>
            <a:r>
              <a:rPr lang="en-US" dirty="0" err="1"/>
              <a:t>Definisi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DABD7C-FCEE-4CEF-96E1-804851239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252" y="1492045"/>
            <a:ext cx="9240540" cy="48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5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B8FF6-BB76-48F8-B16E-A0FFCED8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61741"/>
          </a:xfrm>
        </p:spPr>
        <p:txBody>
          <a:bodyPr/>
          <a:lstStyle/>
          <a:p>
            <a:r>
              <a:rPr lang="en-US" dirty="0" err="1"/>
              <a:t>Definisi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26C23-B596-4EE1-8471-0F9011596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101" y="1343129"/>
            <a:ext cx="8926171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4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B8FF6-BB76-48F8-B16E-A0FFCED8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61741"/>
          </a:xfrm>
        </p:spPr>
        <p:txBody>
          <a:bodyPr/>
          <a:lstStyle/>
          <a:p>
            <a:r>
              <a:rPr lang="en-US" dirty="0" err="1"/>
              <a:t>Definisi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76F46-A039-4A8C-B53C-7375C3F7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28" y="1376517"/>
            <a:ext cx="10788354" cy="501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0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742351-9AF0-48CA-A05C-09CB8C222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84" y="410362"/>
            <a:ext cx="8906653" cy="607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2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04F1-F28D-4C7A-9409-AEDE9CD3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Source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AEE83-2EB6-4C7D-8A7F-AC2709485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68824"/>
            <a:ext cx="10058400" cy="3849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D" sz="4000" dirty="0"/>
              <a:t>http://www.nlc.cn/newen/books/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sz="4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https://www.gutenberg.org/</a:t>
            </a:r>
            <a:endParaRPr lang="en-ID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en-ID" sz="4000" dirty="0"/>
              <a:t>Other Online dictionary</a:t>
            </a:r>
          </a:p>
        </p:txBody>
      </p:sp>
    </p:spTree>
    <p:extLst>
      <p:ext uri="{BB962C8B-B14F-4D97-AF65-F5344CB8AC3E}">
        <p14:creationId xmlns:p14="http://schemas.microsoft.com/office/powerpoint/2010/main" val="360210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04F1-F28D-4C7A-9409-AEDE9CD3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databases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AEE83-2EB6-4C7D-8A7F-AC2709485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97626"/>
            <a:ext cx="10058400" cy="40551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D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https://www.cjk.org/data/chinese/technical/chinese-english-database-technical-terms/</a:t>
            </a:r>
            <a:endParaRPr lang="en-ID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ID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http://www.polyu.edu.hk/clc/app/glossary/</a:t>
            </a:r>
            <a:endParaRPr lang="en-ID" sz="2800" dirty="0"/>
          </a:p>
          <a:p>
            <a:pPr>
              <a:buFont typeface="Wingdings" panose="05000000000000000000" pitchFamily="2" charset="2"/>
              <a:buChar char="q"/>
            </a:pP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51525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04F1-F28D-4C7A-9409-AEDE9CD3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AEE83-2EB6-4C7D-8A7F-AC2709485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97626"/>
            <a:ext cx="10058400" cy="44245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D" sz="2800" dirty="0"/>
              <a:t>1. </a:t>
            </a:r>
            <a:r>
              <a:rPr lang="en-ID" sz="2800" dirty="0" err="1"/>
              <a:t>Sebutkan</a:t>
            </a:r>
            <a:r>
              <a:rPr lang="en-ID" sz="2800" dirty="0"/>
              <a:t> </a:t>
            </a:r>
            <a:r>
              <a:rPr lang="en-ID" sz="2800" dirty="0" err="1"/>
              <a:t>fungsi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i="1" dirty="0"/>
              <a:t>tools</a:t>
            </a:r>
            <a:r>
              <a:rPr lang="en-ID" sz="2800" dirty="0"/>
              <a:t> </a:t>
            </a:r>
            <a:r>
              <a:rPr lang="en-ID" sz="2800" dirty="0" err="1"/>
              <a:t>berikut</a:t>
            </a:r>
            <a:r>
              <a:rPr lang="en-ID" sz="2800" dirty="0"/>
              <a:t> dan </a:t>
            </a:r>
            <a:r>
              <a:rPr lang="en-ID" sz="2800" dirty="0" err="1"/>
              <a:t>berikan</a:t>
            </a:r>
            <a:r>
              <a:rPr lang="en-ID" sz="2800" dirty="0"/>
              <a:t> </a:t>
            </a:r>
            <a:r>
              <a:rPr lang="en-ID" sz="2800" dirty="0" err="1"/>
              <a:t>contohnya</a:t>
            </a:r>
            <a:r>
              <a:rPr lang="en-ID" sz="2800" dirty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800" dirty="0"/>
              <a:t>Translation Project Management software.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800" dirty="0"/>
              <a:t>Concordant software.</a:t>
            </a:r>
          </a:p>
          <a:p>
            <a:pPr marL="0" indent="0">
              <a:buNone/>
            </a:pPr>
            <a:r>
              <a:rPr lang="en-ID" sz="2800" dirty="0"/>
              <a:t>2. </a:t>
            </a:r>
            <a:r>
              <a:rPr lang="en-ID" sz="2800" dirty="0" err="1"/>
              <a:t>Carilah</a:t>
            </a:r>
            <a:r>
              <a:rPr lang="en-ID" sz="2800" dirty="0"/>
              <a:t> Software yang </a:t>
            </a:r>
            <a:r>
              <a:rPr lang="en-ID" sz="2800" dirty="0" err="1"/>
              <a:t>membantu</a:t>
            </a:r>
            <a:r>
              <a:rPr lang="en-ID" sz="2800" dirty="0"/>
              <a:t> proses </a:t>
            </a:r>
            <a:r>
              <a:rPr lang="en-ID" sz="2800" dirty="0" err="1"/>
              <a:t>translasi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Bahasa Mandarin dan </a:t>
            </a:r>
            <a:r>
              <a:rPr lang="en-ID" sz="2800" dirty="0" err="1"/>
              <a:t>berilah</a:t>
            </a:r>
            <a:r>
              <a:rPr lang="en-ID" sz="2800" dirty="0"/>
              <a:t> </a:t>
            </a:r>
            <a:r>
              <a:rPr lang="en-ID" sz="2800" dirty="0" err="1"/>
              <a:t>ulasan</a:t>
            </a:r>
            <a:r>
              <a:rPr lang="en-ID" sz="2800" dirty="0"/>
              <a:t> </a:t>
            </a:r>
            <a:r>
              <a:rPr lang="en-ID" sz="2800" dirty="0" err="1"/>
              <a:t>terhadap</a:t>
            </a:r>
            <a:r>
              <a:rPr lang="en-ID" sz="2800" dirty="0"/>
              <a:t> software </a:t>
            </a:r>
            <a:r>
              <a:rPr lang="en-ID" sz="2800" dirty="0" err="1"/>
              <a:t>tersebut</a:t>
            </a:r>
            <a:r>
              <a:rPr lang="en-ID" sz="2800" dirty="0"/>
              <a:t>! </a:t>
            </a:r>
            <a:r>
              <a:rPr lang="en-ID" sz="2800" dirty="0" err="1"/>
              <a:t>Ulasan</a:t>
            </a:r>
            <a:r>
              <a:rPr lang="en-ID" sz="2800" dirty="0"/>
              <a:t> </a:t>
            </a:r>
            <a:r>
              <a:rPr lang="en-ID" sz="2800" dirty="0" err="1"/>
              <a:t>bisa</a:t>
            </a:r>
            <a:r>
              <a:rPr lang="en-ID" sz="2800" dirty="0"/>
              <a:t> </a:t>
            </a:r>
            <a:r>
              <a:rPr lang="en-ID" sz="2800" dirty="0" err="1"/>
              <a:t>berupa</a:t>
            </a:r>
            <a:r>
              <a:rPr lang="en-ID" sz="2800" dirty="0"/>
              <a:t> </a:t>
            </a:r>
            <a:r>
              <a:rPr lang="en-ID" sz="2800" dirty="0" err="1"/>
              <a:t>fitur</a:t>
            </a:r>
            <a:r>
              <a:rPr lang="en-ID" sz="2800" dirty="0"/>
              <a:t>, </a:t>
            </a:r>
            <a:r>
              <a:rPr lang="en-ID" sz="2800" dirty="0" err="1"/>
              <a:t>keunggulan</a:t>
            </a:r>
            <a:r>
              <a:rPr lang="en-ID" sz="2800" dirty="0"/>
              <a:t>, </a:t>
            </a:r>
            <a:r>
              <a:rPr lang="en-ID" sz="2800" dirty="0" err="1"/>
              <a:t>penggunaan</a:t>
            </a:r>
            <a:r>
              <a:rPr lang="en-ID" sz="2800" dirty="0"/>
              <a:t> dan </a:t>
            </a:r>
            <a:r>
              <a:rPr lang="en-ID" sz="2800" dirty="0" err="1"/>
              <a:t>kelebihan</a:t>
            </a:r>
            <a:r>
              <a:rPr lang="en-ID" sz="2800" dirty="0"/>
              <a:t> software </a:t>
            </a:r>
            <a:r>
              <a:rPr lang="en-ID" sz="2800" dirty="0" err="1"/>
              <a:t>tersebut</a:t>
            </a:r>
            <a:r>
              <a:rPr lang="en-ID" sz="2800" dirty="0"/>
              <a:t> </a:t>
            </a:r>
            <a:r>
              <a:rPr lang="en-ID" sz="2800" dirty="0" err="1"/>
              <a:t>dibandingkan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yang lain.</a:t>
            </a:r>
          </a:p>
        </p:txBody>
      </p:sp>
    </p:spTree>
    <p:extLst>
      <p:ext uri="{BB962C8B-B14F-4D97-AF65-F5344CB8AC3E}">
        <p14:creationId xmlns:p14="http://schemas.microsoft.com/office/powerpoint/2010/main" val="1661734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DB95DD-0319-4EE5-8C5C-9CEDF75E0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F3B215-496E-4790-A364-7C1C46DEC77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E2713E1-6312-427E-BFCB-C5A5DA3013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{A9E66F3A-0FE8-4515-A422-B606D2D3E70E}tf78829772_win32</Template>
  <TotalTime>135</TotalTime>
  <Words>165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Garamond</vt:lpstr>
      <vt:lpstr>Sagona Book</vt:lpstr>
      <vt:lpstr>Sagona ExtraLight</vt:lpstr>
      <vt:lpstr>Wingdings</vt:lpstr>
      <vt:lpstr>SavonVTI</vt:lpstr>
      <vt:lpstr>Computer-assisted translation (CAT)</vt:lpstr>
      <vt:lpstr>Definisi</vt:lpstr>
      <vt:lpstr>Definisi</vt:lpstr>
      <vt:lpstr>Definisi</vt:lpstr>
      <vt:lpstr>Definisi</vt:lpstr>
      <vt:lpstr>PowerPoint Presentation</vt:lpstr>
      <vt:lpstr>Reference Source</vt:lpstr>
      <vt:lpstr>Terminology databases</vt:lpstr>
      <vt:lpstr>Tugas</vt:lpstr>
      <vt:lpstr>Pengumpulan Tugas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 &amp;  informasi</dc:title>
  <dc:creator>nanang my</dc:creator>
  <cp:lastModifiedBy>Nanang Maulana Y</cp:lastModifiedBy>
  <cp:revision>15</cp:revision>
  <dcterms:created xsi:type="dcterms:W3CDTF">2021-09-14T02:16:25Z</dcterms:created>
  <dcterms:modified xsi:type="dcterms:W3CDTF">2022-06-13T22:37:33Z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