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7" r:id="rId6"/>
    <p:sldId id="265" r:id="rId7"/>
    <p:sldId id="266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9193114-E728-4CE2-9188-A851930C3D0B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EE8E4B-3907-42CF-8882-731C8609A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7432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Algerian" pitchFamily="82" charset="0"/>
              </a:rPr>
              <a:t>Pengarang</a:t>
            </a:r>
            <a:r>
              <a:rPr lang="en-US" sz="5400" dirty="0" smtClean="0">
                <a:latin typeface="Algerian" pitchFamily="82" charset="0"/>
              </a:rPr>
              <a:t> </a:t>
            </a:r>
            <a:r>
              <a:rPr lang="en-US" sz="5400" dirty="0" err="1" smtClean="0">
                <a:latin typeface="Algerian" pitchFamily="82" charset="0"/>
              </a:rPr>
              <a:t>Poedjangga</a:t>
            </a:r>
            <a:r>
              <a:rPr lang="en-US" sz="5400" dirty="0" smtClean="0">
                <a:latin typeface="Algerian" pitchFamily="82" charset="0"/>
              </a:rPr>
              <a:t> </a:t>
            </a:r>
            <a:r>
              <a:rPr lang="en-US" sz="5400" dirty="0" err="1" smtClean="0">
                <a:latin typeface="Algerian" pitchFamily="82" charset="0"/>
              </a:rPr>
              <a:t>Baroe</a:t>
            </a:r>
            <a:r>
              <a:rPr lang="en-US" sz="5400" dirty="0" smtClean="0">
                <a:latin typeface="Algerian" pitchFamily="82" charset="0"/>
              </a:rPr>
              <a:t> </a:t>
            </a:r>
            <a:r>
              <a:rPr lang="en-US" sz="5400" dirty="0" err="1" smtClean="0">
                <a:latin typeface="Algerian" pitchFamily="82" charset="0"/>
              </a:rPr>
              <a:t>dan</a:t>
            </a:r>
            <a:r>
              <a:rPr lang="en-US" sz="5400" dirty="0" smtClean="0">
                <a:latin typeface="Algerian" pitchFamily="82" charset="0"/>
              </a:rPr>
              <a:t> </a:t>
            </a:r>
            <a:r>
              <a:rPr lang="en-US" sz="5400" dirty="0" err="1" smtClean="0">
                <a:latin typeface="Algerian" pitchFamily="82" charset="0"/>
              </a:rPr>
              <a:t>Tionghoa</a:t>
            </a:r>
            <a:endParaRPr lang="en-US" sz="5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Lie Kim </a:t>
            </a:r>
            <a:r>
              <a:rPr lang="en-US" sz="5400" dirty="0" err="1" smtClean="0"/>
              <a:t>Hok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76400"/>
            <a:ext cx="7772400" cy="48768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barat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familiar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buku-buku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karya-karya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barat</a:t>
            </a:r>
            <a:r>
              <a:rPr lang="en-US" sz="2400" dirty="0" smtClean="0"/>
              <a:t>. Plato, Shakespeare, Zola,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Karya-karya</a:t>
            </a:r>
            <a:r>
              <a:rPr lang="en-US" sz="2400" dirty="0" smtClean="0"/>
              <a:t> Lie Kim </a:t>
            </a:r>
            <a:r>
              <a:rPr lang="en-US" sz="2400" dirty="0" err="1" smtClean="0"/>
              <a:t>Hok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, se 28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.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,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</a:t>
            </a:r>
            <a:r>
              <a:rPr lang="en-US" sz="2400" dirty="0" err="1" smtClean="0"/>
              <a:t>peranakan</a:t>
            </a:r>
            <a:r>
              <a:rPr lang="en-US" sz="2400" dirty="0" smtClean="0"/>
              <a:t> </a:t>
            </a:r>
            <a:r>
              <a:rPr lang="en-US" sz="2400" dirty="0" err="1" smtClean="0"/>
              <a:t>tionghoa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bapak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</a:t>
            </a:r>
            <a:r>
              <a:rPr lang="en-US" sz="2400" dirty="0" err="1" smtClean="0"/>
              <a:t>Melayu</a:t>
            </a:r>
            <a:r>
              <a:rPr lang="en-US" sz="2400" dirty="0" smtClean="0"/>
              <a:t> </a:t>
            </a:r>
            <a:r>
              <a:rPr lang="en-US" sz="2400" dirty="0" err="1" smtClean="0"/>
              <a:t>Tionghoa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karya-karyanya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jurnalistik</a:t>
            </a:r>
            <a:r>
              <a:rPr lang="en-US" sz="2400" dirty="0" smtClean="0"/>
              <a:t>.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bapak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bahasa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jurnalistik</a:t>
            </a:r>
            <a:r>
              <a:rPr lang="en-US" sz="2400" dirty="0" smtClean="0"/>
              <a:t> </a:t>
            </a:r>
            <a:r>
              <a:rPr lang="en-US" sz="2400" dirty="0" err="1" smtClean="0"/>
              <a:t>Melayu</a:t>
            </a:r>
            <a:r>
              <a:rPr lang="en-US" sz="2400" dirty="0" smtClean="0"/>
              <a:t> </a:t>
            </a:r>
            <a:r>
              <a:rPr lang="en-US" sz="2400" dirty="0" err="1" smtClean="0"/>
              <a:t>Tionghoa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10013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Lie Kim </a:t>
            </a:r>
            <a:r>
              <a:rPr lang="en-US" sz="5400" dirty="0" err="1" smtClean="0"/>
              <a:t>Hok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305800" cy="42672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bapak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sastra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Melayu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Tionghoa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terkenal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roman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ranah</a:t>
            </a:r>
            <a:r>
              <a:rPr lang="en-US" sz="2400" dirty="0" smtClean="0"/>
              <a:t>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Indonesia modern,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Bintang</a:t>
            </a:r>
            <a:r>
              <a:rPr 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Toedjoeh</a:t>
            </a:r>
            <a:r>
              <a:rPr lang="en-US" sz="2400" dirty="0" smtClean="0"/>
              <a:t>.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novel </a:t>
            </a:r>
            <a:r>
              <a:rPr lang="en-US" sz="2400" dirty="0" err="1" smtClean="0"/>
              <a:t>eropa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keCinaan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: </a:t>
            </a:r>
            <a:r>
              <a:rPr lang="en-US" sz="2400" i="1" dirty="0" err="1" smtClean="0">
                <a:solidFill>
                  <a:srgbClr val="FFFF00"/>
                </a:solidFill>
              </a:rPr>
              <a:t>Sobat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Anak-anak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genre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), </a:t>
            </a:r>
            <a:r>
              <a:rPr lang="en-US" sz="2400" i="1" dirty="0" err="1" smtClean="0">
                <a:solidFill>
                  <a:srgbClr val="FFFF00"/>
                </a:solidFill>
              </a:rPr>
              <a:t>Siti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Akbari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).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peranakan</a:t>
            </a:r>
            <a:r>
              <a:rPr lang="en-US" sz="2400" dirty="0" smtClean="0"/>
              <a:t> </a:t>
            </a:r>
            <a:r>
              <a:rPr lang="en-US" sz="2400" dirty="0" err="1" smtClean="0"/>
              <a:t>tionghoa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Sutan</a:t>
            </a:r>
            <a:r>
              <a:rPr lang="en-US" dirty="0" smtClean="0"/>
              <a:t> </a:t>
            </a:r>
            <a:r>
              <a:rPr lang="en-US" dirty="0" err="1" smtClean="0"/>
              <a:t>Takdir</a:t>
            </a:r>
            <a:r>
              <a:rPr lang="en-US" dirty="0" smtClean="0"/>
              <a:t> </a:t>
            </a:r>
            <a:r>
              <a:rPr lang="en-US" dirty="0" err="1" smtClean="0"/>
              <a:t>Alisjahbana</a:t>
            </a:r>
            <a:r>
              <a:rPr lang="en-US" dirty="0" smtClean="0"/>
              <a:t> (STA)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8229600" cy="46482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smtClean="0"/>
              <a:t>motor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pujangga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. </a:t>
            </a:r>
            <a:r>
              <a:rPr lang="en-US" sz="2400" dirty="0" err="1" smtClean="0"/>
              <a:t>Sejak</a:t>
            </a:r>
            <a:r>
              <a:rPr lang="en-US" sz="2400" dirty="0" smtClean="0"/>
              <a:t> 1929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Indonesia,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menerbitkan</a:t>
            </a:r>
            <a:r>
              <a:rPr lang="en-US" sz="2400" dirty="0" smtClean="0"/>
              <a:t> roman </a:t>
            </a:r>
            <a:r>
              <a:rPr lang="en-US" sz="2400" i="1" dirty="0" err="1" smtClean="0">
                <a:solidFill>
                  <a:srgbClr val="FFFF00"/>
                </a:solidFill>
              </a:rPr>
              <a:t>Tak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Putus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Dirundung</a:t>
            </a:r>
            <a:r>
              <a:rPr lang="en-US" sz="2400" i="1" dirty="0" smtClean="0">
                <a:solidFill>
                  <a:srgbClr val="FFFF00"/>
                </a:solidFill>
              </a:rPr>
              <a:t> Malang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Balai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Roman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Dian yang </a:t>
            </a:r>
            <a:r>
              <a:rPr lang="en-US" sz="2400" i="1" dirty="0" err="1" smtClean="0">
                <a:solidFill>
                  <a:srgbClr val="FFFF00"/>
                </a:solidFill>
              </a:rPr>
              <a:t>Tak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Kunjung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Padam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(1932).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Roman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Layar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Terkembang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(1936).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Roman yang </a:t>
            </a:r>
            <a:r>
              <a:rPr lang="en-US" sz="2400" dirty="0" err="1" smtClean="0"/>
              <a:t>berjudul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Anak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Perawan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di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Sarang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Penyamun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(1941),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Layar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Terkembang</a:t>
            </a:r>
            <a:r>
              <a:rPr lang="en-US" sz="2400" dirty="0" smtClean="0"/>
              <a:t>, </a:t>
            </a:r>
            <a:r>
              <a:rPr lang="en-US" sz="2400" dirty="0" err="1" smtClean="0"/>
              <a:t>dimuat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feuilleton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majalah</a:t>
            </a:r>
            <a:r>
              <a:rPr lang="en-US" sz="2400" dirty="0" smtClean="0"/>
              <a:t> </a:t>
            </a:r>
            <a:r>
              <a:rPr lang="en-US" sz="2400" dirty="0" err="1" smtClean="0"/>
              <a:t>Pandji</a:t>
            </a:r>
            <a:r>
              <a:rPr lang="en-US" sz="2400" dirty="0" smtClean="0"/>
              <a:t> </a:t>
            </a:r>
            <a:r>
              <a:rPr lang="en-US" sz="2400" dirty="0" err="1" smtClean="0"/>
              <a:t>Poestaka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30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roman </a:t>
            </a:r>
            <a:r>
              <a:rPr lang="en-US" sz="2400" i="1" dirty="0" err="1" smtClean="0">
                <a:solidFill>
                  <a:srgbClr val="FFFF00"/>
                </a:solidFill>
              </a:rPr>
              <a:t>Grotta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Azzurra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023936"/>
          </a:xfrm>
        </p:spPr>
        <p:txBody>
          <a:bodyPr/>
          <a:lstStyle/>
          <a:p>
            <a:r>
              <a:rPr lang="en-US" dirty="0" err="1" smtClean="0"/>
              <a:t>Sutan</a:t>
            </a:r>
            <a:r>
              <a:rPr lang="en-US" dirty="0" smtClean="0"/>
              <a:t> </a:t>
            </a:r>
            <a:r>
              <a:rPr lang="en-US" dirty="0" err="1" smtClean="0"/>
              <a:t>Takdir</a:t>
            </a:r>
            <a:r>
              <a:rPr lang="en-US" dirty="0" smtClean="0"/>
              <a:t> </a:t>
            </a:r>
            <a:r>
              <a:rPr lang="en-US" dirty="0" err="1" smtClean="0"/>
              <a:t>Alisjahbana</a:t>
            </a:r>
            <a:r>
              <a:rPr lang="en-US" dirty="0" smtClean="0"/>
              <a:t> (STA)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400" i="1" dirty="0" err="1" smtClean="0">
                <a:solidFill>
                  <a:srgbClr val="FFFF00"/>
                </a:solidFill>
              </a:rPr>
              <a:t>Layar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Terkembang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roman </a:t>
            </a:r>
            <a:r>
              <a:rPr lang="en-US" sz="2400" dirty="0" err="1" smtClean="0"/>
              <a:t>Takdir</a:t>
            </a:r>
            <a:r>
              <a:rPr lang="en-US" sz="2400" dirty="0" smtClean="0"/>
              <a:t> </a:t>
            </a:r>
            <a:r>
              <a:rPr lang="en-US" sz="2400" dirty="0" err="1" smtClean="0"/>
              <a:t>terpenting</a:t>
            </a:r>
            <a:r>
              <a:rPr lang="en-US" sz="2400" dirty="0" smtClean="0"/>
              <a:t>. Roman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roman </a:t>
            </a:r>
            <a:r>
              <a:rPr lang="en-US" sz="2400" dirty="0" err="1" smtClean="0"/>
              <a:t>bertendensi</a:t>
            </a:r>
            <a:r>
              <a:rPr lang="en-US" sz="2400" dirty="0" smtClean="0"/>
              <a:t>.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tokohnya</a:t>
            </a:r>
            <a:r>
              <a:rPr lang="en-US" sz="2400" dirty="0" smtClean="0"/>
              <a:t>, </a:t>
            </a:r>
            <a:r>
              <a:rPr lang="en-US" sz="2400" dirty="0" err="1" smtClean="0"/>
              <a:t>Tuti</a:t>
            </a:r>
            <a:r>
              <a:rPr lang="en-US" sz="2400" dirty="0" smtClean="0"/>
              <a:t>, </a:t>
            </a:r>
            <a:r>
              <a:rPr lang="en-US" sz="2400" dirty="0" err="1" smtClean="0"/>
              <a:t>takdir</a:t>
            </a:r>
            <a:r>
              <a:rPr lang="en-US" sz="2400" dirty="0" smtClean="0"/>
              <a:t> </a:t>
            </a:r>
            <a:r>
              <a:rPr lang="en-US" sz="2400" dirty="0" err="1" smtClean="0"/>
              <a:t>menyampaikan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pandangan-pandangannya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kaum</a:t>
            </a:r>
            <a:r>
              <a:rPr lang="en-US" sz="2400" dirty="0" smtClean="0"/>
              <a:t> </a:t>
            </a:r>
            <a:r>
              <a:rPr lang="en-US" sz="2400" dirty="0" err="1" smtClean="0"/>
              <a:t>muda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. Roman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pengarang</a:t>
            </a:r>
            <a:r>
              <a:rPr lang="en-US" sz="2400" dirty="0" smtClean="0"/>
              <a:t> </a:t>
            </a:r>
            <a:r>
              <a:rPr lang="en-US" sz="2400" dirty="0" err="1" smtClean="0"/>
              <a:t>Pujangga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terbit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puluhan</a:t>
            </a:r>
            <a:r>
              <a:rPr lang="en-US" sz="2400" dirty="0" smtClean="0"/>
              <a:t>. </a:t>
            </a:r>
            <a:r>
              <a:rPr lang="en-US" sz="2400" dirty="0" err="1" smtClean="0"/>
              <a:t>Takdir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roman,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</a:t>
            </a:r>
            <a:r>
              <a:rPr lang="en-US" sz="2400" dirty="0" err="1" smtClean="0"/>
              <a:t>esai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pembina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Indonesia.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inisiatifnya</a:t>
            </a:r>
            <a:r>
              <a:rPr lang="en-US" sz="2400" dirty="0" smtClean="0"/>
              <a:t> pula,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1938 </a:t>
            </a:r>
            <a:r>
              <a:rPr lang="en-US" sz="2400" dirty="0" err="1" smtClean="0"/>
              <a:t>diselenggarakan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Konggres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Solo. </a:t>
            </a:r>
            <a:r>
              <a:rPr lang="en-US" sz="2400" dirty="0" err="1" smtClean="0"/>
              <a:t>Takdir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sajak</a:t>
            </a:r>
            <a:r>
              <a:rPr lang="en-US" sz="2400" dirty="0" smtClean="0"/>
              <a:t>, </a:t>
            </a:r>
            <a:r>
              <a:rPr lang="en-US" sz="2400" dirty="0" err="1" smtClean="0"/>
              <a:t>terbit</a:t>
            </a:r>
            <a:r>
              <a:rPr lang="en-US" sz="2400" dirty="0" smtClean="0"/>
              <a:t> dg </a:t>
            </a:r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Tebaran</a:t>
            </a:r>
            <a:r>
              <a:rPr lang="en-US" sz="2400" i="1" dirty="0" smtClean="0">
                <a:solidFill>
                  <a:srgbClr val="FFFF00"/>
                </a:solidFill>
              </a:rPr>
              <a:t> Mega </a:t>
            </a:r>
            <a:r>
              <a:rPr lang="en-US" sz="2400" dirty="0" smtClean="0"/>
              <a:t>(1938).</a:t>
            </a:r>
            <a:endParaRPr lang="en-US" sz="2400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100136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Armijn</a:t>
            </a:r>
            <a:r>
              <a:rPr lang="en-US" sz="5400" dirty="0" smtClean="0"/>
              <a:t> </a:t>
            </a:r>
            <a:r>
              <a:rPr lang="en-US" sz="5400" dirty="0" smtClean="0"/>
              <a:t>Pane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305800" cy="4419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organisator</a:t>
            </a:r>
            <a:r>
              <a:rPr lang="en-US" sz="2400" dirty="0" smtClean="0"/>
              <a:t> </a:t>
            </a:r>
            <a:r>
              <a:rPr lang="en-US" sz="2400" dirty="0" err="1" smtClean="0"/>
              <a:t>pujangga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.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roman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. </a:t>
            </a:r>
            <a:r>
              <a:rPr lang="en-US" sz="2400" dirty="0" err="1" smtClean="0"/>
              <a:t>Karyanya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roman </a:t>
            </a:r>
            <a:r>
              <a:rPr lang="en-US" sz="2400" i="1" dirty="0" err="1" smtClean="0">
                <a:solidFill>
                  <a:srgbClr val="FFFF00"/>
                </a:solidFill>
              </a:rPr>
              <a:t>Belenggu</a:t>
            </a:r>
            <a:r>
              <a:rPr lang="en-US" sz="2400" dirty="0" smtClean="0"/>
              <a:t> (1940). </a:t>
            </a:r>
            <a:r>
              <a:rPr lang="en-US" sz="2400" dirty="0" err="1" smtClean="0"/>
              <a:t>Sempat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STOVIA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pindah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AMS Solo. </a:t>
            </a:r>
            <a:r>
              <a:rPr lang="en-US" sz="2400" i="1" dirty="0" err="1" smtClean="0">
                <a:solidFill>
                  <a:srgbClr val="FFFF00"/>
                </a:solidFill>
              </a:rPr>
              <a:t>Belenggu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hebat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pro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kontra</a:t>
            </a:r>
            <a:r>
              <a:rPr lang="en-US" sz="2400" dirty="0" smtClean="0"/>
              <a:t>. </a:t>
            </a:r>
            <a:r>
              <a:rPr lang="en-US" sz="2400" dirty="0" err="1" smtClean="0"/>
              <a:t>Yg</a:t>
            </a:r>
            <a:r>
              <a:rPr lang="en-US" sz="2400" dirty="0" smtClean="0"/>
              <a:t> pro </a:t>
            </a:r>
            <a:r>
              <a:rPr lang="en-US" sz="2400" dirty="0" err="1" smtClean="0"/>
              <a:t>mendukungnya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berani</a:t>
            </a:r>
            <a:r>
              <a:rPr lang="en-US" sz="2400" dirty="0" smtClean="0"/>
              <a:t>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kontra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menyebutnya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cabul</a:t>
            </a:r>
            <a:r>
              <a:rPr lang="en-US" sz="2400" dirty="0" smtClean="0"/>
              <a:t>,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melukiskan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disembunyikan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balik</a:t>
            </a:r>
            <a:r>
              <a:rPr lang="en-US" sz="2400" dirty="0" smtClean="0"/>
              <a:t> </a:t>
            </a:r>
            <a:r>
              <a:rPr lang="en-US" sz="2400" dirty="0" err="1" smtClean="0"/>
              <a:t>dinding</a:t>
            </a:r>
            <a:r>
              <a:rPr lang="en-US" sz="2400" dirty="0" smtClean="0"/>
              <a:t> </a:t>
            </a:r>
            <a:r>
              <a:rPr lang="en-US" sz="2400" dirty="0" err="1" smtClean="0"/>
              <a:t>kesopanan</a:t>
            </a:r>
            <a:r>
              <a:rPr lang="en-US" sz="2400" dirty="0" smtClean="0"/>
              <a:t>. </a:t>
            </a:r>
            <a:r>
              <a:rPr lang="en-US" sz="2400" dirty="0" err="1" smtClean="0"/>
              <a:t>Keributan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menghalangi</a:t>
            </a:r>
            <a:r>
              <a:rPr lang="en-US" sz="2400" dirty="0" smtClean="0"/>
              <a:t> roman </a:t>
            </a:r>
            <a:r>
              <a:rPr lang="en-US" sz="2400" i="1" dirty="0" err="1" smtClean="0">
                <a:solidFill>
                  <a:srgbClr val="FFFF00"/>
                </a:solidFill>
              </a:rPr>
              <a:t>Belenggu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roman </a:t>
            </a:r>
            <a:r>
              <a:rPr lang="en-US" sz="2400" dirty="0" err="1" smtClean="0"/>
              <a:t>terpenting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pengarang</a:t>
            </a:r>
            <a:r>
              <a:rPr lang="en-US" sz="2400" dirty="0" smtClean="0"/>
              <a:t> </a:t>
            </a:r>
            <a:r>
              <a:rPr lang="en-US" sz="2400" dirty="0" err="1" smtClean="0"/>
              <a:t>Pujangga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100135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Armijn</a:t>
            </a:r>
            <a:r>
              <a:rPr lang="en-US" sz="4800" dirty="0" smtClean="0"/>
              <a:t> Pane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534400" cy="487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roman,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cerpen</a:t>
            </a:r>
            <a:r>
              <a:rPr lang="en-US" sz="2400" dirty="0" smtClean="0"/>
              <a:t>, </a:t>
            </a:r>
            <a:r>
              <a:rPr lang="en-US" sz="2400" dirty="0" err="1" smtClean="0"/>
              <a:t>sajak</a:t>
            </a:r>
            <a:r>
              <a:rPr lang="en-US" sz="2400" dirty="0" smtClean="0"/>
              <a:t>, </a:t>
            </a:r>
            <a:r>
              <a:rPr lang="en-US" sz="2400" dirty="0" err="1" smtClean="0"/>
              <a:t>esai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drama. </a:t>
            </a:r>
            <a:r>
              <a:rPr lang="en-US" sz="2400" dirty="0" err="1" smtClean="0"/>
              <a:t>Cerpen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Barang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Tiada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Berharga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drama </a:t>
            </a:r>
            <a:r>
              <a:rPr lang="en-US" sz="2400" i="1" dirty="0" err="1" smtClean="0">
                <a:solidFill>
                  <a:srgbClr val="FFFF00"/>
                </a:solidFill>
              </a:rPr>
              <a:t>Lukisan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Masa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prototip</a:t>
            </a:r>
            <a:r>
              <a:rPr lang="en-US" sz="2400" dirty="0" smtClean="0"/>
              <a:t> roman </a:t>
            </a:r>
            <a:r>
              <a:rPr lang="en-US" sz="2400" i="1" dirty="0" err="1" smtClean="0">
                <a:solidFill>
                  <a:srgbClr val="FFFF00"/>
                </a:solidFill>
              </a:rPr>
              <a:t>Belenggu</a:t>
            </a:r>
            <a:r>
              <a:rPr lang="en-US" sz="2400" dirty="0" smtClean="0"/>
              <a:t>. </a:t>
            </a:r>
            <a:r>
              <a:rPr lang="en-US" sz="2400" dirty="0" err="1" smtClean="0"/>
              <a:t>sandiwara-sandiwaranya</a:t>
            </a:r>
            <a:r>
              <a:rPr lang="en-US" sz="2400" dirty="0" smtClean="0"/>
              <a:t> </a:t>
            </a:r>
            <a:r>
              <a:rPr lang="en-US" sz="2400" dirty="0" err="1" smtClean="0"/>
              <a:t>terkumpul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Jinak-jinak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Merpati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(1954), </a:t>
            </a:r>
            <a:r>
              <a:rPr lang="en-US" sz="2400" dirty="0" err="1" smtClean="0"/>
              <a:t>sajaknya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Jiwa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Berjiwa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(1939). </a:t>
            </a:r>
            <a:r>
              <a:rPr lang="en-US" sz="2400" dirty="0" err="1" smtClean="0"/>
              <a:t>Sajak-sajaknya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lain </a:t>
            </a:r>
            <a:r>
              <a:rPr lang="en-US" sz="2400" i="1" dirty="0" smtClean="0">
                <a:solidFill>
                  <a:srgbClr val="FFFF00"/>
                </a:solidFill>
              </a:rPr>
              <a:t>Gamelan </a:t>
            </a:r>
            <a:r>
              <a:rPr lang="en-US" sz="2400" i="1" dirty="0" err="1" smtClean="0">
                <a:solidFill>
                  <a:srgbClr val="FFFF00"/>
                </a:solidFill>
              </a:rPr>
              <a:t>Jiwa</a:t>
            </a:r>
            <a:r>
              <a:rPr lang="en-US" sz="2400" dirty="0" smtClean="0"/>
              <a:t> (1960). Gaya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Armijn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Melayu</a:t>
            </a:r>
            <a:r>
              <a:rPr lang="en-US" sz="2400" dirty="0" smtClean="0"/>
              <a:t>. </a:t>
            </a:r>
            <a:r>
              <a:rPr lang="en-US" sz="2400" dirty="0" err="1" smtClean="0"/>
              <a:t>Ia</a:t>
            </a:r>
            <a:r>
              <a:rPr lang="en-US" sz="2400" dirty="0" smtClean="0"/>
              <a:t> pun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melukiskan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kejiwaan</a:t>
            </a:r>
            <a:r>
              <a:rPr lang="en-US" sz="2400" dirty="0" smtClean="0"/>
              <a:t> </a:t>
            </a:r>
            <a:r>
              <a:rPr lang="en-US" sz="2400" dirty="0" err="1" smtClean="0"/>
              <a:t>tokohnya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lahiriah</a:t>
            </a:r>
            <a:r>
              <a:rPr lang="en-US" sz="2400" dirty="0" smtClean="0"/>
              <a:t>.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Armijn</a:t>
            </a:r>
            <a:r>
              <a:rPr lang="en-US" sz="2400" dirty="0" smtClean="0"/>
              <a:t> dg </a:t>
            </a:r>
            <a:r>
              <a:rPr lang="en-US" sz="2400" dirty="0" err="1" smtClean="0"/>
              <a:t>pengarang</a:t>
            </a:r>
            <a:r>
              <a:rPr lang="en-US" sz="2400" dirty="0" smtClean="0"/>
              <a:t> </a:t>
            </a:r>
            <a:r>
              <a:rPr lang="en-US" sz="2400" dirty="0" err="1" smtClean="0"/>
              <a:t>sezamannya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kritikus</a:t>
            </a:r>
            <a:r>
              <a:rPr lang="en-US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pendahulu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sesudah</a:t>
            </a:r>
            <a:r>
              <a:rPr lang="en-US" sz="2400" dirty="0" smtClean="0"/>
              <a:t> </a:t>
            </a:r>
            <a:r>
              <a:rPr lang="en-US" sz="2400" dirty="0" err="1" smtClean="0"/>
              <a:t>perang</a:t>
            </a:r>
            <a:r>
              <a:rPr lang="en-US" sz="2400" dirty="0" smtClean="0"/>
              <a:t>, </a:t>
            </a:r>
            <a:r>
              <a:rPr lang="en-US" sz="2400" dirty="0" err="1" smtClean="0"/>
              <a:t>setidaknya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missing link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pengarang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dg </a:t>
            </a:r>
            <a:r>
              <a:rPr lang="en-US" sz="2400" dirty="0" err="1" smtClean="0"/>
              <a:t>sesudah</a:t>
            </a:r>
            <a:r>
              <a:rPr lang="en-US" sz="2400" dirty="0" smtClean="0"/>
              <a:t> </a:t>
            </a:r>
            <a:r>
              <a:rPr lang="en-US" sz="2400" dirty="0" err="1" smtClean="0"/>
              <a:t>perang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94773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Amir </a:t>
            </a:r>
            <a:r>
              <a:rPr lang="en-US" sz="5400" dirty="0" err="1" smtClean="0"/>
              <a:t>Hamzah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534400" cy="4800600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Pujangga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penyair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penyair</a:t>
            </a:r>
            <a:r>
              <a:rPr lang="en-US" sz="2400" dirty="0" smtClean="0"/>
              <a:t> </a:t>
            </a:r>
            <a:r>
              <a:rPr lang="en-US" sz="2400" dirty="0" err="1" smtClean="0"/>
              <a:t>religius</a:t>
            </a:r>
            <a:r>
              <a:rPr lang="en-US" sz="2400" dirty="0" smtClean="0"/>
              <a:t>.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Amir </a:t>
            </a:r>
            <a:r>
              <a:rPr lang="en-US" sz="2400" dirty="0" err="1" smtClean="0"/>
              <a:t>Hamzah</a:t>
            </a:r>
            <a:r>
              <a:rPr lang="en-US" sz="2400" dirty="0" smtClean="0"/>
              <a:t> (Islam),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adl</a:t>
            </a:r>
            <a:r>
              <a:rPr lang="en-US" sz="2400" dirty="0" smtClean="0"/>
              <a:t> </a:t>
            </a:r>
            <a:r>
              <a:rPr lang="en-US" sz="2400" dirty="0" err="1" smtClean="0"/>
              <a:t>J.E.Tatengkeng</a:t>
            </a:r>
            <a:r>
              <a:rPr lang="en-US" sz="2400" dirty="0" smtClean="0"/>
              <a:t> (Kristen).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adl</a:t>
            </a:r>
            <a:r>
              <a:rPr lang="en-US" sz="2400" dirty="0" smtClean="0"/>
              <a:t> </a:t>
            </a:r>
            <a:r>
              <a:rPr lang="en-US" sz="2400" dirty="0" err="1" smtClean="0"/>
              <a:t>keturunan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bangsawan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Sumatera </a:t>
            </a:r>
            <a:r>
              <a:rPr lang="en-US" sz="2400" dirty="0" err="1" smtClean="0"/>
              <a:t>timur</a:t>
            </a:r>
            <a:r>
              <a:rPr lang="en-US" sz="2400" dirty="0" smtClean="0"/>
              <a:t> </a:t>
            </a:r>
            <a:r>
              <a:rPr lang="en-US" sz="2400" dirty="0" smtClean="0"/>
              <a:t>(1911-1946).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Solo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Armijn</a:t>
            </a:r>
            <a:r>
              <a:rPr lang="en-US" sz="2400" dirty="0" smtClean="0"/>
              <a:t> Pane.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STA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Armijn</a:t>
            </a:r>
            <a:r>
              <a:rPr lang="en-US" sz="2400" dirty="0" smtClean="0"/>
              <a:t> Pane </a:t>
            </a:r>
            <a:r>
              <a:rPr lang="en-US" sz="2400" dirty="0" err="1" smtClean="0"/>
              <a:t>mendirikan</a:t>
            </a:r>
            <a:r>
              <a:rPr lang="en-US" sz="2400" dirty="0" smtClean="0"/>
              <a:t> </a:t>
            </a:r>
            <a:r>
              <a:rPr lang="en-US" sz="2400" dirty="0" err="1" smtClean="0"/>
              <a:t>majalah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Poedjangga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Baroe</a:t>
            </a:r>
            <a:r>
              <a:rPr lang="en-US" sz="2400" dirty="0" smtClean="0"/>
              <a:t>.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menikahi</a:t>
            </a:r>
            <a:r>
              <a:rPr lang="en-US" sz="2400" dirty="0" smtClean="0"/>
              <a:t> </a:t>
            </a:r>
            <a:r>
              <a:rPr lang="en-US" sz="2400" dirty="0" err="1" smtClean="0"/>
              <a:t>putri</a:t>
            </a:r>
            <a:r>
              <a:rPr lang="en-US" sz="2400" dirty="0" smtClean="0"/>
              <a:t> Sultan </a:t>
            </a:r>
            <a:r>
              <a:rPr lang="en-US" sz="2400" dirty="0" err="1" smtClean="0"/>
              <a:t>Langkat</a:t>
            </a:r>
            <a:r>
              <a:rPr lang="en-US" sz="2400" dirty="0" smtClean="0"/>
              <a:t>. Rasa </a:t>
            </a:r>
            <a:r>
              <a:rPr lang="en-US" sz="2400" dirty="0" err="1" smtClean="0"/>
              <a:t>sunyinya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dituangkan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sajak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Nyanyi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Sunyi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(1937). </a:t>
            </a:r>
            <a:r>
              <a:rPr lang="en-US" sz="2400" dirty="0" err="1" smtClean="0"/>
              <a:t>Sajak-sajaknya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lain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Buah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Rindu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(1941).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sajak</a:t>
            </a:r>
            <a:r>
              <a:rPr lang="en-US" sz="2400" dirty="0" smtClean="0"/>
              <a:t> </a:t>
            </a:r>
            <a:r>
              <a:rPr lang="en-US" sz="2400" dirty="0" err="1" smtClean="0"/>
              <a:t>terjemahan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penyair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tetangga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Jepang</a:t>
            </a:r>
            <a:r>
              <a:rPr lang="en-US" sz="2400" dirty="0" smtClean="0"/>
              <a:t>, India, Arab, dg </a:t>
            </a:r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Setanggi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Timur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(1939).</a:t>
            </a:r>
            <a:endParaRPr lang="en-US" sz="2400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94773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J.E. TATENGKENG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763000" cy="49530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/>
              <a:t>Kelahiran</a:t>
            </a:r>
            <a:r>
              <a:rPr lang="en-US" sz="2800" dirty="0" smtClean="0"/>
              <a:t> </a:t>
            </a:r>
            <a:r>
              <a:rPr lang="en-US" sz="2800" dirty="0" err="1" smtClean="0"/>
              <a:t>Sangihe</a:t>
            </a:r>
            <a:r>
              <a:rPr lang="en-US" sz="2800" dirty="0" smtClean="0"/>
              <a:t> (1907-1968). </a:t>
            </a:r>
            <a:r>
              <a:rPr lang="en-US" sz="2800" dirty="0" err="1" smtClean="0"/>
              <a:t>Sejak</a:t>
            </a:r>
            <a:r>
              <a:rPr lang="en-US" sz="2800" dirty="0" smtClean="0"/>
              <a:t> </a:t>
            </a:r>
            <a:r>
              <a:rPr lang="en-US" sz="2800" dirty="0" err="1" smtClean="0"/>
              <a:t>semula</a:t>
            </a:r>
            <a:r>
              <a:rPr lang="en-US" sz="2800" dirty="0" smtClean="0"/>
              <a:t> </a:t>
            </a:r>
            <a:r>
              <a:rPr lang="en-US" sz="2800" dirty="0" err="1" smtClean="0"/>
              <a:t>penyair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taat</a:t>
            </a:r>
            <a:r>
              <a:rPr lang="en-US" sz="2800" dirty="0" smtClean="0"/>
              <a:t>. </a:t>
            </a:r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anaknya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meninggal</a:t>
            </a:r>
            <a:r>
              <a:rPr lang="en-US" sz="2800" dirty="0" smtClean="0"/>
              <a:t> </a:t>
            </a:r>
            <a:r>
              <a:rPr lang="en-US" sz="2800" dirty="0" err="1" smtClean="0"/>
              <a:t>selagi</a:t>
            </a:r>
            <a:r>
              <a:rPr lang="en-US" sz="2800" dirty="0" smtClean="0"/>
              <a:t> </a:t>
            </a:r>
            <a:r>
              <a:rPr lang="en-US" sz="2800" dirty="0" err="1" smtClean="0"/>
              <a:t>bayi</a:t>
            </a:r>
            <a:r>
              <a:rPr lang="en-US" sz="2800" dirty="0" smtClean="0"/>
              <a:t>,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menganggap</a:t>
            </a:r>
            <a:r>
              <a:rPr lang="en-US" sz="2800" dirty="0" smtClean="0"/>
              <a:t> </a:t>
            </a:r>
            <a:r>
              <a:rPr lang="en-US" sz="2800" dirty="0" err="1" smtClean="0"/>
              <a:t>sbg</a:t>
            </a:r>
            <a:r>
              <a:rPr lang="en-US" sz="2800" dirty="0" smtClean="0"/>
              <a:t> </a:t>
            </a:r>
            <a:r>
              <a:rPr lang="en-US" sz="2800" dirty="0" err="1" smtClean="0"/>
              <a:t>kehendak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. </a:t>
            </a:r>
            <a:r>
              <a:rPr lang="en-US" sz="2800" dirty="0" err="1" smtClean="0"/>
              <a:t>Sajak-sajaknya</a:t>
            </a:r>
            <a:r>
              <a:rPr lang="en-US" sz="2800" dirty="0" smtClean="0"/>
              <a:t> </a:t>
            </a:r>
            <a:r>
              <a:rPr lang="en-US" sz="2800" dirty="0" err="1" smtClean="0"/>
              <a:t>biterbitkan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i="1" dirty="0" err="1" smtClean="0">
                <a:solidFill>
                  <a:srgbClr val="FFFF00"/>
                </a:solidFill>
              </a:rPr>
              <a:t>Rindu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</a:rPr>
              <a:t>Dendam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(1934). </a:t>
            </a:r>
            <a:r>
              <a:rPr lang="en-US" sz="2800" dirty="0" err="1" smtClean="0"/>
              <a:t>Isinya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kerinduan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mahaesa</a:t>
            </a:r>
            <a:r>
              <a:rPr lang="en-US" sz="2800" dirty="0" smtClean="0"/>
              <a:t>.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penyair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henti-hentinya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kedamaian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ketenangan</a:t>
            </a:r>
            <a:r>
              <a:rPr lang="en-US" sz="2800" dirty="0" smtClean="0"/>
              <a:t>,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. </a:t>
            </a:r>
            <a:r>
              <a:rPr lang="en-US" sz="2800" i="1" dirty="0" err="1" smtClean="0">
                <a:solidFill>
                  <a:srgbClr val="FFFF00"/>
                </a:solidFill>
              </a:rPr>
              <a:t>Rindu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</a:rPr>
              <a:t>Dendam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satu-satunya</a:t>
            </a:r>
            <a:r>
              <a:rPr lang="en-US" sz="2800" dirty="0" smtClean="0"/>
              <a:t> </a:t>
            </a:r>
            <a:r>
              <a:rPr lang="en-US" sz="2800" dirty="0" err="1" smtClean="0"/>
              <a:t>bukunya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terbit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981200"/>
          </a:xfrm>
        </p:spPr>
        <p:txBody>
          <a:bodyPr>
            <a:noAutofit/>
          </a:bodyPr>
          <a:lstStyle/>
          <a:p>
            <a:pPr algn="r"/>
            <a:r>
              <a:rPr lang="en-US" sz="6000" dirty="0" err="1" smtClean="0"/>
              <a:t>Pengarang</a:t>
            </a:r>
            <a:r>
              <a:rPr lang="en-US" sz="6000" dirty="0" smtClean="0"/>
              <a:t> </a:t>
            </a:r>
            <a:r>
              <a:rPr lang="en-US" sz="6000" dirty="0" err="1" smtClean="0"/>
              <a:t>Tionghoa</a:t>
            </a:r>
            <a:endParaRPr lang="en-US" sz="60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94773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Lie Kim </a:t>
            </a:r>
            <a:r>
              <a:rPr lang="en-US" sz="5400" dirty="0" err="1" smtClean="0"/>
              <a:t>Hok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8001000" cy="480060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bapak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bahasa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dan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sastra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Melayu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Tionghoa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Lahir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Kampung</a:t>
            </a:r>
            <a:r>
              <a:rPr lang="en-US" sz="2400" dirty="0" smtClean="0"/>
              <a:t> Tengah, Bogor,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1853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 1912. 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.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: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barat</a:t>
            </a:r>
            <a:r>
              <a:rPr lang="en-US" sz="2400" dirty="0" smtClean="0"/>
              <a:t>, </a:t>
            </a:r>
            <a:r>
              <a:rPr lang="en-US" sz="2400" dirty="0" err="1" smtClean="0"/>
              <a:t>kedua</a:t>
            </a:r>
            <a:r>
              <a:rPr lang="en-US" sz="2400" dirty="0" smtClean="0"/>
              <a:t>: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/</a:t>
            </a:r>
            <a:r>
              <a:rPr lang="en-US" sz="2400" dirty="0" err="1" smtClean="0"/>
              <a:t>lokalitas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: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klasik</a:t>
            </a:r>
            <a:r>
              <a:rPr lang="en-US" sz="2400" dirty="0" smtClean="0"/>
              <a:t> </a:t>
            </a:r>
            <a:r>
              <a:rPr lang="en-US" sz="2400" dirty="0" err="1" smtClean="0"/>
              <a:t>tionghoa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tionghoa</a:t>
            </a:r>
            <a:r>
              <a:rPr lang="en-US" sz="2400" dirty="0" smtClean="0"/>
              <a:t>/</a:t>
            </a:r>
            <a:r>
              <a:rPr lang="en-US" sz="2400" dirty="0" err="1" smtClean="0"/>
              <a:t>Cina</a:t>
            </a:r>
            <a:r>
              <a:rPr lang="en-US" sz="24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 </a:t>
            </a:r>
            <a:r>
              <a:rPr lang="en-US" sz="2400" dirty="0" err="1" smtClean="0"/>
              <a:t>barat</a:t>
            </a:r>
            <a:r>
              <a:rPr lang="en-US" sz="2400" dirty="0" smtClean="0"/>
              <a:t>, Lie Kim </a:t>
            </a:r>
            <a:r>
              <a:rPr lang="en-US" sz="2400" dirty="0" err="1" smtClean="0"/>
              <a:t>Hok</a:t>
            </a:r>
            <a:r>
              <a:rPr lang="en-US" sz="2400" dirty="0" smtClean="0"/>
              <a:t> </a:t>
            </a:r>
            <a:r>
              <a:rPr lang="en-US" sz="2400" dirty="0" err="1" smtClean="0"/>
              <a:t>dididik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misionaris</a:t>
            </a:r>
            <a:r>
              <a:rPr lang="en-US" sz="2400" dirty="0" smtClean="0"/>
              <a:t> Albert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sepuluh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.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misionaris</a:t>
            </a:r>
            <a:r>
              <a:rPr lang="en-US" sz="2400" dirty="0" smtClean="0"/>
              <a:t>  </a:t>
            </a:r>
            <a:r>
              <a:rPr lang="en-US" sz="2400" dirty="0" err="1" smtClean="0"/>
              <a:t>mendidiknya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Melayu</a:t>
            </a:r>
            <a:r>
              <a:rPr lang="en-US" sz="2400" dirty="0" smtClean="0"/>
              <a:t>, </a:t>
            </a:r>
            <a:r>
              <a:rPr lang="en-US" sz="2400" dirty="0" err="1" smtClean="0"/>
              <a:t>Belanda</a:t>
            </a:r>
            <a:r>
              <a:rPr lang="en-US" sz="2400" dirty="0" smtClean="0"/>
              <a:t>, </a:t>
            </a:r>
            <a:r>
              <a:rPr lang="en-US" sz="2400" dirty="0" err="1" smtClean="0"/>
              <a:t>Perancis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Jerman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189</TotalTime>
  <Words>829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Pengarang Poedjangga Baroe dan Tionghoa</vt:lpstr>
      <vt:lpstr>Sutan Takdir Alisjahbana (STA)</vt:lpstr>
      <vt:lpstr>Sutan Takdir Alisjahbana (STA)</vt:lpstr>
      <vt:lpstr>Armijn Pane</vt:lpstr>
      <vt:lpstr>Armijn Pane</vt:lpstr>
      <vt:lpstr>Amir Hamzah</vt:lpstr>
      <vt:lpstr>J.E. TATENGKENG</vt:lpstr>
      <vt:lpstr>Pengarang Tionghoa</vt:lpstr>
      <vt:lpstr>Lie Kim Hok</vt:lpstr>
      <vt:lpstr>Lie Kim Hok</vt:lpstr>
      <vt:lpstr>Lie Kim Hok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Pengarang Poedjangga Baroe dan Tionghoa</dc:title>
  <dc:creator>ACER</dc:creator>
  <cp:lastModifiedBy>ACER</cp:lastModifiedBy>
  <cp:revision>24</cp:revision>
  <dcterms:created xsi:type="dcterms:W3CDTF">2020-11-18T02:24:09Z</dcterms:created>
  <dcterms:modified xsi:type="dcterms:W3CDTF">2020-11-22T13:34:19Z</dcterms:modified>
</cp:coreProperties>
</file>