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7" r:id="rId2"/>
    <p:sldId id="258" r:id="rId3"/>
    <p:sldId id="261" r:id="rId4"/>
    <p:sldId id="262" r:id="rId5"/>
    <p:sldId id="263" r:id="rId6"/>
    <p:sldId id="259" r:id="rId7"/>
    <p:sldId id="264" r:id="rId8"/>
    <p:sldId id="265" r:id="rId9"/>
    <p:sldId id="266" r:id="rId10"/>
    <p:sldId id="268" r:id="rId11"/>
    <p:sldId id="267" r:id="rId12"/>
    <p:sldId id="269" r:id="rId13"/>
    <p:sldId id="270" r:id="rId14"/>
    <p:sldId id="271" r:id="rId15"/>
    <p:sldId id="272" r:id="rId16"/>
    <p:sldId id="273" r:id="rId17"/>
    <p:sldId id="276" r:id="rId18"/>
    <p:sldId id="274" r:id="rId19"/>
    <p:sldId id="277" r:id="rId20"/>
    <p:sldId id="278" r:id="rId21"/>
    <p:sldId id="279" r:id="rId22"/>
    <p:sldId id="280" r:id="rId23"/>
    <p:sldId id="281" r:id="rId24"/>
    <p:sldId id="282" r:id="rId25"/>
    <p:sldId id="283" r:id="rId26"/>
    <p:sldId id="285" r:id="rId27"/>
    <p:sldId id="286" r:id="rId28"/>
    <p:sldId id="284" r:id="rId29"/>
    <p:sldId id="287" r:id="rId30"/>
    <p:sldId id="288" r:id="rId31"/>
    <p:sldId id="291" r:id="rId32"/>
    <p:sldId id="289" r:id="rId33"/>
    <p:sldId id="290" r:id="rId34"/>
    <p:sldId id="292" r:id="rId35"/>
    <p:sldId id="293" r:id="rId36"/>
    <p:sldId id="294" r:id="rId37"/>
    <p:sldId id="295" r:id="rId38"/>
    <p:sldId id="296" r:id="rId39"/>
    <p:sldId id="297" r:id="rId40"/>
    <p:sldId id="298" r:id="rId41"/>
    <p:sldId id="299" r:id="rId42"/>
    <p:sldId id="300" r:id="rId43"/>
    <p:sldId id="304" r:id="rId44"/>
    <p:sldId id="305" r:id="rId45"/>
    <p:sldId id="306" r:id="rId46"/>
    <p:sldId id="301" r:id="rId47"/>
    <p:sldId id="302" r:id="rId48"/>
    <p:sldId id="303" r:id="rId49"/>
    <p:sldId id="307" r:id="rId50"/>
    <p:sldId id="308" r:id="rId51"/>
    <p:sldId id="309" r:id="rId52"/>
    <p:sldId id="310" r:id="rId53"/>
    <p:sldId id="311" r:id="rId54"/>
    <p:sldId id="312" r:id="rId55"/>
    <p:sldId id="314" r:id="rId56"/>
    <p:sldId id="313" r:id="rId57"/>
    <p:sldId id="315" r:id="rId58"/>
    <p:sldId id="316" r:id="rId59"/>
    <p:sldId id="318" r:id="rId60"/>
    <p:sldId id="317" r:id="rId61"/>
    <p:sldId id="319" r:id="rId62"/>
    <p:sldId id="320" r:id="rId63"/>
    <p:sldId id="321" r:id="rId64"/>
    <p:sldId id="322" r:id="rId65"/>
    <p:sldId id="323" r:id="rId66"/>
    <p:sldId id="324" r:id="rId67"/>
    <p:sldId id="325" r:id="rId68"/>
    <p:sldId id="326" r:id="rId69"/>
    <p:sldId id="327" r:id="rId70"/>
    <p:sldId id="328"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F8EDEC"/>
    <a:srgbClr val="E5F3F7"/>
    <a:srgbClr val="FEEFDA"/>
    <a:srgbClr val="E9EF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100" d="100"/>
        <a:sy n="100" d="100"/>
      </p:scale>
      <p:origin x="0" y="9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131B26-9920-4F29-8640-611CC983F7EB}" type="datetimeFigureOut">
              <a:rPr lang="en-US" smtClean="0"/>
              <a:t>5/7/2019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2BF5A8-DB16-4C11-9D8B-EAABD6FCCDD7}" type="slidenum">
              <a:rPr lang="en-US" smtClean="0"/>
              <a:t>‹#›</a:t>
            </a:fld>
            <a:endParaRPr lang="en-US"/>
          </a:p>
        </p:txBody>
      </p:sp>
    </p:spTree>
    <p:extLst>
      <p:ext uri="{BB962C8B-B14F-4D97-AF65-F5344CB8AC3E}">
        <p14:creationId xmlns:p14="http://schemas.microsoft.com/office/powerpoint/2010/main" val="392441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578322F-0ABA-4706-BF05-51AEAA5682D4}" type="slidenum">
              <a:rPr lang="en-US" sz="1200" smtClean="0"/>
              <a:pPr/>
              <a:t>3</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99A689-A82A-4606-A30F-467C78ACAE6E}" type="slidenum">
              <a:rPr lang="en-US" sz="1200" smtClean="0"/>
              <a:pPr/>
              <a:t>34</a:t>
            </a:fld>
            <a:endParaRPr lang="en-US" sz="1200"/>
          </a:p>
        </p:txBody>
      </p:sp>
      <p:sp>
        <p:nvSpPr>
          <p:cNvPr id="105475" name="Rectangle 2"/>
          <p:cNvSpPr>
            <a:spLocks noGrp="1" noRot="1" noChangeAspect="1" noChangeArrowheads="1" noTextEdit="1"/>
          </p:cNvSpPr>
          <p:nvPr>
            <p:ph type="sldImg"/>
          </p:nvPr>
        </p:nvSpPr>
        <p:spPr>
          <a:xfrm>
            <a:off x="1384300" y="609600"/>
            <a:ext cx="4165600" cy="3124200"/>
          </a:xfrm>
          <a:ln/>
        </p:spPr>
      </p:sp>
      <p:sp>
        <p:nvSpPr>
          <p:cNvPr id="105476" name="Rectangle 3"/>
          <p:cNvSpPr>
            <a:spLocks noGrp="1" noChangeArrowheads="1"/>
          </p:cNvSpPr>
          <p:nvPr>
            <p:ph type="body" idx="1"/>
          </p:nvPr>
        </p:nvSpPr>
        <p:spPr>
          <a:xfrm>
            <a:off x="609600" y="3810000"/>
            <a:ext cx="5715000" cy="4648200"/>
          </a:xfrm>
          <a:noFill/>
        </p:spPr>
        <p:txBody>
          <a:bodyPr/>
          <a:lstStyle/>
          <a:p>
            <a:pPr eaLnBrk="1" hangingPunct="1"/>
            <a:r>
              <a:rPr lang="en-US" sz="1100"/>
              <a:t>Earlier slides showed how to use the IS-LM model to analyze fiscal and monetary policy.  Now is a good time for students to get some hands-on practice with the model.  Also, note that part (b) helps students learn that shocks and policies can potentially affect </a:t>
            </a:r>
            <a:r>
              <a:rPr lang="en-US" sz="1100" u="sng"/>
              <a:t>all</a:t>
            </a:r>
            <a:r>
              <a:rPr lang="en-US" sz="1100"/>
              <a:t> of the model’s endogenous variables, not just the ones that are measured on the axes.  </a:t>
            </a:r>
          </a:p>
          <a:p>
            <a:pPr eaLnBrk="1" hangingPunct="1"/>
            <a:r>
              <a:rPr lang="en-US" sz="1100"/>
              <a:t>After working this exercise, your students will better understand the following case study on the 2001 U.S. economic slowdown that immediately follows. </a:t>
            </a:r>
          </a:p>
          <a:p>
            <a:pPr eaLnBrk="1" hangingPunct="1"/>
            <a:r>
              <a:rPr lang="en-US" sz="1100" i="1"/>
              <a:t>Suggestion:</a:t>
            </a:r>
            <a:r>
              <a:rPr lang="en-US" sz="1100"/>
              <a:t>  Instead of having students work on these exercises individually, get them into pairs.  One student of each pair works on the first shock, the other student works on the second shock.  Give them 5 minutes to work individually on the analysis of the shock.  Then, allow 10 minutes (5 for each student) for students to present their results to their partners.   This activity gives students immediate application and reinforcement of the concepts, so students learn them better and will then better understand and appreciate the remainder of your lecture on Chapter 11.  </a:t>
            </a:r>
          </a:p>
          <a:p>
            <a:pPr algn="ctr" eaLnBrk="1" hangingPunct="1"/>
            <a:r>
              <a:rPr lang="en-US" sz="1100" b="1"/>
              <a:t>Answers:</a:t>
            </a:r>
          </a:p>
          <a:p>
            <a:pPr eaLnBrk="1" hangingPunct="1"/>
            <a:r>
              <a:rPr lang="en-US" sz="1100"/>
              <a:t>1a.  The IS curve shifts to the right, because consumers feel they can afford to spend more given this exogenous increase in their wealth.  This causes </a:t>
            </a:r>
            <a:r>
              <a:rPr lang="en-US" sz="1100" b="1" i="1"/>
              <a:t>Y</a:t>
            </a:r>
            <a:r>
              <a:rPr lang="en-US" sz="1100"/>
              <a:t> and </a:t>
            </a:r>
            <a:r>
              <a:rPr lang="en-US" sz="1100" b="1" i="1"/>
              <a:t>r</a:t>
            </a:r>
            <a:r>
              <a:rPr lang="en-US" sz="1100"/>
              <a:t> to rise.  </a:t>
            </a:r>
          </a:p>
          <a:p>
            <a:pPr eaLnBrk="1" hangingPunct="1"/>
            <a:r>
              <a:rPr lang="en-US" sz="1100"/>
              <a:t>1b.  </a:t>
            </a:r>
            <a:r>
              <a:rPr lang="en-US" sz="1100" b="1" i="1"/>
              <a:t>C</a:t>
            </a:r>
            <a:r>
              <a:rPr lang="en-US" sz="1100"/>
              <a:t>  rises for two reasons:  the stock market boom, and the increase in income.  </a:t>
            </a:r>
            <a:r>
              <a:rPr lang="en-US" sz="1100" b="1" i="1"/>
              <a:t>I</a:t>
            </a:r>
            <a:r>
              <a:rPr lang="en-US" sz="1100"/>
              <a:t>  falls, because </a:t>
            </a:r>
            <a:r>
              <a:rPr lang="en-US" sz="1100" b="1" i="1"/>
              <a:t>r</a:t>
            </a:r>
            <a:r>
              <a:rPr lang="en-US" sz="1100"/>
              <a:t> is higher.  </a:t>
            </a:r>
            <a:r>
              <a:rPr lang="en-US" sz="1100" b="1" i="1"/>
              <a:t>u</a:t>
            </a:r>
            <a:r>
              <a:rPr lang="en-US" sz="1100"/>
              <a:t>  falls, because firms hire more workers to produce the extra output that is demanded.  </a:t>
            </a:r>
          </a:p>
          <a:p>
            <a:pPr eaLnBrk="1" hangingPunct="1"/>
            <a:r>
              <a:rPr lang="en-US" sz="1100"/>
              <a:t>2a. (This is a continuation of the in-class exercise at the end of the PowerPoint presentation of Chapter 10.)  The increase in money demand shifts the LM curve to the left:  We are assuming that all other exogenous variables, including M and P, remain unchanged, so an increase in money demand causes an increase in the value of </a:t>
            </a:r>
            <a:r>
              <a:rPr lang="en-US" sz="1100" b="1" i="1"/>
              <a:t>r</a:t>
            </a:r>
            <a:r>
              <a:rPr lang="en-US" sz="1100"/>
              <a:t> associated with each value of </a:t>
            </a:r>
            <a:r>
              <a:rPr lang="en-US" sz="1100" b="1" i="1"/>
              <a:t>Y</a:t>
            </a:r>
            <a:r>
              <a:rPr lang="en-US" sz="1100"/>
              <a:t> (this can be seen easily using the Liquidity Preference diagram).  This translates to an upward (i.e. leftward) shift in the LM curve.   This shift causes </a:t>
            </a:r>
            <a:r>
              <a:rPr lang="en-US" sz="1100" b="1" i="1"/>
              <a:t>Y</a:t>
            </a:r>
            <a:r>
              <a:rPr lang="en-US" sz="1100"/>
              <a:t> to fall and </a:t>
            </a:r>
            <a:r>
              <a:rPr lang="en-US" sz="1100" b="1" i="1"/>
              <a:t>r</a:t>
            </a:r>
            <a:r>
              <a:rPr lang="en-US" sz="1100"/>
              <a:t> to rise.  </a:t>
            </a:r>
          </a:p>
          <a:p>
            <a:pPr eaLnBrk="1" hangingPunct="1"/>
            <a:r>
              <a:rPr lang="en-US" sz="1100"/>
              <a:t>2b.  The fall in income causes a fall in </a:t>
            </a:r>
            <a:r>
              <a:rPr lang="en-US" sz="1100" b="1" i="1"/>
              <a:t>C</a:t>
            </a:r>
            <a:r>
              <a:rPr lang="en-US" sz="1100"/>
              <a:t>.  The increase in </a:t>
            </a:r>
            <a:r>
              <a:rPr lang="en-US" sz="1100" b="1" i="1"/>
              <a:t>r</a:t>
            </a:r>
            <a:r>
              <a:rPr lang="en-US" sz="1100"/>
              <a:t> causes a fall in </a:t>
            </a:r>
            <a:r>
              <a:rPr lang="en-US" sz="1100" b="1" i="1"/>
              <a:t>I</a:t>
            </a:r>
            <a:r>
              <a:rPr lang="en-US" sz="1100"/>
              <a:t>.  The fall in </a:t>
            </a:r>
            <a:r>
              <a:rPr lang="en-US" sz="1100" b="1" i="1"/>
              <a:t>Y</a:t>
            </a:r>
            <a:r>
              <a:rPr lang="en-US" sz="1100"/>
              <a:t> causes an increase in </a:t>
            </a:r>
            <a:r>
              <a:rPr lang="en-US" sz="1100" b="1" i="1"/>
              <a:t>u</a:t>
            </a:r>
            <a:r>
              <a:rPr lang="en-US" sz="110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42941F-6C7C-4022-8AE4-E06AED9C5A2C}" type="slidenum">
              <a:rPr lang="en-US" sz="1200" smtClean="0"/>
              <a:pPr/>
              <a:t>36</a:t>
            </a:fld>
            <a:endParaRPr 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a:t>It might be useful to explain to students the reason why we draw P</a:t>
            </a:r>
            <a:r>
              <a:rPr lang="en-US" baseline="-25000"/>
              <a:t>1</a:t>
            </a:r>
            <a:r>
              <a:rPr lang="en-US"/>
              <a:t> before drawing the LM curve:</a:t>
            </a:r>
          </a:p>
          <a:p>
            <a:pPr eaLnBrk="1" hangingPunct="1"/>
            <a:r>
              <a:rPr lang="en-US"/>
              <a:t>The position of the LM curve depends on the value of M/P.  M is an exogenous policy variable.  So, if P is low (like P</a:t>
            </a:r>
            <a:r>
              <a:rPr lang="en-US" baseline="-25000"/>
              <a:t>1</a:t>
            </a:r>
            <a:r>
              <a:rPr lang="en-US"/>
              <a:t> in the lower panel of the diagram), then M/P is relatively high, so the LM curve is over toward the right in the upper diagram.  If P is high, like P</a:t>
            </a:r>
            <a:r>
              <a:rPr lang="en-US" baseline="-25000"/>
              <a:t>2</a:t>
            </a:r>
            <a:r>
              <a:rPr lang="en-US"/>
              <a:t>, then M/P is relatively low, so the LM curve is more toward the left.  </a:t>
            </a:r>
          </a:p>
          <a:p>
            <a:pPr eaLnBrk="1" hangingPunct="1"/>
            <a:r>
              <a:rPr lang="en-US"/>
              <a:t>Because the value of P affects the position of the LM curve, we label the LM curves in the upper panel as LM(P</a:t>
            </a:r>
            <a:r>
              <a:rPr lang="en-US" baseline="-25000"/>
              <a:t>1</a:t>
            </a:r>
            <a:r>
              <a:rPr lang="en-US"/>
              <a:t>) and LM(P</a:t>
            </a:r>
            <a:r>
              <a:rPr lang="en-US" baseline="-25000"/>
              <a:t>2</a:t>
            </a:r>
            <a:r>
              <a:rPr lang="en-US"/>
              <a:t>).  </a:t>
            </a:r>
          </a:p>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B1560F-A737-4B38-A0B9-283C60CC265F}" type="slidenum">
              <a:rPr lang="en-US" sz="1200" smtClean="0"/>
              <a:pPr/>
              <a:t>43</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b="1"/>
              <a:t>Abbreviation:</a:t>
            </a:r>
          </a:p>
          <a:p>
            <a:pPr eaLnBrk="1" hangingPunct="1"/>
            <a:r>
              <a:rPr lang="en-US"/>
              <a:t>	SR = short run, LR = long run</a:t>
            </a:r>
          </a:p>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F516E79-5AAF-48B6-A0C1-C5BAE4674D5B}" type="slidenum">
              <a:rPr lang="en-US" sz="1200" smtClean="0"/>
              <a:pPr/>
              <a:t>44</a:t>
            </a:fld>
            <a:endParaRPr 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9B053D4-9E58-4FEE-A66A-1D720F232FDF}" type="slidenum">
              <a:rPr lang="en-US" sz="1200" smtClean="0"/>
              <a:pPr/>
              <a:t>45</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4BA7F50-1323-49A1-9AB2-40045DE29E2E}" type="slidenum">
              <a:rPr lang="en-US" sz="1200"/>
              <a:pPr eaLnBrk="1" hangingPunct="1"/>
              <a:t>46</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t>You might want to discuss the intuition for the price adjustment in each case.  </a:t>
            </a:r>
          </a:p>
          <a:p>
            <a:pPr eaLnBrk="1" hangingPunct="1"/>
            <a:r>
              <a:rPr lang="en-US"/>
              <a:t>First, suppose aggregate demand is higher than the full-employment level of output in the economy’s initial short-run equilibrium.  Then, there is upward pressure on prices:  In order for firms to produce this above-average level of output, they must pay their workers overtime and make their capital work at a high intensity, which causes more maintenance, repairs, and depreciation.  For all these reasons, firms would like to raise their prices.  In the short run, they cannot.  But over time, prices gradually become “unstuck,” and firms can increase prices in response to these cost pressures.  </a:t>
            </a:r>
          </a:p>
          <a:p>
            <a:pPr eaLnBrk="1" hangingPunct="1"/>
            <a:r>
              <a:rPr lang="en-US"/>
              <a:t>Instead, suppose that output is below its natural rate.  Then, there is downward pressure on prices:  Firms can’t sell as much output as they’d like at their current prices, so they would like to reduce prices.  With lower than normal output, firms won’t need as many workers as normal, so they cut back on labor, and the unemployment rate rises above the “natural rate of unemployment.”  The high unemployment rate puts downward pressure on wages.  Wages and prices are “stuck” in the short run, but over time, they fall in response to these pressures.  </a:t>
            </a:r>
          </a:p>
          <a:p>
            <a:pPr eaLnBrk="1" hangingPunct="1"/>
            <a:r>
              <a:rPr lang="en-US"/>
              <a:t>Finally:  if output equals its normal (or “natural”) level, then there is no pressure for prices to rise or fall.  Over time, as prices become “unstuck,” they will simply remain constant.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3DE58B6-4BE1-457F-8A5A-8438693351C2}" type="slidenum">
              <a:rPr lang="en-US" sz="1200" smtClean="0"/>
              <a:pPr/>
              <a:t>55</a:t>
            </a:fld>
            <a:endParaRPr lang="en-US"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marL="109538" indent="-109538" eaLnBrk="1" hangingPunct="1"/>
            <a:r>
              <a:rPr lang="en-US"/>
              <a:t>Examples of automatic stabilizers:</a:t>
            </a:r>
          </a:p>
          <a:p>
            <a:pPr marL="109538" indent="-109538" eaLnBrk="1" hangingPunct="1">
              <a:buFontTx/>
              <a:buChar char="•"/>
            </a:pPr>
            <a:r>
              <a:rPr lang="en-US"/>
              <a:t>the income tax:  people pay less taxes automatically if their income falls</a:t>
            </a:r>
          </a:p>
          <a:p>
            <a:pPr marL="109538" indent="-109538" eaLnBrk="1" hangingPunct="1">
              <a:buFontTx/>
              <a:buChar char="•"/>
            </a:pPr>
            <a:r>
              <a:rPr lang="en-US"/>
              <a:t>unemployment insurance:  prevents income - and hence spending - from falling as much during a downturn</a:t>
            </a:r>
          </a:p>
          <a:p>
            <a:pPr marL="109538" indent="-109538" eaLnBrk="1" hangingPunct="1"/>
            <a:r>
              <a:rPr lang="en-US"/>
              <a:t>This is discussed in Chapter 14.  </a:t>
            </a:r>
          </a:p>
          <a:p>
            <a:pPr marL="109538" indent="-109538"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C852C79-2AB8-45A8-A443-308242599598}" type="slidenum">
              <a:rPr lang="en-US" sz="1200" smtClean="0"/>
              <a:pPr/>
              <a:t>57</a:t>
            </a:fld>
            <a:endParaRPr lang="en-US" sz="1200"/>
          </a:p>
        </p:txBody>
      </p:sp>
      <p:sp>
        <p:nvSpPr>
          <p:cNvPr id="126979" name="Rectangle 2"/>
          <p:cNvSpPr>
            <a:spLocks noGrp="1" noRot="1" noChangeAspect="1" noChangeArrowheads="1" noTextEdit="1"/>
          </p:cNvSpPr>
          <p:nvPr>
            <p:ph type="sldImg"/>
          </p:nvPr>
        </p:nvSpPr>
        <p:spPr>
          <a:xfrm>
            <a:off x="1320800" y="685800"/>
            <a:ext cx="4064000" cy="3048000"/>
          </a:xfrm>
          <a:ln/>
        </p:spPr>
      </p:sp>
      <p:sp>
        <p:nvSpPr>
          <p:cNvPr id="126980" name="Rectangle 3"/>
          <p:cNvSpPr>
            <a:spLocks noGrp="1" noChangeArrowheads="1"/>
          </p:cNvSpPr>
          <p:nvPr>
            <p:ph type="body" idx="1"/>
          </p:nvPr>
        </p:nvSpPr>
        <p:spPr>
          <a:xfrm>
            <a:off x="914400" y="3886200"/>
            <a:ext cx="5029200" cy="4572000"/>
          </a:xfrm>
          <a:noFill/>
        </p:spPr>
        <p:txBody>
          <a:bodyPr/>
          <a:lstStyle/>
          <a:p>
            <a:pPr eaLnBrk="1" hangingPunct="1"/>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F9E3A3-D010-4829-B44C-56ADFA39FE33}" type="slidenum">
              <a:rPr lang="en-US" sz="1200" smtClean="0"/>
              <a:pPr/>
              <a:t>58</a:t>
            </a:fld>
            <a:endParaRPr lang="en-US" sz="1200"/>
          </a:p>
        </p:txBody>
      </p:sp>
      <p:sp>
        <p:nvSpPr>
          <p:cNvPr id="128003" name="Rectangle 2"/>
          <p:cNvSpPr>
            <a:spLocks noGrp="1" noRot="1" noChangeAspect="1" noChangeArrowheads="1" noTextEdit="1"/>
          </p:cNvSpPr>
          <p:nvPr>
            <p:ph type="sldImg"/>
          </p:nvPr>
        </p:nvSpPr>
        <p:spPr>
          <a:xfrm>
            <a:off x="1320800" y="685800"/>
            <a:ext cx="4064000" cy="3048000"/>
          </a:xfrm>
          <a:ln/>
        </p:spPr>
      </p:sp>
      <p:sp>
        <p:nvSpPr>
          <p:cNvPr id="128004" name="Rectangle 3"/>
          <p:cNvSpPr>
            <a:spLocks noGrp="1" noChangeArrowheads="1"/>
          </p:cNvSpPr>
          <p:nvPr>
            <p:ph type="body" idx="1"/>
          </p:nvPr>
        </p:nvSpPr>
        <p:spPr>
          <a:xfrm>
            <a:off x="914400" y="3886200"/>
            <a:ext cx="5029200" cy="4572000"/>
          </a:xfrm>
          <a:noFill/>
        </p:spPr>
        <p:txBody>
          <a:bodyPr/>
          <a:lstStyle/>
          <a:p>
            <a:pPr eaLnBrk="1" hangingPunct="1"/>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B91CBC-72DF-4475-883C-B92F1A8F7358}" type="slidenum">
              <a:rPr lang="en-US" sz="1200" smtClean="0"/>
              <a:pPr/>
              <a:t>60</a:t>
            </a:fld>
            <a:endParaRPr 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86DE4FC-4A4A-460C-B18F-EEC19B6C73C5}" type="slidenum">
              <a:rPr lang="en-US" sz="1200" smtClean="0"/>
              <a:pPr/>
              <a:t>4</a:t>
            </a:fld>
            <a:endParaRPr 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B91CBC-72DF-4475-883C-B92F1A8F7358}" type="slidenum">
              <a:rPr lang="en-US" sz="1200" smtClean="0"/>
              <a:pPr/>
              <a:t>61</a:t>
            </a:fld>
            <a:endParaRPr 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B91CBC-72DF-4475-883C-B92F1A8F7358}" type="slidenum">
              <a:rPr lang="en-US" sz="1200" smtClean="0"/>
              <a:pPr/>
              <a:t>62</a:t>
            </a:fld>
            <a:endParaRPr 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B91CBC-72DF-4475-883C-B92F1A8F7358}" type="slidenum">
              <a:rPr lang="en-US" sz="1200" smtClean="0"/>
              <a:pPr/>
              <a:t>63</a:t>
            </a:fld>
            <a:endParaRPr 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B91CBC-72DF-4475-883C-B92F1A8F7358}" type="slidenum">
              <a:rPr lang="en-US" sz="1200" smtClean="0"/>
              <a:pPr/>
              <a:t>64</a:t>
            </a:fld>
            <a:endParaRPr 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B91CBC-72DF-4475-883C-B92F1A8F7358}" type="slidenum">
              <a:rPr lang="en-US" sz="1200" smtClean="0"/>
              <a:pPr/>
              <a:t>65</a:t>
            </a:fld>
            <a:endParaRPr 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B91CBC-72DF-4475-883C-B92F1A8F7358}" type="slidenum">
              <a:rPr lang="en-US" sz="1200" smtClean="0"/>
              <a:pPr/>
              <a:t>66</a:t>
            </a:fld>
            <a:endParaRPr 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B91CBC-72DF-4475-883C-B92F1A8F7358}" type="slidenum">
              <a:rPr lang="en-US" sz="1200" smtClean="0"/>
              <a:pPr/>
              <a:t>67</a:t>
            </a:fld>
            <a:endParaRPr 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B1560F-A737-4B38-A0B9-283C60CC265F}" type="slidenum">
              <a:rPr lang="en-US" sz="1200" smtClean="0"/>
              <a:pPr/>
              <a:t>68</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b="1"/>
              <a:t>Abbreviation:</a:t>
            </a:r>
          </a:p>
          <a:p>
            <a:pPr eaLnBrk="1" hangingPunct="1"/>
            <a:r>
              <a:rPr lang="en-US"/>
              <a:t>	SR = short run, LR = long run</a:t>
            </a:r>
          </a:p>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B1560F-A737-4B38-A0B9-283C60CC265F}" type="slidenum">
              <a:rPr lang="en-US" sz="1200" smtClean="0"/>
              <a:pPr/>
              <a:t>69</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b="1"/>
              <a:t>Abbreviation:</a:t>
            </a:r>
          </a:p>
          <a:p>
            <a:pPr eaLnBrk="1" hangingPunct="1"/>
            <a:r>
              <a:rPr lang="en-US"/>
              <a:t>	SR = short run, LR = long run</a:t>
            </a:r>
          </a:p>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B1560F-A737-4B38-A0B9-283C60CC265F}" type="slidenum">
              <a:rPr lang="en-US" sz="1200" smtClean="0"/>
              <a:pPr/>
              <a:t>70</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b="1"/>
              <a:t>Abbreviation:</a:t>
            </a:r>
          </a:p>
          <a:p>
            <a:pPr eaLnBrk="1" hangingPunct="1"/>
            <a:r>
              <a:rPr lang="en-US"/>
              <a:t>	SR = short run, LR = long run</a:t>
            </a:r>
          </a:p>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45085F0-1DC3-478B-A290-53FC96D62D83}" type="slidenum">
              <a:rPr lang="en-US" sz="1200" smtClean="0"/>
              <a:pPr/>
              <a:t>8</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45085F0-1DC3-478B-A290-53FC96D62D83}" type="slidenum">
              <a:rPr lang="en-US" sz="1200" smtClean="0"/>
              <a:pPr/>
              <a:t>14</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endParaRPr lang="en-US"/>
          </a:p>
        </p:txBody>
      </p:sp>
      <p:sp>
        <p:nvSpPr>
          <p:cNvPr id="91140"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778EDC8-1FA0-4F6B-8B48-E2DFBE79224B}" type="slidenum">
              <a:rPr lang="en-US" sz="1200" smtClean="0"/>
              <a:pPr/>
              <a:t>18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961B7F2-E1E2-4A85-92F0-5A93004DB42C}" type="slidenum">
              <a:rPr lang="en-US" sz="1200" smtClean="0"/>
              <a:pPr/>
              <a:t>23</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7890093-0AB3-4F03-AD3F-8293F703B2F9}" type="slidenum">
              <a:rPr lang="en-US" sz="1200" smtClean="0"/>
              <a:pPr/>
              <a:t>25</a:t>
            </a:fld>
            <a:endParaRPr 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1FC4F5-4EC5-40FD-9192-D15979B1C420}" type="slidenum">
              <a:rPr lang="en-US" sz="1200" smtClean="0"/>
              <a:pPr/>
              <a:t>27</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2B43D22-FBC3-403A-8DF1-7AAE3A1D0269}" type="slidenum">
              <a:rPr lang="en-US" sz="1200" smtClean="0"/>
              <a:pPr/>
              <a:t>29</a:t>
            </a:fld>
            <a:endParaRPr 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5BDDA8-7AD3-4795-AC97-7C71F56367B5}" type="datetime1">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F6E04-529F-4CC8-A90A-18A07CEC6577}" type="slidenum">
              <a:rPr lang="en-US" smtClean="0"/>
              <a:t>‹#›</a:t>
            </a:fld>
            <a:endParaRPr lang="en-US"/>
          </a:p>
        </p:txBody>
      </p:sp>
    </p:spTree>
    <p:extLst>
      <p:ext uri="{BB962C8B-B14F-4D97-AF65-F5344CB8AC3E}">
        <p14:creationId xmlns:p14="http://schemas.microsoft.com/office/powerpoint/2010/main" val="426398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94B1EA-7825-40D5-B85A-0BEEFCC5BB13}" type="datetime1">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F6E04-529F-4CC8-A90A-18A07CEC6577}" type="slidenum">
              <a:rPr lang="en-US" smtClean="0"/>
              <a:t>‹#›</a:t>
            </a:fld>
            <a:endParaRPr lang="en-US"/>
          </a:p>
        </p:txBody>
      </p:sp>
    </p:spTree>
    <p:extLst>
      <p:ext uri="{BB962C8B-B14F-4D97-AF65-F5344CB8AC3E}">
        <p14:creationId xmlns:p14="http://schemas.microsoft.com/office/powerpoint/2010/main" val="418131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BB377-8787-454C-9E32-9005C0B64180}" type="datetime1">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F6E04-529F-4CC8-A90A-18A07CEC6577}" type="slidenum">
              <a:rPr lang="en-US" smtClean="0"/>
              <a:t>‹#›</a:t>
            </a:fld>
            <a:endParaRPr lang="en-US"/>
          </a:p>
        </p:txBody>
      </p:sp>
    </p:spTree>
    <p:extLst>
      <p:ext uri="{BB962C8B-B14F-4D97-AF65-F5344CB8AC3E}">
        <p14:creationId xmlns:p14="http://schemas.microsoft.com/office/powerpoint/2010/main" val="288903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3DF0C-A6A1-4EF4-A8DF-BBB65BC8FA88}" type="datetime1">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F6E04-529F-4CC8-A90A-18A07CEC6577}" type="slidenum">
              <a:rPr lang="en-US" smtClean="0"/>
              <a:t>‹#›</a:t>
            </a:fld>
            <a:endParaRPr lang="en-US"/>
          </a:p>
        </p:txBody>
      </p:sp>
    </p:spTree>
    <p:extLst>
      <p:ext uri="{BB962C8B-B14F-4D97-AF65-F5344CB8AC3E}">
        <p14:creationId xmlns:p14="http://schemas.microsoft.com/office/powerpoint/2010/main" val="149027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68CDC2-16F6-459E-B87C-38DC76D6906C}" type="datetime1">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F6E04-529F-4CC8-A90A-18A07CEC6577}" type="slidenum">
              <a:rPr lang="en-US" smtClean="0"/>
              <a:t>‹#›</a:t>
            </a:fld>
            <a:endParaRPr lang="en-US"/>
          </a:p>
        </p:txBody>
      </p:sp>
    </p:spTree>
    <p:extLst>
      <p:ext uri="{BB962C8B-B14F-4D97-AF65-F5344CB8AC3E}">
        <p14:creationId xmlns:p14="http://schemas.microsoft.com/office/powerpoint/2010/main" val="205842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AFACBD-07A7-4D3E-B0E9-B00B03D8454F}" type="datetime1">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F6E04-529F-4CC8-A90A-18A07CEC6577}" type="slidenum">
              <a:rPr lang="en-US" smtClean="0"/>
              <a:t>‹#›</a:t>
            </a:fld>
            <a:endParaRPr lang="en-US"/>
          </a:p>
        </p:txBody>
      </p:sp>
    </p:spTree>
    <p:extLst>
      <p:ext uri="{BB962C8B-B14F-4D97-AF65-F5344CB8AC3E}">
        <p14:creationId xmlns:p14="http://schemas.microsoft.com/office/powerpoint/2010/main" val="202715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EFF53-3CD3-4454-B466-9C1649F4A5BA}" type="datetime1">
              <a:rPr lang="en-US" smtClean="0"/>
              <a:t>5/7/2019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F6E04-529F-4CC8-A90A-18A07CEC6577}" type="slidenum">
              <a:rPr lang="en-US" smtClean="0"/>
              <a:t>‹#›</a:t>
            </a:fld>
            <a:endParaRPr lang="en-US"/>
          </a:p>
        </p:txBody>
      </p:sp>
    </p:spTree>
    <p:extLst>
      <p:ext uri="{BB962C8B-B14F-4D97-AF65-F5344CB8AC3E}">
        <p14:creationId xmlns:p14="http://schemas.microsoft.com/office/powerpoint/2010/main" val="59098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FDC448-1042-47F9-A622-5A052D3B8C35}" type="datetime1">
              <a:rPr lang="en-US" smtClean="0"/>
              <a:t>5/7/2019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F6E04-529F-4CC8-A90A-18A07CEC6577}" type="slidenum">
              <a:rPr lang="en-US" smtClean="0"/>
              <a:t>‹#›</a:t>
            </a:fld>
            <a:endParaRPr lang="en-US"/>
          </a:p>
        </p:txBody>
      </p:sp>
    </p:spTree>
    <p:extLst>
      <p:ext uri="{BB962C8B-B14F-4D97-AF65-F5344CB8AC3E}">
        <p14:creationId xmlns:p14="http://schemas.microsoft.com/office/powerpoint/2010/main" val="22298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9B112-3DE3-492D-AC83-A93BE843D10B}" type="datetime1">
              <a:rPr lang="en-US" smtClean="0"/>
              <a:t>5/7/2019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F6E04-529F-4CC8-A90A-18A07CEC6577}" type="slidenum">
              <a:rPr lang="en-US" smtClean="0"/>
              <a:t>‹#›</a:t>
            </a:fld>
            <a:endParaRPr lang="en-US"/>
          </a:p>
        </p:txBody>
      </p:sp>
    </p:spTree>
    <p:extLst>
      <p:ext uri="{BB962C8B-B14F-4D97-AF65-F5344CB8AC3E}">
        <p14:creationId xmlns:p14="http://schemas.microsoft.com/office/powerpoint/2010/main" val="46985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84BC73-EF1E-46B8-B996-D04F068C78AC}" type="datetime1">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F6E04-529F-4CC8-A90A-18A07CEC6577}" type="slidenum">
              <a:rPr lang="en-US" smtClean="0"/>
              <a:t>‹#›</a:t>
            </a:fld>
            <a:endParaRPr lang="en-US"/>
          </a:p>
        </p:txBody>
      </p:sp>
    </p:spTree>
    <p:extLst>
      <p:ext uri="{BB962C8B-B14F-4D97-AF65-F5344CB8AC3E}">
        <p14:creationId xmlns:p14="http://schemas.microsoft.com/office/powerpoint/2010/main" val="2537332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375983-1352-4317-B49A-891C6E45294A}" type="datetime1">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F6E04-529F-4CC8-A90A-18A07CEC6577}" type="slidenum">
              <a:rPr lang="en-US" smtClean="0"/>
              <a:t>‹#›</a:t>
            </a:fld>
            <a:endParaRPr lang="en-US"/>
          </a:p>
        </p:txBody>
      </p:sp>
    </p:spTree>
    <p:extLst>
      <p:ext uri="{BB962C8B-B14F-4D97-AF65-F5344CB8AC3E}">
        <p14:creationId xmlns:p14="http://schemas.microsoft.com/office/powerpoint/2010/main" val="297839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4A523-9874-4826-89AD-5FD7785A6F25}" type="datetime1">
              <a:rPr lang="en-US" smtClean="0"/>
              <a:t>5/7/2019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F6E04-529F-4CC8-A90A-18A07CEC6577}" type="slidenum">
              <a:rPr lang="en-US" smtClean="0"/>
              <a:t>‹#›</a:t>
            </a:fld>
            <a:endParaRPr lang="en-US"/>
          </a:p>
        </p:txBody>
      </p:sp>
    </p:spTree>
    <p:extLst>
      <p:ext uri="{BB962C8B-B14F-4D97-AF65-F5344CB8AC3E}">
        <p14:creationId xmlns:p14="http://schemas.microsoft.com/office/powerpoint/2010/main" val="3539507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0.w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4.wmf"/><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notesSlide" Target="../notesSlides/notesSlide12.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42.wmf"/><Relationship Id="rId4" Type="http://schemas.openxmlformats.org/officeDocument/2006/relationships/oleObject" Target="../embeddings/oleObject13.bin"/></Relationships>
</file>

<file path=ppt/slides/_rels/slide44.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notesSlide" Target="../notesSlides/notesSlide13.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42.wmf"/><Relationship Id="rId4" Type="http://schemas.openxmlformats.org/officeDocument/2006/relationships/oleObject" Target="../embeddings/oleObject1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42.wmf"/><Relationship Id="rId4" Type="http://schemas.openxmlformats.org/officeDocument/2006/relationships/oleObject" Target="../embeddings/oleObject19.bin"/></Relationships>
</file>

<file path=ppt/slides/_rels/slide46.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15.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4.wmf"/><Relationship Id="rId11" Type="http://schemas.openxmlformats.org/officeDocument/2006/relationships/image" Target="../media/image48.png"/><Relationship Id="rId5" Type="http://schemas.openxmlformats.org/officeDocument/2006/relationships/oleObject" Target="../embeddings/oleObject21.bin"/><Relationship Id="rId10" Type="http://schemas.openxmlformats.org/officeDocument/2006/relationships/image" Target="../media/image46.wmf"/><Relationship Id="rId4" Type="http://schemas.openxmlformats.org/officeDocument/2006/relationships/image" Target="../media/image47.jpeg"/><Relationship Id="rId9" Type="http://schemas.openxmlformats.org/officeDocument/2006/relationships/oleObject" Target="../embeddings/oleObject23.bin"/></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5.bin"/><Relationship Id="rId5" Type="http://schemas.openxmlformats.org/officeDocument/2006/relationships/image" Target="../media/image42.wmf"/><Relationship Id="rId4" Type="http://schemas.openxmlformats.org/officeDocument/2006/relationships/oleObject" Target="../embeddings/oleObject24.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7.bin"/><Relationship Id="rId5" Type="http://schemas.openxmlformats.org/officeDocument/2006/relationships/image" Target="../media/image42.wmf"/><Relationship Id="rId4" Type="http://schemas.openxmlformats.org/officeDocument/2006/relationships/oleObject" Target="../embeddings/oleObject26.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9.bin"/><Relationship Id="rId5" Type="http://schemas.openxmlformats.org/officeDocument/2006/relationships/image" Target="../media/image42.wmf"/><Relationship Id="rId4" Type="http://schemas.openxmlformats.org/officeDocument/2006/relationships/oleObject" Target="../embeddings/oleObject28.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73626"/>
            <a:ext cx="2362200" cy="281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933700" y="5594866"/>
            <a:ext cx="3276600" cy="369332"/>
          </a:xfrm>
          <a:prstGeom prst="rect">
            <a:avLst/>
          </a:prstGeom>
          <a:noFill/>
        </p:spPr>
        <p:txBody>
          <a:bodyPr wrap="square" rtlCol="0">
            <a:spAutoFit/>
          </a:bodyPr>
          <a:lstStyle/>
          <a:p>
            <a:pPr algn="ctr"/>
            <a:r>
              <a:rPr lang="id-ID" dirty="0"/>
              <a:t>Yunastiti Purwaningsih</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505200"/>
            <a:ext cx="5200650" cy="121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56F6E04-529F-4CC8-A90A-18A07CEC6577}" type="slidenum">
              <a:rPr lang="en-US" smtClean="0"/>
              <a:t>1</a:t>
            </a:fld>
            <a:endParaRPr lang="en-US"/>
          </a:p>
        </p:txBody>
      </p:sp>
    </p:spTree>
    <p:extLst>
      <p:ext uri="{BB962C8B-B14F-4D97-AF65-F5344CB8AC3E}">
        <p14:creationId xmlns:p14="http://schemas.microsoft.com/office/powerpoint/2010/main" val="3863062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4"/>
          <p:cNvSpPr>
            <a:spLocks noChangeArrowheads="1"/>
          </p:cNvSpPr>
          <p:nvPr/>
        </p:nvSpPr>
        <p:spPr bwMode="auto">
          <a:xfrm>
            <a:off x="26988" y="-9525"/>
            <a:ext cx="9105900" cy="2677656"/>
          </a:xfrm>
          <a:prstGeom prst="rect">
            <a:avLst/>
          </a:prstGeom>
          <a:solidFill>
            <a:srgbClr val="FFFFCC"/>
          </a:solidFill>
          <a:ln>
            <a:noFill/>
          </a:ln>
          <a:effectLst/>
        </p:spPr>
        <p:txBody>
          <a:bodyPr>
            <a:spAutoFit/>
          </a:bodyPr>
          <a:lstStyle/>
          <a:p>
            <a:pPr eaLnBrk="1" hangingPunct="1">
              <a:lnSpc>
                <a:spcPct val="120000"/>
              </a:lnSpc>
              <a:spcBef>
                <a:spcPts val="0"/>
              </a:spcBef>
              <a:buClr>
                <a:schemeClr val="accent2"/>
              </a:buClr>
              <a:buSzPct val="110000"/>
              <a:tabLst>
                <a:tab pos="461963" algn="l"/>
              </a:tabLst>
              <a:defRPr/>
            </a:pPr>
            <a:r>
              <a:rPr lang="id-ID" sz="1900" dirty="0"/>
              <a:t>Gb.1 </a:t>
            </a:r>
            <a:r>
              <a:rPr lang="id-ID" sz="1900" dirty="0">
                <a:sym typeface="Wingdings" pitchFamily="2" charset="2"/>
              </a:rPr>
              <a:t> </a:t>
            </a:r>
            <a:r>
              <a:rPr lang="id-ID" sz="1900" dirty="0"/>
              <a:t>IS</a:t>
            </a:r>
            <a:r>
              <a:rPr lang="id-ID" sz="1900" baseline="-25000" dirty="0"/>
              <a:t>1</a:t>
            </a:r>
            <a:r>
              <a:rPr lang="id-ID" sz="1900" dirty="0"/>
              <a:t> dan LM</a:t>
            </a:r>
            <a:r>
              <a:rPr lang="id-ID" sz="1900" baseline="-25000" dirty="0"/>
              <a:t>1</a:t>
            </a:r>
            <a:r>
              <a:rPr lang="id-ID" sz="1900" dirty="0"/>
              <a:t> : titik </a:t>
            </a:r>
            <a:r>
              <a:rPr lang="id-ID" sz="1900" b="1" dirty="0">
                <a:solidFill>
                  <a:srgbClr val="FF0000"/>
                </a:solidFill>
              </a:rPr>
              <a:t>A</a:t>
            </a:r>
            <a:r>
              <a:rPr lang="id-ID" sz="1900" dirty="0"/>
              <a:t> (r1 dan Y1)</a:t>
            </a:r>
          </a:p>
          <a:p>
            <a:pPr eaLnBrk="1" hangingPunct="1">
              <a:lnSpc>
                <a:spcPct val="120000"/>
              </a:lnSpc>
              <a:spcBef>
                <a:spcPts val="0"/>
              </a:spcBef>
              <a:buClr>
                <a:schemeClr val="accent2"/>
              </a:buClr>
              <a:buSzPct val="110000"/>
              <a:tabLst>
                <a:tab pos="461963" algn="l"/>
              </a:tabLst>
              <a:defRPr/>
            </a:pPr>
            <a:r>
              <a:rPr lang="id-ID" sz="1900" b="1" dirty="0"/>
              <a:t>Gb.1</a:t>
            </a:r>
            <a:r>
              <a:rPr lang="id-ID" sz="1900" dirty="0"/>
              <a:t>: </a:t>
            </a:r>
            <a:r>
              <a:rPr lang="id-ID" sz="3200" b="1" dirty="0">
                <a:solidFill>
                  <a:srgbClr val="00B050"/>
                </a:solidFill>
                <a:cs typeface="Times New Roman" pitchFamily="18" charset="0"/>
              </a:rPr>
              <a:t>G</a:t>
            </a:r>
            <a:r>
              <a:rPr lang="en-US" sz="3200" b="1" dirty="0">
                <a:solidFill>
                  <a:srgbClr val="00B050"/>
                </a:solidFill>
                <a:cs typeface="Times New Roman" pitchFamily="18" charset="0"/>
              </a:rPr>
              <a:t> </a:t>
            </a:r>
            <a:r>
              <a:rPr lang="id-ID" sz="3200" b="1" dirty="0">
                <a:solidFill>
                  <a:srgbClr val="00B050"/>
                </a:solidFill>
                <a:cs typeface="Times New Roman" pitchFamily="18" charset="0"/>
              </a:rPr>
              <a:t>↑</a:t>
            </a:r>
            <a:r>
              <a:rPr lang="id-ID" sz="1900" b="1" dirty="0">
                <a:cs typeface="Times New Roman" pitchFamily="18" charset="0"/>
              </a:rPr>
              <a:t> </a:t>
            </a:r>
            <a:r>
              <a:rPr lang="id-ID" sz="1900" b="1" dirty="0">
                <a:cs typeface="Times New Roman" pitchFamily="18" charset="0"/>
                <a:sym typeface="Wingdings" pitchFamily="2" charset="2"/>
              </a:rPr>
              <a:t></a:t>
            </a:r>
            <a:r>
              <a:rPr lang="id-ID" sz="1900" b="1" dirty="0">
                <a:solidFill>
                  <a:srgbClr val="FF0000"/>
                </a:solidFill>
                <a:cs typeface="Times New Roman" pitchFamily="18" charset="0"/>
                <a:sym typeface="Wingdings" pitchFamily="2" charset="2"/>
              </a:rPr>
              <a:t> </a:t>
            </a:r>
            <a:r>
              <a:rPr lang="id-ID" sz="1900" dirty="0">
                <a:cs typeface="Times New Roman" pitchFamily="18" charset="0"/>
                <a:sym typeface="Wingdings" pitchFamily="2" charset="2"/>
              </a:rPr>
              <a:t>P</a:t>
            </a:r>
            <a:r>
              <a:rPr lang="id-ID" sz="2000" dirty="0">
                <a:cs typeface="Times New Roman" pitchFamily="18" charset="0"/>
              </a:rPr>
              <a:t>E ↑ = C(Y-T) + I + G ↑</a:t>
            </a:r>
            <a:r>
              <a:rPr lang="id-ID" sz="2000" dirty="0">
                <a:cs typeface="Times New Roman" pitchFamily="18" charset="0"/>
                <a:sym typeface="Wingdings" pitchFamily="2" charset="2"/>
              </a:rPr>
              <a:t>  </a:t>
            </a:r>
            <a:r>
              <a:rPr lang="id-ID" sz="2000" b="1" dirty="0">
                <a:solidFill>
                  <a:srgbClr val="FF0000"/>
                </a:solidFill>
                <a:cs typeface="Times New Roman" pitchFamily="18" charset="0"/>
                <a:sym typeface="Wingdings" pitchFamily="2" charset="2"/>
              </a:rPr>
              <a:t>Y </a:t>
            </a:r>
            <a:r>
              <a:rPr lang="id-ID" sz="2000" b="1" dirty="0">
                <a:solidFill>
                  <a:srgbClr val="FF0000"/>
                </a:solidFill>
                <a:cs typeface="Times New Roman" pitchFamily="18" charset="0"/>
              </a:rPr>
              <a:t>↑</a:t>
            </a:r>
            <a:r>
              <a:rPr lang="id-ID" sz="2000" dirty="0">
                <a:cs typeface="Times New Roman" pitchFamily="18" charset="0"/>
              </a:rPr>
              <a:t> </a:t>
            </a:r>
            <a:r>
              <a:rPr lang="id-ID" sz="1900" dirty="0">
                <a:cs typeface="Times New Roman" pitchFamily="18" charset="0"/>
                <a:sym typeface="Wingdings" pitchFamily="2" charset="2"/>
              </a:rPr>
              <a:t></a:t>
            </a:r>
            <a:r>
              <a:rPr lang="id-ID" sz="1900" b="1" dirty="0">
                <a:solidFill>
                  <a:srgbClr val="FF0000"/>
                </a:solidFill>
                <a:cs typeface="Times New Roman" pitchFamily="18" charset="0"/>
                <a:sym typeface="Wingdings" pitchFamily="2" charset="2"/>
              </a:rPr>
              <a:t> </a:t>
            </a:r>
            <a:r>
              <a:rPr lang="id-ID" sz="1900" dirty="0">
                <a:cs typeface="Times New Roman" pitchFamily="18" charset="0"/>
                <a:sym typeface="Wingdings" pitchFamily="2" charset="2"/>
              </a:rPr>
              <a:t>pasar barang: IS kanan dari </a:t>
            </a:r>
            <a:r>
              <a:rPr lang="id-ID" sz="1900" dirty="0">
                <a:cs typeface="Times New Roman" pitchFamily="18" charset="0"/>
              </a:rPr>
              <a:t>IS</a:t>
            </a:r>
            <a:r>
              <a:rPr lang="id-ID" sz="1900" baseline="-25000" dirty="0">
                <a:cs typeface="Times New Roman" pitchFamily="18" charset="0"/>
              </a:rPr>
              <a:t>1</a:t>
            </a:r>
            <a:r>
              <a:rPr lang="id-ID" sz="1900" dirty="0">
                <a:cs typeface="Times New Roman" pitchFamily="18" charset="0"/>
              </a:rPr>
              <a:t> ke IS</a:t>
            </a:r>
            <a:r>
              <a:rPr lang="id-ID" sz="1900" baseline="-25000" dirty="0">
                <a:cs typeface="Times New Roman" pitchFamily="18" charset="0"/>
              </a:rPr>
              <a:t>2 </a:t>
            </a:r>
            <a:r>
              <a:rPr lang="id-ID" sz="1900" dirty="0">
                <a:cs typeface="Times New Roman" pitchFamily="18" charset="0"/>
                <a:sym typeface="Wingdings" pitchFamily="2" charset="2"/>
              </a:rPr>
              <a:t> </a:t>
            </a:r>
            <a:r>
              <a:rPr lang="id-ID" sz="1900" dirty="0">
                <a:cs typeface="Times New Roman" pitchFamily="18" charset="0"/>
              </a:rPr>
              <a:t>IS</a:t>
            </a:r>
            <a:r>
              <a:rPr lang="id-ID" sz="1900" baseline="-25000" dirty="0">
                <a:cs typeface="Times New Roman" pitchFamily="18" charset="0"/>
              </a:rPr>
              <a:t>2 </a:t>
            </a:r>
            <a:r>
              <a:rPr lang="id-ID" sz="1900" dirty="0">
                <a:cs typeface="Times New Roman" pitchFamily="18" charset="0"/>
              </a:rPr>
              <a:t>dan </a:t>
            </a:r>
            <a:r>
              <a:rPr lang="id-ID" sz="1900" dirty="0"/>
              <a:t>LM</a:t>
            </a:r>
            <a:r>
              <a:rPr lang="id-ID" sz="1900" baseline="-25000" dirty="0"/>
              <a:t>1</a:t>
            </a:r>
            <a:r>
              <a:rPr lang="id-ID" sz="1900" dirty="0">
                <a:cs typeface="Times New Roman" pitchFamily="18" charset="0"/>
              </a:rPr>
              <a:t>: titik </a:t>
            </a:r>
            <a:r>
              <a:rPr lang="id-ID" sz="1900" b="1" dirty="0">
                <a:solidFill>
                  <a:srgbClr val="FF0000"/>
                </a:solidFill>
                <a:cs typeface="Times New Roman" pitchFamily="18" charset="0"/>
              </a:rPr>
              <a:t>C</a:t>
            </a:r>
            <a:r>
              <a:rPr lang="id-ID" sz="1900" dirty="0">
                <a:cs typeface="Times New Roman" pitchFamily="18" charset="0"/>
              </a:rPr>
              <a:t> (r1 dan Y3): </a:t>
            </a:r>
            <a:r>
              <a:rPr lang="id-ID" sz="1900" b="1" dirty="0">
                <a:solidFill>
                  <a:srgbClr val="FF0000"/>
                </a:solidFill>
                <a:cs typeface="Times New Roman" pitchFamily="18" charset="0"/>
              </a:rPr>
              <a:t>Y ↑</a:t>
            </a:r>
            <a:r>
              <a:rPr lang="id-ID" sz="1900" dirty="0">
                <a:cs typeface="Times New Roman" pitchFamily="18" charset="0"/>
              </a:rPr>
              <a:t> dari Y1 ke Y3 </a:t>
            </a:r>
            <a:r>
              <a:rPr lang="id-ID" sz="1900" dirty="0">
                <a:cs typeface="Times New Roman" pitchFamily="18" charset="0"/>
                <a:sym typeface="Wingdings" pitchFamily="2" charset="2"/>
              </a:rPr>
              <a:t> ∆Y = 1/(1-MPC) . ∆G    </a:t>
            </a:r>
            <a:r>
              <a:rPr lang="id-ID" sz="1900" b="1" dirty="0">
                <a:cs typeface="Times New Roman" pitchFamily="18" charset="0"/>
                <a:sym typeface="Wingdings" pitchFamily="2" charset="2"/>
              </a:rPr>
              <a:t>Gb.2</a:t>
            </a:r>
            <a:r>
              <a:rPr lang="id-ID" sz="1900" dirty="0">
                <a:cs typeface="Times New Roman" pitchFamily="18" charset="0"/>
                <a:sym typeface="Wingdings" pitchFamily="2" charset="2"/>
              </a:rPr>
              <a:t>: pasar uang: </a:t>
            </a:r>
            <a:r>
              <a:rPr lang="id-ID" sz="1900" b="1" dirty="0">
                <a:solidFill>
                  <a:srgbClr val="FF0000"/>
                </a:solidFill>
                <a:cs typeface="Times New Roman" pitchFamily="18" charset="0"/>
                <a:sym typeface="Wingdings" pitchFamily="2" charset="2"/>
              </a:rPr>
              <a:t>L ↑</a:t>
            </a:r>
            <a:r>
              <a:rPr lang="id-ID" sz="1900" dirty="0">
                <a:cs typeface="Times New Roman" pitchFamily="18" charset="0"/>
                <a:sym typeface="Wingdings" pitchFamily="2" charset="2"/>
              </a:rPr>
              <a:t> dari L (r, Y1) ke L (r, Y3) ] ; Ms tetap  </a:t>
            </a:r>
            <a:r>
              <a:rPr lang="id-ID" sz="3200" b="1" dirty="0">
                <a:solidFill>
                  <a:srgbClr val="00B050"/>
                </a:solidFill>
                <a:cs typeface="Times New Roman" pitchFamily="18" charset="0"/>
                <a:sym typeface="Wingdings" pitchFamily="2" charset="2"/>
              </a:rPr>
              <a:t>r</a:t>
            </a:r>
            <a:r>
              <a:rPr lang="en-US" sz="3200" b="1" dirty="0">
                <a:solidFill>
                  <a:srgbClr val="00B050"/>
                </a:solidFill>
                <a:cs typeface="Times New Roman" pitchFamily="18" charset="0"/>
                <a:sym typeface="Wingdings" pitchFamily="2" charset="2"/>
              </a:rPr>
              <a:t> </a:t>
            </a:r>
            <a:r>
              <a:rPr lang="id-ID" sz="3200" b="1" dirty="0">
                <a:solidFill>
                  <a:srgbClr val="00B050"/>
                </a:solidFill>
                <a:cs typeface="Times New Roman" pitchFamily="18" charset="0"/>
                <a:sym typeface="Wingdings" pitchFamily="2" charset="2"/>
              </a:rPr>
              <a:t>↑</a:t>
            </a:r>
            <a:r>
              <a:rPr lang="id-ID" sz="1900" dirty="0">
                <a:cs typeface="Times New Roman" pitchFamily="18" charset="0"/>
                <a:sym typeface="Wingdings" pitchFamily="2" charset="2"/>
              </a:rPr>
              <a:t> (dari r1 ke r2)  </a:t>
            </a:r>
            <a:r>
              <a:rPr lang="id-ID" sz="1900" b="1" dirty="0">
                <a:cs typeface="Times New Roman" pitchFamily="18" charset="0"/>
                <a:sym typeface="Wingdings" pitchFamily="2" charset="2"/>
              </a:rPr>
              <a:t>Gb. 3</a:t>
            </a:r>
            <a:r>
              <a:rPr lang="id-ID" sz="1900" dirty="0">
                <a:cs typeface="Times New Roman" pitchFamily="18" charset="0"/>
                <a:sym typeface="Wingdings" pitchFamily="2" charset="2"/>
              </a:rPr>
              <a:t>: </a:t>
            </a:r>
            <a:r>
              <a:rPr lang="id-ID" sz="3200" b="1" dirty="0">
                <a:solidFill>
                  <a:srgbClr val="00B050"/>
                </a:solidFill>
                <a:cs typeface="Times New Roman" pitchFamily="18" charset="0"/>
                <a:sym typeface="Wingdings" pitchFamily="2" charset="2"/>
              </a:rPr>
              <a:t>I ↓</a:t>
            </a:r>
            <a:r>
              <a:rPr lang="id-ID" sz="1900" dirty="0">
                <a:cs typeface="Times New Roman" pitchFamily="18" charset="0"/>
                <a:sym typeface="Wingdings" pitchFamily="2" charset="2"/>
              </a:rPr>
              <a:t> [I(r)] dari I1 ke I2  </a:t>
            </a:r>
            <a:r>
              <a:rPr lang="id-ID" sz="1900" b="1" dirty="0">
                <a:cs typeface="Times New Roman" pitchFamily="18" charset="0"/>
                <a:sym typeface="Wingdings" pitchFamily="2" charset="2"/>
              </a:rPr>
              <a:t>Gb.1</a:t>
            </a:r>
            <a:r>
              <a:rPr lang="id-ID" sz="1900" dirty="0">
                <a:cs typeface="Times New Roman" pitchFamily="18" charset="0"/>
                <a:sym typeface="Wingdings" pitchFamily="2" charset="2"/>
              </a:rPr>
              <a:t>:</a:t>
            </a:r>
            <a:r>
              <a:rPr lang="id-ID" sz="1900" b="1" dirty="0">
                <a:solidFill>
                  <a:srgbClr val="CC0099"/>
                </a:solidFill>
                <a:cs typeface="Times New Roman" pitchFamily="18" charset="0"/>
                <a:sym typeface="Wingdings" pitchFamily="2" charset="2"/>
              </a:rPr>
              <a:t> </a:t>
            </a:r>
            <a:r>
              <a:rPr lang="id-ID" sz="1900" dirty="0">
                <a:cs typeface="Times New Roman" pitchFamily="18" charset="0"/>
                <a:sym typeface="Wingdings" pitchFamily="2" charset="2"/>
              </a:rPr>
              <a:t>pasar barang Y ↓ dari Y3 ke Y2  IS2 dan </a:t>
            </a:r>
            <a:r>
              <a:rPr lang="id-ID" sz="1900" dirty="0"/>
              <a:t>LM</a:t>
            </a:r>
            <a:r>
              <a:rPr lang="id-ID" sz="1900" baseline="-25000" dirty="0"/>
              <a:t>1</a:t>
            </a:r>
            <a:r>
              <a:rPr lang="id-ID" sz="1900" dirty="0">
                <a:cs typeface="Times New Roman" pitchFamily="18" charset="0"/>
                <a:sym typeface="Wingdings" pitchFamily="2" charset="2"/>
              </a:rPr>
              <a:t>: titik </a:t>
            </a:r>
            <a:r>
              <a:rPr lang="id-ID" sz="1900" b="1" dirty="0">
                <a:solidFill>
                  <a:srgbClr val="0070C0"/>
                </a:solidFill>
                <a:cs typeface="Times New Roman" pitchFamily="18" charset="0"/>
                <a:sym typeface="Wingdings" pitchFamily="2" charset="2"/>
              </a:rPr>
              <a:t>B</a:t>
            </a:r>
            <a:r>
              <a:rPr lang="id-ID" sz="1900" dirty="0">
                <a:cs typeface="Times New Roman" pitchFamily="18" charset="0"/>
                <a:sym typeface="Wingdings" pitchFamily="2" charset="2"/>
              </a:rPr>
              <a:t> (r2 dan Y2)  </a:t>
            </a:r>
            <a:r>
              <a:rPr lang="id-ID" sz="1900" b="1" dirty="0">
                <a:solidFill>
                  <a:srgbClr val="FF0000"/>
                </a:solidFill>
                <a:cs typeface="Times New Roman" pitchFamily="18" charset="0"/>
              </a:rPr>
              <a:t>G ↑</a:t>
            </a:r>
            <a:r>
              <a:rPr lang="id-ID" sz="1900" dirty="0">
                <a:cs typeface="Times New Roman" pitchFamily="18" charset="0"/>
              </a:rPr>
              <a:t>: </a:t>
            </a:r>
            <a:r>
              <a:rPr lang="id-ID" sz="1900" dirty="0">
                <a:cs typeface="Times New Roman" pitchFamily="18" charset="0"/>
                <a:sym typeface="Wingdings" pitchFamily="2" charset="2"/>
              </a:rPr>
              <a:t>hasil akhir Y ↑ dari Y1 ke Y2 dg </a:t>
            </a:r>
            <a:r>
              <a:rPr lang="id-ID" sz="1900" b="1" dirty="0">
                <a:solidFill>
                  <a:srgbClr val="FF0000"/>
                </a:solidFill>
                <a:cs typeface="Times New Roman" pitchFamily="18" charset="0"/>
                <a:sym typeface="Wingdings" pitchFamily="2" charset="2"/>
              </a:rPr>
              <a:t>∆Y &lt; 1/(1-MPC) . ∆G</a:t>
            </a:r>
          </a:p>
        </p:txBody>
      </p:sp>
      <p:sp>
        <p:nvSpPr>
          <p:cNvPr id="4" name="Rectangle 2"/>
          <p:cNvSpPr txBox="1">
            <a:spLocks noChangeArrowheads="1"/>
          </p:cNvSpPr>
          <p:nvPr/>
        </p:nvSpPr>
        <p:spPr>
          <a:xfrm>
            <a:off x="228600" y="3276600"/>
            <a:ext cx="8382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a:t>Crowding out</a:t>
            </a:r>
          </a:p>
        </p:txBody>
      </p:sp>
      <p:sp>
        <p:nvSpPr>
          <p:cNvPr id="5" name="Rectangle 4"/>
          <p:cNvSpPr/>
          <p:nvPr/>
        </p:nvSpPr>
        <p:spPr>
          <a:xfrm>
            <a:off x="990600" y="4495800"/>
            <a:ext cx="7620000" cy="1200329"/>
          </a:xfrm>
          <a:prstGeom prst="rect">
            <a:avLst/>
          </a:prstGeom>
        </p:spPr>
        <p:txBody>
          <a:bodyPr wrap="square">
            <a:spAutoFit/>
          </a:bodyPr>
          <a:lstStyle/>
          <a:p>
            <a:pPr>
              <a:lnSpc>
                <a:spcPct val="150000"/>
              </a:lnSpc>
            </a:pPr>
            <a:r>
              <a:rPr lang="en-US" sz="2400" dirty="0">
                <a:latin typeface="Calibri" pitchFamily="34" charset="0"/>
                <a:cs typeface="Arial" charset="0"/>
                <a:sym typeface="Wingdings" pitchFamily="2" charset="2"/>
              </a:rPr>
              <a:t>    </a:t>
            </a:r>
            <a:r>
              <a:rPr lang="id-ID" sz="2400" dirty="0">
                <a:latin typeface="Cambria" pitchFamily="18" charset="0"/>
                <a:cs typeface="Arial" charset="0"/>
                <a:sym typeface="Wingdings" pitchFamily="2" charset="2"/>
              </a:rPr>
              <a:t>Kebijakan fiskal ekspansif (</a:t>
            </a:r>
            <a:r>
              <a:rPr lang="id-ID" sz="2400" b="1" dirty="0">
                <a:solidFill>
                  <a:srgbClr val="CC0099"/>
                </a:solidFill>
                <a:latin typeface="Cambria" pitchFamily="18" charset="0"/>
              </a:rPr>
              <a:t>G </a:t>
            </a:r>
            <a:r>
              <a:rPr lang="id-ID" sz="2400" b="1" dirty="0">
                <a:solidFill>
                  <a:srgbClr val="CC0099"/>
                </a:solidFill>
                <a:latin typeface="Cambria" pitchFamily="18" charset="0"/>
                <a:cs typeface="Arial" charset="0"/>
              </a:rPr>
              <a:t>↑) </a:t>
            </a:r>
            <a:r>
              <a:rPr lang="id-ID" sz="2400" dirty="0">
                <a:latin typeface="Cambria" pitchFamily="18" charset="0"/>
                <a:cs typeface="Arial" charset="0"/>
              </a:rPr>
              <a:t>mengakibatkan kenaikan suku bunga (</a:t>
            </a:r>
            <a:r>
              <a:rPr lang="id-ID" sz="2400" b="1" dirty="0">
                <a:solidFill>
                  <a:srgbClr val="CC0099"/>
                </a:solidFill>
                <a:latin typeface="Cambria" pitchFamily="18" charset="0"/>
                <a:cs typeface="Arial" charset="0"/>
                <a:sym typeface="Wingdings" pitchFamily="2" charset="2"/>
              </a:rPr>
              <a:t>r ↑)</a:t>
            </a:r>
            <a:r>
              <a:rPr lang="id-ID" sz="2400" dirty="0">
                <a:latin typeface="Cambria" pitchFamily="18" charset="0"/>
                <a:cs typeface="Arial" charset="0"/>
                <a:sym typeface="Wingdings" pitchFamily="2" charset="2"/>
              </a:rPr>
              <a:t> </a:t>
            </a:r>
            <a:r>
              <a:rPr lang="id-ID" sz="2400" dirty="0">
                <a:latin typeface="Cambria" pitchFamily="18" charset="0"/>
                <a:cs typeface="Arial" charset="0"/>
              </a:rPr>
              <a:t>dan mendesak I swasta (</a:t>
            </a:r>
            <a:r>
              <a:rPr lang="id-ID" sz="2400" b="1" dirty="0">
                <a:solidFill>
                  <a:srgbClr val="CC0099"/>
                </a:solidFill>
                <a:latin typeface="Cambria" pitchFamily="18" charset="0"/>
                <a:cs typeface="Arial" charset="0"/>
                <a:sym typeface="Wingdings" pitchFamily="2" charset="2"/>
              </a:rPr>
              <a:t>I ↓)</a:t>
            </a:r>
            <a:r>
              <a:rPr lang="id-ID" sz="2400" dirty="0">
                <a:latin typeface="Cambria" pitchFamily="18" charset="0"/>
                <a:cs typeface="Arial" charset="0"/>
                <a:sym typeface="Wingdings" pitchFamily="2" charset="2"/>
              </a:rPr>
              <a:t> </a:t>
            </a:r>
            <a:endParaRPr lang="id-ID" sz="2400" dirty="0">
              <a:latin typeface="Cambria" pitchFamily="18" charset="0"/>
              <a:cs typeface="Arial" charset="0"/>
            </a:endParaRPr>
          </a:p>
        </p:txBody>
      </p:sp>
      <p:sp>
        <p:nvSpPr>
          <p:cNvPr id="6" name="Slide Number Placeholder 5"/>
          <p:cNvSpPr>
            <a:spLocks noGrp="1"/>
          </p:cNvSpPr>
          <p:nvPr>
            <p:ph type="sldNum" sz="quarter" idx="12"/>
          </p:nvPr>
        </p:nvSpPr>
        <p:spPr/>
        <p:txBody>
          <a:bodyPr/>
          <a:lstStyle/>
          <a:p>
            <a:fld id="{456F6E04-529F-4CC8-A90A-18A07CEC6577}" type="slidenum">
              <a:rPr lang="en-US" smtClean="0"/>
              <a:t>10</a:t>
            </a:fld>
            <a:endParaRPr lang="en-US"/>
          </a:p>
        </p:txBody>
      </p:sp>
    </p:spTree>
    <p:extLst>
      <p:ext uri="{BB962C8B-B14F-4D97-AF65-F5344CB8AC3E}">
        <p14:creationId xmlns:p14="http://schemas.microsoft.com/office/powerpoint/2010/main" val="3487749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685800" y="2743200"/>
            <a:ext cx="7848600" cy="3462486"/>
          </a:xfrm>
          <a:prstGeom prst="rect">
            <a:avLst/>
          </a:prstGeom>
          <a:solidFill>
            <a:srgbClr val="E0F4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id-ID" sz="2400" b="1" dirty="0">
                <a:solidFill>
                  <a:srgbClr val="0070C0"/>
                </a:solidFill>
                <a:cs typeface="Times New Roman" pitchFamily="18" charset="0"/>
              </a:rPr>
              <a:t>G ↑ </a:t>
            </a:r>
            <a:r>
              <a:rPr lang="id-ID" sz="2400" dirty="0">
                <a:cs typeface="Times New Roman" pitchFamily="18" charset="0"/>
                <a:sym typeface="Wingdings" pitchFamily="2" charset="2"/>
              </a:rPr>
              <a:t> </a:t>
            </a:r>
            <a:r>
              <a:rPr lang="en-US" sz="2400" dirty="0">
                <a:cs typeface="Times New Roman" pitchFamily="18" charset="0"/>
                <a:sym typeface="Wingdings" pitchFamily="2" charset="2"/>
              </a:rPr>
              <a:t>P</a:t>
            </a:r>
            <a:r>
              <a:rPr lang="id-ID" sz="2400" dirty="0">
                <a:cs typeface="Times New Roman" pitchFamily="18" charset="0"/>
              </a:rPr>
              <a:t>E ↑ = C(Y-T) + I + G ↑</a:t>
            </a:r>
            <a:r>
              <a:rPr lang="id-ID" sz="2400" dirty="0">
                <a:cs typeface="Times New Roman" pitchFamily="18" charset="0"/>
                <a:sym typeface="Wingdings" pitchFamily="2" charset="2"/>
              </a:rPr>
              <a:t>  </a:t>
            </a:r>
            <a:r>
              <a:rPr lang="id-ID" sz="2400" b="1" dirty="0">
                <a:solidFill>
                  <a:srgbClr val="FF0000"/>
                </a:solidFill>
                <a:cs typeface="Times New Roman" pitchFamily="18" charset="0"/>
                <a:sym typeface="Wingdings" pitchFamily="2" charset="2"/>
              </a:rPr>
              <a:t>Y </a:t>
            </a:r>
            <a:r>
              <a:rPr lang="id-ID" sz="2400" b="1" dirty="0">
                <a:solidFill>
                  <a:srgbClr val="FF0000"/>
                </a:solidFill>
                <a:cs typeface="Times New Roman" pitchFamily="18" charset="0"/>
              </a:rPr>
              <a:t>↑</a:t>
            </a:r>
            <a:r>
              <a:rPr lang="id-ID" sz="2400" dirty="0">
                <a:cs typeface="Times New Roman" pitchFamily="18" charset="0"/>
              </a:rPr>
              <a:t> (Y = </a:t>
            </a:r>
            <a:r>
              <a:rPr lang="en-US" sz="2400" dirty="0">
                <a:cs typeface="Times New Roman" pitchFamily="18" charset="0"/>
              </a:rPr>
              <a:t>P</a:t>
            </a:r>
            <a:r>
              <a:rPr lang="id-ID" sz="2400" dirty="0">
                <a:cs typeface="Times New Roman" pitchFamily="18" charset="0"/>
              </a:rPr>
              <a:t>E) dan </a:t>
            </a:r>
            <a:r>
              <a:rPr lang="id-ID" sz="2400" dirty="0">
                <a:cs typeface="Times New Roman" pitchFamily="18" charset="0"/>
                <a:sym typeface="Wingdings" pitchFamily="2" charset="2"/>
              </a:rPr>
              <a:t>∆Y = 1/(1-</a:t>
            </a:r>
            <a:endParaRPr lang="en-US" sz="2400" dirty="0">
              <a:cs typeface="Times New Roman" pitchFamily="18" charset="0"/>
              <a:sym typeface="Wingdings" pitchFamily="2" charset="2"/>
            </a:endParaRPr>
          </a:p>
          <a:p>
            <a:pPr>
              <a:lnSpc>
                <a:spcPct val="150000"/>
              </a:lnSpc>
            </a:pPr>
            <a:endParaRPr lang="en-US" sz="2400" dirty="0">
              <a:cs typeface="Times New Roman" pitchFamily="18" charset="0"/>
              <a:sym typeface="Wingdings" pitchFamily="2" charset="2"/>
            </a:endParaRPr>
          </a:p>
          <a:p>
            <a:pPr>
              <a:lnSpc>
                <a:spcPct val="150000"/>
              </a:lnSpc>
            </a:pPr>
            <a:r>
              <a:rPr lang="id-ID" sz="2400" dirty="0">
                <a:cs typeface="Times New Roman" pitchFamily="18" charset="0"/>
                <a:sym typeface="Wingdings" pitchFamily="2" charset="2"/>
              </a:rPr>
              <a:t>MPC) . ∆G  </a:t>
            </a:r>
            <a:r>
              <a:rPr lang="id-ID" sz="2400" b="1" dirty="0">
                <a:solidFill>
                  <a:srgbClr val="FF0000"/>
                </a:solidFill>
                <a:cs typeface="Times New Roman" pitchFamily="18" charset="0"/>
                <a:sym typeface="Wingdings" pitchFamily="2" charset="2"/>
              </a:rPr>
              <a:t>L </a:t>
            </a:r>
            <a:r>
              <a:rPr lang="id-ID" sz="2400" b="1" dirty="0">
                <a:solidFill>
                  <a:srgbClr val="FF0000"/>
                </a:solidFill>
                <a:cs typeface="Times New Roman" pitchFamily="18" charset="0"/>
              </a:rPr>
              <a:t>↑</a:t>
            </a:r>
            <a:r>
              <a:rPr lang="id-ID" sz="2400" b="1" dirty="0">
                <a:cs typeface="Times New Roman" pitchFamily="18" charset="0"/>
              </a:rPr>
              <a:t> </a:t>
            </a:r>
            <a:r>
              <a:rPr lang="id-ID" sz="2400" dirty="0">
                <a:cs typeface="Times New Roman" pitchFamily="18" charset="0"/>
              </a:rPr>
              <a:t>[L(r, Y)] </a:t>
            </a:r>
            <a:r>
              <a:rPr lang="en-US" sz="2400" dirty="0">
                <a:cs typeface="Times New Roman" pitchFamily="18" charset="0"/>
              </a:rPr>
              <a:t>; </a:t>
            </a:r>
            <a:r>
              <a:rPr lang="id-ID" sz="2400" dirty="0">
                <a:cs typeface="Times New Roman" pitchFamily="18" charset="0"/>
                <a:sym typeface="Wingdings" pitchFamily="2" charset="2"/>
              </a:rPr>
              <a:t>Ms tetap  </a:t>
            </a:r>
            <a:r>
              <a:rPr lang="id-ID" sz="2400" b="1" dirty="0">
                <a:solidFill>
                  <a:srgbClr val="0070C0"/>
                </a:solidFill>
                <a:cs typeface="Times New Roman" pitchFamily="18" charset="0"/>
                <a:sym typeface="Wingdings" pitchFamily="2" charset="2"/>
              </a:rPr>
              <a:t>r </a:t>
            </a:r>
            <a:r>
              <a:rPr lang="id-ID" sz="2400" b="1" dirty="0">
                <a:solidFill>
                  <a:srgbClr val="0070C0"/>
                </a:solidFill>
                <a:cs typeface="Times New Roman" pitchFamily="18" charset="0"/>
              </a:rPr>
              <a:t>↑</a:t>
            </a:r>
            <a:r>
              <a:rPr lang="id-ID" sz="2400" b="1" dirty="0">
                <a:cs typeface="Times New Roman" pitchFamily="18" charset="0"/>
              </a:rPr>
              <a:t> </a:t>
            </a:r>
            <a:r>
              <a:rPr lang="en-US" sz="2400" dirty="0">
                <a:cs typeface="Times New Roman" pitchFamily="18" charset="0"/>
              </a:rPr>
              <a:t>[</a:t>
            </a:r>
            <a:r>
              <a:rPr lang="id-ID" sz="2400" dirty="0">
                <a:cs typeface="Times New Roman" pitchFamily="18" charset="0"/>
              </a:rPr>
              <a:t>Ms = L (r,Y)</a:t>
            </a:r>
            <a:r>
              <a:rPr lang="en-US" sz="2400" dirty="0">
                <a:cs typeface="Times New Roman" pitchFamily="18" charset="0"/>
              </a:rPr>
              <a:t>] </a:t>
            </a:r>
            <a:r>
              <a:rPr lang="id-ID" sz="2400" dirty="0">
                <a:cs typeface="Times New Roman" pitchFamily="18" charset="0"/>
                <a:sym typeface="Wingdings" pitchFamily="2" charset="2"/>
              </a:rPr>
              <a:t></a:t>
            </a:r>
            <a:endParaRPr lang="en-US" sz="2400" dirty="0">
              <a:cs typeface="Times New Roman" pitchFamily="18" charset="0"/>
              <a:sym typeface="Wingdings" pitchFamily="2" charset="2"/>
            </a:endParaRPr>
          </a:p>
          <a:p>
            <a:pPr>
              <a:lnSpc>
                <a:spcPct val="150000"/>
              </a:lnSpc>
            </a:pPr>
            <a:r>
              <a:rPr lang="id-ID" sz="2400" dirty="0">
                <a:cs typeface="Times New Roman" pitchFamily="18" charset="0"/>
                <a:sym typeface="Wingdings" pitchFamily="2" charset="2"/>
              </a:rPr>
              <a:t> </a:t>
            </a:r>
            <a:endParaRPr lang="en-US" sz="2400" dirty="0">
              <a:cs typeface="Times New Roman" pitchFamily="18" charset="0"/>
              <a:sym typeface="Wingdings" pitchFamily="2" charset="2"/>
            </a:endParaRPr>
          </a:p>
          <a:p>
            <a:pPr>
              <a:lnSpc>
                <a:spcPct val="150000"/>
              </a:lnSpc>
            </a:pPr>
            <a:r>
              <a:rPr lang="id-ID" sz="2400" b="1" dirty="0">
                <a:solidFill>
                  <a:srgbClr val="0070C0"/>
                </a:solidFill>
                <a:cs typeface="Times New Roman" pitchFamily="18" charset="0"/>
                <a:sym typeface="Wingdings" pitchFamily="2" charset="2"/>
              </a:rPr>
              <a:t>I ↓</a:t>
            </a:r>
            <a:r>
              <a:rPr lang="id-ID" sz="2400" dirty="0">
                <a:solidFill>
                  <a:srgbClr val="0070C0"/>
                </a:solidFill>
                <a:cs typeface="Times New Roman" pitchFamily="18" charset="0"/>
                <a:sym typeface="Wingdings" pitchFamily="2" charset="2"/>
              </a:rPr>
              <a:t> </a:t>
            </a:r>
            <a:r>
              <a:rPr lang="id-ID" sz="2400" dirty="0">
                <a:cs typeface="Times New Roman" pitchFamily="18" charset="0"/>
                <a:sym typeface="Wingdings" pitchFamily="2" charset="2"/>
              </a:rPr>
              <a:t>[I(r)] </a:t>
            </a:r>
            <a:r>
              <a:rPr lang="id-ID" sz="2400" dirty="0">
                <a:cs typeface="Times New Roman" pitchFamily="18" charset="0"/>
              </a:rPr>
              <a:t> </a:t>
            </a:r>
            <a:r>
              <a:rPr lang="en-US" sz="2400" dirty="0">
                <a:cs typeface="Times New Roman" pitchFamily="18" charset="0"/>
              </a:rPr>
              <a:t>P</a:t>
            </a:r>
            <a:r>
              <a:rPr lang="id-ID" sz="2400" dirty="0">
                <a:cs typeface="Times New Roman" pitchFamily="18" charset="0"/>
              </a:rPr>
              <a:t>E </a:t>
            </a:r>
            <a:r>
              <a:rPr lang="id-ID" sz="2400" dirty="0">
                <a:cs typeface="Times New Roman" pitchFamily="18" charset="0"/>
                <a:sym typeface="Wingdings" pitchFamily="2" charset="2"/>
              </a:rPr>
              <a:t>↓</a:t>
            </a:r>
            <a:r>
              <a:rPr lang="id-ID" sz="2400" dirty="0">
                <a:cs typeface="Times New Roman" pitchFamily="18" charset="0"/>
              </a:rPr>
              <a:t> = C(Y-T) + I </a:t>
            </a:r>
            <a:r>
              <a:rPr lang="id-ID" sz="2400" dirty="0">
                <a:cs typeface="Times New Roman" pitchFamily="18" charset="0"/>
                <a:sym typeface="Wingdings" pitchFamily="2" charset="2"/>
              </a:rPr>
              <a:t>↓ </a:t>
            </a:r>
            <a:r>
              <a:rPr lang="id-ID" sz="2400" dirty="0">
                <a:cs typeface="Times New Roman" pitchFamily="18" charset="0"/>
              </a:rPr>
              <a:t>+ G</a:t>
            </a:r>
            <a:r>
              <a:rPr lang="id-ID" sz="2400" dirty="0">
                <a:cs typeface="Times New Roman" pitchFamily="18" charset="0"/>
                <a:sym typeface="Wingdings" pitchFamily="2" charset="2"/>
              </a:rPr>
              <a:t>  </a:t>
            </a:r>
            <a:r>
              <a:rPr lang="id-ID" sz="2400" b="1" dirty="0">
                <a:solidFill>
                  <a:srgbClr val="FF0000"/>
                </a:solidFill>
                <a:cs typeface="Times New Roman" pitchFamily="18" charset="0"/>
                <a:sym typeface="Wingdings" pitchFamily="2" charset="2"/>
              </a:rPr>
              <a:t>Y ↓</a:t>
            </a:r>
            <a:r>
              <a:rPr lang="id-ID" sz="2400" b="1" dirty="0">
                <a:cs typeface="Times New Roman" pitchFamily="18" charset="0"/>
              </a:rPr>
              <a:t> </a:t>
            </a:r>
            <a:r>
              <a:rPr lang="id-ID" sz="2400" dirty="0">
                <a:cs typeface="Times New Roman" pitchFamily="18" charset="0"/>
              </a:rPr>
              <a:t>(Y = </a:t>
            </a:r>
            <a:r>
              <a:rPr lang="en-US" sz="2400" dirty="0">
                <a:cs typeface="Times New Roman" pitchFamily="18" charset="0"/>
              </a:rPr>
              <a:t>P</a:t>
            </a:r>
            <a:r>
              <a:rPr lang="id-ID" sz="2400" dirty="0">
                <a:cs typeface="Times New Roman" pitchFamily="18" charset="0"/>
              </a:rPr>
              <a:t>E) </a:t>
            </a:r>
            <a:r>
              <a:rPr lang="en-US" sz="2400" dirty="0">
                <a:cs typeface="Times New Roman" pitchFamily="18" charset="0"/>
                <a:sym typeface="Wingdings" pitchFamily="2" charset="2"/>
              </a:rPr>
              <a:t></a:t>
            </a:r>
            <a:r>
              <a:rPr lang="id-ID" sz="2400" dirty="0">
                <a:cs typeface="Times New Roman" pitchFamily="18" charset="0"/>
                <a:sym typeface="Wingdings" pitchFamily="2" charset="2"/>
              </a:rPr>
              <a:t> </a:t>
            </a:r>
            <a:endParaRPr lang="en-US" sz="2400" dirty="0">
              <a:cs typeface="Times New Roman" pitchFamily="18" charset="0"/>
              <a:sym typeface="Wingdings" pitchFamily="2" charset="2"/>
            </a:endParaRPr>
          </a:p>
          <a:p>
            <a:pPr>
              <a:lnSpc>
                <a:spcPct val="150000"/>
              </a:lnSpc>
            </a:pPr>
            <a:r>
              <a:rPr lang="id-ID" sz="2600" b="1" dirty="0">
                <a:solidFill>
                  <a:srgbClr val="FF0000"/>
                </a:solidFill>
                <a:cs typeface="Times New Roman" pitchFamily="18" charset="0"/>
              </a:rPr>
              <a:t>G ↑:</a:t>
            </a:r>
            <a:r>
              <a:rPr lang="id-ID" sz="2600" b="1" dirty="0">
                <a:solidFill>
                  <a:srgbClr val="FF0000"/>
                </a:solidFill>
                <a:cs typeface="Times New Roman" pitchFamily="18" charset="0"/>
                <a:sym typeface="Wingdings" pitchFamily="2" charset="2"/>
              </a:rPr>
              <a:t> </a:t>
            </a:r>
            <a:r>
              <a:rPr lang="id-ID" sz="2600" dirty="0">
                <a:cs typeface="Times New Roman" pitchFamily="18" charset="0"/>
                <a:sym typeface="Wingdings" pitchFamily="2" charset="2"/>
              </a:rPr>
              <a:t>hasil akhir </a:t>
            </a:r>
            <a:r>
              <a:rPr lang="id-ID" sz="2600" b="1" dirty="0">
                <a:solidFill>
                  <a:srgbClr val="FF0000"/>
                </a:solidFill>
                <a:cs typeface="Times New Roman" pitchFamily="18" charset="0"/>
                <a:sym typeface="Wingdings" pitchFamily="2" charset="2"/>
              </a:rPr>
              <a:t>Y </a:t>
            </a:r>
            <a:r>
              <a:rPr lang="id-ID" sz="2600" b="1" dirty="0">
                <a:solidFill>
                  <a:srgbClr val="FF0000"/>
                </a:solidFill>
                <a:cs typeface="Times New Roman" pitchFamily="18" charset="0"/>
              </a:rPr>
              <a:t>↑</a:t>
            </a:r>
            <a:r>
              <a:rPr lang="id-ID" sz="2600" dirty="0">
                <a:cs typeface="Times New Roman" pitchFamily="18" charset="0"/>
              </a:rPr>
              <a:t> dan </a:t>
            </a:r>
            <a:r>
              <a:rPr lang="en-US" sz="2600" dirty="0">
                <a:cs typeface="Times New Roman" pitchFamily="18" charset="0"/>
              </a:rPr>
              <a:t> </a:t>
            </a:r>
            <a:r>
              <a:rPr lang="id-ID" sz="2600" b="1" dirty="0">
                <a:solidFill>
                  <a:srgbClr val="FF0000"/>
                </a:solidFill>
                <a:cs typeface="Times New Roman" pitchFamily="18" charset="0"/>
                <a:sym typeface="Wingdings" pitchFamily="2" charset="2"/>
              </a:rPr>
              <a:t>∆Y &lt; 1/(1-MPC) . ∆G </a:t>
            </a:r>
            <a:endParaRPr lang="id-ID" sz="2600" b="1" dirty="0">
              <a:solidFill>
                <a:srgbClr val="FF0000"/>
              </a:solidFill>
            </a:endParaRPr>
          </a:p>
        </p:txBody>
      </p:sp>
      <p:sp>
        <p:nvSpPr>
          <p:cNvPr id="7" name="Oval 6"/>
          <p:cNvSpPr/>
          <p:nvPr/>
        </p:nvSpPr>
        <p:spPr>
          <a:xfrm>
            <a:off x="4223183" y="2369127"/>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8" name="Oval 7"/>
          <p:cNvSpPr/>
          <p:nvPr/>
        </p:nvSpPr>
        <p:spPr>
          <a:xfrm>
            <a:off x="2057400" y="2369127"/>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9" name="Oval 8"/>
          <p:cNvSpPr/>
          <p:nvPr/>
        </p:nvSpPr>
        <p:spPr>
          <a:xfrm>
            <a:off x="5181600" y="2369127"/>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10" name="Oval 9"/>
          <p:cNvSpPr/>
          <p:nvPr/>
        </p:nvSpPr>
        <p:spPr>
          <a:xfrm>
            <a:off x="2604655" y="3581400"/>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sp>
        <p:nvSpPr>
          <p:cNvPr id="11" name="Oval 10"/>
          <p:cNvSpPr/>
          <p:nvPr/>
        </p:nvSpPr>
        <p:spPr>
          <a:xfrm>
            <a:off x="5708073" y="3546763"/>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12" name="Oval 11"/>
          <p:cNvSpPr/>
          <p:nvPr/>
        </p:nvSpPr>
        <p:spPr>
          <a:xfrm>
            <a:off x="914400" y="4599709"/>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a:t>
            </a:r>
          </a:p>
        </p:txBody>
      </p:sp>
      <p:sp>
        <p:nvSpPr>
          <p:cNvPr id="13" name="Oval 12"/>
          <p:cNvSpPr/>
          <p:nvPr/>
        </p:nvSpPr>
        <p:spPr>
          <a:xfrm>
            <a:off x="2514600" y="4627417"/>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sp>
        <p:nvSpPr>
          <p:cNvPr id="14" name="Oval 13"/>
          <p:cNvSpPr/>
          <p:nvPr/>
        </p:nvSpPr>
        <p:spPr>
          <a:xfrm>
            <a:off x="4223183" y="4599709"/>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a:t>
            </a:r>
          </a:p>
        </p:txBody>
      </p:sp>
      <p:sp>
        <p:nvSpPr>
          <p:cNvPr id="15" name="Oval 14"/>
          <p:cNvSpPr/>
          <p:nvPr/>
        </p:nvSpPr>
        <p:spPr>
          <a:xfrm>
            <a:off x="5715000" y="4613563"/>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8</a:t>
            </a:r>
          </a:p>
        </p:txBody>
      </p:sp>
      <p:sp>
        <p:nvSpPr>
          <p:cNvPr id="16" name="Rectangle 2"/>
          <p:cNvSpPr txBox="1">
            <a:spLocks noChangeArrowheads="1"/>
          </p:cNvSpPr>
          <p:nvPr/>
        </p:nvSpPr>
        <p:spPr>
          <a:xfrm>
            <a:off x="32182" y="0"/>
            <a:ext cx="9111817"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a:t>Crowding out</a:t>
            </a:r>
          </a:p>
        </p:txBody>
      </p:sp>
      <p:sp>
        <p:nvSpPr>
          <p:cNvPr id="17" name="Rectangle 16"/>
          <p:cNvSpPr/>
          <p:nvPr/>
        </p:nvSpPr>
        <p:spPr>
          <a:xfrm>
            <a:off x="800100" y="914400"/>
            <a:ext cx="7620000" cy="1200329"/>
          </a:xfrm>
          <a:prstGeom prst="rect">
            <a:avLst/>
          </a:prstGeom>
        </p:spPr>
        <p:txBody>
          <a:bodyPr wrap="square">
            <a:spAutoFit/>
          </a:bodyPr>
          <a:lstStyle/>
          <a:p>
            <a:pPr>
              <a:lnSpc>
                <a:spcPct val="150000"/>
              </a:lnSpc>
            </a:pPr>
            <a:r>
              <a:rPr lang="en-US" sz="2400" dirty="0">
                <a:latin typeface="Calibri" pitchFamily="34" charset="0"/>
                <a:cs typeface="Arial" charset="0"/>
                <a:sym typeface="Wingdings" pitchFamily="2" charset="2"/>
              </a:rPr>
              <a:t>    </a:t>
            </a:r>
            <a:r>
              <a:rPr lang="id-ID" sz="2400" dirty="0">
                <a:latin typeface="Cambria" pitchFamily="18" charset="0"/>
                <a:cs typeface="Arial" charset="0"/>
                <a:sym typeface="Wingdings" pitchFamily="2" charset="2"/>
              </a:rPr>
              <a:t>Kebijakan fiskal ekspansif (</a:t>
            </a:r>
            <a:r>
              <a:rPr lang="id-ID" sz="2400" b="1" dirty="0">
                <a:solidFill>
                  <a:srgbClr val="CC0099"/>
                </a:solidFill>
                <a:latin typeface="Cambria" pitchFamily="18" charset="0"/>
              </a:rPr>
              <a:t>G </a:t>
            </a:r>
            <a:r>
              <a:rPr lang="id-ID" sz="2400" b="1" dirty="0">
                <a:solidFill>
                  <a:srgbClr val="CC0099"/>
                </a:solidFill>
                <a:latin typeface="Cambria" pitchFamily="18" charset="0"/>
                <a:cs typeface="Arial" charset="0"/>
              </a:rPr>
              <a:t>↑) </a:t>
            </a:r>
            <a:r>
              <a:rPr lang="id-ID" sz="2400" dirty="0">
                <a:latin typeface="Cambria" pitchFamily="18" charset="0"/>
                <a:cs typeface="Arial" charset="0"/>
              </a:rPr>
              <a:t>mengakibatkan kenaikan suku bunga (</a:t>
            </a:r>
            <a:r>
              <a:rPr lang="id-ID" sz="2400" b="1" dirty="0">
                <a:solidFill>
                  <a:srgbClr val="CC0099"/>
                </a:solidFill>
                <a:latin typeface="Cambria" pitchFamily="18" charset="0"/>
                <a:cs typeface="Arial" charset="0"/>
                <a:sym typeface="Wingdings" pitchFamily="2" charset="2"/>
              </a:rPr>
              <a:t>r ↑)</a:t>
            </a:r>
            <a:r>
              <a:rPr lang="id-ID" sz="2400" dirty="0">
                <a:latin typeface="Cambria" pitchFamily="18" charset="0"/>
                <a:cs typeface="Arial" charset="0"/>
                <a:sym typeface="Wingdings" pitchFamily="2" charset="2"/>
              </a:rPr>
              <a:t> </a:t>
            </a:r>
            <a:r>
              <a:rPr lang="id-ID" sz="2400" dirty="0">
                <a:latin typeface="Cambria" pitchFamily="18" charset="0"/>
                <a:cs typeface="Arial" charset="0"/>
              </a:rPr>
              <a:t>dan mendesak I swasta (</a:t>
            </a:r>
            <a:r>
              <a:rPr lang="id-ID" sz="2400" b="1" dirty="0">
                <a:solidFill>
                  <a:srgbClr val="CC0099"/>
                </a:solidFill>
                <a:latin typeface="Cambria" pitchFamily="18" charset="0"/>
                <a:cs typeface="Arial" charset="0"/>
                <a:sym typeface="Wingdings" pitchFamily="2" charset="2"/>
              </a:rPr>
              <a:t>I ↓)</a:t>
            </a:r>
            <a:r>
              <a:rPr lang="id-ID" sz="2400" dirty="0">
                <a:latin typeface="Cambria" pitchFamily="18" charset="0"/>
                <a:cs typeface="Arial" charset="0"/>
                <a:sym typeface="Wingdings" pitchFamily="2" charset="2"/>
              </a:rPr>
              <a:t> </a:t>
            </a:r>
            <a:endParaRPr lang="id-ID" sz="2400" dirty="0">
              <a:latin typeface="Cambria" pitchFamily="18" charset="0"/>
              <a:cs typeface="Arial" charset="0"/>
            </a:endParaRPr>
          </a:p>
        </p:txBody>
      </p:sp>
      <p:sp>
        <p:nvSpPr>
          <p:cNvPr id="18" name="Oval 17"/>
          <p:cNvSpPr/>
          <p:nvPr/>
        </p:nvSpPr>
        <p:spPr>
          <a:xfrm>
            <a:off x="914400" y="2396836"/>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2" name="Slide Number Placeholder 1"/>
          <p:cNvSpPr>
            <a:spLocks noGrp="1"/>
          </p:cNvSpPr>
          <p:nvPr>
            <p:ph type="sldNum" sz="quarter" idx="12"/>
          </p:nvPr>
        </p:nvSpPr>
        <p:spPr/>
        <p:txBody>
          <a:bodyPr/>
          <a:lstStyle/>
          <a:p>
            <a:fld id="{456F6E04-529F-4CC8-A90A-18A07CEC6577}" type="slidenum">
              <a:rPr lang="en-US" smtClean="0"/>
              <a:t>11</a:t>
            </a:fld>
            <a:endParaRPr lang="en-US"/>
          </a:p>
        </p:txBody>
      </p:sp>
    </p:spTree>
    <p:extLst>
      <p:ext uri="{BB962C8B-B14F-4D97-AF65-F5344CB8AC3E}">
        <p14:creationId xmlns:p14="http://schemas.microsoft.com/office/powerpoint/2010/main" val="18850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145" y="0"/>
            <a:ext cx="609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18" y="1039091"/>
            <a:ext cx="3886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58145" y="943781"/>
            <a:ext cx="2204386" cy="430887"/>
          </a:xfrm>
          <a:prstGeom prst="rect">
            <a:avLst/>
          </a:prstGeom>
        </p:spPr>
        <p:txBody>
          <a:bodyPr wrap="none">
            <a:spAutoFit/>
          </a:bodyPr>
          <a:lstStyle/>
          <a:p>
            <a:r>
              <a:rPr lang="en-US" sz="2200" b="1" dirty="0">
                <a:solidFill>
                  <a:srgbClr val="0070C0"/>
                </a:solidFill>
              </a:rPr>
              <a:t>Changes in Taxes </a:t>
            </a:r>
          </a:p>
        </p:txBody>
      </p:sp>
      <p:sp>
        <p:nvSpPr>
          <p:cNvPr id="3" name="Rectangle 2"/>
          <p:cNvSpPr/>
          <p:nvPr/>
        </p:nvSpPr>
        <p:spPr>
          <a:xfrm>
            <a:off x="4558145" y="1307812"/>
            <a:ext cx="4585855" cy="369332"/>
          </a:xfrm>
          <a:prstGeom prst="rect">
            <a:avLst/>
          </a:prstGeom>
        </p:spPr>
        <p:txBody>
          <a:bodyPr wrap="square">
            <a:spAutoFit/>
          </a:bodyPr>
          <a:lstStyle/>
          <a:p>
            <a:r>
              <a:rPr lang="en-US" b="1" dirty="0"/>
              <a:t>A Decrease in Taxes in the  IS–LM Model</a:t>
            </a:r>
            <a:endParaRPr lang="en-US" dirty="0"/>
          </a:p>
        </p:txBody>
      </p:sp>
      <p:sp>
        <p:nvSpPr>
          <p:cNvPr id="22" name="Rectangle 21"/>
          <p:cNvSpPr/>
          <p:nvPr/>
        </p:nvSpPr>
        <p:spPr>
          <a:xfrm>
            <a:off x="4201035" y="5454010"/>
            <a:ext cx="434975" cy="338138"/>
          </a:xfrm>
          <a:prstGeom prst="rect">
            <a:avLst/>
          </a:prstGeom>
          <a:solidFill>
            <a:schemeClr val="accent1">
              <a:lumMod val="20000"/>
              <a:lumOff val="80000"/>
            </a:schemeClr>
          </a:solidFill>
          <a:ln>
            <a:solidFill>
              <a:schemeClr val="accent1"/>
            </a:solidFill>
          </a:ln>
        </p:spPr>
        <p:txBody>
          <a:bodyPr wrap="none">
            <a:spAutoFit/>
          </a:bodyPr>
          <a:lstStyle/>
          <a:p>
            <a:pPr>
              <a:defRPr/>
            </a:pPr>
            <a:r>
              <a:rPr lang="id-ID" sz="1600" dirty="0"/>
              <a:t>Y</a:t>
            </a:r>
            <a:r>
              <a:rPr lang="en-US" sz="1600" dirty="0"/>
              <a:t>3</a:t>
            </a:r>
          </a:p>
        </p:txBody>
      </p:sp>
      <p:sp>
        <p:nvSpPr>
          <p:cNvPr id="18" name="TextBox 17"/>
          <p:cNvSpPr txBox="1"/>
          <p:nvPr/>
        </p:nvSpPr>
        <p:spPr>
          <a:xfrm>
            <a:off x="5410200" y="4541221"/>
            <a:ext cx="2840842" cy="400110"/>
          </a:xfrm>
          <a:prstGeom prst="rect">
            <a:avLst/>
          </a:prstGeom>
          <a:noFill/>
        </p:spPr>
        <p:txBody>
          <a:bodyPr wrap="none" rtlCol="0">
            <a:spAutoFit/>
          </a:bodyPr>
          <a:lstStyle/>
          <a:p>
            <a:r>
              <a:rPr lang="id-ID" sz="2000" b="1" dirty="0"/>
              <a:t>Titik A </a:t>
            </a:r>
            <a:r>
              <a:rPr lang="id-ID" sz="2000" b="1" dirty="0">
                <a:sym typeface="Wingdings" pitchFamily="2" charset="2"/>
              </a:rPr>
              <a:t> titik </a:t>
            </a:r>
            <a:r>
              <a:rPr lang="en-US" sz="2000" b="1" dirty="0">
                <a:sym typeface="Wingdings" pitchFamily="2" charset="2"/>
              </a:rPr>
              <a:t>C</a:t>
            </a:r>
            <a:r>
              <a:rPr lang="id-ID" sz="2000" b="1" dirty="0">
                <a:sym typeface="Wingdings" pitchFamily="2" charset="2"/>
              </a:rPr>
              <a:t>  titik </a:t>
            </a:r>
            <a:r>
              <a:rPr lang="en-US" sz="2000" b="1" dirty="0">
                <a:sym typeface="Wingdings" pitchFamily="2" charset="2"/>
              </a:rPr>
              <a:t>B</a:t>
            </a:r>
            <a:endParaRPr lang="id-ID" sz="2000" b="1" dirty="0"/>
          </a:p>
        </p:txBody>
      </p:sp>
      <p:sp>
        <p:nvSpPr>
          <p:cNvPr id="24" name="Rectangle 23"/>
          <p:cNvSpPr/>
          <p:nvPr/>
        </p:nvSpPr>
        <p:spPr>
          <a:xfrm>
            <a:off x="5434013" y="5053900"/>
            <a:ext cx="3608680" cy="400110"/>
          </a:xfrm>
          <a:prstGeom prst="rect">
            <a:avLst/>
          </a:prstGeom>
          <a:solidFill>
            <a:schemeClr val="accent3">
              <a:lumMod val="20000"/>
              <a:lumOff val="80000"/>
            </a:schemeClr>
          </a:solidFill>
        </p:spPr>
        <p:txBody>
          <a:bodyPr wrap="none">
            <a:spAutoFit/>
          </a:bodyPr>
          <a:lstStyle/>
          <a:p>
            <a:pPr>
              <a:defRPr/>
            </a:pPr>
            <a:r>
              <a:rPr lang="en-US" sz="2000" b="1" dirty="0">
                <a:cs typeface="Times New Roman" pitchFamily="18" charset="0"/>
              </a:rPr>
              <a:t>T</a:t>
            </a:r>
            <a:r>
              <a:rPr lang="id-ID" sz="2000" b="1" dirty="0">
                <a:cs typeface="Times New Roman" pitchFamily="18" charset="0"/>
              </a:rPr>
              <a:t> </a:t>
            </a:r>
            <a:r>
              <a:rPr lang="id-ID" sz="2000" b="1" dirty="0">
                <a:latin typeface="Times New Roman"/>
                <a:cs typeface="Times New Roman"/>
              </a:rPr>
              <a:t>↓</a:t>
            </a:r>
            <a:r>
              <a:rPr lang="en-US" sz="2000" b="1" dirty="0">
                <a:cs typeface="Times New Roman" pitchFamily="18" charset="0"/>
              </a:rPr>
              <a:t> </a:t>
            </a:r>
            <a:r>
              <a:rPr lang="en-US" sz="2000" b="1" dirty="0">
                <a:cs typeface="Times New Roman" pitchFamily="18" charset="0"/>
                <a:sym typeface="Wingdings" pitchFamily="2" charset="2"/>
              </a:rPr>
              <a:t> </a:t>
            </a:r>
            <a:r>
              <a:rPr lang="id-ID" sz="2000" b="1" dirty="0">
                <a:cs typeface="Times New Roman" pitchFamily="18" charset="0"/>
                <a:sym typeface="Wingdings" pitchFamily="2" charset="2"/>
              </a:rPr>
              <a:t>∆Y &lt; </a:t>
            </a:r>
            <a:r>
              <a:rPr lang="en-US" sz="2000" b="1" dirty="0">
                <a:cs typeface="Times New Roman" pitchFamily="18" charset="0"/>
                <a:sym typeface="Wingdings" pitchFamily="2" charset="2"/>
              </a:rPr>
              <a:t>- MPC </a:t>
            </a:r>
            <a:r>
              <a:rPr lang="id-ID" sz="2000" b="1" dirty="0">
                <a:cs typeface="Times New Roman" pitchFamily="18" charset="0"/>
                <a:sym typeface="Wingdings" pitchFamily="2" charset="2"/>
              </a:rPr>
              <a:t>/(1-MPC) . ∆</a:t>
            </a:r>
            <a:r>
              <a:rPr lang="en-US" sz="2000" b="1" dirty="0">
                <a:cs typeface="Times New Roman" pitchFamily="18" charset="0"/>
                <a:sym typeface="Wingdings" pitchFamily="2" charset="2"/>
              </a:rPr>
              <a:t>T</a:t>
            </a:r>
            <a:r>
              <a:rPr lang="id-ID" sz="2000" b="1" dirty="0">
                <a:solidFill>
                  <a:srgbClr val="FF0000"/>
                </a:solidFill>
                <a:cs typeface="Times New Roman" pitchFamily="18" charset="0"/>
              </a:rPr>
              <a:t> </a:t>
            </a:r>
            <a:endParaRPr lang="en-US" sz="2000" b="1"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942" y="2000249"/>
            <a:ext cx="4964258" cy="349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418523" y="3722853"/>
            <a:ext cx="279244" cy="307777"/>
          </a:xfrm>
          <a:prstGeom prst="rect">
            <a:avLst/>
          </a:prstGeom>
          <a:noFill/>
        </p:spPr>
        <p:txBody>
          <a:bodyPr wrap="none" rtlCol="0">
            <a:spAutoFit/>
          </a:bodyPr>
          <a:lstStyle/>
          <a:p>
            <a:r>
              <a:rPr lang="en-US" sz="1400" b="1" dirty="0"/>
              <a:t>C</a:t>
            </a:r>
          </a:p>
        </p:txBody>
      </p:sp>
      <p:cxnSp>
        <p:nvCxnSpPr>
          <p:cNvPr id="19" name="Straight Arrow Connector 18"/>
          <p:cNvCxnSpPr/>
          <p:nvPr/>
        </p:nvCxnSpPr>
        <p:spPr>
          <a:xfrm flipH="1" flipV="1">
            <a:off x="3860117" y="3492277"/>
            <a:ext cx="558406" cy="2543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65973" y="3883668"/>
            <a:ext cx="107334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4013" y="2011939"/>
            <a:ext cx="2947987" cy="240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4418523" y="3945514"/>
            <a:ext cx="0" cy="1636857"/>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56F6E04-529F-4CC8-A90A-18A07CEC6577}" type="slidenum">
              <a:rPr lang="en-US" smtClean="0"/>
              <a:t>12</a:t>
            </a:fld>
            <a:endParaRPr lang="en-US"/>
          </a:p>
        </p:txBody>
      </p:sp>
    </p:spTree>
    <p:extLst>
      <p:ext uri="{BB962C8B-B14F-4D97-AF65-F5344CB8AC3E}">
        <p14:creationId xmlns:p14="http://schemas.microsoft.com/office/powerpoint/2010/main" val="203987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145" y="0"/>
            <a:ext cx="609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18" y="1039091"/>
            <a:ext cx="3886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58145" y="943781"/>
            <a:ext cx="2204386" cy="430887"/>
          </a:xfrm>
          <a:prstGeom prst="rect">
            <a:avLst/>
          </a:prstGeom>
        </p:spPr>
        <p:txBody>
          <a:bodyPr wrap="none">
            <a:spAutoFit/>
          </a:bodyPr>
          <a:lstStyle/>
          <a:p>
            <a:r>
              <a:rPr lang="en-US" sz="2200" b="1" dirty="0">
                <a:solidFill>
                  <a:srgbClr val="0070C0"/>
                </a:solidFill>
              </a:rPr>
              <a:t>Changes in Taxes </a:t>
            </a:r>
          </a:p>
        </p:txBody>
      </p:sp>
      <p:sp>
        <p:nvSpPr>
          <p:cNvPr id="3" name="Rectangle 2"/>
          <p:cNvSpPr/>
          <p:nvPr/>
        </p:nvSpPr>
        <p:spPr>
          <a:xfrm>
            <a:off x="4558145" y="1307812"/>
            <a:ext cx="4585855" cy="369332"/>
          </a:xfrm>
          <a:prstGeom prst="rect">
            <a:avLst/>
          </a:prstGeom>
        </p:spPr>
        <p:txBody>
          <a:bodyPr wrap="square">
            <a:spAutoFit/>
          </a:bodyPr>
          <a:lstStyle/>
          <a:p>
            <a:r>
              <a:rPr lang="en-US" b="1" dirty="0"/>
              <a:t>A Decrease in Taxes in the  IS–LM Model</a:t>
            </a:r>
            <a:endParaRPr lang="en-US" dirty="0"/>
          </a:p>
        </p:txBody>
      </p:sp>
      <p:sp>
        <p:nvSpPr>
          <p:cNvPr id="22" name="Rectangle 21"/>
          <p:cNvSpPr/>
          <p:nvPr/>
        </p:nvSpPr>
        <p:spPr>
          <a:xfrm>
            <a:off x="4201035" y="5454010"/>
            <a:ext cx="434975" cy="338138"/>
          </a:xfrm>
          <a:prstGeom prst="rect">
            <a:avLst/>
          </a:prstGeom>
          <a:solidFill>
            <a:schemeClr val="accent1">
              <a:lumMod val="20000"/>
              <a:lumOff val="80000"/>
            </a:schemeClr>
          </a:solidFill>
          <a:ln>
            <a:solidFill>
              <a:schemeClr val="accent1"/>
            </a:solidFill>
          </a:ln>
        </p:spPr>
        <p:txBody>
          <a:bodyPr wrap="none">
            <a:spAutoFit/>
          </a:bodyPr>
          <a:lstStyle/>
          <a:p>
            <a:pPr>
              <a:defRPr/>
            </a:pPr>
            <a:r>
              <a:rPr lang="id-ID" sz="1600" dirty="0"/>
              <a:t>Y</a:t>
            </a:r>
            <a:r>
              <a:rPr lang="en-US" sz="1600" dirty="0"/>
              <a:t>3</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942" y="2000249"/>
            <a:ext cx="4964258" cy="349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418523" y="3722853"/>
            <a:ext cx="279244" cy="307777"/>
          </a:xfrm>
          <a:prstGeom prst="rect">
            <a:avLst/>
          </a:prstGeom>
          <a:noFill/>
        </p:spPr>
        <p:txBody>
          <a:bodyPr wrap="none" rtlCol="0">
            <a:spAutoFit/>
          </a:bodyPr>
          <a:lstStyle/>
          <a:p>
            <a:r>
              <a:rPr lang="en-US" sz="1400" b="1" dirty="0"/>
              <a:t>C</a:t>
            </a:r>
          </a:p>
        </p:txBody>
      </p:sp>
      <p:cxnSp>
        <p:nvCxnSpPr>
          <p:cNvPr id="19" name="Straight Arrow Connector 18"/>
          <p:cNvCxnSpPr/>
          <p:nvPr/>
        </p:nvCxnSpPr>
        <p:spPr>
          <a:xfrm flipH="1" flipV="1">
            <a:off x="3860117" y="3492277"/>
            <a:ext cx="558406" cy="2543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65973" y="3883668"/>
            <a:ext cx="107334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18523" y="3945514"/>
            <a:ext cx="0" cy="1636857"/>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72377" y="2000249"/>
            <a:ext cx="3836988" cy="400110"/>
          </a:xfrm>
          <a:prstGeom prst="rect">
            <a:avLst/>
          </a:prstGeom>
          <a:solidFill>
            <a:schemeClr val="accent3">
              <a:lumMod val="20000"/>
              <a:lumOff val="80000"/>
            </a:schemeClr>
          </a:solidFill>
        </p:spPr>
        <p:txBody>
          <a:bodyPr wrap="square">
            <a:spAutoFit/>
          </a:bodyPr>
          <a:lstStyle/>
          <a:p>
            <a:pPr>
              <a:defRPr/>
            </a:pPr>
            <a:r>
              <a:rPr lang="id-ID" sz="2000" dirty="0">
                <a:latin typeface="Times New Roman" pitchFamily="18" charset="0"/>
                <a:cs typeface="Times New Roman" pitchFamily="18" charset="0"/>
              </a:rPr>
              <a:t>IS</a:t>
            </a:r>
            <a:r>
              <a:rPr lang="id-ID" sz="2000" baseline="-25000" dirty="0">
                <a:latin typeface="Times New Roman" pitchFamily="18" charset="0"/>
                <a:cs typeface="Times New Roman" pitchFamily="18" charset="0"/>
              </a:rPr>
              <a:t>1</a:t>
            </a:r>
            <a:r>
              <a:rPr lang="id-ID" sz="2000" dirty="0">
                <a:latin typeface="Times New Roman" pitchFamily="18" charset="0"/>
                <a:cs typeface="Times New Roman" pitchFamily="18" charset="0"/>
              </a:rPr>
              <a:t> dan LM: titiik </a:t>
            </a:r>
            <a:r>
              <a:rPr lang="id-ID" sz="2000" b="1" dirty="0">
                <a:solidFill>
                  <a:srgbClr val="FF0000"/>
                </a:solidFill>
                <a:latin typeface="Times New Roman" pitchFamily="18" charset="0"/>
                <a:cs typeface="Times New Roman" pitchFamily="18" charset="0"/>
              </a:rPr>
              <a:t>A</a:t>
            </a:r>
            <a:r>
              <a:rPr lang="id-ID" sz="2000" b="1" dirty="0">
                <a:latin typeface="Times New Roman" pitchFamily="18" charset="0"/>
                <a:cs typeface="Times New Roman" pitchFamily="18" charset="0"/>
              </a:rPr>
              <a:t> </a:t>
            </a:r>
            <a:r>
              <a:rPr lang="id-ID" sz="2000" dirty="0">
                <a:latin typeface="Times New Roman" pitchFamily="18" charset="0"/>
                <a:cs typeface="Times New Roman" pitchFamily="18" charset="0"/>
              </a:rPr>
              <a:t>(r1 dan Y1)</a:t>
            </a:r>
          </a:p>
        </p:txBody>
      </p:sp>
      <p:sp>
        <p:nvSpPr>
          <p:cNvPr id="21" name="Rectangle 2"/>
          <p:cNvSpPr>
            <a:spLocks noChangeArrowheads="1"/>
          </p:cNvSpPr>
          <p:nvPr/>
        </p:nvSpPr>
        <p:spPr bwMode="auto">
          <a:xfrm>
            <a:off x="5314118" y="2464734"/>
            <a:ext cx="3795247" cy="1323439"/>
          </a:xfrm>
          <a:prstGeom prst="rect">
            <a:avLst/>
          </a:prstGeom>
          <a:solidFill>
            <a:srgbClr val="E5F3F7"/>
          </a:solidFill>
          <a:ln>
            <a:noFill/>
          </a:ln>
        </p:spPr>
        <p:txBody>
          <a:bodyPr wrap="square">
            <a:spAutoFit/>
          </a:bodyPr>
          <a:lstStyle/>
          <a:p>
            <a:r>
              <a:rPr lang="id-ID" sz="2000" b="1" dirty="0">
                <a:solidFill>
                  <a:srgbClr val="FF0000"/>
                </a:solidFill>
                <a:latin typeface="Times New Roman" pitchFamily="18" charset="0"/>
                <a:cs typeface="Times New Roman" pitchFamily="18" charset="0"/>
              </a:rPr>
              <a:t>T </a:t>
            </a:r>
            <a:r>
              <a:rPr lang="id-ID" sz="2000" b="1" dirty="0">
                <a:solidFill>
                  <a:srgbClr val="FF0000"/>
                </a:solidFill>
                <a:latin typeface="Times New Roman"/>
                <a:cs typeface="Times New Roman"/>
              </a:rPr>
              <a:t>↓</a:t>
            </a:r>
            <a:r>
              <a:rPr lang="id-ID" sz="2000" b="1" dirty="0">
                <a:solidFill>
                  <a:srgbClr val="FF0000"/>
                </a:solidFill>
                <a:latin typeface="Times New Roman" pitchFamily="18" charset="0"/>
                <a:cs typeface="Times New Roman" pitchFamily="18" charset="0"/>
              </a:rPr>
              <a:t> </a:t>
            </a:r>
            <a:r>
              <a:rPr lang="id-ID" sz="2000" dirty="0">
                <a:latin typeface="Times New Roman" pitchFamily="18" charset="0"/>
                <a:cs typeface="Times New Roman" pitchFamily="18" charset="0"/>
                <a:sym typeface="Wingdings" pitchFamily="2" charset="2"/>
              </a:rPr>
              <a:t></a:t>
            </a:r>
            <a:r>
              <a:rPr lang="id-ID" sz="2000" b="1" dirty="0">
                <a:solidFill>
                  <a:srgbClr val="FF0000"/>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pasar barang: IS kanan dari </a:t>
            </a:r>
            <a:r>
              <a:rPr lang="id-ID" sz="2000" dirty="0">
                <a:latin typeface="Times New Roman" pitchFamily="18" charset="0"/>
                <a:cs typeface="Times New Roman" pitchFamily="18" charset="0"/>
              </a:rPr>
              <a:t>IS</a:t>
            </a:r>
            <a:r>
              <a:rPr lang="id-ID" sz="2000" baseline="-25000" dirty="0">
                <a:latin typeface="Times New Roman" pitchFamily="18" charset="0"/>
                <a:cs typeface="Times New Roman" pitchFamily="18" charset="0"/>
              </a:rPr>
              <a:t>1</a:t>
            </a:r>
            <a:r>
              <a:rPr lang="id-ID" sz="2000" dirty="0">
                <a:latin typeface="Times New Roman" pitchFamily="18" charset="0"/>
                <a:cs typeface="Times New Roman" pitchFamily="18" charset="0"/>
              </a:rPr>
              <a:t> ke IS</a:t>
            </a:r>
            <a:r>
              <a:rPr lang="id-ID" sz="2000" baseline="-25000" dirty="0">
                <a:latin typeface="Times New Roman" pitchFamily="18" charset="0"/>
                <a:cs typeface="Times New Roman" pitchFamily="18" charset="0"/>
              </a:rPr>
              <a:t>2 </a:t>
            </a:r>
            <a:r>
              <a:rPr lang="id-ID" sz="2000" dirty="0">
                <a:latin typeface="Times New Roman" pitchFamily="18" charset="0"/>
                <a:cs typeface="Times New Roman" pitchFamily="18" charset="0"/>
                <a:sym typeface="Wingdings" pitchFamily="2" charset="2"/>
              </a:rPr>
              <a:t> pada r1 dan </a:t>
            </a:r>
            <a:r>
              <a:rPr lang="id-ID" sz="2000" dirty="0">
                <a:latin typeface="Times New Roman" pitchFamily="18" charset="0"/>
                <a:cs typeface="Times New Roman" pitchFamily="18" charset="0"/>
              </a:rPr>
              <a:t>IS</a:t>
            </a:r>
            <a:r>
              <a:rPr lang="id-ID" sz="2000" baseline="-25000" dirty="0">
                <a:latin typeface="Times New Roman" pitchFamily="18" charset="0"/>
                <a:cs typeface="Times New Roman" pitchFamily="18" charset="0"/>
              </a:rPr>
              <a:t>2</a:t>
            </a:r>
            <a:r>
              <a:rPr lang="id-ID" sz="2000" dirty="0">
                <a:latin typeface="Times New Roman" pitchFamily="18" charset="0"/>
                <a:cs typeface="Times New Roman" pitchFamily="18" charset="0"/>
              </a:rPr>
              <a:t>: titik </a:t>
            </a:r>
            <a:r>
              <a:rPr lang="id-ID" sz="2000" b="1" dirty="0">
                <a:solidFill>
                  <a:srgbClr val="FF0000"/>
                </a:solidFill>
                <a:latin typeface="Times New Roman" pitchFamily="18" charset="0"/>
                <a:cs typeface="Times New Roman" pitchFamily="18" charset="0"/>
              </a:rPr>
              <a:t>C</a:t>
            </a:r>
            <a:r>
              <a:rPr lang="id-ID" sz="2000" dirty="0">
                <a:latin typeface="Times New Roman" pitchFamily="18" charset="0"/>
                <a:cs typeface="Times New Roman" pitchFamily="18" charset="0"/>
              </a:rPr>
              <a:t> (r1 dan Y3): </a:t>
            </a:r>
            <a:r>
              <a:rPr lang="id-ID" sz="2000" b="1" dirty="0">
                <a:solidFill>
                  <a:srgbClr val="FF0000"/>
                </a:solidFill>
                <a:latin typeface="Times New Roman" pitchFamily="18" charset="0"/>
                <a:cs typeface="Times New Roman" pitchFamily="18" charset="0"/>
              </a:rPr>
              <a:t>Y ↑</a:t>
            </a:r>
            <a:r>
              <a:rPr lang="id-ID" sz="2000" dirty="0">
                <a:latin typeface="Times New Roman" pitchFamily="18" charset="0"/>
                <a:cs typeface="Times New Roman" pitchFamily="18" charset="0"/>
              </a:rPr>
              <a:t> dari Y1 ke Y3 </a:t>
            </a:r>
            <a:r>
              <a:rPr lang="id-ID" sz="2000" dirty="0">
                <a:latin typeface="Times New Roman" pitchFamily="18" charset="0"/>
                <a:cs typeface="Times New Roman" pitchFamily="18" charset="0"/>
                <a:sym typeface="Wingdings" pitchFamily="2" charset="2"/>
              </a:rPr>
              <a:t> ∆Y = - MPC/(1-MPC) . ∆T </a:t>
            </a:r>
            <a:endParaRPr lang="id-ID" sz="2000" dirty="0">
              <a:latin typeface="Times New Roman" pitchFamily="18" charset="0"/>
              <a:cs typeface="Times New Roman" pitchFamily="18" charset="0"/>
            </a:endParaRPr>
          </a:p>
        </p:txBody>
      </p:sp>
      <p:sp>
        <p:nvSpPr>
          <p:cNvPr id="25" name="TextBox 24"/>
          <p:cNvSpPr txBox="1"/>
          <p:nvPr/>
        </p:nvSpPr>
        <p:spPr>
          <a:xfrm>
            <a:off x="5334000" y="3802009"/>
            <a:ext cx="3775365" cy="1631216"/>
          </a:xfrm>
          <a:prstGeom prst="rect">
            <a:avLst/>
          </a:prstGeom>
          <a:solidFill>
            <a:schemeClr val="bg1">
              <a:lumMod val="95000"/>
            </a:schemeClr>
          </a:solidFill>
        </p:spPr>
        <p:txBody>
          <a:bodyPr wrap="square">
            <a:spAutoFit/>
          </a:bodyPr>
          <a:lstStyle/>
          <a:p>
            <a:pPr eaLnBrk="1" hangingPunct="1">
              <a:buFont typeface="Wingdings" pitchFamily="2" charset="2"/>
              <a:buNone/>
              <a:defRPr/>
            </a:pPr>
            <a:r>
              <a:rPr lang="id-ID" sz="2000" b="1" dirty="0">
                <a:solidFill>
                  <a:srgbClr val="FF0000"/>
                </a:solidFill>
                <a:latin typeface="Times New Roman" pitchFamily="18" charset="0"/>
                <a:cs typeface="Times New Roman" pitchFamily="18" charset="0"/>
              </a:rPr>
              <a:t>Y ↑</a:t>
            </a:r>
            <a:r>
              <a:rPr lang="id-ID" sz="2000" dirty="0">
                <a:latin typeface="Times New Roman" pitchFamily="18" charset="0"/>
                <a:cs typeface="Times New Roman" pitchFamily="18" charset="0"/>
              </a:rPr>
              <a:t> dari Y1 ke Y3 </a:t>
            </a:r>
            <a:r>
              <a:rPr lang="id-ID" sz="2000" dirty="0">
                <a:latin typeface="Times New Roman" pitchFamily="18" charset="0"/>
                <a:cs typeface="Times New Roman" pitchFamily="18" charset="0"/>
                <a:sym typeface="Wingdings" pitchFamily="2" charset="2"/>
              </a:rPr>
              <a:t>  pasar uang: </a:t>
            </a:r>
            <a:r>
              <a:rPr lang="id-ID" sz="2000" b="1" dirty="0">
                <a:solidFill>
                  <a:srgbClr val="FF0000"/>
                </a:solidFill>
                <a:latin typeface="Times New Roman" pitchFamily="18" charset="0"/>
                <a:cs typeface="Times New Roman" pitchFamily="18" charset="0"/>
                <a:sym typeface="Wingdings" pitchFamily="2" charset="2"/>
              </a:rPr>
              <a:t>L ↑</a:t>
            </a:r>
            <a:r>
              <a:rPr lang="id-ID" sz="2000" dirty="0">
                <a:latin typeface="Times New Roman" pitchFamily="18" charset="0"/>
                <a:cs typeface="Times New Roman" pitchFamily="18" charset="0"/>
                <a:sym typeface="Wingdings" pitchFamily="2" charset="2"/>
              </a:rPr>
              <a:t> [ L (r, Y) ] ; Ms tetap  </a:t>
            </a:r>
            <a:r>
              <a:rPr lang="id-ID" sz="2000" b="1" dirty="0">
                <a:solidFill>
                  <a:srgbClr val="FF0000"/>
                </a:solidFill>
                <a:latin typeface="Times New Roman" pitchFamily="18" charset="0"/>
                <a:cs typeface="Times New Roman" pitchFamily="18" charset="0"/>
                <a:sym typeface="Wingdings" pitchFamily="2" charset="2"/>
              </a:rPr>
              <a:t>r ↑</a:t>
            </a:r>
            <a:r>
              <a:rPr lang="id-ID" sz="2000" dirty="0">
                <a:latin typeface="Times New Roman" pitchFamily="18" charset="0"/>
                <a:cs typeface="Times New Roman" pitchFamily="18" charset="0"/>
                <a:sym typeface="Wingdings" pitchFamily="2" charset="2"/>
              </a:rPr>
              <a:t> (dari r1 ke r2)   pasar barang: </a:t>
            </a:r>
            <a:r>
              <a:rPr lang="id-ID" sz="2000" b="1" dirty="0">
                <a:solidFill>
                  <a:srgbClr val="CC0099"/>
                </a:solidFill>
                <a:latin typeface="Times New Roman" pitchFamily="18" charset="0"/>
                <a:cs typeface="Times New Roman" pitchFamily="18" charset="0"/>
                <a:sym typeface="Wingdings" pitchFamily="2" charset="2"/>
              </a:rPr>
              <a:t>I ↓</a:t>
            </a:r>
            <a:r>
              <a:rPr lang="id-ID" sz="2000" dirty="0">
                <a:latin typeface="Times New Roman" pitchFamily="18" charset="0"/>
                <a:cs typeface="Times New Roman" pitchFamily="18" charset="0"/>
                <a:sym typeface="Wingdings" pitchFamily="2" charset="2"/>
              </a:rPr>
              <a:t> [I(r)] </a:t>
            </a:r>
            <a:r>
              <a:rPr lang="id-ID" sz="2000" b="1" dirty="0">
                <a:solidFill>
                  <a:srgbClr val="CC0099"/>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Y ↓ dari Y3 ke Y2  IS2 dan LM: titik </a:t>
            </a:r>
            <a:r>
              <a:rPr lang="id-ID" sz="2000" b="1" dirty="0">
                <a:solidFill>
                  <a:srgbClr val="FF0000"/>
                </a:solidFill>
                <a:latin typeface="Times New Roman" pitchFamily="18" charset="0"/>
                <a:cs typeface="Times New Roman" pitchFamily="18" charset="0"/>
                <a:sym typeface="Wingdings" pitchFamily="2" charset="2"/>
              </a:rPr>
              <a:t>B</a:t>
            </a:r>
            <a:r>
              <a:rPr lang="id-ID" sz="2000" dirty="0">
                <a:latin typeface="Times New Roman" pitchFamily="18" charset="0"/>
                <a:cs typeface="Times New Roman" pitchFamily="18" charset="0"/>
                <a:sym typeface="Wingdings" pitchFamily="2" charset="2"/>
              </a:rPr>
              <a:t> (r2 dan Y2)</a:t>
            </a:r>
          </a:p>
        </p:txBody>
      </p:sp>
      <p:sp>
        <p:nvSpPr>
          <p:cNvPr id="26" name="Rectangle 25"/>
          <p:cNvSpPr/>
          <p:nvPr/>
        </p:nvSpPr>
        <p:spPr>
          <a:xfrm>
            <a:off x="5169190" y="5492976"/>
            <a:ext cx="3940175" cy="707886"/>
          </a:xfrm>
          <a:prstGeom prst="rect">
            <a:avLst/>
          </a:prstGeom>
          <a:solidFill>
            <a:srgbClr val="FEEFDA"/>
          </a:solidFill>
        </p:spPr>
        <p:txBody>
          <a:bodyPr wrap="square">
            <a:spAutoFit/>
          </a:bodyPr>
          <a:lstStyle/>
          <a:p>
            <a:pPr>
              <a:defRPr/>
            </a:pPr>
            <a:r>
              <a:rPr lang="en-US" sz="2000" b="1" dirty="0">
                <a:solidFill>
                  <a:srgbClr val="FF0000"/>
                </a:solidFill>
                <a:latin typeface="Times New Roman" pitchFamily="18" charset="0"/>
                <a:cs typeface="Times New Roman" pitchFamily="18" charset="0"/>
              </a:rPr>
              <a:t>T </a:t>
            </a:r>
            <a:r>
              <a:rPr lang="en-US" sz="2000" b="1" dirty="0">
                <a:solidFill>
                  <a:srgbClr val="FF0000"/>
                </a:solidFill>
                <a:latin typeface="Times New Roman"/>
                <a:cs typeface="Times New Roman"/>
              </a:rPr>
              <a:t>↓</a:t>
            </a:r>
            <a:r>
              <a:rPr lang="en-US" sz="2000" b="1" dirty="0">
                <a:solidFill>
                  <a:srgbClr val="FF0000"/>
                </a:solidFill>
                <a:latin typeface="Times New Roman" pitchFamily="18" charset="0"/>
                <a:cs typeface="Times New Roman" pitchFamily="18" charset="0"/>
              </a:rPr>
              <a:t> </a:t>
            </a:r>
            <a:r>
              <a:rPr lang="id-ID" sz="2000" dirty="0">
                <a:latin typeface="Times New Roman" pitchFamily="18" charset="0"/>
                <a:cs typeface="Times New Roman" pitchFamily="18" charset="0"/>
                <a:sym typeface="Wingdings" pitchFamily="2" charset="2"/>
              </a:rPr>
              <a:t>hasil akhir Y ↑ dari Y1 ke Y2 dg ∆Y &lt; </a:t>
            </a:r>
            <a:r>
              <a:rPr lang="en-US" sz="2000" dirty="0">
                <a:latin typeface="Times New Roman" pitchFamily="18" charset="0"/>
                <a:cs typeface="Times New Roman" pitchFamily="18" charset="0"/>
                <a:sym typeface="Wingdings" pitchFamily="2" charset="2"/>
              </a:rPr>
              <a:t>- MPC</a:t>
            </a:r>
            <a:r>
              <a:rPr lang="id-ID" sz="2000" dirty="0">
                <a:latin typeface="Times New Roman" pitchFamily="18" charset="0"/>
                <a:cs typeface="Times New Roman" pitchFamily="18" charset="0"/>
                <a:sym typeface="Wingdings" pitchFamily="2" charset="2"/>
              </a:rPr>
              <a:t>/(1-MPC) . ∆G</a:t>
            </a:r>
          </a:p>
        </p:txBody>
      </p:sp>
      <p:sp>
        <p:nvSpPr>
          <p:cNvPr id="27" name="Rectangle 26"/>
          <p:cNvSpPr/>
          <p:nvPr/>
        </p:nvSpPr>
        <p:spPr>
          <a:xfrm>
            <a:off x="445942" y="6057451"/>
            <a:ext cx="4285981" cy="461665"/>
          </a:xfrm>
          <a:prstGeom prst="rect">
            <a:avLst/>
          </a:prstGeom>
          <a:solidFill>
            <a:srgbClr val="FEEFDA"/>
          </a:solidFill>
        </p:spPr>
        <p:txBody>
          <a:bodyPr wrap="none">
            <a:spAutoFit/>
          </a:bodyPr>
          <a:lstStyle/>
          <a:p>
            <a:pPr>
              <a:defRPr/>
            </a:pPr>
            <a:r>
              <a:rPr lang="en-US" sz="2400" b="1" dirty="0">
                <a:latin typeface="Times New Roman" pitchFamily="18" charset="0"/>
                <a:cs typeface="Times New Roman" pitchFamily="18" charset="0"/>
              </a:rPr>
              <a:t>T </a:t>
            </a:r>
            <a:r>
              <a:rPr lang="en-US" sz="2400" b="1" dirty="0">
                <a:latin typeface="Times New Roman"/>
                <a:cs typeface="Times New Roman"/>
              </a:rPr>
              <a:t>↓</a:t>
            </a:r>
            <a:r>
              <a:rPr lang="id-ID" sz="2400" b="1" dirty="0">
                <a:latin typeface="Times New Roman" pitchFamily="18" charset="0"/>
                <a:cs typeface="Times New Roman" pitchFamily="18" charset="0"/>
              </a:rPr>
              <a:t> </a:t>
            </a:r>
            <a:r>
              <a:rPr lang="en-US" sz="2400" b="1" dirty="0">
                <a:cs typeface="Times New Roman" pitchFamily="18" charset="0"/>
                <a:sym typeface="Wingdings" pitchFamily="2" charset="2"/>
              </a:rPr>
              <a:t> </a:t>
            </a:r>
            <a:r>
              <a:rPr lang="id-ID" sz="2400" b="1" dirty="0">
                <a:cs typeface="Times New Roman" pitchFamily="18" charset="0"/>
                <a:sym typeface="Wingdings" pitchFamily="2" charset="2"/>
              </a:rPr>
              <a:t>∆Y &lt; </a:t>
            </a:r>
            <a:r>
              <a:rPr lang="en-US" sz="2400" b="1" dirty="0">
                <a:cs typeface="Times New Roman" pitchFamily="18" charset="0"/>
                <a:sym typeface="Wingdings" pitchFamily="2" charset="2"/>
              </a:rPr>
              <a:t>- MPC</a:t>
            </a:r>
            <a:r>
              <a:rPr lang="id-ID" sz="2400" b="1" dirty="0">
                <a:cs typeface="Times New Roman" pitchFamily="18" charset="0"/>
                <a:sym typeface="Wingdings" pitchFamily="2" charset="2"/>
              </a:rPr>
              <a:t>/(1-MPC) . ∆</a:t>
            </a:r>
            <a:r>
              <a:rPr lang="en-US" sz="2400" b="1" dirty="0">
                <a:cs typeface="Times New Roman" pitchFamily="18" charset="0"/>
                <a:sym typeface="Wingdings" pitchFamily="2" charset="2"/>
              </a:rPr>
              <a:t>T</a:t>
            </a:r>
            <a:r>
              <a:rPr lang="id-ID" sz="2400" b="1" dirty="0">
                <a:solidFill>
                  <a:srgbClr val="FF0000"/>
                </a:solidFill>
                <a:cs typeface="Times New Roman" pitchFamily="18" charset="0"/>
              </a:rPr>
              <a:t> </a:t>
            </a:r>
            <a:endParaRPr lang="en-US" sz="2400" b="1" dirty="0"/>
          </a:p>
        </p:txBody>
      </p:sp>
      <p:sp>
        <p:nvSpPr>
          <p:cNvPr id="4" name="Slide Number Placeholder 3"/>
          <p:cNvSpPr>
            <a:spLocks noGrp="1"/>
          </p:cNvSpPr>
          <p:nvPr>
            <p:ph type="sldNum" sz="quarter" idx="12"/>
          </p:nvPr>
        </p:nvSpPr>
        <p:spPr/>
        <p:txBody>
          <a:bodyPr/>
          <a:lstStyle/>
          <a:p>
            <a:fld id="{456F6E04-529F-4CC8-A90A-18A07CEC6577}" type="slidenum">
              <a:rPr lang="en-US" smtClean="0"/>
              <a:t>13</a:t>
            </a:fld>
            <a:endParaRPr lang="en-US"/>
          </a:p>
        </p:txBody>
      </p:sp>
    </p:spTree>
    <p:extLst>
      <p:ext uri="{BB962C8B-B14F-4D97-AF65-F5344CB8AC3E}">
        <p14:creationId xmlns:p14="http://schemas.microsoft.com/office/powerpoint/2010/main" val="86637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5"/>
          <p:cNvSpPr>
            <a:spLocks noChangeShapeType="1"/>
          </p:cNvSpPr>
          <p:nvPr/>
        </p:nvSpPr>
        <p:spPr bwMode="auto">
          <a:xfrm flipH="1">
            <a:off x="803275" y="2459038"/>
            <a:ext cx="17463" cy="259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9" name="Line 6"/>
          <p:cNvSpPr>
            <a:spLocks noChangeShapeType="1"/>
          </p:cNvSpPr>
          <p:nvPr/>
        </p:nvSpPr>
        <p:spPr bwMode="auto">
          <a:xfrm>
            <a:off x="785813" y="50292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0" name="Text Box 7"/>
          <p:cNvSpPr txBox="1">
            <a:spLocks noChangeArrowheads="1"/>
          </p:cNvSpPr>
          <p:nvPr/>
        </p:nvSpPr>
        <p:spPr bwMode="auto">
          <a:xfrm>
            <a:off x="530225" y="230663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Cambria" pitchFamily="18" charset="0"/>
              </a:rPr>
              <a:t>r</a:t>
            </a:r>
            <a:endParaRPr lang="id-ID" sz="2000">
              <a:latin typeface="Cambria" pitchFamily="18" charset="0"/>
            </a:endParaRPr>
          </a:p>
        </p:txBody>
      </p:sp>
      <p:sp>
        <p:nvSpPr>
          <p:cNvPr id="14341" name="Text Box 8"/>
          <p:cNvSpPr txBox="1">
            <a:spLocks noChangeArrowheads="1"/>
          </p:cNvSpPr>
          <p:nvPr/>
        </p:nvSpPr>
        <p:spPr bwMode="auto">
          <a:xfrm>
            <a:off x="3623469" y="2309813"/>
            <a:ext cx="28098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latin typeface="Cambria" pitchFamily="18" charset="0"/>
              </a:rPr>
              <a:t>r</a:t>
            </a:r>
          </a:p>
        </p:txBody>
      </p:sp>
      <p:sp>
        <p:nvSpPr>
          <p:cNvPr id="14342" name="Line 12"/>
          <p:cNvSpPr>
            <a:spLocks noChangeShapeType="1"/>
          </p:cNvSpPr>
          <p:nvPr/>
        </p:nvSpPr>
        <p:spPr bwMode="auto">
          <a:xfrm>
            <a:off x="830263" y="4062413"/>
            <a:ext cx="746125" cy="190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13"/>
          <p:cNvSpPr>
            <a:spLocks noChangeShapeType="1"/>
          </p:cNvSpPr>
          <p:nvPr/>
        </p:nvSpPr>
        <p:spPr bwMode="auto">
          <a:xfrm>
            <a:off x="762000" y="3421063"/>
            <a:ext cx="7461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25"/>
          <p:cNvSpPr>
            <a:spLocks noChangeShapeType="1"/>
          </p:cNvSpPr>
          <p:nvPr/>
        </p:nvSpPr>
        <p:spPr bwMode="auto">
          <a:xfrm>
            <a:off x="3917950" y="2458243"/>
            <a:ext cx="0" cy="24042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26"/>
          <p:cNvSpPr>
            <a:spLocks noChangeShapeType="1"/>
          </p:cNvSpPr>
          <p:nvPr/>
        </p:nvSpPr>
        <p:spPr bwMode="auto">
          <a:xfrm flipV="1">
            <a:off x="3917950" y="4856163"/>
            <a:ext cx="1992313" cy="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Text Box 27"/>
          <p:cNvSpPr txBox="1">
            <a:spLocks noChangeArrowheads="1"/>
          </p:cNvSpPr>
          <p:nvPr/>
        </p:nvSpPr>
        <p:spPr bwMode="auto">
          <a:xfrm>
            <a:off x="5948363" y="4678363"/>
            <a:ext cx="5397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Cambria" pitchFamily="18" charset="0"/>
              </a:rPr>
              <a:t>I</a:t>
            </a:r>
            <a:endParaRPr lang="id-ID" sz="1800">
              <a:latin typeface="Cambria" pitchFamily="18" charset="0"/>
            </a:endParaRPr>
          </a:p>
        </p:txBody>
      </p:sp>
      <p:sp>
        <p:nvSpPr>
          <p:cNvPr id="14347" name="Text Box 28"/>
          <p:cNvSpPr txBox="1">
            <a:spLocks noChangeArrowheads="1"/>
          </p:cNvSpPr>
          <p:nvPr/>
        </p:nvSpPr>
        <p:spPr bwMode="auto">
          <a:xfrm>
            <a:off x="3006725" y="5029200"/>
            <a:ext cx="3365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Cambria" pitchFamily="18" charset="0"/>
              </a:rPr>
              <a:t>M</a:t>
            </a:r>
          </a:p>
        </p:txBody>
      </p:sp>
      <p:sp>
        <p:nvSpPr>
          <p:cNvPr id="14348" name="Line 30"/>
          <p:cNvSpPr>
            <a:spLocks noChangeShapeType="1"/>
          </p:cNvSpPr>
          <p:nvPr/>
        </p:nvSpPr>
        <p:spPr bwMode="auto">
          <a:xfrm>
            <a:off x="4303713" y="2986088"/>
            <a:ext cx="1219200" cy="1752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Line 32"/>
          <p:cNvSpPr>
            <a:spLocks noChangeShapeType="1"/>
          </p:cNvSpPr>
          <p:nvPr/>
        </p:nvSpPr>
        <p:spPr bwMode="auto">
          <a:xfrm>
            <a:off x="3957638" y="4005262"/>
            <a:ext cx="1109662" cy="222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0" name="Line 33"/>
          <p:cNvSpPr>
            <a:spLocks noChangeShapeType="1"/>
          </p:cNvSpPr>
          <p:nvPr/>
        </p:nvSpPr>
        <p:spPr bwMode="auto">
          <a:xfrm>
            <a:off x="3957638" y="3281363"/>
            <a:ext cx="487362" cy="9525"/>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7" name="Text Box 34"/>
          <p:cNvSpPr txBox="1">
            <a:spLocks noChangeArrowheads="1"/>
          </p:cNvSpPr>
          <p:nvPr/>
        </p:nvSpPr>
        <p:spPr bwMode="auto">
          <a:xfrm>
            <a:off x="4011613" y="5916613"/>
            <a:ext cx="1055687" cy="369887"/>
          </a:xfrm>
          <a:prstGeom prst="rect">
            <a:avLst/>
          </a:prstGeom>
          <a:solidFill>
            <a:schemeClr val="accent6">
              <a:lumMod val="20000"/>
              <a:lumOff val="80000"/>
            </a:schemeClr>
          </a:solidFill>
          <a:ln>
            <a:noFill/>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1800" b="1" i="1" dirty="0"/>
              <a:t>I (r) </a:t>
            </a:r>
            <a:endParaRPr lang="en-US" sz="1800" b="1" dirty="0"/>
          </a:p>
        </p:txBody>
      </p:sp>
      <p:sp>
        <p:nvSpPr>
          <p:cNvPr id="14352" name="Line 38"/>
          <p:cNvSpPr>
            <a:spLocks noChangeShapeType="1"/>
          </p:cNvSpPr>
          <p:nvPr/>
        </p:nvSpPr>
        <p:spPr bwMode="auto">
          <a:xfrm>
            <a:off x="1504950" y="2678113"/>
            <a:ext cx="44450" cy="23669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Line 39"/>
          <p:cNvSpPr>
            <a:spLocks noChangeShapeType="1"/>
          </p:cNvSpPr>
          <p:nvPr/>
        </p:nvSpPr>
        <p:spPr bwMode="auto">
          <a:xfrm>
            <a:off x="2078038" y="4384675"/>
            <a:ext cx="381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Text Box 40"/>
          <p:cNvSpPr txBox="1">
            <a:spLocks noChangeArrowheads="1"/>
          </p:cNvSpPr>
          <p:nvPr/>
        </p:nvSpPr>
        <p:spPr bwMode="auto">
          <a:xfrm>
            <a:off x="8658225" y="0"/>
            <a:ext cx="485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d-ID" sz="2000" i="1">
                <a:latin typeface="Cambria" pitchFamily="18" charset="0"/>
              </a:rPr>
              <a:t>yst</a:t>
            </a:r>
          </a:p>
        </p:txBody>
      </p:sp>
      <p:sp>
        <p:nvSpPr>
          <p:cNvPr id="14356" name="TextBox 11"/>
          <p:cNvSpPr txBox="1">
            <a:spLocks noChangeArrowheads="1"/>
          </p:cNvSpPr>
          <p:nvPr/>
        </p:nvSpPr>
        <p:spPr bwMode="auto">
          <a:xfrm>
            <a:off x="1101725" y="2309813"/>
            <a:ext cx="64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t>M1/P</a:t>
            </a:r>
          </a:p>
        </p:txBody>
      </p:sp>
      <p:sp>
        <p:nvSpPr>
          <p:cNvPr id="14357" name="TextBox 43"/>
          <p:cNvSpPr txBox="1">
            <a:spLocks noChangeArrowheads="1"/>
          </p:cNvSpPr>
          <p:nvPr/>
        </p:nvSpPr>
        <p:spPr bwMode="auto">
          <a:xfrm>
            <a:off x="2424113" y="4635500"/>
            <a:ext cx="887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id-ID" sz="1800"/>
              <a:t>L(r,Y</a:t>
            </a:r>
            <a:r>
              <a:rPr lang="en-US" sz="1800"/>
              <a:t>1</a:t>
            </a:r>
            <a:r>
              <a:rPr lang="id-ID" sz="1800"/>
              <a:t>)</a:t>
            </a:r>
          </a:p>
        </p:txBody>
      </p:sp>
      <p:sp>
        <p:nvSpPr>
          <p:cNvPr id="14358" name="TextBox 46"/>
          <p:cNvSpPr txBox="1">
            <a:spLocks noChangeArrowheads="1"/>
          </p:cNvSpPr>
          <p:nvPr/>
        </p:nvSpPr>
        <p:spPr bwMode="auto">
          <a:xfrm>
            <a:off x="5422900" y="4402138"/>
            <a:ext cx="460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t>I(r)</a:t>
            </a:r>
          </a:p>
        </p:txBody>
      </p:sp>
      <p:cxnSp>
        <p:nvCxnSpPr>
          <p:cNvPr id="10" name="Straight Connector 9"/>
          <p:cNvCxnSpPr/>
          <p:nvPr/>
        </p:nvCxnSpPr>
        <p:spPr>
          <a:xfrm>
            <a:off x="1028700" y="3522663"/>
            <a:ext cx="1430338" cy="13366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813175" y="3419475"/>
            <a:ext cx="1" cy="4143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940" name="TextBox 13"/>
          <p:cNvSpPr txBox="1">
            <a:spLocks noChangeArrowheads="1"/>
          </p:cNvSpPr>
          <p:nvPr/>
        </p:nvSpPr>
        <p:spPr bwMode="auto">
          <a:xfrm>
            <a:off x="1347788" y="5618163"/>
            <a:ext cx="641350" cy="368300"/>
          </a:xfrm>
          <a:prstGeom prst="rect">
            <a:avLst/>
          </a:prstGeom>
          <a:solidFill>
            <a:schemeClr val="accent6">
              <a:lumMod val="20000"/>
              <a:lumOff val="80000"/>
            </a:schemeClr>
          </a:solidFill>
          <a:ln>
            <a:noFill/>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800" dirty="0"/>
              <a:t>Gb.2</a:t>
            </a:r>
          </a:p>
        </p:txBody>
      </p:sp>
      <p:sp>
        <p:nvSpPr>
          <p:cNvPr id="38941" name="TextBox 50"/>
          <p:cNvSpPr txBox="1">
            <a:spLocks noChangeArrowheads="1"/>
          </p:cNvSpPr>
          <p:nvPr/>
        </p:nvSpPr>
        <p:spPr bwMode="auto">
          <a:xfrm>
            <a:off x="4233863" y="5429250"/>
            <a:ext cx="639762" cy="371475"/>
          </a:xfrm>
          <a:prstGeom prst="rect">
            <a:avLst/>
          </a:prstGeom>
          <a:solidFill>
            <a:schemeClr val="accent6">
              <a:lumMod val="20000"/>
              <a:lumOff val="80000"/>
            </a:schemeClr>
          </a:solidFill>
          <a:ln>
            <a:noFill/>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800" dirty="0"/>
              <a:t>Gb.3</a:t>
            </a:r>
          </a:p>
        </p:txBody>
      </p:sp>
      <p:sp>
        <p:nvSpPr>
          <p:cNvPr id="14363" name="Line 25"/>
          <p:cNvSpPr>
            <a:spLocks noChangeShapeType="1"/>
          </p:cNvSpPr>
          <p:nvPr/>
        </p:nvSpPr>
        <p:spPr bwMode="auto">
          <a:xfrm>
            <a:off x="6946900" y="2458244"/>
            <a:ext cx="12700" cy="2574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4" name="Line 26"/>
          <p:cNvSpPr>
            <a:spLocks noChangeShapeType="1"/>
          </p:cNvSpPr>
          <p:nvPr/>
        </p:nvSpPr>
        <p:spPr bwMode="auto">
          <a:xfrm flipV="1">
            <a:off x="6907213" y="5029200"/>
            <a:ext cx="1992312" cy="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5" name="Line 30"/>
          <p:cNvSpPr>
            <a:spLocks noChangeShapeType="1"/>
          </p:cNvSpPr>
          <p:nvPr/>
        </p:nvSpPr>
        <p:spPr bwMode="auto">
          <a:xfrm>
            <a:off x="7080250" y="3703638"/>
            <a:ext cx="1349375" cy="10556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6" name="Text Box 8"/>
          <p:cNvSpPr txBox="1">
            <a:spLocks noChangeArrowheads="1"/>
          </p:cNvSpPr>
          <p:nvPr/>
        </p:nvSpPr>
        <p:spPr bwMode="auto">
          <a:xfrm>
            <a:off x="6611938" y="2320131"/>
            <a:ext cx="2809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latin typeface="Cambria" pitchFamily="18" charset="0"/>
              </a:rPr>
              <a:t>r</a:t>
            </a:r>
          </a:p>
        </p:txBody>
      </p:sp>
      <p:sp>
        <p:nvSpPr>
          <p:cNvPr id="14367" name="Text Box 8"/>
          <p:cNvSpPr txBox="1">
            <a:spLocks noChangeArrowheads="1"/>
          </p:cNvSpPr>
          <p:nvPr/>
        </p:nvSpPr>
        <p:spPr bwMode="auto">
          <a:xfrm>
            <a:off x="8688388" y="5126038"/>
            <a:ext cx="31591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Cambria" pitchFamily="18" charset="0"/>
              </a:rPr>
              <a:t>Y</a:t>
            </a:r>
          </a:p>
        </p:txBody>
      </p:sp>
      <p:cxnSp>
        <p:nvCxnSpPr>
          <p:cNvPr id="67" name="Straight Arrow Connector 66"/>
          <p:cNvCxnSpPr/>
          <p:nvPr/>
        </p:nvCxnSpPr>
        <p:spPr>
          <a:xfrm flipV="1">
            <a:off x="679450" y="3475038"/>
            <a:ext cx="0" cy="46355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951" name="TextBox 68"/>
          <p:cNvSpPr txBox="1">
            <a:spLocks noChangeArrowheads="1"/>
          </p:cNvSpPr>
          <p:nvPr/>
        </p:nvSpPr>
        <p:spPr bwMode="auto">
          <a:xfrm>
            <a:off x="7789863" y="5730875"/>
            <a:ext cx="639762" cy="369888"/>
          </a:xfrm>
          <a:prstGeom prst="rect">
            <a:avLst/>
          </a:prstGeom>
          <a:solidFill>
            <a:schemeClr val="accent6">
              <a:lumMod val="20000"/>
              <a:lumOff val="80000"/>
            </a:schemeClr>
          </a:solidFill>
          <a:ln>
            <a:noFill/>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800" dirty="0"/>
              <a:t>Gb.1</a:t>
            </a:r>
          </a:p>
        </p:txBody>
      </p:sp>
      <p:sp>
        <p:nvSpPr>
          <p:cNvPr id="52" name="Rectangle 4"/>
          <p:cNvSpPr>
            <a:spLocks noChangeArrowheads="1"/>
          </p:cNvSpPr>
          <p:nvPr/>
        </p:nvSpPr>
        <p:spPr bwMode="auto">
          <a:xfrm>
            <a:off x="26988" y="-9525"/>
            <a:ext cx="9105900" cy="2289858"/>
          </a:xfrm>
          <a:prstGeom prst="rect">
            <a:avLst/>
          </a:prstGeom>
          <a:solidFill>
            <a:schemeClr val="accent3">
              <a:lumMod val="20000"/>
              <a:lumOff val="80000"/>
            </a:schemeClr>
          </a:solidFill>
          <a:ln>
            <a:noFill/>
          </a:ln>
          <a:effectLst/>
        </p:spPr>
        <p:txBody>
          <a:bodyPr>
            <a:spAutoFit/>
          </a:bodyPr>
          <a:lstStyle/>
          <a:p>
            <a:pPr eaLnBrk="1" hangingPunct="1">
              <a:lnSpc>
                <a:spcPct val="120000"/>
              </a:lnSpc>
              <a:spcBef>
                <a:spcPts val="0"/>
              </a:spcBef>
              <a:buClr>
                <a:schemeClr val="accent2"/>
              </a:buClr>
              <a:buSzPct val="110000"/>
              <a:tabLst>
                <a:tab pos="461963" algn="l"/>
              </a:tabLst>
              <a:defRPr/>
            </a:pPr>
            <a:r>
              <a:rPr lang="id-ID" sz="1900" dirty="0"/>
              <a:t>Gb.1 </a:t>
            </a:r>
            <a:r>
              <a:rPr lang="id-ID" sz="1900" dirty="0">
                <a:sym typeface="Wingdings" pitchFamily="2" charset="2"/>
              </a:rPr>
              <a:t> </a:t>
            </a:r>
            <a:r>
              <a:rPr lang="id-ID" sz="1900" dirty="0"/>
              <a:t>IS</a:t>
            </a:r>
            <a:r>
              <a:rPr lang="id-ID" sz="1900" baseline="-25000" dirty="0"/>
              <a:t>1</a:t>
            </a:r>
            <a:r>
              <a:rPr lang="id-ID" sz="1900" dirty="0"/>
              <a:t> dan LM</a:t>
            </a:r>
            <a:r>
              <a:rPr lang="id-ID" sz="1900" baseline="-25000" dirty="0"/>
              <a:t>1</a:t>
            </a:r>
            <a:r>
              <a:rPr lang="id-ID" sz="1900" dirty="0"/>
              <a:t> : titik </a:t>
            </a:r>
            <a:r>
              <a:rPr lang="id-ID" sz="1900" b="1" dirty="0">
                <a:solidFill>
                  <a:srgbClr val="FF0000"/>
                </a:solidFill>
              </a:rPr>
              <a:t>A</a:t>
            </a:r>
            <a:r>
              <a:rPr lang="id-ID" sz="1900" dirty="0"/>
              <a:t> (r1 dan Y1)</a:t>
            </a:r>
          </a:p>
          <a:p>
            <a:pPr>
              <a:lnSpc>
                <a:spcPct val="120000"/>
              </a:lnSpc>
              <a:buClr>
                <a:schemeClr val="accent2"/>
              </a:buClr>
              <a:buSzPct val="110000"/>
              <a:tabLst>
                <a:tab pos="461963" algn="l"/>
              </a:tabLst>
              <a:defRPr/>
            </a:pPr>
            <a:r>
              <a:rPr lang="id-ID" sz="1900" b="1" dirty="0"/>
              <a:t>Gb.1</a:t>
            </a:r>
            <a:r>
              <a:rPr lang="id-ID" sz="1900" dirty="0"/>
              <a:t>:</a:t>
            </a:r>
            <a:r>
              <a:rPr lang="id-ID" sz="2400" dirty="0"/>
              <a:t> </a:t>
            </a:r>
            <a:r>
              <a:rPr lang="id-ID" sz="2400" b="1" dirty="0">
                <a:solidFill>
                  <a:srgbClr val="FF0000"/>
                </a:solidFill>
                <a:cs typeface="Times New Roman" pitchFamily="18" charset="0"/>
              </a:rPr>
              <a:t>T </a:t>
            </a:r>
            <a:r>
              <a:rPr lang="id-ID" sz="2400" b="1" dirty="0">
                <a:solidFill>
                  <a:srgbClr val="FF0000"/>
                </a:solidFill>
                <a:latin typeface="Times New Roman"/>
                <a:cs typeface="Times New Roman"/>
              </a:rPr>
              <a:t>↓</a:t>
            </a:r>
            <a:r>
              <a:rPr lang="id-ID" sz="2400" b="1" dirty="0">
                <a:cs typeface="Times New Roman" pitchFamily="18" charset="0"/>
              </a:rPr>
              <a:t> </a:t>
            </a:r>
            <a:r>
              <a:rPr lang="id-ID" sz="1900" b="1" dirty="0">
                <a:cs typeface="Times New Roman" pitchFamily="18" charset="0"/>
                <a:sym typeface="Wingdings" pitchFamily="2" charset="2"/>
              </a:rPr>
              <a:t></a:t>
            </a:r>
            <a:r>
              <a:rPr lang="id-ID" sz="1900" b="1" dirty="0">
                <a:solidFill>
                  <a:srgbClr val="FF0000"/>
                </a:solidFill>
                <a:cs typeface="Times New Roman" pitchFamily="18" charset="0"/>
                <a:sym typeface="Wingdings" pitchFamily="2" charset="2"/>
              </a:rPr>
              <a:t> </a:t>
            </a:r>
            <a:r>
              <a:rPr lang="id-ID" sz="1900" dirty="0">
                <a:cs typeface="Times New Roman" pitchFamily="18" charset="0"/>
                <a:sym typeface="Wingdings" pitchFamily="2" charset="2"/>
              </a:rPr>
              <a:t>P</a:t>
            </a:r>
            <a:r>
              <a:rPr lang="id-ID" sz="2000" dirty="0">
                <a:cs typeface="Times New Roman" pitchFamily="18" charset="0"/>
              </a:rPr>
              <a:t>E ↑ = C(Y-T </a:t>
            </a:r>
            <a:r>
              <a:rPr lang="id-ID" sz="2000" dirty="0">
                <a:latin typeface="Times New Roman"/>
                <a:cs typeface="Times New Roman"/>
              </a:rPr>
              <a:t>↓</a:t>
            </a:r>
            <a:r>
              <a:rPr lang="id-ID" sz="2000" dirty="0">
                <a:cs typeface="Times New Roman" pitchFamily="18" charset="0"/>
              </a:rPr>
              <a:t>) </a:t>
            </a:r>
            <a:r>
              <a:rPr lang="id-ID" sz="2000" dirty="0">
                <a:cs typeface="Times New Roman" pitchFamily="18" charset="0"/>
                <a:sym typeface="Symbol"/>
              </a:rPr>
              <a:t> </a:t>
            </a:r>
            <a:r>
              <a:rPr lang="id-ID" sz="2000" dirty="0">
                <a:cs typeface="Times New Roman" pitchFamily="18" charset="0"/>
              </a:rPr>
              <a:t>+ I + G </a:t>
            </a:r>
            <a:r>
              <a:rPr lang="id-ID" sz="2000" dirty="0">
                <a:cs typeface="Times New Roman" pitchFamily="18" charset="0"/>
                <a:sym typeface="Wingdings" pitchFamily="2" charset="2"/>
              </a:rPr>
              <a:t> </a:t>
            </a:r>
            <a:r>
              <a:rPr lang="id-ID" sz="2000" b="1" dirty="0">
                <a:solidFill>
                  <a:srgbClr val="FF0000"/>
                </a:solidFill>
                <a:cs typeface="Times New Roman" pitchFamily="18" charset="0"/>
                <a:sym typeface="Wingdings" pitchFamily="2" charset="2"/>
              </a:rPr>
              <a:t>Y </a:t>
            </a:r>
            <a:r>
              <a:rPr lang="id-ID" sz="2000" b="1" dirty="0">
                <a:solidFill>
                  <a:srgbClr val="FF0000"/>
                </a:solidFill>
                <a:cs typeface="Times New Roman" pitchFamily="18" charset="0"/>
              </a:rPr>
              <a:t>↑</a:t>
            </a:r>
            <a:r>
              <a:rPr lang="id-ID" sz="2000" dirty="0">
                <a:cs typeface="Times New Roman" pitchFamily="18" charset="0"/>
              </a:rPr>
              <a:t> </a:t>
            </a:r>
            <a:r>
              <a:rPr lang="id-ID" sz="1900" dirty="0">
                <a:cs typeface="Times New Roman" pitchFamily="18" charset="0"/>
                <a:sym typeface="Wingdings" pitchFamily="2" charset="2"/>
              </a:rPr>
              <a:t></a:t>
            </a:r>
            <a:r>
              <a:rPr lang="id-ID" sz="1900" b="1" dirty="0">
                <a:solidFill>
                  <a:srgbClr val="FF0000"/>
                </a:solidFill>
                <a:cs typeface="Times New Roman" pitchFamily="18" charset="0"/>
                <a:sym typeface="Wingdings" pitchFamily="2" charset="2"/>
              </a:rPr>
              <a:t> </a:t>
            </a:r>
            <a:r>
              <a:rPr lang="id-ID" sz="1900" dirty="0">
                <a:cs typeface="Times New Roman" pitchFamily="18" charset="0"/>
                <a:sym typeface="Wingdings" pitchFamily="2" charset="2"/>
              </a:rPr>
              <a:t>pasar barang: IS kanan dari </a:t>
            </a:r>
            <a:r>
              <a:rPr lang="id-ID" sz="1900" dirty="0">
                <a:cs typeface="Times New Roman" pitchFamily="18" charset="0"/>
              </a:rPr>
              <a:t>IS</a:t>
            </a:r>
            <a:r>
              <a:rPr lang="id-ID" sz="1900" baseline="-25000" dirty="0">
                <a:cs typeface="Times New Roman" pitchFamily="18" charset="0"/>
              </a:rPr>
              <a:t>1</a:t>
            </a:r>
            <a:r>
              <a:rPr lang="id-ID" sz="1900" dirty="0">
                <a:cs typeface="Times New Roman" pitchFamily="18" charset="0"/>
              </a:rPr>
              <a:t> ke IS</a:t>
            </a:r>
            <a:r>
              <a:rPr lang="id-ID" sz="1900" baseline="-25000" dirty="0">
                <a:cs typeface="Times New Roman" pitchFamily="18" charset="0"/>
              </a:rPr>
              <a:t>2 </a:t>
            </a:r>
            <a:r>
              <a:rPr lang="id-ID" sz="1900" dirty="0">
                <a:cs typeface="Times New Roman" pitchFamily="18" charset="0"/>
                <a:sym typeface="Wingdings" pitchFamily="2" charset="2"/>
              </a:rPr>
              <a:t> pada r1 dan </a:t>
            </a:r>
            <a:r>
              <a:rPr lang="id-ID" sz="1900" dirty="0">
                <a:cs typeface="Times New Roman" pitchFamily="18" charset="0"/>
              </a:rPr>
              <a:t>IS</a:t>
            </a:r>
            <a:r>
              <a:rPr lang="id-ID" sz="1900" baseline="-25000" dirty="0">
                <a:cs typeface="Times New Roman" pitchFamily="18" charset="0"/>
              </a:rPr>
              <a:t>2 </a:t>
            </a:r>
            <a:r>
              <a:rPr lang="id-ID" sz="1900" dirty="0">
                <a:cs typeface="Times New Roman" pitchFamily="18" charset="0"/>
              </a:rPr>
              <a:t>: titik </a:t>
            </a:r>
            <a:r>
              <a:rPr lang="id-ID" sz="1900" b="1" dirty="0">
                <a:solidFill>
                  <a:srgbClr val="FF0000"/>
                </a:solidFill>
                <a:cs typeface="Times New Roman" pitchFamily="18" charset="0"/>
              </a:rPr>
              <a:t>C</a:t>
            </a:r>
            <a:r>
              <a:rPr lang="id-ID" sz="1900" dirty="0">
                <a:cs typeface="Times New Roman" pitchFamily="18" charset="0"/>
              </a:rPr>
              <a:t> (r1 dan Y3): </a:t>
            </a:r>
            <a:r>
              <a:rPr lang="id-ID" sz="1900" b="1" dirty="0">
                <a:solidFill>
                  <a:srgbClr val="FF0000"/>
                </a:solidFill>
                <a:cs typeface="Times New Roman" pitchFamily="18" charset="0"/>
              </a:rPr>
              <a:t>Y ↑</a:t>
            </a:r>
            <a:r>
              <a:rPr lang="id-ID" sz="1900" dirty="0">
                <a:cs typeface="Times New Roman" pitchFamily="18" charset="0"/>
              </a:rPr>
              <a:t> dari Y1 ke Y3 </a:t>
            </a:r>
            <a:r>
              <a:rPr lang="id-ID" sz="1900" dirty="0">
                <a:cs typeface="Times New Roman" pitchFamily="18" charset="0"/>
                <a:sym typeface="Wingdings" pitchFamily="2" charset="2"/>
              </a:rPr>
              <a:t> ∆Y = - MPC/(1-MPC) . ∆G    </a:t>
            </a:r>
            <a:r>
              <a:rPr lang="id-ID" sz="1900" b="1" dirty="0">
                <a:cs typeface="Times New Roman" pitchFamily="18" charset="0"/>
                <a:sym typeface="Wingdings" pitchFamily="2" charset="2"/>
              </a:rPr>
              <a:t>Gb.2</a:t>
            </a:r>
            <a:r>
              <a:rPr lang="id-ID" sz="1900" dirty="0">
                <a:cs typeface="Times New Roman" pitchFamily="18" charset="0"/>
                <a:sym typeface="Wingdings" pitchFamily="2" charset="2"/>
              </a:rPr>
              <a:t>: pasar uang: </a:t>
            </a:r>
            <a:r>
              <a:rPr lang="id-ID" sz="1900" b="1" dirty="0">
                <a:solidFill>
                  <a:srgbClr val="FF0000"/>
                </a:solidFill>
                <a:cs typeface="Times New Roman" pitchFamily="18" charset="0"/>
                <a:sym typeface="Wingdings" pitchFamily="2" charset="2"/>
              </a:rPr>
              <a:t>L ↑</a:t>
            </a:r>
            <a:r>
              <a:rPr lang="id-ID" sz="1900" dirty="0">
                <a:cs typeface="Times New Roman" pitchFamily="18" charset="0"/>
                <a:sym typeface="Wingdings" pitchFamily="2" charset="2"/>
              </a:rPr>
              <a:t> dari L (r, Y1) ke L (r, Y3) ] ; Ms tetap  </a:t>
            </a:r>
            <a:r>
              <a:rPr lang="id-ID" sz="1900" b="1" dirty="0">
                <a:solidFill>
                  <a:srgbClr val="FF0000"/>
                </a:solidFill>
                <a:cs typeface="Times New Roman" pitchFamily="18" charset="0"/>
                <a:sym typeface="Wingdings" pitchFamily="2" charset="2"/>
              </a:rPr>
              <a:t>r ↑</a:t>
            </a:r>
            <a:r>
              <a:rPr lang="id-ID" sz="1900" dirty="0">
                <a:cs typeface="Times New Roman" pitchFamily="18" charset="0"/>
                <a:sym typeface="Wingdings" pitchFamily="2" charset="2"/>
              </a:rPr>
              <a:t> (dari r1 ke r2)  </a:t>
            </a:r>
            <a:r>
              <a:rPr lang="id-ID" sz="1900" b="1" dirty="0">
                <a:cs typeface="Times New Roman" pitchFamily="18" charset="0"/>
                <a:sym typeface="Wingdings" pitchFamily="2" charset="2"/>
              </a:rPr>
              <a:t>Gb. 3</a:t>
            </a:r>
            <a:r>
              <a:rPr lang="id-ID" sz="1900" dirty="0">
                <a:cs typeface="Times New Roman" pitchFamily="18" charset="0"/>
                <a:sym typeface="Wingdings" pitchFamily="2" charset="2"/>
              </a:rPr>
              <a:t>: </a:t>
            </a:r>
            <a:r>
              <a:rPr lang="id-ID" sz="1900" b="1" dirty="0">
                <a:solidFill>
                  <a:srgbClr val="CC0099"/>
                </a:solidFill>
                <a:cs typeface="Times New Roman" pitchFamily="18" charset="0"/>
                <a:sym typeface="Wingdings" pitchFamily="2" charset="2"/>
              </a:rPr>
              <a:t>I ↓</a:t>
            </a:r>
            <a:r>
              <a:rPr lang="id-ID" sz="1900" dirty="0">
                <a:cs typeface="Times New Roman" pitchFamily="18" charset="0"/>
                <a:sym typeface="Wingdings" pitchFamily="2" charset="2"/>
              </a:rPr>
              <a:t> [I(r)] dari I1 ke I2  </a:t>
            </a:r>
            <a:r>
              <a:rPr lang="id-ID" sz="1900" b="1" dirty="0">
                <a:cs typeface="Times New Roman" pitchFamily="18" charset="0"/>
                <a:sym typeface="Wingdings" pitchFamily="2" charset="2"/>
              </a:rPr>
              <a:t>Gb.1</a:t>
            </a:r>
            <a:r>
              <a:rPr lang="id-ID" sz="1900" dirty="0">
                <a:cs typeface="Times New Roman" pitchFamily="18" charset="0"/>
                <a:sym typeface="Wingdings" pitchFamily="2" charset="2"/>
              </a:rPr>
              <a:t>:</a:t>
            </a:r>
            <a:r>
              <a:rPr lang="id-ID" sz="1900" b="1" dirty="0">
                <a:solidFill>
                  <a:srgbClr val="CC0099"/>
                </a:solidFill>
                <a:cs typeface="Times New Roman" pitchFamily="18" charset="0"/>
                <a:sym typeface="Wingdings" pitchFamily="2" charset="2"/>
              </a:rPr>
              <a:t> </a:t>
            </a:r>
            <a:r>
              <a:rPr lang="id-ID" sz="1900" dirty="0">
                <a:cs typeface="Times New Roman" pitchFamily="18" charset="0"/>
                <a:sym typeface="Wingdings" pitchFamily="2" charset="2"/>
              </a:rPr>
              <a:t>pasar barang Y ↓ dari Y3 ke Y2  IS2 dan </a:t>
            </a:r>
            <a:r>
              <a:rPr lang="id-ID" sz="1900" dirty="0"/>
              <a:t>LM</a:t>
            </a:r>
            <a:r>
              <a:rPr lang="id-ID" sz="1900" baseline="-25000" dirty="0"/>
              <a:t>1</a:t>
            </a:r>
            <a:r>
              <a:rPr lang="id-ID" sz="1900" dirty="0">
                <a:cs typeface="Times New Roman" pitchFamily="18" charset="0"/>
                <a:sym typeface="Wingdings" pitchFamily="2" charset="2"/>
              </a:rPr>
              <a:t>: titik </a:t>
            </a:r>
            <a:r>
              <a:rPr lang="id-ID" sz="1900" b="1" dirty="0">
                <a:solidFill>
                  <a:srgbClr val="0070C0"/>
                </a:solidFill>
                <a:cs typeface="Times New Roman" pitchFamily="18" charset="0"/>
                <a:sym typeface="Wingdings" pitchFamily="2" charset="2"/>
              </a:rPr>
              <a:t>B</a:t>
            </a:r>
            <a:r>
              <a:rPr lang="id-ID" sz="1900" dirty="0">
                <a:cs typeface="Times New Roman" pitchFamily="18" charset="0"/>
                <a:sym typeface="Wingdings" pitchFamily="2" charset="2"/>
              </a:rPr>
              <a:t> (r2 dan Y2)  </a:t>
            </a:r>
            <a:r>
              <a:rPr lang="en-US" sz="1900" b="1" dirty="0">
                <a:solidFill>
                  <a:srgbClr val="FF0000"/>
                </a:solidFill>
                <a:cs typeface="Times New Roman" pitchFamily="18" charset="0"/>
              </a:rPr>
              <a:t>T </a:t>
            </a:r>
            <a:r>
              <a:rPr lang="en-US" sz="1900" b="1" dirty="0">
                <a:solidFill>
                  <a:srgbClr val="FF0000"/>
                </a:solidFill>
                <a:latin typeface="Times New Roman"/>
                <a:cs typeface="Times New Roman"/>
              </a:rPr>
              <a:t>↓ </a:t>
            </a:r>
            <a:r>
              <a:rPr lang="id-ID" sz="1900" dirty="0">
                <a:cs typeface="Times New Roman" pitchFamily="18" charset="0"/>
              </a:rPr>
              <a:t>: </a:t>
            </a:r>
            <a:r>
              <a:rPr lang="id-ID" sz="1900" dirty="0">
                <a:cs typeface="Times New Roman" pitchFamily="18" charset="0"/>
                <a:sym typeface="Wingdings" pitchFamily="2" charset="2"/>
              </a:rPr>
              <a:t>hasil akhir Y ↑ dari Y1 ke Y2 dg </a:t>
            </a:r>
            <a:r>
              <a:rPr lang="id-ID" sz="1900" b="1" dirty="0">
                <a:solidFill>
                  <a:srgbClr val="FF0000"/>
                </a:solidFill>
                <a:cs typeface="Times New Roman" pitchFamily="18" charset="0"/>
                <a:sym typeface="Wingdings" pitchFamily="2" charset="2"/>
              </a:rPr>
              <a:t>∆Y &lt; </a:t>
            </a:r>
            <a:r>
              <a:rPr lang="en-US" sz="1900" b="1" dirty="0">
                <a:solidFill>
                  <a:srgbClr val="FF0000"/>
                </a:solidFill>
                <a:cs typeface="Times New Roman" pitchFamily="18" charset="0"/>
                <a:sym typeface="Wingdings" pitchFamily="2" charset="2"/>
              </a:rPr>
              <a:t>- MPC</a:t>
            </a:r>
            <a:r>
              <a:rPr lang="id-ID" sz="1900" b="1" dirty="0">
                <a:solidFill>
                  <a:srgbClr val="FF0000"/>
                </a:solidFill>
                <a:cs typeface="Times New Roman" pitchFamily="18" charset="0"/>
                <a:sym typeface="Wingdings" pitchFamily="2" charset="2"/>
              </a:rPr>
              <a:t>/(1-MPC) . ∆</a:t>
            </a:r>
            <a:r>
              <a:rPr lang="en-US" sz="1900" b="1" dirty="0">
                <a:solidFill>
                  <a:srgbClr val="FF0000"/>
                </a:solidFill>
                <a:cs typeface="Times New Roman" pitchFamily="18" charset="0"/>
                <a:sym typeface="Wingdings" pitchFamily="2" charset="2"/>
              </a:rPr>
              <a:t>T</a:t>
            </a:r>
            <a:endParaRPr lang="id-ID" sz="1900" b="1" dirty="0">
              <a:solidFill>
                <a:srgbClr val="FF0000"/>
              </a:solidFill>
              <a:cs typeface="Times New Roman" pitchFamily="18" charset="0"/>
              <a:sym typeface="Wingdings" pitchFamily="2" charset="2"/>
            </a:endParaRPr>
          </a:p>
        </p:txBody>
      </p:sp>
      <p:sp>
        <p:nvSpPr>
          <p:cNvPr id="14371" name="Line 30"/>
          <p:cNvSpPr>
            <a:spLocks noChangeShapeType="1"/>
          </p:cNvSpPr>
          <p:nvPr/>
        </p:nvSpPr>
        <p:spPr bwMode="auto">
          <a:xfrm>
            <a:off x="7445375" y="3035300"/>
            <a:ext cx="1385888" cy="115411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2" name="Line 39"/>
          <p:cNvSpPr>
            <a:spLocks noChangeShapeType="1"/>
          </p:cNvSpPr>
          <p:nvPr/>
        </p:nvSpPr>
        <p:spPr bwMode="auto">
          <a:xfrm flipV="1">
            <a:off x="7754938" y="4113213"/>
            <a:ext cx="695325" cy="15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1" name="Straight Connector 70"/>
          <p:cNvCxnSpPr/>
          <p:nvPr/>
        </p:nvCxnSpPr>
        <p:spPr>
          <a:xfrm>
            <a:off x="1074738" y="3048000"/>
            <a:ext cx="1752600" cy="15716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374" name="TextBox 43"/>
          <p:cNvSpPr txBox="1">
            <a:spLocks noChangeArrowheads="1"/>
          </p:cNvSpPr>
          <p:nvPr/>
        </p:nvSpPr>
        <p:spPr bwMode="auto">
          <a:xfrm>
            <a:off x="2601913" y="4191000"/>
            <a:ext cx="912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id-ID" sz="1800" b="1">
                <a:solidFill>
                  <a:srgbClr val="FF0000"/>
                </a:solidFill>
              </a:rPr>
              <a:t>L(r,Y</a:t>
            </a:r>
            <a:r>
              <a:rPr lang="en-US" sz="1800" b="1">
                <a:solidFill>
                  <a:srgbClr val="FF0000"/>
                </a:solidFill>
              </a:rPr>
              <a:t>3</a:t>
            </a:r>
            <a:r>
              <a:rPr lang="id-ID" sz="1800"/>
              <a:t>)</a:t>
            </a:r>
          </a:p>
        </p:txBody>
      </p:sp>
      <p:sp>
        <p:nvSpPr>
          <p:cNvPr id="14375" name="Line 38"/>
          <p:cNvSpPr>
            <a:spLocks noChangeShapeType="1"/>
          </p:cNvSpPr>
          <p:nvPr/>
        </p:nvSpPr>
        <p:spPr bwMode="auto">
          <a:xfrm flipH="1">
            <a:off x="7243763" y="3170238"/>
            <a:ext cx="1587500" cy="10302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6" name="Line 32"/>
          <p:cNvSpPr>
            <a:spLocks noChangeShapeType="1"/>
          </p:cNvSpPr>
          <p:nvPr/>
        </p:nvSpPr>
        <p:spPr bwMode="auto">
          <a:xfrm flipV="1">
            <a:off x="6964363" y="3973513"/>
            <a:ext cx="790575" cy="25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7" name="Line 12"/>
          <p:cNvSpPr>
            <a:spLocks noChangeShapeType="1"/>
          </p:cNvSpPr>
          <p:nvPr/>
        </p:nvSpPr>
        <p:spPr bwMode="auto">
          <a:xfrm>
            <a:off x="6959600" y="3652838"/>
            <a:ext cx="1193800" cy="26987"/>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8" name="Text Box 8"/>
          <p:cNvSpPr txBox="1">
            <a:spLocks noChangeArrowheads="1"/>
          </p:cNvSpPr>
          <p:nvPr/>
        </p:nvSpPr>
        <p:spPr bwMode="auto">
          <a:xfrm>
            <a:off x="6469063" y="3794125"/>
            <a:ext cx="4238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Cambria" pitchFamily="18" charset="0"/>
              </a:rPr>
              <a:t>r1</a:t>
            </a:r>
          </a:p>
        </p:txBody>
      </p:sp>
      <p:sp>
        <p:nvSpPr>
          <p:cNvPr id="14379" name="Text Box 8"/>
          <p:cNvSpPr txBox="1">
            <a:spLocks noChangeArrowheads="1"/>
          </p:cNvSpPr>
          <p:nvPr/>
        </p:nvSpPr>
        <p:spPr bwMode="auto">
          <a:xfrm>
            <a:off x="6457950" y="3290888"/>
            <a:ext cx="4413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b="1">
                <a:solidFill>
                  <a:srgbClr val="FF0000"/>
                </a:solidFill>
                <a:latin typeface="Cambria" pitchFamily="18" charset="0"/>
              </a:rPr>
              <a:t>r2</a:t>
            </a:r>
          </a:p>
        </p:txBody>
      </p:sp>
      <p:sp>
        <p:nvSpPr>
          <p:cNvPr id="14380" name="Text Box 8"/>
          <p:cNvSpPr txBox="1">
            <a:spLocks noChangeArrowheads="1"/>
          </p:cNvSpPr>
          <p:nvPr/>
        </p:nvSpPr>
        <p:spPr bwMode="auto">
          <a:xfrm>
            <a:off x="8505825" y="2841625"/>
            <a:ext cx="5254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latin typeface="Cambria" pitchFamily="18" charset="0"/>
              </a:rPr>
              <a:t>LM1</a:t>
            </a:r>
          </a:p>
        </p:txBody>
      </p:sp>
      <p:sp>
        <p:nvSpPr>
          <p:cNvPr id="32818" name="Text Box 8"/>
          <p:cNvSpPr txBox="1">
            <a:spLocks noChangeArrowheads="1"/>
          </p:cNvSpPr>
          <p:nvPr/>
        </p:nvSpPr>
        <p:spPr bwMode="auto">
          <a:xfrm>
            <a:off x="7164388" y="5005388"/>
            <a:ext cx="415925" cy="339725"/>
          </a:xfrm>
          <a:prstGeom prst="rect">
            <a:avLst/>
          </a:prstGeom>
          <a:solidFill>
            <a:schemeClr val="accent6">
              <a:lumMod val="20000"/>
              <a:lumOff val="80000"/>
            </a:schemeClr>
          </a:solidFill>
          <a:ln>
            <a:noFill/>
          </a:ln>
          <a:effec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id-ID" sz="1600" dirty="0">
                <a:latin typeface="Cambria" pitchFamily="18" charset="0"/>
              </a:rPr>
              <a:t>Y1</a:t>
            </a:r>
            <a:endParaRPr lang="en-US" sz="1600" dirty="0">
              <a:latin typeface="Cambria" pitchFamily="18" charset="0"/>
            </a:endParaRPr>
          </a:p>
        </p:txBody>
      </p:sp>
      <p:sp>
        <p:nvSpPr>
          <p:cNvPr id="32819" name="Text Box 8"/>
          <p:cNvSpPr txBox="1">
            <a:spLocks noChangeArrowheads="1"/>
          </p:cNvSpPr>
          <p:nvPr/>
        </p:nvSpPr>
        <p:spPr bwMode="auto">
          <a:xfrm>
            <a:off x="8213725" y="4619625"/>
            <a:ext cx="431800" cy="307975"/>
          </a:xfrm>
          <a:prstGeom prst="rect">
            <a:avLst/>
          </a:prstGeom>
          <a:solidFill>
            <a:schemeClr val="accent6">
              <a:lumMod val="20000"/>
              <a:lumOff val="80000"/>
            </a:schemeClr>
          </a:solidFill>
          <a:ln>
            <a:noFill/>
          </a:ln>
          <a:effec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400" dirty="0">
                <a:latin typeface="Cambria" pitchFamily="18" charset="0"/>
              </a:rPr>
              <a:t>IS1</a:t>
            </a:r>
          </a:p>
        </p:txBody>
      </p:sp>
      <p:sp>
        <p:nvSpPr>
          <p:cNvPr id="32820" name="Text Box 8"/>
          <p:cNvSpPr txBox="1">
            <a:spLocks noChangeArrowheads="1"/>
          </p:cNvSpPr>
          <p:nvPr/>
        </p:nvSpPr>
        <p:spPr bwMode="auto">
          <a:xfrm>
            <a:off x="8658225" y="4144963"/>
            <a:ext cx="444500" cy="307975"/>
          </a:xfrm>
          <a:prstGeom prst="rect">
            <a:avLst/>
          </a:prstGeom>
          <a:solidFill>
            <a:schemeClr val="accent6">
              <a:lumMod val="20000"/>
              <a:lumOff val="80000"/>
            </a:schemeClr>
          </a:solidFill>
          <a:ln>
            <a:noFill/>
          </a:ln>
          <a:effec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400" b="1" dirty="0">
                <a:solidFill>
                  <a:srgbClr val="FF0000"/>
                </a:solidFill>
                <a:latin typeface="Cambria" pitchFamily="18" charset="0"/>
              </a:rPr>
              <a:t>IS2</a:t>
            </a:r>
          </a:p>
        </p:txBody>
      </p:sp>
      <p:sp>
        <p:nvSpPr>
          <p:cNvPr id="14384" name="Text Box 8"/>
          <p:cNvSpPr txBox="1">
            <a:spLocks noChangeArrowheads="1"/>
          </p:cNvSpPr>
          <p:nvPr/>
        </p:nvSpPr>
        <p:spPr bwMode="auto">
          <a:xfrm>
            <a:off x="3411538" y="3783013"/>
            <a:ext cx="4238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Cambria" pitchFamily="18" charset="0"/>
              </a:rPr>
              <a:t>r1</a:t>
            </a:r>
          </a:p>
        </p:txBody>
      </p:sp>
      <p:sp>
        <p:nvSpPr>
          <p:cNvPr id="14385" name="Text Box 8"/>
          <p:cNvSpPr txBox="1">
            <a:spLocks noChangeArrowheads="1"/>
          </p:cNvSpPr>
          <p:nvPr/>
        </p:nvSpPr>
        <p:spPr bwMode="auto">
          <a:xfrm>
            <a:off x="3484563" y="2986088"/>
            <a:ext cx="44291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b="1">
                <a:solidFill>
                  <a:srgbClr val="FF0000"/>
                </a:solidFill>
                <a:latin typeface="Cambria" pitchFamily="18" charset="0"/>
              </a:rPr>
              <a:t>r2</a:t>
            </a:r>
          </a:p>
        </p:txBody>
      </p:sp>
      <p:sp>
        <p:nvSpPr>
          <p:cNvPr id="14386" name="Text Box 8"/>
          <p:cNvSpPr txBox="1">
            <a:spLocks noChangeArrowheads="1"/>
          </p:cNvSpPr>
          <p:nvPr/>
        </p:nvSpPr>
        <p:spPr bwMode="auto">
          <a:xfrm>
            <a:off x="376238" y="3949700"/>
            <a:ext cx="4095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Cambria" pitchFamily="18" charset="0"/>
              </a:rPr>
              <a:t>r1</a:t>
            </a:r>
          </a:p>
        </p:txBody>
      </p:sp>
      <p:sp>
        <p:nvSpPr>
          <p:cNvPr id="14387" name="Text Box 8"/>
          <p:cNvSpPr txBox="1">
            <a:spLocks noChangeArrowheads="1"/>
          </p:cNvSpPr>
          <p:nvPr/>
        </p:nvSpPr>
        <p:spPr bwMode="auto">
          <a:xfrm>
            <a:off x="352425" y="3098800"/>
            <a:ext cx="4270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b="1">
                <a:solidFill>
                  <a:srgbClr val="FF0000"/>
                </a:solidFill>
                <a:latin typeface="Cambria" pitchFamily="18" charset="0"/>
              </a:rPr>
              <a:t>r2</a:t>
            </a:r>
          </a:p>
        </p:txBody>
      </p:sp>
      <p:sp>
        <p:nvSpPr>
          <p:cNvPr id="14388" name="TextBox 11"/>
          <p:cNvSpPr txBox="1">
            <a:spLocks noChangeArrowheads="1"/>
          </p:cNvSpPr>
          <p:nvPr/>
        </p:nvSpPr>
        <p:spPr bwMode="auto">
          <a:xfrm>
            <a:off x="1270000" y="5112183"/>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dirty="0"/>
              <a:t>M1</a:t>
            </a:r>
          </a:p>
        </p:txBody>
      </p:sp>
      <p:cxnSp>
        <p:nvCxnSpPr>
          <p:cNvPr id="69" name="Straight Arrow Connector 68"/>
          <p:cNvCxnSpPr/>
          <p:nvPr/>
        </p:nvCxnSpPr>
        <p:spPr>
          <a:xfrm flipH="1" flipV="1">
            <a:off x="6681788" y="3611563"/>
            <a:ext cx="3175" cy="28575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391" name="Line 12"/>
          <p:cNvSpPr>
            <a:spLocks noChangeShapeType="1"/>
          </p:cNvSpPr>
          <p:nvPr/>
        </p:nvSpPr>
        <p:spPr bwMode="auto">
          <a:xfrm>
            <a:off x="7683500" y="3965575"/>
            <a:ext cx="890588" cy="14288"/>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2" name="Line 38"/>
          <p:cNvSpPr>
            <a:spLocks noChangeShapeType="1"/>
          </p:cNvSpPr>
          <p:nvPr/>
        </p:nvSpPr>
        <p:spPr bwMode="auto">
          <a:xfrm>
            <a:off x="8570913" y="4006850"/>
            <a:ext cx="0" cy="1109663"/>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30" name="Text Box 8"/>
          <p:cNvSpPr txBox="1">
            <a:spLocks noChangeArrowheads="1"/>
          </p:cNvSpPr>
          <p:nvPr/>
        </p:nvSpPr>
        <p:spPr bwMode="auto">
          <a:xfrm>
            <a:off x="8312150" y="5060950"/>
            <a:ext cx="428625" cy="338138"/>
          </a:xfrm>
          <a:prstGeom prst="rect">
            <a:avLst/>
          </a:prstGeom>
          <a:solidFill>
            <a:schemeClr val="accent6">
              <a:lumMod val="20000"/>
              <a:lumOff val="80000"/>
            </a:schemeClr>
          </a:solidFill>
          <a:ln>
            <a:noFill/>
          </a:ln>
          <a:effec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id-ID" sz="1600" b="1" dirty="0">
                <a:solidFill>
                  <a:srgbClr val="FF0000"/>
                </a:solidFill>
                <a:latin typeface="Cambria" pitchFamily="18" charset="0"/>
              </a:rPr>
              <a:t>Y</a:t>
            </a:r>
            <a:r>
              <a:rPr lang="en-US" sz="1600" b="1" dirty="0">
                <a:solidFill>
                  <a:srgbClr val="FF0000"/>
                </a:solidFill>
                <a:latin typeface="Cambria" pitchFamily="18" charset="0"/>
              </a:rPr>
              <a:t>3</a:t>
            </a:r>
          </a:p>
        </p:txBody>
      </p:sp>
      <p:cxnSp>
        <p:nvCxnSpPr>
          <p:cNvPr id="77" name="Straight Arrow Connector 76"/>
          <p:cNvCxnSpPr/>
          <p:nvPr/>
        </p:nvCxnSpPr>
        <p:spPr>
          <a:xfrm flipH="1" flipV="1">
            <a:off x="8307388" y="3541713"/>
            <a:ext cx="263525" cy="225425"/>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395" name="Line 38"/>
          <p:cNvSpPr>
            <a:spLocks noChangeShapeType="1"/>
          </p:cNvSpPr>
          <p:nvPr/>
        </p:nvSpPr>
        <p:spPr bwMode="auto">
          <a:xfrm>
            <a:off x="7516813" y="4073525"/>
            <a:ext cx="23812" cy="97313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6" name="Line 38"/>
          <p:cNvSpPr>
            <a:spLocks noChangeShapeType="1"/>
          </p:cNvSpPr>
          <p:nvPr/>
        </p:nvSpPr>
        <p:spPr bwMode="auto">
          <a:xfrm>
            <a:off x="8167688" y="3711575"/>
            <a:ext cx="0" cy="1293813"/>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7372350" y="4114800"/>
            <a:ext cx="269626" cy="261610"/>
          </a:xfrm>
          <a:prstGeom prst="rect">
            <a:avLst/>
          </a:prstGeom>
          <a:solidFill>
            <a:schemeClr val="accent6">
              <a:lumMod val="20000"/>
              <a:lumOff val="80000"/>
            </a:schemeClr>
          </a:solidFill>
        </p:spPr>
        <p:txBody>
          <a:bodyPr wrap="none">
            <a:spAutoFit/>
          </a:bodyPr>
          <a:lstStyle/>
          <a:p>
            <a:pPr>
              <a:defRPr/>
            </a:pPr>
            <a:r>
              <a:rPr lang="en-US" sz="1100" b="1" dirty="0"/>
              <a:t>A</a:t>
            </a:r>
          </a:p>
        </p:txBody>
      </p:sp>
      <p:sp>
        <p:nvSpPr>
          <p:cNvPr id="68" name="TextBox 67"/>
          <p:cNvSpPr txBox="1"/>
          <p:nvPr/>
        </p:nvSpPr>
        <p:spPr>
          <a:xfrm>
            <a:off x="8658225" y="3767138"/>
            <a:ext cx="200025" cy="260350"/>
          </a:xfrm>
          <a:prstGeom prst="rect">
            <a:avLst/>
          </a:prstGeom>
          <a:solidFill>
            <a:schemeClr val="accent6">
              <a:lumMod val="20000"/>
              <a:lumOff val="80000"/>
            </a:schemeClr>
          </a:solidFill>
        </p:spPr>
        <p:txBody>
          <a:bodyPr>
            <a:spAutoFit/>
          </a:bodyPr>
          <a:lstStyle/>
          <a:p>
            <a:pPr>
              <a:defRPr/>
            </a:pPr>
            <a:r>
              <a:rPr lang="en-US" sz="1100" b="1" dirty="0"/>
              <a:t>C</a:t>
            </a:r>
          </a:p>
        </p:txBody>
      </p:sp>
      <p:sp>
        <p:nvSpPr>
          <p:cNvPr id="70" name="TextBox 69"/>
          <p:cNvSpPr txBox="1"/>
          <p:nvPr/>
        </p:nvSpPr>
        <p:spPr>
          <a:xfrm>
            <a:off x="8010525" y="3246438"/>
            <a:ext cx="263214" cy="261610"/>
          </a:xfrm>
          <a:prstGeom prst="rect">
            <a:avLst/>
          </a:prstGeom>
          <a:solidFill>
            <a:schemeClr val="accent6">
              <a:lumMod val="20000"/>
              <a:lumOff val="80000"/>
            </a:schemeClr>
          </a:solidFill>
        </p:spPr>
        <p:txBody>
          <a:bodyPr wrap="none">
            <a:spAutoFit/>
          </a:bodyPr>
          <a:lstStyle/>
          <a:p>
            <a:pPr>
              <a:defRPr/>
            </a:pPr>
            <a:r>
              <a:rPr lang="en-US" sz="1100" b="1" dirty="0"/>
              <a:t>B</a:t>
            </a:r>
          </a:p>
        </p:txBody>
      </p:sp>
      <p:sp>
        <p:nvSpPr>
          <p:cNvPr id="72" name="Text Box 8"/>
          <p:cNvSpPr txBox="1">
            <a:spLocks noChangeArrowheads="1"/>
          </p:cNvSpPr>
          <p:nvPr/>
        </p:nvSpPr>
        <p:spPr bwMode="auto">
          <a:xfrm>
            <a:off x="7843838" y="5087938"/>
            <a:ext cx="415925" cy="339725"/>
          </a:xfrm>
          <a:prstGeom prst="rect">
            <a:avLst/>
          </a:prstGeom>
          <a:solidFill>
            <a:schemeClr val="accent6">
              <a:lumMod val="20000"/>
              <a:lumOff val="80000"/>
            </a:schemeClr>
          </a:solidFill>
          <a:ln>
            <a:noFill/>
          </a:ln>
          <a:effec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id-ID" sz="1600" dirty="0">
                <a:latin typeface="Cambria" pitchFamily="18" charset="0"/>
              </a:rPr>
              <a:t>Y</a:t>
            </a:r>
            <a:r>
              <a:rPr lang="en-US" sz="1600" dirty="0">
                <a:latin typeface="Cambria" pitchFamily="18" charset="0"/>
              </a:rPr>
              <a:t>2</a:t>
            </a:r>
          </a:p>
        </p:txBody>
      </p:sp>
      <p:cxnSp>
        <p:nvCxnSpPr>
          <p:cNvPr id="6" name="Straight Connector 5"/>
          <p:cNvCxnSpPr/>
          <p:nvPr/>
        </p:nvCxnSpPr>
        <p:spPr>
          <a:xfrm>
            <a:off x="4957762" y="4006850"/>
            <a:ext cx="0" cy="85566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445000" y="3230563"/>
            <a:ext cx="0" cy="162560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76" name="Text Box 8"/>
          <p:cNvSpPr txBox="1">
            <a:spLocks noChangeArrowheads="1"/>
          </p:cNvSpPr>
          <p:nvPr/>
        </p:nvSpPr>
        <p:spPr bwMode="auto">
          <a:xfrm>
            <a:off x="4775200" y="4875213"/>
            <a:ext cx="365125" cy="338137"/>
          </a:xfrm>
          <a:prstGeom prst="rect">
            <a:avLst/>
          </a:prstGeom>
          <a:solidFill>
            <a:schemeClr val="accent6">
              <a:lumMod val="20000"/>
              <a:lumOff val="80000"/>
            </a:schemeClr>
          </a:solidFill>
          <a:ln>
            <a:noFill/>
          </a:ln>
          <a:effec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600" dirty="0">
                <a:latin typeface="Cambria" pitchFamily="18" charset="0"/>
              </a:rPr>
              <a:t>I1</a:t>
            </a:r>
          </a:p>
        </p:txBody>
      </p:sp>
      <p:sp>
        <p:nvSpPr>
          <p:cNvPr id="78" name="Text Box 8"/>
          <p:cNvSpPr txBox="1">
            <a:spLocks noChangeArrowheads="1"/>
          </p:cNvSpPr>
          <p:nvPr/>
        </p:nvSpPr>
        <p:spPr bwMode="auto">
          <a:xfrm>
            <a:off x="4214813" y="4891088"/>
            <a:ext cx="365125" cy="339725"/>
          </a:xfrm>
          <a:prstGeom prst="rect">
            <a:avLst/>
          </a:prstGeom>
          <a:solidFill>
            <a:schemeClr val="accent6">
              <a:lumMod val="20000"/>
              <a:lumOff val="80000"/>
            </a:schemeClr>
          </a:solidFill>
          <a:ln>
            <a:noFill/>
          </a:ln>
          <a:effec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600" dirty="0">
                <a:latin typeface="Cambria" pitchFamily="18" charset="0"/>
              </a:rPr>
              <a:t>I2</a:t>
            </a:r>
          </a:p>
        </p:txBody>
      </p:sp>
      <p:cxnSp>
        <p:nvCxnSpPr>
          <p:cNvPr id="13" name="Straight Arrow Connector 12"/>
          <p:cNvCxnSpPr/>
          <p:nvPr/>
        </p:nvCxnSpPr>
        <p:spPr>
          <a:xfrm flipH="1">
            <a:off x="4445000" y="4619625"/>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Text Box 34"/>
          <p:cNvSpPr txBox="1">
            <a:spLocks noChangeArrowheads="1"/>
          </p:cNvSpPr>
          <p:nvPr/>
        </p:nvSpPr>
        <p:spPr bwMode="auto">
          <a:xfrm>
            <a:off x="982663" y="6100763"/>
            <a:ext cx="1520825" cy="369887"/>
          </a:xfrm>
          <a:prstGeom prst="rect">
            <a:avLst/>
          </a:prstGeom>
          <a:solidFill>
            <a:schemeClr val="accent6">
              <a:lumMod val="20000"/>
              <a:lumOff val="80000"/>
            </a:schemeClr>
          </a:solidFill>
          <a:ln>
            <a:noFill/>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id-ID" sz="1800" b="1" i="1" dirty="0"/>
              <a:t>Ms = L (r, Y) </a:t>
            </a:r>
            <a:endParaRPr lang="id-ID" sz="1800" b="1" dirty="0"/>
          </a:p>
        </p:txBody>
      </p:sp>
      <p:sp>
        <p:nvSpPr>
          <p:cNvPr id="79" name="Text Box 34"/>
          <p:cNvSpPr txBox="1">
            <a:spLocks noChangeArrowheads="1"/>
          </p:cNvSpPr>
          <p:nvPr/>
        </p:nvSpPr>
        <p:spPr bwMode="auto">
          <a:xfrm>
            <a:off x="7656513" y="6253163"/>
            <a:ext cx="1055687" cy="371475"/>
          </a:xfrm>
          <a:prstGeom prst="rect">
            <a:avLst/>
          </a:prstGeom>
          <a:solidFill>
            <a:schemeClr val="accent6">
              <a:lumMod val="20000"/>
              <a:lumOff val="80000"/>
            </a:schemeClr>
          </a:solidFill>
          <a:ln>
            <a:noFill/>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1800" b="1" i="1" dirty="0"/>
              <a:t>IS = LM </a:t>
            </a:r>
            <a:endParaRPr lang="en-US" sz="1800" b="1" dirty="0"/>
          </a:p>
        </p:txBody>
      </p:sp>
      <p:sp>
        <p:nvSpPr>
          <p:cNvPr id="3" name="Slide Number Placeholder 2"/>
          <p:cNvSpPr>
            <a:spLocks noGrp="1"/>
          </p:cNvSpPr>
          <p:nvPr>
            <p:ph type="sldNum" sz="quarter" idx="12"/>
          </p:nvPr>
        </p:nvSpPr>
        <p:spPr/>
        <p:txBody>
          <a:bodyPr/>
          <a:lstStyle/>
          <a:p>
            <a:fld id="{456F6E04-529F-4CC8-A90A-18A07CEC6577}" type="slidenum">
              <a:rPr lang="en-US" smtClean="0"/>
              <a:t>14</a:t>
            </a:fld>
            <a:endParaRPr lang="en-US"/>
          </a:p>
        </p:txBody>
      </p:sp>
    </p:spTree>
    <p:extLst>
      <p:ext uri="{BB962C8B-B14F-4D97-AF65-F5344CB8AC3E}">
        <p14:creationId xmlns:p14="http://schemas.microsoft.com/office/powerpoint/2010/main" val="768547393"/>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80988" y="2895600"/>
            <a:ext cx="8851900" cy="3277820"/>
          </a:xfrm>
          <a:prstGeom prst="rect">
            <a:avLst/>
          </a:prstGeom>
          <a:solidFill>
            <a:srgbClr val="E0F4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2300" b="1" dirty="0">
                <a:solidFill>
                  <a:srgbClr val="FF0000"/>
                </a:solidFill>
                <a:latin typeface="Times New Roman" pitchFamily="18" charset="0"/>
                <a:cs typeface="Times New Roman" pitchFamily="18" charset="0"/>
              </a:rPr>
              <a:t>T</a:t>
            </a:r>
            <a:r>
              <a:rPr lang="id-ID" sz="2300" b="1" dirty="0">
                <a:solidFill>
                  <a:srgbClr val="FF0000"/>
                </a:solidFill>
                <a:latin typeface="Times New Roman" pitchFamily="18" charset="0"/>
                <a:cs typeface="Times New Roman" pitchFamily="18" charset="0"/>
              </a:rPr>
              <a:t> </a:t>
            </a:r>
            <a:r>
              <a:rPr lang="id-ID" sz="2300" b="1" dirty="0">
                <a:solidFill>
                  <a:srgbClr val="FF0000"/>
                </a:solidFill>
                <a:latin typeface="Times New Roman" pitchFamily="18" charset="0"/>
                <a:cs typeface="Times New Roman" pitchFamily="18" charset="0"/>
                <a:sym typeface="Wingdings" pitchFamily="2" charset="2"/>
              </a:rPr>
              <a:t>↓</a:t>
            </a:r>
            <a:r>
              <a:rPr lang="id-ID" sz="2300" b="1" dirty="0">
                <a:solidFill>
                  <a:srgbClr val="FF0000"/>
                </a:solidFill>
                <a:latin typeface="Times New Roman" pitchFamily="18" charset="0"/>
                <a:cs typeface="Times New Roman" pitchFamily="18" charset="0"/>
              </a:rPr>
              <a:t> </a:t>
            </a:r>
            <a:r>
              <a:rPr lang="id-ID" sz="2300" dirty="0">
                <a:latin typeface="Times New Roman" pitchFamily="18" charset="0"/>
                <a:cs typeface="Times New Roman" pitchFamily="18" charset="0"/>
                <a:sym typeface="Wingdings" pitchFamily="2" charset="2"/>
              </a:rPr>
              <a:t> </a:t>
            </a:r>
            <a:r>
              <a:rPr lang="en-US" sz="2300" dirty="0">
                <a:latin typeface="Times New Roman" pitchFamily="18" charset="0"/>
                <a:cs typeface="Times New Roman" pitchFamily="18" charset="0"/>
                <a:sym typeface="Wingdings" pitchFamily="2" charset="2"/>
              </a:rPr>
              <a:t>P</a:t>
            </a:r>
            <a:r>
              <a:rPr lang="id-ID" sz="2300" dirty="0">
                <a:latin typeface="Times New Roman" pitchFamily="18" charset="0"/>
                <a:cs typeface="Times New Roman" pitchFamily="18" charset="0"/>
              </a:rPr>
              <a:t>E ↑ = C(Y-T</a:t>
            </a:r>
            <a:r>
              <a:rPr lang="en-US" sz="2300" dirty="0">
                <a:latin typeface="Times New Roman" pitchFamily="18" charset="0"/>
                <a:cs typeface="Times New Roman" pitchFamily="18" charset="0"/>
              </a:rPr>
              <a:t> ↓</a:t>
            </a:r>
            <a:r>
              <a:rPr lang="id-ID" sz="2300" dirty="0">
                <a:latin typeface="Times New Roman" pitchFamily="18" charset="0"/>
                <a:cs typeface="Times New Roman" pitchFamily="18" charset="0"/>
              </a:rPr>
              <a:t>) </a:t>
            </a:r>
            <a:r>
              <a:rPr lang="id-ID" sz="2300" dirty="0">
                <a:latin typeface="Times New Roman" pitchFamily="18" charset="0"/>
                <a:cs typeface="Times New Roman" pitchFamily="18" charset="0"/>
                <a:sym typeface="Symbol"/>
              </a:rPr>
              <a:t></a:t>
            </a:r>
            <a:r>
              <a:rPr lang="en-US" sz="2300" dirty="0">
                <a:latin typeface="Times New Roman" pitchFamily="18" charset="0"/>
                <a:cs typeface="Times New Roman" pitchFamily="18" charset="0"/>
              </a:rPr>
              <a:t> </a:t>
            </a:r>
            <a:r>
              <a:rPr lang="id-ID" sz="2300" dirty="0">
                <a:latin typeface="Times New Roman" pitchFamily="18" charset="0"/>
                <a:cs typeface="Times New Roman" pitchFamily="18" charset="0"/>
              </a:rPr>
              <a:t>+ I + G </a:t>
            </a:r>
            <a:r>
              <a:rPr lang="id-ID" sz="2300" dirty="0">
                <a:latin typeface="Times New Roman" pitchFamily="18" charset="0"/>
                <a:cs typeface="Times New Roman" pitchFamily="18" charset="0"/>
                <a:sym typeface="Wingdings" pitchFamily="2" charset="2"/>
              </a:rPr>
              <a:t> </a:t>
            </a:r>
            <a:r>
              <a:rPr lang="id-ID" sz="2300" b="1" dirty="0">
                <a:solidFill>
                  <a:srgbClr val="FF0000"/>
                </a:solidFill>
                <a:latin typeface="Times New Roman" pitchFamily="18" charset="0"/>
                <a:cs typeface="Times New Roman" pitchFamily="18" charset="0"/>
                <a:sym typeface="Wingdings" pitchFamily="2" charset="2"/>
              </a:rPr>
              <a:t>Y </a:t>
            </a:r>
            <a:r>
              <a:rPr lang="id-ID" sz="2300" b="1" dirty="0">
                <a:solidFill>
                  <a:srgbClr val="FF0000"/>
                </a:solidFill>
                <a:latin typeface="Times New Roman" pitchFamily="18" charset="0"/>
                <a:cs typeface="Times New Roman" pitchFamily="18" charset="0"/>
              </a:rPr>
              <a:t>↑</a:t>
            </a:r>
            <a:r>
              <a:rPr lang="id-ID" sz="2300" dirty="0">
                <a:latin typeface="Times New Roman" pitchFamily="18" charset="0"/>
                <a:cs typeface="Times New Roman" pitchFamily="18" charset="0"/>
              </a:rPr>
              <a:t> (Y = </a:t>
            </a:r>
            <a:r>
              <a:rPr lang="en-US" sz="2300" dirty="0">
                <a:latin typeface="Times New Roman" pitchFamily="18" charset="0"/>
                <a:cs typeface="Times New Roman" pitchFamily="18" charset="0"/>
              </a:rPr>
              <a:t>P</a:t>
            </a:r>
            <a:r>
              <a:rPr lang="id-ID" sz="2300" dirty="0">
                <a:latin typeface="Times New Roman" pitchFamily="18" charset="0"/>
                <a:cs typeface="Times New Roman" pitchFamily="18" charset="0"/>
              </a:rPr>
              <a:t>E) dan </a:t>
            </a:r>
            <a:endParaRPr lang="en-US" sz="2300" dirty="0">
              <a:latin typeface="Times New Roman" pitchFamily="18" charset="0"/>
              <a:cs typeface="Times New Roman" pitchFamily="18" charset="0"/>
            </a:endParaRPr>
          </a:p>
          <a:p>
            <a:pPr>
              <a:lnSpc>
                <a:spcPct val="150000"/>
              </a:lnSpc>
            </a:pPr>
            <a:endParaRPr lang="en-US" sz="2300" dirty="0">
              <a:latin typeface="Times New Roman" pitchFamily="18" charset="0"/>
              <a:cs typeface="Times New Roman" pitchFamily="18" charset="0"/>
              <a:sym typeface="Wingdings" pitchFamily="2" charset="2"/>
            </a:endParaRPr>
          </a:p>
          <a:p>
            <a:pPr>
              <a:lnSpc>
                <a:spcPct val="150000"/>
              </a:lnSpc>
            </a:pPr>
            <a:r>
              <a:rPr lang="id-ID" sz="2300" dirty="0">
                <a:latin typeface="Times New Roman" pitchFamily="18" charset="0"/>
                <a:cs typeface="Times New Roman" pitchFamily="18" charset="0"/>
                <a:sym typeface="Wingdings" pitchFamily="2" charset="2"/>
              </a:rPr>
              <a:t>∆Y = </a:t>
            </a:r>
            <a:r>
              <a:rPr lang="en-US" sz="2300" dirty="0">
                <a:latin typeface="Times New Roman" pitchFamily="18" charset="0"/>
                <a:cs typeface="Times New Roman" pitchFamily="18" charset="0"/>
                <a:sym typeface="Wingdings" pitchFamily="2" charset="2"/>
              </a:rPr>
              <a:t>-MPC</a:t>
            </a:r>
            <a:r>
              <a:rPr lang="id-ID" sz="2300" dirty="0">
                <a:latin typeface="Times New Roman" pitchFamily="18" charset="0"/>
                <a:cs typeface="Times New Roman" pitchFamily="18" charset="0"/>
                <a:sym typeface="Wingdings" pitchFamily="2" charset="2"/>
              </a:rPr>
              <a:t>/(</a:t>
            </a:r>
            <a:r>
              <a:rPr lang="en-US" sz="2300" dirty="0">
                <a:latin typeface="Times New Roman" pitchFamily="18" charset="0"/>
                <a:cs typeface="Times New Roman" pitchFamily="18" charset="0"/>
                <a:sym typeface="Wingdings" pitchFamily="2" charset="2"/>
              </a:rPr>
              <a:t>1</a:t>
            </a:r>
            <a:r>
              <a:rPr lang="id-ID" sz="2300" dirty="0">
                <a:latin typeface="Times New Roman" pitchFamily="18" charset="0"/>
                <a:cs typeface="Times New Roman" pitchFamily="18" charset="0"/>
                <a:sym typeface="Wingdings" pitchFamily="2" charset="2"/>
              </a:rPr>
              <a:t>-MPC).∆</a:t>
            </a:r>
            <a:r>
              <a:rPr lang="en-US" sz="2300" dirty="0">
                <a:latin typeface="Times New Roman" pitchFamily="18" charset="0"/>
                <a:cs typeface="Times New Roman" pitchFamily="18" charset="0"/>
                <a:sym typeface="Wingdings" pitchFamily="2" charset="2"/>
              </a:rPr>
              <a:t>T</a:t>
            </a:r>
            <a:r>
              <a:rPr lang="id-ID" sz="2300" dirty="0">
                <a:latin typeface="Times New Roman" pitchFamily="18" charset="0"/>
                <a:cs typeface="Times New Roman" pitchFamily="18" charset="0"/>
                <a:sym typeface="Wingdings" pitchFamily="2" charset="2"/>
              </a:rPr>
              <a:t>  </a:t>
            </a:r>
            <a:r>
              <a:rPr lang="id-ID" sz="2300" b="1" dirty="0">
                <a:solidFill>
                  <a:srgbClr val="FF0000"/>
                </a:solidFill>
                <a:latin typeface="Times New Roman" pitchFamily="18" charset="0"/>
                <a:cs typeface="Times New Roman" pitchFamily="18" charset="0"/>
                <a:sym typeface="Wingdings" pitchFamily="2" charset="2"/>
              </a:rPr>
              <a:t>L </a:t>
            </a:r>
            <a:r>
              <a:rPr lang="id-ID" sz="2300" b="1" dirty="0">
                <a:solidFill>
                  <a:srgbClr val="FF0000"/>
                </a:solidFill>
                <a:latin typeface="Times New Roman" pitchFamily="18" charset="0"/>
                <a:cs typeface="Times New Roman" pitchFamily="18" charset="0"/>
              </a:rPr>
              <a:t>↑</a:t>
            </a:r>
            <a:r>
              <a:rPr lang="id-ID" sz="2300" b="1" dirty="0">
                <a:latin typeface="Times New Roman" pitchFamily="18" charset="0"/>
                <a:cs typeface="Times New Roman" pitchFamily="18" charset="0"/>
              </a:rPr>
              <a:t> </a:t>
            </a:r>
            <a:r>
              <a:rPr lang="id-ID" sz="2300" dirty="0">
                <a:latin typeface="Times New Roman" pitchFamily="18" charset="0"/>
                <a:cs typeface="Times New Roman" pitchFamily="18" charset="0"/>
              </a:rPr>
              <a:t>[L(r, Y)] </a:t>
            </a:r>
            <a:r>
              <a:rPr lang="en-US" sz="2300" dirty="0">
                <a:latin typeface="Times New Roman" pitchFamily="18" charset="0"/>
                <a:cs typeface="Times New Roman" pitchFamily="18" charset="0"/>
              </a:rPr>
              <a:t>; </a:t>
            </a:r>
            <a:r>
              <a:rPr lang="id-ID" sz="2300" dirty="0">
                <a:latin typeface="Times New Roman" pitchFamily="18" charset="0"/>
                <a:cs typeface="Times New Roman" pitchFamily="18" charset="0"/>
                <a:sym typeface="Wingdings" pitchFamily="2" charset="2"/>
              </a:rPr>
              <a:t>Ms tetap </a:t>
            </a:r>
            <a:r>
              <a:rPr lang="en-US" sz="2300" dirty="0">
                <a:latin typeface="Times New Roman" pitchFamily="18" charset="0"/>
                <a:cs typeface="Times New Roman" pitchFamily="18" charset="0"/>
                <a:sym typeface="Wingdings" pitchFamily="2" charset="2"/>
              </a:rPr>
              <a:t> </a:t>
            </a:r>
            <a:r>
              <a:rPr lang="id-ID" sz="2300" b="1" dirty="0">
                <a:solidFill>
                  <a:srgbClr val="FF0000"/>
                </a:solidFill>
                <a:latin typeface="Times New Roman" pitchFamily="18" charset="0"/>
                <a:cs typeface="Times New Roman" pitchFamily="18" charset="0"/>
                <a:sym typeface="Wingdings" pitchFamily="2" charset="2"/>
              </a:rPr>
              <a:t>r </a:t>
            </a:r>
            <a:r>
              <a:rPr lang="id-ID" sz="2300" b="1" dirty="0">
                <a:solidFill>
                  <a:srgbClr val="FF0000"/>
                </a:solidFill>
                <a:latin typeface="Times New Roman" pitchFamily="18" charset="0"/>
                <a:cs typeface="Times New Roman" pitchFamily="18" charset="0"/>
              </a:rPr>
              <a:t>↑</a:t>
            </a:r>
            <a:r>
              <a:rPr lang="id-ID" sz="2300" b="1" dirty="0">
                <a:latin typeface="Times New Roman" pitchFamily="18" charset="0"/>
                <a:cs typeface="Times New Roman" pitchFamily="18" charset="0"/>
              </a:rPr>
              <a:t> </a:t>
            </a:r>
            <a:r>
              <a:rPr lang="id-ID" sz="2300" dirty="0">
                <a:latin typeface="Times New Roman" pitchFamily="18" charset="0"/>
                <a:cs typeface="Times New Roman" pitchFamily="18" charset="0"/>
              </a:rPr>
              <a:t>(Ms = L(r,Y)</a:t>
            </a:r>
            <a:endParaRPr lang="en-US" sz="2300" dirty="0">
              <a:latin typeface="Times New Roman" pitchFamily="18" charset="0"/>
              <a:cs typeface="Times New Roman" pitchFamily="18" charset="0"/>
            </a:endParaRPr>
          </a:p>
          <a:p>
            <a:pPr>
              <a:lnSpc>
                <a:spcPct val="150000"/>
              </a:lnSpc>
            </a:pPr>
            <a:endParaRPr lang="en-US" sz="2300" dirty="0">
              <a:latin typeface="Times New Roman" pitchFamily="18" charset="0"/>
              <a:cs typeface="Times New Roman" pitchFamily="18" charset="0"/>
            </a:endParaRPr>
          </a:p>
          <a:p>
            <a:pPr>
              <a:lnSpc>
                <a:spcPct val="150000"/>
              </a:lnSpc>
            </a:pPr>
            <a:r>
              <a:rPr lang="id-ID" sz="2300" dirty="0">
                <a:latin typeface="Times New Roman" pitchFamily="18" charset="0"/>
                <a:cs typeface="Times New Roman" pitchFamily="18" charset="0"/>
              </a:rPr>
              <a:t> </a:t>
            </a:r>
            <a:r>
              <a:rPr lang="id-ID" sz="2300" dirty="0">
                <a:latin typeface="Times New Roman" pitchFamily="18" charset="0"/>
                <a:cs typeface="Times New Roman" pitchFamily="18" charset="0"/>
                <a:sym typeface="Wingdings" pitchFamily="2" charset="2"/>
              </a:rPr>
              <a:t> </a:t>
            </a:r>
            <a:r>
              <a:rPr lang="id-ID" sz="2300" b="1" dirty="0">
                <a:solidFill>
                  <a:srgbClr val="FF0000"/>
                </a:solidFill>
                <a:latin typeface="Times New Roman" pitchFamily="18" charset="0"/>
                <a:cs typeface="Times New Roman" pitchFamily="18" charset="0"/>
                <a:sym typeface="Wingdings" pitchFamily="2" charset="2"/>
              </a:rPr>
              <a:t>I ↓</a:t>
            </a:r>
            <a:r>
              <a:rPr lang="id-ID" sz="2300" dirty="0">
                <a:latin typeface="Times New Roman" pitchFamily="18" charset="0"/>
                <a:cs typeface="Times New Roman" pitchFamily="18" charset="0"/>
                <a:sym typeface="Wingdings" pitchFamily="2" charset="2"/>
              </a:rPr>
              <a:t> [I(r)] </a:t>
            </a:r>
            <a:r>
              <a:rPr lang="id-ID" sz="2300" dirty="0">
                <a:latin typeface="Times New Roman" pitchFamily="18" charset="0"/>
                <a:cs typeface="Times New Roman" pitchFamily="18" charset="0"/>
              </a:rPr>
              <a:t> </a:t>
            </a:r>
            <a:r>
              <a:rPr lang="en-US" sz="2300" dirty="0">
                <a:latin typeface="Times New Roman" pitchFamily="18" charset="0"/>
                <a:cs typeface="Times New Roman" pitchFamily="18" charset="0"/>
              </a:rPr>
              <a:t>P</a:t>
            </a:r>
            <a:r>
              <a:rPr lang="id-ID" sz="2300" dirty="0">
                <a:latin typeface="Times New Roman" pitchFamily="18" charset="0"/>
                <a:cs typeface="Times New Roman" pitchFamily="18" charset="0"/>
              </a:rPr>
              <a:t>E </a:t>
            </a:r>
            <a:r>
              <a:rPr lang="id-ID" sz="2300" dirty="0">
                <a:latin typeface="Times New Roman" pitchFamily="18" charset="0"/>
                <a:cs typeface="Times New Roman" pitchFamily="18" charset="0"/>
                <a:sym typeface="Wingdings" pitchFamily="2" charset="2"/>
              </a:rPr>
              <a:t>↓</a:t>
            </a:r>
            <a:r>
              <a:rPr lang="id-ID" sz="2300" dirty="0">
                <a:latin typeface="Times New Roman" pitchFamily="18" charset="0"/>
                <a:cs typeface="Times New Roman" pitchFamily="18" charset="0"/>
              </a:rPr>
              <a:t> = C(Y-T) + I </a:t>
            </a:r>
            <a:r>
              <a:rPr lang="id-ID" sz="2300" dirty="0">
                <a:latin typeface="Times New Roman" pitchFamily="18" charset="0"/>
                <a:cs typeface="Times New Roman" pitchFamily="18" charset="0"/>
                <a:sym typeface="Wingdings" pitchFamily="2" charset="2"/>
              </a:rPr>
              <a:t>↓ </a:t>
            </a:r>
            <a:r>
              <a:rPr lang="id-ID" sz="2300" dirty="0">
                <a:latin typeface="Times New Roman" pitchFamily="18" charset="0"/>
                <a:cs typeface="Times New Roman" pitchFamily="18" charset="0"/>
              </a:rPr>
              <a:t>+ G</a:t>
            </a:r>
            <a:r>
              <a:rPr lang="id-ID" sz="2300" dirty="0">
                <a:latin typeface="Times New Roman" pitchFamily="18" charset="0"/>
                <a:cs typeface="Times New Roman" pitchFamily="18" charset="0"/>
                <a:sym typeface="Wingdings" pitchFamily="2" charset="2"/>
              </a:rPr>
              <a:t>  </a:t>
            </a:r>
            <a:r>
              <a:rPr lang="id-ID" sz="2300" b="1" dirty="0">
                <a:solidFill>
                  <a:srgbClr val="FF0000"/>
                </a:solidFill>
                <a:latin typeface="Times New Roman" pitchFamily="18" charset="0"/>
                <a:cs typeface="Times New Roman" pitchFamily="18" charset="0"/>
                <a:sym typeface="Wingdings" pitchFamily="2" charset="2"/>
              </a:rPr>
              <a:t>Y ↓</a:t>
            </a:r>
            <a:r>
              <a:rPr lang="id-ID" sz="2300" b="1" dirty="0">
                <a:latin typeface="Times New Roman" pitchFamily="18" charset="0"/>
                <a:cs typeface="Times New Roman" pitchFamily="18" charset="0"/>
              </a:rPr>
              <a:t> </a:t>
            </a:r>
            <a:r>
              <a:rPr lang="id-ID" sz="2300" dirty="0">
                <a:latin typeface="Times New Roman" pitchFamily="18" charset="0"/>
                <a:cs typeface="Times New Roman" pitchFamily="18" charset="0"/>
              </a:rPr>
              <a:t>(Y = </a:t>
            </a:r>
            <a:r>
              <a:rPr lang="en-US" sz="2300" dirty="0">
                <a:latin typeface="Times New Roman" pitchFamily="18" charset="0"/>
                <a:cs typeface="Times New Roman" pitchFamily="18" charset="0"/>
              </a:rPr>
              <a:t>P</a:t>
            </a:r>
            <a:r>
              <a:rPr lang="id-ID" sz="2300" dirty="0">
                <a:latin typeface="Times New Roman" pitchFamily="18" charset="0"/>
                <a:cs typeface="Times New Roman" pitchFamily="18" charset="0"/>
              </a:rPr>
              <a:t>E) </a:t>
            </a:r>
            <a:r>
              <a:rPr lang="id-ID" sz="2300" dirty="0">
                <a:latin typeface="Times New Roman" pitchFamily="18" charset="0"/>
                <a:cs typeface="Times New Roman" pitchFamily="18" charset="0"/>
                <a:sym typeface="Wingdings" pitchFamily="2" charset="2"/>
              </a:rPr>
              <a:t> </a:t>
            </a:r>
            <a:endParaRPr lang="en-US" sz="2300" dirty="0">
              <a:latin typeface="Times New Roman" pitchFamily="18" charset="0"/>
              <a:cs typeface="Times New Roman" pitchFamily="18" charset="0"/>
              <a:sym typeface="Wingdings" pitchFamily="2" charset="2"/>
            </a:endParaRPr>
          </a:p>
          <a:p>
            <a:pPr>
              <a:lnSpc>
                <a:spcPct val="150000"/>
              </a:lnSpc>
            </a:pPr>
            <a:r>
              <a:rPr lang="en-US" sz="2300" b="1" dirty="0">
                <a:solidFill>
                  <a:srgbClr val="FF0000"/>
                </a:solidFill>
                <a:latin typeface="Times New Roman" pitchFamily="18" charset="0"/>
                <a:cs typeface="Times New Roman" pitchFamily="18" charset="0"/>
              </a:rPr>
              <a:t>T</a:t>
            </a:r>
            <a:r>
              <a:rPr lang="id-ID" sz="2300" b="1" dirty="0">
                <a:solidFill>
                  <a:srgbClr val="FF0000"/>
                </a:solidFill>
                <a:latin typeface="Times New Roman" pitchFamily="18" charset="0"/>
                <a:cs typeface="Times New Roman" pitchFamily="18" charset="0"/>
              </a:rPr>
              <a:t> </a:t>
            </a:r>
            <a:r>
              <a:rPr lang="id-ID" sz="2300" b="1" dirty="0">
                <a:solidFill>
                  <a:srgbClr val="FF0000"/>
                </a:solidFill>
                <a:latin typeface="Times New Roman" pitchFamily="18" charset="0"/>
                <a:cs typeface="Times New Roman" pitchFamily="18" charset="0"/>
                <a:sym typeface="Wingdings" pitchFamily="2" charset="2"/>
              </a:rPr>
              <a:t>↓</a:t>
            </a:r>
            <a:r>
              <a:rPr lang="id-ID" sz="2300" dirty="0">
                <a:latin typeface="Times New Roman" pitchFamily="18" charset="0"/>
                <a:cs typeface="Times New Roman" pitchFamily="18" charset="0"/>
              </a:rPr>
              <a:t>:</a:t>
            </a:r>
            <a:r>
              <a:rPr lang="id-ID" sz="2300" dirty="0">
                <a:latin typeface="Times New Roman" pitchFamily="18" charset="0"/>
                <a:cs typeface="Times New Roman" pitchFamily="18" charset="0"/>
                <a:sym typeface="Wingdings" pitchFamily="2" charset="2"/>
              </a:rPr>
              <a:t> hasil akhir </a:t>
            </a:r>
            <a:r>
              <a:rPr lang="id-ID" sz="2300" b="1" dirty="0">
                <a:solidFill>
                  <a:srgbClr val="FF0000"/>
                </a:solidFill>
                <a:latin typeface="Times New Roman" pitchFamily="18" charset="0"/>
                <a:cs typeface="Times New Roman" pitchFamily="18" charset="0"/>
                <a:sym typeface="Wingdings" pitchFamily="2" charset="2"/>
              </a:rPr>
              <a:t>Y </a:t>
            </a:r>
            <a:r>
              <a:rPr lang="id-ID" sz="2300" b="1" dirty="0">
                <a:solidFill>
                  <a:srgbClr val="FF0000"/>
                </a:solidFill>
                <a:latin typeface="Times New Roman" pitchFamily="18" charset="0"/>
                <a:cs typeface="Times New Roman" pitchFamily="18" charset="0"/>
              </a:rPr>
              <a:t>↑</a:t>
            </a:r>
            <a:r>
              <a:rPr lang="id-ID" sz="2300" b="1" dirty="0">
                <a:latin typeface="Times New Roman" pitchFamily="18" charset="0"/>
                <a:cs typeface="Times New Roman" pitchFamily="18" charset="0"/>
              </a:rPr>
              <a:t> </a:t>
            </a:r>
            <a:r>
              <a:rPr lang="id-ID" sz="2300" dirty="0">
                <a:latin typeface="Times New Roman" pitchFamily="18" charset="0"/>
                <a:cs typeface="Times New Roman" pitchFamily="18" charset="0"/>
              </a:rPr>
              <a:t>dan</a:t>
            </a:r>
            <a:r>
              <a:rPr lang="id-ID" sz="2300" b="1" dirty="0">
                <a:latin typeface="Times New Roman" pitchFamily="18" charset="0"/>
                <a:cs typeface="Times New Roman" pitchFamily="18" charset="0"/>
              </a:rPr>
              <a:t> </a:t>
            </a:r>
            <a:r>
              <a:rPr lang="id-ID" sz="2300" b="1" dirty="0">
                <a:solidFill>
                  <a:srgbClr val="FF0000"/>
                </a:solidFill>
                <a:latin typeface="Times New Roman" pitchFamily="18" charset="0"/>
                <a:cs typeface="Times New Roman" pitchFamily="18" charset="0"/>
                <a:sym typeface="Wingdings" pitchFamily="2" charset="2"/>
              </a:rPr>
              <a:t>∆Y &lt; </a:t>
            </a:r>
            <a:r>
              <a:rPr lang="en-US" sz="2300" b="1" dirty="0">
                <a:solidFill>
                  <a:srgbClr val="FF0000"/>
                </a:solidFill>
                <a:latin typeface="Times New Roman" pitchFamily="18" charset="0"/>
                <a:cs typeface="Times New Roman" pitchFamily="18" charset="0"/>
                <a:sym typeface="Wingdings" pitchFamily="2" charset="2"/>
              </a:rPr>
              <a:t>- MPC</a:t>
            </a:r>
            <a:r>
              <a:rPr lang="id-ID" sz="2300" b="1" dirty="0">
                <a:solidFill>
                  <a:srgbClr val="FF0000"/>
                </a:solidFill>
                <a:latin typeface="Times New Roman" pitchFamily="18" charset="0"/>
                <a:cs typeface="Times New Roman" pitchFamily="18" charset="0"/>
                <a:sym typeface="Wingdings" pitchFamily="2" charset="2"/>
              </a:rPr>
              <a:t>/(1-MPC) . ∆</a:t>
            </a:r>
            <a:r>
              <a:rPr lang="en-US" sz="2300" b="1" dirty="0">
                <a:solidFill>
                  <a:srgbClr val="FF0000"/>
                </a:solidFill>
                <a:latin typeface="Times New Roman" pitchFamily="18" charset="0"/>
                <a:cs typeface="Times New Roman" pitchFamily="18" charset="0"/>
                <a:sym typeface="Wingdings" pitchFamily="2" charset="2"/>
              </a:rPr>
              <a:t>T</a:t>
            </a:r>
            <a:r>
              <a:rPr lang="id-ID" sz="2300" b="1" dirty="0">
                <a:solidFill>
                  <a:srgbClr val="FF0000"/>
                </a:solidFill>
                <a:latin typeface="Times New Roman" pitchFamily="18" charset="0"/>
                <a:cs typeface="Times New Roman" pitchFamily="18" charset="0"/>
                <a:sym typeface="Wingdings" pitchFamily="2" charset="2"/>
              </a:rPr>
              <a:t> </a:t>
            </a:r>
            <a:endParaRPr lang="id-ID" sz="2300" b="1" dirty="0">
              <a:solidFill>
                <a:srgbClr val="FF0000"/>
              </a:solidFill>
              <a:latin typeface="Times New Roman" pitchFamily="18" charset="0"/>
              <a:cs typeface="Times New Roman" pitchFamily="18" charset="0"/>
            </a:endParaRPr>
          </a:p>
        </p:txBody>
      </p:sp>
      <p:sp>
        <p:nvSpPr>
          <p:cNvPr id="5" name="Oval 4"/>
          <p:cNvSpPr/>
          <p:nvPr/>
        </p:nvSpPr>
        <p:spPr>
          <a:xfrm>
            <a:off x="477982" y="2493818"/>
            <a:ext cx="4572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6" name="Oval 5"/>
          <p:cNvSpPr/>
          <p:nvPr/>
        </p:nvSpPr>
        <p:spPr>
          <a:xfrm>
            <a:off x="2819400" y="2500745"/>
            <a:ext cx="4572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7" name="Oval 6"/>
          <p:cNvSpPr/>
          <p:nvPr/>
        </p:nvSpPr>
        <p:spPr>
          <a:xfrm>
            <a:off x="3276600" y="2493818"/>
            <a:ext cx="4572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8" name="Oval 7"/>
          <p:cNvSpPr/>
          <p:nvPr/>
        </p:nvSpPr>
        <p:spPr>
          <a:xfrm>
            <a:off x="5105400" y="2486891"/>
            <a:ext cx="4572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sp>
        <p:nvSpPr>
          <p:cNvPr id="9" name="Oval 8"/>
          <p:cNvSpPr/>
          <p:nvPr/>
        </p:nvSpPr>
        <p:spPr>
          <a:xfrm>
            <a:off x="3950567" y="3671454"/>
            <a:ext cx="4572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10" name="Oval 9"/>
          <p:cNvSpPr/>
          <p:nvPr/>
        </p:nvSpPr>
        <p:spPr>
          <a:xfrm>
            <a:off x="7010400" y="3671454"/>
            <a:ext cx="4572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a:t>
            </a:r>
          </a:p>
        </p:txBody>
      </p:sp>
      <p:sp>
        <p:nvSpPr>
          <p:cNvPr id="12" name="Oval 11"/>
          <p:cNvSpPr/>
          <p:nvPr/>
        </p:nvSpPr>
        <p:spPr>
          <a:xfrm>
            <a:off x="935182" y="4648200"/>
            <a:ext cx="4572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sp>
        <p:nvSpPr>
          <p:cNvPr id="13" name="Oval 12"/>
          <p:cNvSpPr/>
          <p:nvPr/>
        </p:nvSpPr>
        <p:spPr>
          <a:xfrm>
            <a:off x="4235883" y="4675909"/>
            <a:ext cx="4572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sp>
        <p:nvSpPr>
          <p:cNvPr id="14" name="Oval 13"/>
          <p:cNvSpPr/>
          <p:nvPr/>
        </p:nvSpPr>
        <p:spPr>
          <a:xfrm>
            <a:off x="5562600" y="4662054"/>
            <a:ext cx="4572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9</a:t>
            </a:r>
          </a:p>
        </p:txBody>
      </p:sp>
      <p:sp>
        <p:nvSpPr>
          <p:cNvPr id="15" name="Oval 14"/>
          <p:cNvSpPr/>
          <p:nvPr/>
        </p:nvSpPr>
        <p:spPr>
          <a:xfrm>
            <a:off x="1593273" y="2493818"/>
            <a:ext cx="4572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16" name="Oval 15"/>
          <p:cNvSpPr/>
          <p:nvPr/>
        </p:nvSpPr>
        <p:spPr>
          <a:xfrm>
            <a:off x="2507673" y="4662054"/>
            <a:ext cx="4572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8</a:t>
            </a:r>
          </a:p>
        </p:txBody>
      </p:sp>
      <p:sp>
        <p:nvSpPr>
          <p:cNvPr id="17" name="Rectangle 4"/>
          <p:cNvSpPr>
            <a:spLocks noChangeArrowheads="1"/>
          </p:cNvSpPr>
          <p:nvPr/>
        </p:nvSpPr>
        <p:spPr bwMode="auto">
          <a:xfrm>
            <a:off x="26988" y="-9525"/>
            <a:ext cx="9105900" cy="2289858"/>
          </a:xfrm>
          <a:prstGeom prst="rect">
            <a:avLst/>
          </a:prstGeom>
          <a:solidFill>
            <a:schemeClr val="accent3">
              <a:lumMod val="20000"/>
              <a:lumOff val="80000"/>
            </a:schemeClr>
          </a:solidFill>
          <a:ln>
            <a:noFill/>
          </a:ln>
          <a:effectLst/>
        </p:spPr>
        <p:txBody>
          <a:bodyPr>
            <a:spAutoFit/>
          </a:bodyPr>
          <a:lstStyle/>
          <a:p>
            <a:pPr eaLnBrk="1" hangingPunct="1">
              <a:lnSpc>
                <a:spcPct val="120000"/>
              </a:lnSpc>
              <a:spcBef>
                <a:spcPts val="0"/>
              </a:spcBef>
              <a:buClr>
                <a:schemeClr val="accent2"/>
              </a:buClr>
              <a:buSzPct val="110000"/>
              <a:tabLst>
                <a:tab pos="461963" algn="l"/>
              </a:tabLst>
              <a:defRPr/>
            </a:pPr>
            <a:r>
              <a:rPr lang="id-ID" sz="1900" dirty="0"/>
              <a:t>Gb.1 </a:t>
            </a:r>
            <a:r>
              <a:rPr lang="id-ID" sz="1900" dirty="0">
                <a:sym typeface="Wingdings" pitchFamily="2" charset="2"/>
              </a:rPr>
              <a:t> </a:t>
            </a:r>
            <a:r>
              <a:rPr lang="id-ID" sz="1900" dirty="0"/>
              <a:t>IS</a:t>
            </a:r>
            <a:r>
              <a:rPr lang="id-ID" sz="1900" baseline="-25000" dirty="0"/>
              <a:t>1</a:t>
            </a:r>
            <a:r>
              <a:rPr lang="id-ID" sz="1900" dirty="0"/>
              <a:t> dan LM</a:t>
            </a:r>
            <a:r>
              <a:rPr lang="id-ID" sz="1900" baseline="-25000" dirty="0"/>
              <a:t>1</a:t>
            </a:r>
            <a:r>
              <a:rPr lang="id-ID" sz="1900" dirty="0"/>
              <a:t> : titik </a:t>
            </a:r>
            <a:r>
              <a:rPr lang="id-ID" sz="1900" b="1" dirty="0">
                <a:solidFill>
                  <a:srgbClr val="FF0000"/>
                </a:solidFill>
              </a:rPr>
              <a:t>A</a:t>
            </a:r>
            <a:r>
              <a:rPr lang="id-ID" sz="1900" dirty="0"/>
              <a:t> (r1 dan Y1)</a:t>
            </a:r>
          </a:p>
          <a:p>
            <a:pPr>
              <a:lnSpc>
                <a:spcPct val="120000"/>
              </a:lnSpc>
              <a:buClr>
                <a:schemeClr val="accent2"/>
              </a:buClr>
              <a:buSzPct val="110000"/>
              <a:tabLst>
                <a:tab pos="461963" algn="l"/>
              </a:tabLst>
              <a:defRPr/>
            </a:pPr>
            <a:r>
              <a:rPr lang="id-ID" sz="1900" b="1" dirty="0"/>
              <a:t>Gb.1</a:t>
            </a:r>
            <a:r>
              <a:rPr lang="id-ID" sz="1900" dirty="0"/>
              <a:t>:</a:t>
            </a:r>
            <a:r>
              <a:rPr lang="id-ID" sz="2400" dirty="0"/>
              <a:t> </a:t>
            </a:r>
            <a:r>
              <a:rPr lang="id-ID" sz="2400" b="1" dirty="0">
                <a:solidFill>
                  <a:srgbClr val="FF0000"/>
                </a:solidFill>
                <a:cs typeface="Times New Roman" pitchFamily="18" charset="0"/>
              </a:rPr>
              <a:t>T </a:t>
            </a:r>
            <a:r>
              <a:rPr lang="id-ID" sz="2400" b="1" dirty="0">
                <a:solidFill>
                  <a:srgbClr val="FF0000"/>
                </a:solidFill>
                <a:latin typeface="Times New Roman"/>
                <a:cs typeface="Times New Roman"/>
              </a:rPr>
              <a:t>↓</a:t>
            </a:r>
            <a:r>
              <a:rPr lang="id-ID" sz="2400" b="1" dirty="0">
                <a:cs typeface="Times New Roman" pitchFamily="18" charset="0"/>
              </a:rPr>
              <a:t> </a:t>
            </a:r>
            <a:r>
              <a:rPr lang="id-ID" sz="1900" b="1" dirty="0">
                <a:cs typeface="Times New Roman" pitchFamily="18" charset="0"/>
                <a:sym typeface="Wingdings" pitchFamily="2" charset="2"/>
              </a:rPr>
              <a:t></a:t>
            </a:r>
            <a:r>
              <a:rPr lang="id-ID" sz="1900" b="1" dirty="0">
                <a:solidFill>
                  <a:srgbClr val="FF0000"/>
                </a:solidFill>
                <a:cs typeface="Times New Roman" pitchFamily="18" charset="0"/>
                <a:sym typeface="Wingdings" pitchFamily="2" charset="2"/>
              </a:rPr>
              <a:t> </a:t>
            </a:r>
            <a:r>
              <a:rPr lang="id-ID" sz="1900" dirty="0">
                <a:cs typeface="Times New Roman" pitchFamily="18" charset="0"/>
                <a:sym typeface="Wingdings" pitchFamily="2" charset="2"/>
              </a:rPr>
              <a:t>P</a:t>
            </a:r>
            <a:r>
              <a:rPr lang="id-ID" sz="2000" dirty="0">
                <a:cs typeface="Times New Roman" pitchFamily="18" charset="0"/>
              </a:rPr>
              <a:t>E ↑ = C(Y-T </a:t>
            </a:r>
            <a:r>
              <a:rPr lang="id-ID" sz="2000" dirty="0">
                <a:latin typeface="Times New Roman"/>
                <a:cs typeface="Times New Roman"/>
              </a:rPr>
              <a:t>↓</a:t>
            </a:r>
            <a:r>
              <a:rPr lang="id-ID" sz="2000" dirty="0">
                <a:cs typeface="Times New Roman" pitchFamily="18" charset="0"/>
              </a:rPr>
              <a:t>) </a:t>
            </a:r>
            <a:r>
              <a:rPr lang="id-ID" sz="2000" dirty="0">
                <a:cs typeface="Times New Roman" pitchFamily="18" charset="0"/>
                <a:sym typeface="Symbol"/>
              </a:rPr>
              <a:t> </a:t>
            </a:r>
            <a:r>
              <a:rPr lang="id-ID" sz="2000" dirty="0">
                <a:cs typeface="Times New Roman" pitchFamily="18" charset="0"/>
              </a:rPr>
              <a:t>+ I + G </a:t>
            </a:r>
            <a:r>
              <a:rPr lang="id-ID" sz="2000" dirty="0">
                <a:cs typeface="Times New Roman" pitchFamily="18" charset="0"/>
                <a:sym typeface="Wingdings" pitchFamily="2" charset="2"/>
              </a:rPr>
              <a:t> </a:t>
            </a:r>
            <a:r>
              <a:rPr lang="id-ID" sz="2000" b="1" dirty="0">
                <a:solidFill>
                  <a:srgbClr val="FF0000"/>
                </a:solidFill>
                <a:cs typeface="Times New Roman" pitchFamily="18" charset="0"/>
                <a:sym typeface="Wingdings" pitchFamily="2" charset="2"/>
              </a:rPr>
              <a:t>Y </a:t>
            </a:r>
            <a:r>
              <a:rPr lang="id-ID" sz="2000" b="1" dirty="0">
                <a:solidFill>
                  <a:srgbClr val="FF0000"/>
                </a:solidFill>
                <a:cs typeface="Times New Roman" pitchFamily="18" charset="0"/>
              </a:rPr>
              <a:t>↑</a:t>
            </a:r>
            <a:r>
              <a:rPr lang="id-ID" sz="2000" dirty="0">
                <a:cs typeface="Times New Roman" pitchFamily="18" charset="0"/>
              </a:rPr>
              <a:t> </a:t>
            </a:r>
            <a:r>
              <a:rPr lang="id-ID" sz="1900" dirty="0">
                <a:cs typeface="Times New Roman" pitchFamily="18" charset="0"/>
                <a:sym typeface="Wingdings" pitchFamily="2" charset="2"/>
              </a:rPr>
              <a:t></a:t>
            </a:r>
            <a:r>
              <a:rPr lang="id-ID" sz="1900" b="1" dirty="0">
                <a:solidFill>
                  <a:srgbClr val="FF0000"/>
                </a:solidFill>
                <a:cs typeface="Times New Roman" pitchFamily="18" charset="0"/>
                <a:sym typeface="Wingdings" pitchFamily="2" charset="2"/>
              </a:rPr>
              <a:t> </a:t>
            </a:r>
            <a:r>
              <a:rPr lang="id-ID" sz="1900" dirty="0">
                <a:cs typeface="Times New Roman" pitchFamily="18" charset="0"/>
                <a:sym typeface="Wingdings" pitchFamily="2" charset="2"/>
              </a:rPr>
              <a:t>pasar barang: IS kanan dari </a:t>
            </a:r>
            <a:r>
              <a:rPr lang="id-ID" sz="1900" dirty="0">
                <a:cs typeface="Times New Roman" pitchFamily="18" charset="0"/>
              </a:rPr>
              <a:t>IS</a:t>
            </a:r>
            <a:r>
              <a:rPr lang="id-ID" sz="1900" baseline="-25000" dirty="0">
                <a:cs typeface="Times New Roman" pitchFamily="18" charset="0"/>
              </a:rPr>
              <a:t>1</a:t>
            </a:r>
            <a:r>
              <a:rPr lang="id-ID" sz="1900" dirty="0">
                <a:cs typeface="Times New Roman" pitchFamily="18" charset="0"/>
              </a:rPr>
              <a:t> ke IS</a:t>
            </a:r>
            <a:r>
              <a:rPr lang="id-ID" sz="1900" baseline="-25000" dirty="0">
                <a:cs typeface="Times New Roman" pitchFamily="18" charset="0"/>
              </a:rPr>
              <a:t>2 </a:t>
            </a:r>
            <a:r>
              <a:rPr lang="id-ID" sz="1900" dirty="0">
                <a:cs typeface="Times New Roman" pitchFamily="18" charset="0"/>
                <a:sym typeface="Wingdings" pitchFamily="2" charset="2"/>
              </a:rPr>
              <a:t> pada r1 dan </a:t>
            </a:r>
            <a:r>
              <a:rPr lang="id-ID" sz="1900" dirty="0">
                <a:cs typeface="Times New Roman" pitchFamily="18" charset="0"/>
              </a:rPr>
              <a:t>IS</a:t>
            </a:r>
            <a:r>
              <a:rPr lang="id-ID" sz="1900" baseline="-25000" dirty="0">
                <a:cs typeface="Times New Roman" pitchFamily="18" charset="0"/>
              </a:rPr>
              <a:t>2 </a:t>
            </a:r>
            <a:r>
              <a:rPr lang="id-ID" sz="1900" dirty="0">
                <a:cs typeface="Times New Roman" pitchFamily="18" charset="0"/>
              </a:rPr>
              <a:t>: titik </a:t>
            </a:r>
            <a:r>
              <a:rPr lang="id-ID" sz="1900" b="1" dirty="0">
                <a:solidFill>
                  <a:srgbClr val="FF0000"/>
                </a:solidFill>
                <a:cs typeface="Times New Roman" pitchFamily="18" charset="0"/>
              </a:rPr>
              <a:t>C</a:t>
            </a:r>
            <a:r>
              <a:rPr lang="id-ID" sz="1900" dirty="0">
                <a:cs typeface="Times New Roman" pitchFamily="18" charset="0"/>
              </a:rPr>
              <a:t> (r1 dan Y3): </a:t>
            </a:r>
            <a:r>
              <a:rPr lang="id-ID" sz="1900" b="1" dirty="0">
                <a:solidFill>
                  <a:srgbClr val="FF0000"/>
                </a:solidFill>
                <a:cs typeface="Times New Roman" pitchFamily="18" charset="0"/>
              </a:rPr>
              <a:t>Y ↑</a:t>
            </a:r>
            <a:r>
              <a:rPr lang="id-ID" sz="1900" dirty="0">
                <a:cs typeface="Times New Roman" pitchFamily="18" charset="0"/>
              </a:rPr>
              <a:t> dari Y1 ke Y3 </a:t>
            </a:r>
            <a:r>
              <a:rPr lang="id-ID" sz="1900" dirty="0">
                <a:cs typeface="Times New Roman" pitchFamily="18" charset="0"/>
                <a:sym typeface="Wingdings" pitchFamily="2" charset="2"/>
              </a:rPr>
              <a:t> ∆Y = - MPC/(1-MPC) . ∆G    </a:t>
            </a:r>
            <a:r>
              <a:rPr lang="id-ID" sz="1900" b="1" dirty="0">
                <a:cs typeface="Times New Roman" pitchFamily="18" charset="0"/>
                <a:sym typeface="Wingdings" pitchFamily="2" charset="2"/>
              </a:rPr>
              <a:t>Gb.2</a:t>
            </a:r>
            <a:r>
              <a:rPr lang="id-ID" sz="1900" dirty="0">
                <a:cs typeface="Times New Roman" pitchFamily="18" charset="0"/>
                <a:sym typeface="Wingdings" pitchFamily="2" charset="2"/>
              </a:rPr>
              <a:t>: pasar uang: </a:t>
            </a:r>
            <a:r>
              <a:rPr lang="id-ID" sz="1900" b="1" dirty="0">
                <a:solidFill>
                  <a:srgbClr val="FF0000"/>
                </a:solidFill>
                <a:cs typeface="Times New Roman" pitchFamily="18" charset="0"/>
                <a:sym typeface="Wingdings" pitchFamily="2" charset="2"/>
              </a:rPr>
              <a:t>L ↑</a:t>
            </a:r>
            <a:r>
              <a:rPr lang="id-ID" sz="1900" dirty="0">
                <a:cs typeface="Times New Roman" pitchFamily="18" charset="0"/>
                <a:sym typeface="Wingdings" pitchFamily="2" charset="2"/>
              </a:rPr>
              <a:t> dari L (r, Y1) ke L (r, Y3) ] ; Ms tetap  </a:t>
            </a:r>
            <a:r>
              <a:rPr lang="id-ID" sz="1900" b="1" dirty="0">
                <a:solidFill>
                  <a:srgbClr val="FF0000"/>
                </a:solidFill>
                <a:cs typeface="Times New Roman" pitchFamily="18" charset="0"/>
                <a:sym typeface="Wingdings" pitchFamily="2" charset="2"/>
              </a:rPr>
              <a:t>r ↑</a:t>
            </a:r>
            <a:r>
              <a:rPr lang="id-ID" sz="1900" dirty="0">
                <a:cs typeface="Times New Roman" pitchFamily="18" charset="0"/>
                <a:sym typeface="Wingdings" pitchFamily="2" charset="2"/>
              </a:rPr>
              <a:t> (dari r1 ke r2)  </a:t>
            </a:r>
            <a:r>
              <a:rPr lang="id-ID" sz="1900" b="1" dirty="0">
                <a:cs typeface="Times New Roman" pitchFamily="18" charset="0"/>
                <a:sym typeface="Wingdings" pitchFamily="2" charset="2"/>
              </a:rPr>
              <a:t>Gb. 3</a:t>
            </a:r>
            <a:r>
              <a:rPr lang="id-ID" sz="1900" dirty="0">
                <a:cs typeface="Times New Roman" pitchFamily="18" charset="0"/>
                <a:sym typeface="Wingdings" pitchFamily="2" charset="2"/>
              </a:rPr>
              <a:t>: </a:t>
            </a:r>
            <a:r>
              <a:rPr lang="id-ID" sz="1900" b="1" dirty="0">
                <a:solidFill>
                  <a:srgbClr val="CC0099"/>
                </a:solidFill>
                <a:cs typeface="Times New Roman" pitchFamily="18" charset="0"/>
                <a:sym typeface="Wingdings" pitchFamily="2" charset="2"/>
              </a:rPr>
              <a:t>I ↓</a:t>
            </a:r>
            <a:r>
              <a:rPr lang="id-ID" sz="1900" dirty="0">
                <a:cs typeface="Times New Roman" pitchFamily="18" charset="0"/>
                <a:sym typeface="Wingdings" pitchFamily="2" charset="2"/>
              </a:rPr>
              <a:t> [I(r)] dari I1 ke I2  </a:t>
            </a:r>
            <a:r>
              <a:rPr lang="id-ID" sz="1900" b="1" dirty="0">
                <a:cs typeface="Times New Roman" pitchFamily="18" charset="0"/>
                <a:sym typeface="Wingdings" pitchFamily="2" charset="2"/>
              </a:rPr>
              <a:t>Gb.1</a:t>
            </a:r>
            <a:r>
              <a:rPr lang="id-ID" sz="1900" dirty="0">
                <a:cs typeface="Times New Roman" pitchFamily="18" charset="0"/>
                <a:sym typeface="Wingdings" pitchFamily="2" charset="2"/>
              </a:rPr>
              <a:t>:</a:t>
            </a:r>
            <a:r>
              <a:rPr lang="id-ID" sz="1900" b="1" dirty="0">
                <a:solidFill>
                  <a:srgbClr val="CC0099"/>
                </a:solidFill>
                <a:cs typeface="Times New Roman" pitchFamily="18" charset="0"/>
                <a:sym typeface="Wingdings" pitchFamily="2" charset="2"/>
              </a:rPr>
              <a:t> </a:t>
            </a:r>
            <a:r>
              <a:rPr lang="id-ID" sz="1900" dirty="0">
                <a:cs typeface="Times New Roman" pitchFamily="18" charset="0"/>
                <a:sym typeface="Wingdings" pitchFamily="2" charset="2"/>
              </a:rPr>
              <a:t>pasar barang Y ↓ dari Y3 ke Y2  IS2 dan </a:t>
            </a:r>
            <a:r>
              <a:rPr lang="id-ID" sz="1900" dirty="0"/>
              <a:t>LM</a:t>
            </a:r>
            <a:r>
              <a:rPr lang="id-ID" sz="1900" baseline="-25000" dirty="0"/>
              <a:t>1</a:t>
            </a:r>
            <a:r>
              <a:rPr lang="id-ID" sz="1900" dirty="0">
                <a:cs typeface="Times New Roman" pitchFamily="18" charset="0"/>
                <a:sym typeface="Wingdings" pitchFamily="2" charset="2"/>
              </a:rPr>
              <a:t>: titik </a:t>
            </a:r>
            <a:r>
              <a:rPr lang="id-ID" sz="1900" b="1" dirty="0">
                <a:solidFill>
                  <a:srgbClr val="0070C0"/>
                </a:solidFill>
                <a:cs typeface="Times New Roman" pitchFamily="18" charset="0"/>
                <a:sym typeface="Wingdings" pitchFamily="2" charset="2"/>
              </a:rPr>
              <a:t>B</a:t>
            </a:r>
            <a:r>
              <a:rPr lang="id-ID" sz="1900" dirty="0">
                <a:cs typeface="Times New Roman" pitchFamily="18" charset="0"/>
                <a:sym typeface="Wingdings" pitchFamily="2" charset="2"/>
              </a:rPr>
              <a:t> (r2 dan Y2)  </a:t>
            </a:r>
            <a:r>
              <a:rPr lang="en-US" sz="1900" b="1" dirty="0">
                <a:solidFill>
                  <a:srgbClr val="FF0000"/>
                </a:solidFill>
                <a:cs typeface="Times New Roman" pitchFamily="18" charset="0"/>
              </a:rPr>
              <a:t>T </a:t>
            </a:r>
            <a:r>
              <a:rPr lang="en-US" sz="1900" b="1" dirty="0">
                <a:solidFill>
                  <a:srgbClr val="FF0000"/>
                </a:solidFill>
                <a:latin typeface="Times New Roman"/>
                <a:cs typeface="Times New Roman"/>
              </a:rPr>
              <a:t>↓ </a:t>
            </a:r>
            <a:r>
              <a:rPr lang="id-ID" sz="1900" dirty="0">
                <a:cs typeface="Times New Roman" pitchFamily="18" charset="0"/>
              </a:rPr>
              <a:t>: </a:t>
            </a:r>
            <a:r>
              <a:rPr lang="id-ID" sz="1900" dirty="0">
                <a:cs typeface="Times New Roman" pitchFamily="18" charset="0"/>
                <a:sym typeface="Wingdings" pitchFamily="2" charset="2"/>
              </a:rPr>
              <a:t>hasil akhir Y ↑ dari Y1 ke Y2 dg </a:t>
            </a:r>
            <a:r>
              <a:rPr lang="id-ID" sz="1900" b="1" dirty="0">
                <a:solidFill>
                  <a:srgbClr val="FF0000"/>
                </a:solidFill>
                <a:cs typeface="Times New Roman" pitchFamily="18" charset="0"/>
                <a:sym typeface="Wingdings" pitchFamily="2" charset="2"/>
              </a:rPr>
              <a:t>∆Y &lt; </a:t>
            </a:r>
            <a:r>
              <a:rPr lang="en-US" sz="1900" b="1" dirty="0">
                <a:solidFill>
                  <a:srgbClr val="FF0000"/>
                </a:solidFill>
                <a:cs typeface="Times New Roman" pitchFamily="18" charset="0"/>
                <a:sym typeface="Wingdings" pitchFamily="2" charset="2"/>
              </a:rPr>
              <a:t>- MPC</a:t>
            </a:r>
            <a:r>
              <a:rPr lang="id-ID" sz="1900" b="1" dirty="0">
                <a:solidFill>
                  <a:srgbClr val="FF0000"/>
                </a:solidFill>
                <a:cs typeface="Times New Roman" pitchFamily="18" charset="0"/>
                <a:sym typeface="Wingdings" pitchFamily="2" charset="2"/>
              </a:rPr>
              <a:t>/(1-MPC) . ∆</a:t>
            </a:r>
            <a:r>
              <a:rPr lang="en-US" sz="1900" b="1" dirty="0">
                <a:solidFill>
                  <a:srgbClr val="FF0000"/>
                </a:solidFill>
                <a:cs typeface="Times New Roman" pitchFamily="18" charset="0"/>
                <a:sym typeface="Wingdings" pitchFamily="2" charset="2"/>
              </a:rPr>
              <a:t>T</a:t>
            </a:r>
            <a:endParaRPr lang="id-ID" sz="1900" b="1" dirty="0">
              <a:solidFill>
                <a:srgbClr val="FF0000"/>
              </a:solidFill>
              <a:cs typeface="Times New Roman" pitchFamily="18" charset="0"/>
              <a:sym typeface="Wingdings" pitchFamily="2" charset="2"/>
            </a:endParaRPr>
          </a:p>
        </p:txBody>
      </p:sp>
      <p:sp>
        <p:nvSpPr>
          <p:cNvPr id="2" name="Slide Number Placeholder 1"/>
          <p:cNvSpPr>
            <a:spLocks noGrp="1"/>
          </p:cNvSpPr>
          <p:nvPr>
            <p:ph type="sldNum" sz="quarter" idx="12"/>
          </p:nvPr>
        </p:nvSpPr>
        <p:spPr/>
        <p:txBody>
          <a:bodyPr/>
          <a:lstStyle/>
          <a:p>
            <a:fld id="{456F6E04-529F-4CC8-A90A-18A07CEC6577}" type="slidenum">
              <a:rPr lang="en-US" smtClean="0"/>
              <a:t>15</a:t>
            </a:fld>
            <a:endParaRPr lang="en-US"/>
          </a:p>
        </p:txBody>
      </p:sp>
    </p:spTree>
    <p:extLst>
      <p:ext uri="{BB962C8B-B14F-4D97-AF65-F5344CB8AC3E}">
        <p14:creationId xmlns:p14="http://schemas.microsoft.com/office/powerpoint/2010/main" val="407192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145" y="0"/>
            <a:ext cx="609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58145" y="943781"/>
            <a:ext cx="3427220" cy="400110"/>
          </a:xfrm>
          <a:prstGeom prst="rect">
            <a:avLst/>
          </a:prstGeom>
        </p:spPr>
        <p:txBody>
          <a:bodyPr wrap="none">
            <a:spAutoFit/>
          </a:bodyPr>
          <a:lstStyle/>
          <a:p>
            <a:r>
              <a:rPr lang="en-US" sz="2000" b="1" dirty="0">
                <a:solidFill>
                  <a:schemeClr val="accent6">
                    <a:lumMod val="75000"/>
                  </a:schemeClr>
                </a:solidFill>
              </a:rPr>
              <a:t>Changes in The Money Supply </a:t>
            </a:r>
          </a:p>
        </p:txBody>
      </p:sp>
      <p:sp>
        <p:nvSpPr>
          <p:cNvPr id="3" name="Rectangle 2"/>
          <p:cNvSpPr/>
          <p:nvPr/>
        </p:nvSpPr>
        <p:spPr>
          <a:xfrm>
            <a:off x="4558145" y="1307812"/>
            <a:ext cx="4585855" cy="646331"/>
          </a:xfrm>
          <a:prstGeom prst="rect">
            <a:avLst/>
          </a:prstGeom>
        </p:spPr>
        <p:txBody>
          <a:bodyPr wrap="square">
            <a:spAutoFit/>
          </a:bodyPr>
          <a:lstStyle/>
          <a:p>
            <a:r>
              <a:rPr lang="en-US" b="1" dirty="0"/>
              <a:t>An Increase in the Money Supply in </a:t>
            </a:r>
          </a:p>
          <a:p>
            <a:r>
              <a:rPr lang="en-US" b="1" dirty="0"/>
              <a:t>The IS–LM  Model</a:t>
            </a:r>
          </a:p>
        </p:txBody>
      </p:sp>
      <p:sp>
        <p:nvSpPr>
          <p:cNvPr id="18" name="TextBox 17"/>
          <p:cNvSpPr txBox="1"/>
          <p:nvPr/>
        </p:nvSpPr>
        <p:spPr>
          <a:xfrm>
            <a:off x="5213163" y="4372854"/>
            <a:ext cx="2840842" cy="400110"/>
          </a:xfrm>
          <a:prstGeom prst="rect">
            <a:avLst/>
          </a:prstGeom>
          <a:noFill/>
        </p:spPr>
        <p:txBody>
          <a:bodyPr wrap="none" rtlCol="0">
            <a:spAutoFit/>
          </a:bodyPr>
          <a:lstStyle/>
          <a:p>
            <a:r>
              <a:rPr lang="id-ID" sz="2000" b="1" dirty="0"/>
              <a:t>Titik A </a:t>
            </a:r>
            <a:r>
              <a:rPr lang="id-ID" sz="2000" b="1" dirty="0">
                <a:sym typeface="Wingdings" pitchFamily="2" charset="2"/>
              </a:rPr>
              <a:t> titik </a:t>
            </a:r>
            <a:r>
              <a:rPr lang="en-US" sz="2000" b="1" dirty="0">
                <a:sym typeface="Wingdings" pitchFamily="2" charset="2"/>
              </a:rPr>
              <a:t>C</a:t>
            </a:r>
            <a:r>
              <a:rPr lang="id-ID" sz="2000" b="1" dirty="0">
                <a:sym typeface="Wingdings" pitchFamily="2" charset="2"/>
              </a:rPr>
              <a:t>  titik </a:t>
            </a:r>
            <a:r>
              <a:rPr lang="en-US" sz="2000" b="1" dirty="0">
                <a:sym typeface="Wingdings" pitchFamily="2" charset="2"/>
              </a:rPr>
              <a:t>B</a:t>
            </a:r>
            <a:endParaRPr lang="id-ID" sz="2000" b="1" dirty="0"/>
          </a:p>
        </p:txBody>
      </p:sp>
      <p:sp>
        <p:nvSpPr>
          <p:cNvPr id="24" name="Rectangle 23"/>
          <p:cNvSpPr/>
          <p:nvPr/>
        </p:nvSpPr>
        <p:spPr>
          <a:xfrm>
            <a:off x="5256725" y="5101116"/>
            <a:ext cx="1489510" cy="400110"/>
          </a:xfrm>
          <a:prstGeom prst="rect">
            <a:avLst/>
          </a:prstGeom>
          <a:solidFill>
            <a:schemeClr val="accent3">
              <a:lumMod val="20000"/>
              <a:lumOff val="80000"/>
            </a:schemeClr>
          </a:solidFill>
        </p:spPr>
        <p:txBody>
          <a:bodyPr wrap="none">
            <a:spAutoFit/>
          </a:bodyPr>
          <a:lstStyle/>
          <a:p>
            <a:pPr>
              <a:defRPr/>
            </a:pPr>
            <a:r>
              <a:rPr lang="en-US" sz="2000" b="1" dirty="0">
                <a:cs typeface="Times New Roman" pitchFamily="18" charset="0"/>
              </a:rPr>
              <a:t>M</a:t>
            </a:r>
            <a:r>
              <a:rPr lang="id-ID" sz="2000" b="1" dirty="0">
                <a:cs typeface="Times New Roman" pitchFamily="18" charset="0"/>
              </a:rPr>
              <a:t> ↑</a:t>
            </a:r>
            <a:r>
              <a:rPr lang="en-US" sz="2000" b="1" dirty="0">
                <a:cs typeface="Times New Roman" pitchFamily="18" charset="0"/>
              </a:rPr>
              <a:t> </a:t>
            </a:r>
            <a:r>
              <a:rPr lang="en-US" sz="2000" b="1" dirty="0">
                <a:cs typeface="Times New Roman" pitchFamily="18" charset="0"/>
                <a:sym typeface="Wingdings" pitchFamily="2" charset="2"/>
              </a:rPr>
              <a:t> </a:t>
            </a:r>
            <a:r>
              <a:rPr lang="en-US" sz="2000" b="1" dirty="0">
                <a:cs typeface="Times New Roman" pitchFamily="18" charset="0"/>
              </a:rPr>
              <a:t>Y</a:t>
            </a:r>
            <a:r>
              <a:rPr lang="id-ID" sz="2000" b="1" dirty="0">
                <a:cs typeface="Times New Roman" pitchFamily="18" charset="0"/>
              </a:rPr>
              <a:t> ↑</a:t>
            </a:r>
            <a:endParaRPr lang="en-US" sz="20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15711"/>
            <a:ext cx="3962400" cy="65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24062"/>
            <a:ext cx="4343400" cy="369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0196" y="2024062"/>
            <a:ext cx="2479964"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057400" y="3733800"/>
            <a:ext cx="0" cy="709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362200" y="4372854"/>
            <a:ext cx="304800" cy="3779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95400" y="4607902"/>
            <a:ext cx="1026547" cy="1"/>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042703" y="4372854"/>
            <a:ext cx="279244" cy="307777"/>
          </a:xfrm>
          <a:prstGeom prst="rect">
            <a:avLst/>
          </a:prstGeom>
          <a:noFill/>
        </p:spPr>
        <p:txBody>
          <a:bodyPr wrap="none" rtlCol="0">
            <a:spAutoFit/>
          </a:bodyPr>
          <a:lstStyle/>
          <a:p>
            <a:r>
              <a:rPr lang="en-US" sz="1400" b="1" dirty="0"/>
              <a:t>C</a:t>
            </a:r>
          </a:p>
        </p:txBody>
      </p:sp>
      <p:sp>
        <p:nvSpPr>
          <p:cNvPr id="13" name="TextBox 12"/>
          <p:cNvSpPr txBox="1"/>
          <p:nvPr/>
        </p:nvSpPr>
        <p:spPr>
          <a:xfrm>
            <a:off x="1019191" y="4526742"/>
            <a:ext cx="338554" cy="307777"/>
          </a:xfrm>
          <a:prstGeom prst="rect">
            <a:avLst/>
          </a:prstGeom>
          <a:noFill/>
        </p:spPr>
        <p:txBody>
          <a:bodyPr wrap="none" rtlCol="0">
            <a:spAutoFit/>
          </a:bodyPr>
          <a:lstStyle/>
          <a:p>
            <a:r>
              <a:rPr lang="en-US" sz="1400" dirty="0"/>
              <a:t>r3</a:t>
            </a:r>
          </a:p>
        </p:txBody>
      </p:sp>
      <p:sp>
        <p:nvSpPr>
          <p:cNvPr id="4" name="Slide Number Placeholder 3"/>
          <p:cNvSpPr>
            <a:spLocks noGrp="1"/>
          </p:cNvSpPr>
          <p:nvPr>
            <p:ph type="sldNum" sz="quarter" idx="12"/>
          </p:nvPr>
        </p:nvSpPr>
        <p:spPr/>
        <p:txBody>
          <a:bodyPr/>
          <a:lstStyle/>
          <a:p>
            <a:fld id="{456F6E04-529F-4CC8-A90A-18A07CEC6577}" type="slidenum">
              <a:rPr lang="en-US" smtClean="0"/>
              <a:t>16</a:t>
            </a:fld>
            <a:endParaRPr lang="en-US"/>
          </a:p>
        </p:txBody>
      </p:sp>
    </p:spTree>
    <p:extLst>
      <p:ext uri="{BB962C8B-B14F-4D97-AF65-F5344CB8AC3E}">
        <p14:creationId xmlns:p14="http://schemas.microsoft.com/office/powerpoint/2010/main" val="589973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145" y="0"/>
            <a:ext cx="609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58145" y="943781"/>
            <a:ext cx="3427220" cy="400110"/>
          </a:xfrm>
          <a:prstGeom prst="rect">
            <a:avLst/>
          </a:prstGeom>
        </p:spPr>
        <p:txBody>
          <a:bodyPr wrap="none">
            <a:spAutoFit/>
          </a:bodyPr>
          <a:lstStyle/>
          <a:p>
            <a:r>
              <a:rPr lang="en-US" sz="2000" b="1" dirty="0">
                <a:solidFill>
                  <a:schemeClr val="accent6">
                    <a:lumMod val="75000"/>
                  </a:schemeClr>
                </a:solidFill>
              </a:rPr>
              <a:t>Changes in The Money Supply </a:t>
            </a:r>
          </a:p>
        </p:txBody>
      </p:sp>
      <p:sp>
        <p:nvSpPr>
          <p:cNvPr id="3" name="Rectangle 2"/>
          <p:cNvSpPr/>
          <p:nvPr/>
        </p:nvSpPr>
        <p:spPr>
          <a:xfrm>
            <a:off x="4558145" y="1307812"/>
            <a:ext cx="4585855" cy="646331"/>
          </a:xfrm>
          <a:prstGeom prst="rect">
            <a:avLst/>
          </a:prstGeom>
        </p:spPr>
        <p:txBody>
          <a:bodyPr wrap="square">
            <a:spAutoFit/>
          </a:bodyPr>
          <a:lstStyle/>
          <a:p>
            <a:r>
              <a:rPr lang="en-US" b="1" dirty="0"/>
              <a:t>An Increase in the Money Supply in </a:t>
            </a:r>
          </a:p>
          <a:p>
            <a:r>
              <a:rPr lang="en-US" b="1" dirty="0"/>
              <a:t>The IS–LM  Model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15711"/>
            <a:ext cx="3962400" cy="65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24062"/>
            <a:ext cx="4343400" cy="369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042703" y="4372854"/>
            <a:ext cx="279244" cy="307777"/>
          </a:xfrm>
          <a:prstGeom prst="rect">
            <a:avLst/>
          </a:prstGeom>
          <a:noFill/>
        </p:spPr>
        <p:txBody>
          <a:bodyPr wrap="none" rtlCol="0">
            <a:spAutoFit/>
          </a:bodyPr>
          <a:lstStyle/>
          <a:p>
            <a:r>
              <a:rPr lang="en-US" sz="1400" b="1" dirty="0"/>
              <a:t>C</a:t>
            </a:r>
          </a:p>
        </p:txBody>
      </p:sp>
      <p:cxnSp>
        <p:nvCxnSpPr>
          <p:cNvPr id="6" name="Straight Arrow Connector 5"/>
          <p:cNvCxnSpPr/>
          <p:nvPr/>
        </p:nvCxnSpPr>
        <p:spPr>
          <a:xfrm>
            <a:off x="2057400" y="3733800"/>
            <a:ext cx="0" cy="709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580409" y="4607904"/>
            <a:ext cx="69619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876800" y="2081851"/>
            <a:ext cx="3321743" cy="400110"/>
          </a:xfrm>
          <a:prstGeom prst="rect">
            <a:avLst/>
          </a:prstGeom>
        </p:spPr>
        <p:txBody>
          <a:bodyPr wrap="none">
            <a:spAutoFit/>
          </a:bodyPr>
          <a:lstStyle/>
          <a:p>
            <a:pPr>
              <a:buClr>
                <a:schemeClr val="accent2"/>
              </a:buClr>
              <a:buSzPct val="110000"/>
              <a:tabLst>
                <a:tab pos="461963" algn="l"/>
              </a:tabLst>
              <a:defRPr/>
            </a:pPr>
            <a:r>
              <a:rPr lang="id-ID" sz="2000" dirty="0"/>
              <a:t>IS</a:t>
            </a:r>
            <a:r>
              <a:rPr lang="id-ID" sz="2000" baseline="-25000" dirty="0"/>
              <a:t>1</a:t>
            </a:r>
            <a:r>
              <a:rPr lang="id-ID" sz="2000" dirty="0"/>
              <a:t> dan LM</a:t>
            </a:r>
            <a:r>
              <a:rPr lang="id-ID" sz="2000" baseline="-25000" dirty="0"/>
              <a:t>1</a:t>
            </a:r>
            <a:r>
              <a:rPr lang="id-ID" sz="2000" dirty="0"/>
              <a:t>: titik </a:t>
            </a:r>
            <a:r>
              <a:rPr lang="id-ID" sz="2000" b="1" dirty="0">
                <a:solidFill>
                  <a:srgbClr val="7030A0"/>
                </a:solidFill>
              </a:rPr>
              <a:t>A</a:t>
            </a:r>
            <a:r>
              <a:rPr lang="id-ID" sz="2000" dirty="0"/>
              <a:t> (r1 dan Y1)</a:t>
            </a:r>
          </a:p>
        </p:txBody>
      </p:sp>
      <p:sp>
        <p:nvSpPr>
          <p:cNvPr id="4" name="Rectangle 3"/>
          <p:cNvSpPr/>
          <p:nvPr/>
        </p:nvSpPr>
        <p:spPr>
          <a:xfrm>
            <a:off x="4876800" y="2517399"/>
            <a:ext cx="4038600" cy="2862322"/>
          </a:xfrm>
          <a:prstGeom prst="rect">
            <a:avLst/>
          </a:prstGeom>
        </p:spPr>
        <p:txBody>
          <a:bodyPr wrap="square">
            <a:spAutoFit/>
          </a:bodyPr>
          <a:lstStyle/>
          <a:p>
            <a:r>
              <a:rPr lang="id-ID" sz="2000" b="1" dirty="0">
                <a:solidFill>
                  <a:srgbClr val="FF0000"/>
                </a:solidFill>
                <a:cs typeface="Times New Roman" pitchFamily="18" charset="0"/>
              </a:rPr>
              <a:t>M ↑</a:t>
            </a:r>
            <a:r>
              <a:rPr lang="id-ID" sz="2000" b="1" dirty="0">
                <a:solidFill>
                  <a:srgbClr val="FF0000"/>
                </a:solidFill>
                <a:cs typeface="Times New Roman"/>
              </a:rPr>
              <a:t> </a:t>
            </a:r>
            <a:r>
              <a:rPr lang="id-ID" sz="2000" b="1" dirty="0">
                <a:solidFill>
                  <a:srgbClr val="FF0000"/>
                </a:solidFill>
                <a:cs typeface="Times New Roman"/>
                <a:sym typeface="Wingdings" pitchFamily="2" charset="2"/>
              </a:rPr>
              <a:t> </a:t>
            </a:r>
            <a:r>
              <a:rPr lang="id-ID" sz="2000" dirty="0">
                <a:cs typeface="Times New Roman" pitchFamily="18" charset="0"/>
                <a:sym typeface="Wingdings" pitchFamily="2" charset="2"/>
              </a:rPr>
              <a:t>pasar uang: </a:t>
            </a:r>
            <a:r>
              <a:rPr lang="id-ID" sz="2000" b="1" dirty="0">
                <a:solidFill>
                  <a:srgbClr val="FF0000"/>
                </a:solidFill>
                <a:cs typeface="Times New Roman" pitchFamily="18" charset="0"/>
                <a:sym typeface="Wingdings" pitchFamily="2" charset="2"/>
              </a:rPr>
              <a:t>M ↑ </a:t>
            </a:r>
            <a:r>
              <a:rPr lang="id-ID" sz="2000" dirty="0">
                <a:cs typeface="Times New Roman" pitchFamily="18" charset="0"/>
                <a:sym typeface="Wingdings" pitchFamily="2" charset="2"/>
              </a:rPr>
              <a:t>; L (r, Y1) tetap  </a:t>
            </a:r>
            <a:r>
              <a:rPr lang="id-ID" sz="2000" b="1" dirty="0">
                <a:solidFill>
                  <a:srgbClr val="FF0000"/>
                </a:solidFill>
                <a:cs typeface="Times New Roman" pitchFamily="18" charset="0"/>
                <a:sym typeface="Wingdings" pitchFamily="2" charset="2"/>
              </a:rPr>
              <a:t>r </a:t>
            </a:r>
            <a:r>
              <a:rPr lang="id-ID" sz="2000" dirty="0">
                <a:solidFill>
                  <a:srgbClr val="FF0000"/>
                </a:solidFill>
                <a:cs typeface="Times New Roman" pitchFamily="18" charset="0"/>
                <a:sym typeface="Wingdings" pitchFamily="2" charset="2"/>
              </a:rPr>
              <a:t>↓</a:t>
            </a:r>
            <a:r>
              <a:rPr lang="id-ID" sz="2000" dirty="0">
                <a:cs typeface="Times New Roman" pitchFamily="18" charset="0"/>
                <a:sym typeface="Wingdings" pitchFamily="2" charset="2"/>
              </a:rPr>
              <a:t> (dari r1 ke r</a:t>
            </a:r>
            <a:r>
              <a:rPr lang="en-US" sz="2000" dirty="0">
                <a:cs typeface="Times New Roman" pitchFamily="18" charset="0"/>
                <a:sym typeface="Wingdings" pitchFamily="2" charset="2"/>
              </a:rPr>
              <a:t>3</a:t>
            </a:r>
            <a:r>
              <a:rPr lang="id-ID" sz="2000" dirty="0">
                <a:cs typeface="Times New Roman" pitchFamily="18" charset="0"/>
                <a:sym typeface="Wingdings" pitchFamily="2" charset="2"/>
              </a:rPr>
              <a:t>) </a:t>
            </a:r>
            <a:r>
              <a:rPr lang="id-ID" sz="2000" b="1" dirty="0">
                <a:solidFill>
                  <a:srgbClr val="FF0000"/>
                </a:solidFill>
                <a:cs typeface="Times New Roman" pitchFamily="18" charset="0"/>
                <a:sym typeface="Wingdings" pitchFamily="2" charset="2"/>
              </a:rPr>
              <a:t> </a:t>
            </a:r>
            <a:r>
              <a:rPr lang="id-ID" sz="2000" dirty="0">
                <a:cs typeface="Times New Roman" pitchFamily="18" charset="0"/>
                <a:sym typeface="Wingdings" pitchFamily="2" charset="2"/>
              </a:rPr>
              <a:t>LM geser kanan dari </a:t>
            </a:r>
            <a:r>
              <a:rPr lang="id-ID" sz="2000" dirty="0"/>
              <a:t>LM</a:t>
            </a:r>
            <a:r>
              <a:rPr lang="id-ID" sz="2000" baseline="-25000" dirty="0"/>
              <a:t>1  </a:t>
            </a:r>
            <a:r>
              <a:rPr lang="id-ID" sz="2000" dirty="0"/>
              <a:t>ke</a:t>
            </a:r>
            <a:r>
              <a:rPr lang="id-ID" sz="2000" baseline="-25000" dirty="0"/>
              <a:t> </a:t>
            </a:r>
            <a:r>
              <a:rPr lang="id-ID" sz="2000" dirty="0"/>
              <a:t>LM</a:t>
            </a:r>
            <a:r>
              <a:rPr lang="id-ID" sz="2000" baseline="-25000" dirty="0"/>
              <a:t>2 </a:t>
            </a:r>
            <a:r>
              <a:rPr lang="id-ID" sz="2000" dirty="0">
                <a:cs typeface="Times New Roman" pitchFamily="18" charset="0"/>
                <a:sym typeface="Wingdings" pitchFamily="2" charset="2"/>
              </a:rPr>
              <a:t> pada </a:t>
            </a:r>
            <a:r>
              <a:rPr lang="en-US" sz="2000" dirty="0">
                <a:cs typeface="Times New Roman" pitchFamily="18" charset="0"/>
                <a:sym typeface="Wingdings" pitchFamily="2" charset="2"/>
              </a:rPr>
              <a:t>r3</a:t>
            </a:r>
            <a:r>
              <a:rPr lang="id-ID" sz="2000" dirty="0">
                <a:cs typeface="Times New Roman" pitchFamily="18" charset="0"/>
                <a:sym typeface="Wingdings" pitchFamily="2" charset="2"/>
              </a:rPr>
              <a:t> dan</a:t>
            </a:r>
            <a:r>
              <a:rPr lang="id-ID" sz="2000" b="1" dirty="0">
                <a:solidFill>
                  <a:srgbClr val="FF0000"/>
                </a:solidFill>
                <a:cs typeface="Times New Roman" pitchFamily="18" charset="0"/>
                <a:sym typeface="Wingdings" pitchFamily="2" charset="2"/>
              </a:rPr>
              <a:t> </a:t>
            </a:r>
            <a:r>
              <a:rPr lang="en-US" sz="2000" dirty="0"/>
              <a:t>IS</a:t>
            </a:r>
            <a:r>
              <a:rPr lang="id-ID" sz="2000" dirty="0">
                <a:cs typeface="Times New Roman" pitchFamily="18" charset="0"/>
              </a:rPr>
              <a:t>: titik </a:t>
            </a:r>
            <a:r>
              <a:rPr lang="id-ID" sz="2000" b="1" dirty="0">
                <a:solidFill>
                  <a:srgbClr val="7030A0"/>
                </a:solidFill>
                <a:cs typeface="Times New Roman" pitchFamily="18" charset="0"/>
              </a:rPr>
              <a:t>C</a:t>
            </a:r>
            <a:r>
              <a:rPr lang="id-ID" sz="2000" dirty="0">
                <a:cs typeface="Times New Roman" pitchFamily="18" charset="0"/>
              </a:rPr>
              <a:t> (r3 dan Y1) </a:t>
            </a:r>
            <a:r>
              <a:rPr lang="id-ID" sz="2000" dirty="0">
                <a:cs typeface="Times New Roman" pitchFamily="18" charset="0"/>
                <a:sym typeface="Wingdings" pitchFamily="2" charset="2"/>
              </a:rPr>
              <a:t></a:t>
            </a:r>
            <a:r>
              <a:rPr lang="id-ID" sz="2000" dirty="0">
                <a:cs typeface="Times New Roman" pitchFamily="18" charset="0"/>
              </a:rPr>
              <a:t> </a:t>
            </a:r>
            <a:r>
              <a:rPr lang="id-ID" sz="2000" b="1" dirty="0">
                <a:solidFill>
                  <a:srgbClr val="FF0000"/>
                </a:solidFill>
                <a:cs typeface="Times New Roman" pitchFamily="18" charset="0"/>
                <a:sym typeface="Wingdings" pitchFamily="2" charset="2"/>
              </a:rPr>
              <a:t>I</a:t>
            </a:r>
            <a:r>
              <a:rPr lang="id-ID" sz="2000" b="1" dirty="0">
                <a:solidFill>
                  <a:srgbClr val="CC0099"/>
                </a:solidFill>
                <a:cs typeface="Times New Roman" pitchFamily="18" charset="0"/>
                <a:sym typeface="Wingdings" pitchFamily="2" charset="2"/>
              </a:rPr>
              <a:t> </a:t>
            </a:r>
            <a:r>
              <a:rPr lang="id-ID" sz="2000" b="1" dirty="0">
                <a:solidFill>
                  <a:srgbClr val="FF0000"/>
                </a:solidFill>
                <a:cs typeface="Times New Roman" pitchFamily="18" charset="0"/>
              </a:rPr>
              <a:t>↑</a:t>
            </a:r>
            <a:r>
              <a:rPr lang="id-ID" sz="2000" dirty="0">
                <a:cs typeface="Times New Roman" pitchFamily="18" charset="0"/>
                <a:sym typeface="Wingdings" pitchFamily="2" charset="2"/>
              </a:rPr>
              <a:t> [I(r)]  Y </a:t>
            </a:r>
            <a:r>
              <a:rPr lang="id-ID" sz="2000" b="1" dirty="0">
                <a:solidFill>
                  <a:srgbClr val="FF0000"/>
                </a:solidFill>
                <a:cs typeface="Times New Roman" pitchFamily="18" charset="0"/>
              </a:rPr>
              <a:t>↑ </a:t>
            </a:r>
            <a:r>
              <a:rPr lang="id-ID" sz="2000" dirty="0"/>
              <a:t>dari Y1 ke Y</a:t>
            </a:r>
            <a:r>
              <a:rPr lang="en-US" sz="2000" dirty="0"/>
              <a:t>3</a:t>
            </a:r>
            <a:r>
              <a:rPr lang="id-ID" sz="2000" dirty="0"/>
              <a:t> </a:t>
            </a:r>
            <a:r>
              <a:rPr lang="id-ID" sz="2000" dirty="0">
                <a:cs typeface="Times New Roman" pitchFamily="18" charset="0"/>
                <a:sym typeface="Wingdings" pitchFamily="2" charset="2"/>
              </a:rPr>
              <a:t></a:t>
            </a:r>
            <a:r>
              <a:rPr lang="id-ID" sz="2000" dirty="0">
                <a:sym typeface="Wingdings" pitchFamily="2" charset="2"/>
              </a:rPr>
              <a:t> </a:t>
            </a:r>
            <a:r>
              <a:rPr lang="id-ID" sz="2000" dirty="0">
                <a:cs typeface="Times New Roman" pitchFamily="18" charset="0"/>
                <a:sym typeface="Wingdings" pitchFamily="2" charset="2"/>
              </a:rPr>
              <a:t>pasar uang: </a:t>
            </a:r>
            <a:r>
              <a:rPr lang="id-ID" sz="2000" b="1" dirty="0">
                <a:solidFill>
                  <a:srgbClr val="FF0000"/>
                </a:solidFill>
                <a:cs typeface="Times New Roman" pitchFamily="18" charset="0"/>
                <a:sym typeface="Wingdings" pitchFamily="2" charset="2"/>
              </a:rPr>
              <a:t>L ↑</a:t>
            </a:r>
            <a:r>
              <a:rPr lang="id-ID" sz="2000" dirty="0">
                <a:cs typeface="Times New Roman" pitchFamily="18" charset="0"/>
                <a:sym typeface="Wingdings" pitchFamily="2" charset="2"/>
              </a:rPr>
              <a:t> [ L (r, Y2) ] ; Ms tetap  </a:t>
            </a:r>
            <a:r>
              <a:rPr lang="id-ID" sz="2000" b="1" dirty="0">
                <a:solidFill>
                  <a:srgbClr val="FF0000"/>
                </a:solidFill>
                <a:cs typeface="Times New Roman" pitchFamily="18" charset="0"/>
                <a:sym typeface="Wingdings" pitchFamily="2" charset="2"/>
              </a:rPr>
              <a:t>r ↑</a:t>
            </a:r>
            <a:r>
              <a:rPr lang="id-ID" sz="2000" dirty="0">
                <a:cs typeface="Times New Roman" pitchFamily="18" charset="0"/>
                <a:sym typeface="Wingdings" pitchFamily="2" charset="2"/>
              </a:rPr>
              <a:t> (dari r3 ke r2)  </a:t>
            </a:r>
            <a:r>
              <a:rPr lang="id-ID" sz="2000" b="1" dirty="0">
                <a:solidFill>
                  <a:srgbClr val="FF0000"/>
                </a:solidFill>
                <a:cs typeface="Times New Roman" pitchFamily="18" charset="0"/>
                <a:sym typeface="Wingdings" pitchFamily="2" charset="2"/>
              </a:rPr>
              <a:t>I</a:t>
            </a:r>
            <a:r>
              <a:rPr lang="id-ID" sz="2000" b="1" dirty="0">
                <a:solidFill>
                  <a:srgbClr val="CC0099"/>
                </a:solidFill>
                <a:cs typeface="Times New Roman" pitchFamily="18" charset="0"/>
                <a:sym typeface="Wingdings" pitchFamily="2" charset="2"/>
              </a:rPr>
              <a:t> </a:t>
            </a:r>
            <a:r>
              <a:rPr lang="id-ID" sz="2000" dirty="0">
                <a:solidFill>
                  <a:srgbClr val="FF0000"/>
                </a:solidFill>
                <a:cs typeface="Times New Roman" pitchFamily="18" charset="0"/>
                <a:sym typeface="Wingdings" pitchFamily="2" charset="2"/>
              </a:rPr>
              <a:t>↓</a:t>
            </a:r>
            <a:r>
              <a:rPr lang="id-ID" sz="2000" dirty="0">
                <a:cs typeface="Times New Roman" pitchFamily="18" charset="0"/>
                <a:sym typeface="Wingdings" pitchFamily="2" charset="2"/>
              </a:rPr>
              <a:t> [I(r)] </a:t>
            </a:r>
            <a:r>
              <a:rPr lang="en-US" sz="2000" dirty="0">
                <a:cs typeface="Times New Roman" pitchFamily="18" charset="0"/>
                <a:sym typeface="Wingdings" pitchFamily="2" charset="2"/>
              </a:rPr>
              <a:t> </a:t>
            </a:r>
            <a:r>
              <a:rPr lang="id-ID" sz="2000" dirty="0">
                <a:cs typeface="Times New Roman" pitchFamily="18" charset="0"/>
                <a:sym typeface="Wingdings" pitchFamily="2" charset="2"/>
              </a:rPr>
              <a:t>Y </a:t>
            </a:r>
            <a:r>
              <a:rPr lang="id-ID" sz="2000" dirty="0">
                <a:solidFill>
                  <a:srgbClr val="FF0000"/>
                </a:solidFill>
                <a:cs typeface="Times New Roman" pitchFamily="18" charset="0"/>
                <a:sym typeface="Wingdings" pitchFamily="2" charset="2"/>
              </a:rPr>
              <a:t>↓</a:t>
            </a:r>
            <a:r>
              <a:rPr lang="id-ID" sz="2000" b="1" dirty="0">
                <a:solidFill>
                  <a:srgbClr val="FF0000"/>
                </a:solidFill>
                <a:cs typeface="Times New Roman" pitchFamily="18" charset="0"/>
              </a:rPr>
              <a:t> </a:t>
            </a:r>
            <a:r>
              <a:rPr lang="id-ID" sz="2000" dirty="0"/>
              <a:t>dari Y</a:t>
            </a:r>
            <a:r>
              <a:rPr lang="en-US" sz="2000" dirty="0"/>
              <a:t>3</a:t>
            </a:r>
            <a:r>
              <a:rPr lang="id-ID" sz="2000" dirty="0"/>
              <a:t> ke Y2</a:t>
            </a:r>
            <a:r>
              <a:rPr lang="en-US" sz="2000" dirty="0"/>
              <a:t> </a:t>
            </a:r>
            <a:r>
              <a:rPr lang="en-US" sz="2000" dirty="0">
                <a:sym typeface="Wingdings" pitchFamily="2" charset="2"/>
              </a:rPr>
              <a:t></a:t>
            </a:r>
            <a:r>
              <a:rPr lang="id-ID" sz="2000" dirty="0"/>
              <a:t> </a:t>
            </a:r>
            <a:r>
              <a:rPr lang="id-ID" sz="2000" dirty="0">
                <a:cs typeface="Times New Roman" pitchFamily="18" charset="0"/>
                <a:sym typeface="Wingdings" pitchFamily="2" charset="2"/>
              </a:rPr>
              <a:t>IS dan </a:t>
            </a:r>
            <a:r>
              <a:rPr lang="id-ID" sz="2000" dirty="0"/>
              <a:t>LM</a:t>
            </a:r>
            <a:r>
              <a:rPr lang="id-ID" sz="2000" baseline="-25000" dirty="0"/>
              <a:t>2</a:t>
            </a:r>
            <a:r>
              <a:rPr lang="id-ID" sz="2000" dirty="0">
                <a:cs typeface="Times New Roman" pitchFamily="18" charset="0"/>
                <a:sym typeface="Wingdings" pitchFamily="2" charset="2"/>
              </a:rPr>
              <a:t>: titik </a:t>
            </a:r>
            <a:r>
              <a:rPr lang="id-ID" sz="2000" b="1" dirty="0">
                <a:solidFill>
                  <a:srgbClr val="7030A0"/>
                </a:solidFill>
                <a:cs typeface="Times New Roman" pitchFamily="18" charset="0"/>
                <a:sym typeface="Wingdings" pitchFamily="2" charset="2"/>
              </a:rPr>
              <a:t>B</a:t>
            </a:r>
            <a:r>
              <a:rPr lang="id-ID" sz="2000" dirty="0">
                <a:cs typeface="Times New Roman" pitchFamily="18" charset="0"/>
                <a:sym typeface="Wingdings" pitchFamily="2" charset="2"/>
              </a:rPr>
              <a:t> (r</a:t>
            </a:r>
            <a:r>
              <a:rPr lang="en-US" sz="2000" dirty="0">
                <a:cs typeface="Times New Roman" pitchFamily="18" charset="0"/>
                <a:sym typeface="Wingdings" pitchFamily="2" charset="2"/>
              </a:rPr>
              <a:t>2</a:t>
            </a:r>
            <a:r>
              <a:rPr lang="id-ID" sz="2000" dirty="0">
                <a:cs typeface="Times New Roman" pitchFamily="18" charset="0"/>
                <a:sym typeface="Wingdings" pitchFamily="2" charset="2"/>
              </a:rPr>
              <a:t> dan Y</a:t>
            </a:r>
            <a:r>
              <a:rPr lang="en-US" sz="2000" dirty="0">
                <a:cs typeface="Times New Roman" pitchFamily="18" charset="0"/>
                <a:sym typeface="Wingdings" pitchFamily="2" charset="2"/>
              </a:rPr>
              <a:t>2</a:t>
            </a:r>
            <a:r>
              <a:rPr lang="id-ID" sz="2000" dirty="0">
                <a:cs typeface="Times New Roman" pitchFamily="18" charset="0"/>
                <a:sym typeface="Wingdings" pitchFamily="2" charset="2"/>
              </a:rPr>
              <a:t>)</a:t>
            </a:r>
            <a:endParaRPr lang="id-ID" sz="2000" dirty="0"/>
          </a:p>
        </p:txBody>
      </p:sp>
      <p:cxnSp>
        <p:nvCxnSpPr>
          <p:cNvPr id="8" name="Straight Connector 7"/>
          <p:cNvCxnSpPr/>
          <p:nvPr/>
        </p:nvCxnSpPr>
        <p:spPr>
          <a:xfrm>
            <a:off x="1295400" y="4607902"/>
            <a:ext cx="1026547" cy="1"/>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19191" y="4526742"/>
            <a:ext cx="338554" cy="307777"/>
          </a:xfrm>
          <a:prstGeom prst="rect">
            <a:avLst/>
          </a:prstGeom>
          <a:noFill/>
        </p:spPr>
        <p:txBody>
          <a:bodyPr wrap="none" rtlCol="0">
            <a:spAutoFit/>
          </a:bodyPr>
          <a:lstStyle/>
          <a:p>
            <a:r>
              <a:rPr lang="en-US" sz="1400" dirty="0"/>
              <a:t>r3</a:t>
            </a:r>
          </a:p>
        </p:txBody>
      </p:sp>
      <p:sp>
        <p:nvSpPr>
          <p:cNvPr id="5" name="Rectangle 4"/>
          <p:cNvSpPr/>
          <p:nvPr/>
        </p:nvSpPr>
        <p:spPr>
          <a:xfrm>
            <a:off x="5016788" y="5530333"/>
            <a:ext cx="4054059" cy="400110"/>
          </a:xfrm>
          <a:prstGeom prst="rect">
            <a:avLst/>
          </a:prstGeom>
        </p:spPr>
        <p:txBody>
          <a:bodyPr wrap="none">
            <a:spAutoFit/>
          </a:bodyPr>
          <a:lstStyle/>
          <a:p>
            <a:r>
              <a:rPr lang="id-ID" sz="2000" b="1" dirty="0">
                <a:solidFill>
                  <a:srgbClr val="FF0000"/>
                </a:solidFill>
                <a:cs typeface="Times New Roman" pitchFamily="18" charset="0"/>
              </a:rPr>
              <a:t>M ↑: </a:t>
            </a:r>
            <a:r>
              <a:rPr lang="id-ID" sz="2000" dirty="0">
                <a:cs typeface="Times New Roman" pitchFamily="18" charset="0"/>
                <a:sym typeface="Wingdings" pitchFamily="2" charset="2"/>
              </a:rPr>
              <a:t>hasil akhir</a:t>
            </a:r>
            <a:r>
              <a:rPr lang="id-ID" sz="2000" b="1" dirty="0">
                <a:solidFill>
                  <a:srgbClr val="FF0000"/>
                </a:solidFill>
                <a:cs typeface="Times New Roman" pitchFamily="18" charset="0"/>
              </a:rPr>
              <a:t> </a:t>
            </a:r>
            <a:r>
              <a:rPr lang="id-ID" sz="2000" b="1" dirty="0">
                <a:solidFill>
                  <a:srgbClr val="FF0000"/>
                </a:solidFill>
                <a:cs typeface="Times New Roman"/>
                <a:sym typeface="Wingdings" pitchFamily="2" charset="2"/>
              </a:rPr>
              <a:t> </a:t>
            </a:r>
            <a:r>
              <a:rPr lang="id-ID" sz="2000" dirty="0">
                <a:cs typeface="Times New Roman" pitchFamily="18" charset="0"/>
                <a:sym typeface="Wingdings" pitchFamily="2" charset="2"/>
              </a:rPr>
              <a:t>Y ↑ dari Y1 ke Y</a:t>
            </a:r>
            <a:r>
              <a:rPr lang="en-US" sz="2000" dirty="0">
                <a:cs typeface="Times New Roman" pitchFamily="18" charset="0"/>
                <a:sym typeface="Wingdings" pitchFamily="2" charset="2"/>
              </a:rPr>
              <a:t>2</a:t>
            </a:r>
            <a:endParaRPr lang="en-US" sz="2000" dirty="0"/>
          </a:p>
        </p:txBody>
      </p:sp>
      <p:cxnSp>
        <p:nvCxnSpPr>
          <p:cNvPr id="10" name="Straight Arrow Connector 9"/>
          <p:cNvCxnSpPr/>
          <p:nvPr/>
        </p:nvCxnSpPr>
        <p:spPr>
          <a:xfrm flipV="1">
            <a:off x="2514600" y="4267200"/>
            <a:ext cx="304800" cy="3407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352800" y="4607905"/>
            <a:ext cx="0" cy="771816"/>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193473" y="5408058"/>
            <a:ext cx="396262" cy="338554"/>
          </a:xfrm>
          <a:prstGeom prst="rect">
            <a:avLst/>
          </a:prstGeom>
          <a:noFill/>
        </p:spPr>
        <p:txBody>
          <a:bodyPr wrap="none" rtlCol="0">
            <a:spAutoFit/>
          </a:bodyPr>
          <a:lstStyle/>
          <a:p>
            <a:r>
              <a:rPr lang="en-US" sz="1600" b="1" dirty="0"/>
              <a:t>Y3</a:t>
            </a:r>
          </a:p>
        </p:txBody>
      </p:sp>
      <p:sp>
        <p:nvSpPr>
          <p:cNvPr id="26" name="TextBox 25"/>
          <p:cNvSpPr txBox="1"/>
          <p:nvPr/>
        </p:nvSpPr>
        <p:spPr>
          <a:xfrm>
            <a:off x="3391604" y="4300128"/>
            <a:ext cx="331181" cy="307777"/>
          </a:xfrm>
          <a:prstGeom prst="rect">
            <a:avLst/>
          </a:prstGeom>
          <a:noFill/>
        </p:spPr>
        <p:txBody>
          <a:bodyPr wrap="none" rtlCol="0">
            <a:spAutoFit/>
          </a:bodyPr>
          <a:lstStyle/>
          <a:p>
            <a:r>
              <a:rPr lang="en-US" sz="1400" b="1" dirty="0"/>
              <a:t>C’</a:t>
            </a:r>
          </a:p>
        </p:txBody>
      </p:sp>
      <p:sp>
        <p:nvSpPr>
          <p:cNvPr id="7" name="Slide Number Placeholder 6"/>
          <p:cNvSpPr>
            <a:spLocks noGrp="1"/>
          </p:cNvSpPr>
          <p:nvPr>
            <p:ph type="sldNum" sz="quarter" idx="12"/>
          </p:nvPr>
        </p:nvSpPr>
        <p:spPr/>
        <p:txBody>
          <a:bodyPr/>
          <a:lstStyle/>
          <a:p>
            <a:fld id="{456F6E04-529F-4CC8-A90A-18A07CEC6577}" type="slidenum">
              <a:rPr lang="en-US" smtClean="0"/>
              <a:t>17</a:t>
            </a:fld>
            <a:endParaRPr lang="en-US"/>
          </a:p>
        </p:txBody>
      </p:sp>
    </p:spTree>
    <p:extLst>
      <p:ext uri="{BB962C8B-B14F-4D97-AF65-F5344CB8AC3E}">
        <p14:creationId xmlns:p14="http://schemas.microsoft.com/office/powerpoint/2010/main" val="277373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08763" y="6242050"/>
            <a:ext cx="2133600" cy="365125"/>
          </a:xfrm>
        </p:spPr>
        <p:txBody>
          <a:bodyPr/>
          <a:lstStyle/>
          <a:p>
            <a:pPr>
              <a:defRPr/>
            </a:pPr>
            <a:r>
              <a:rPr lang="en-US"/>
              <a:t>slide </a:t>
            </a:r>
            <a:fld id="{9CF3FDF5-4F58-4329-AF9F-C6E050032212}" type="slidenum">
              <a:rPr lang="en-US" smtClean="0"/>
              <a:pPr>
                <a:defRPr/>
              </a:pPr>
              <a:t>18</a:t>
            </a:fld>
            <a:endParaRPr lang="en-US"/>
          </a:p>
        </p:txBody>
      </p:sp>
      <p:cxnSp>
        <p:nvCxnSpPr>
          <p:cNvPr id="6" name="Straight Connector 5"/>
          <p:cNvCxnSpPr/>
          <p:nvPr/>
        </p:nvCxnSpPr>
        <p:spPr>
          <a:xfrm>
            <a:off x="952500" y="2801938"/>
            <a:ext cx="0" cy="2636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52500" y="54102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6642" idx="2"/>
          </p:cNvCxnSpPr>
          <p:nvPr/>
        </p:nvCxnSpPr>
        <p:spPr>
          <a:xfrm>
            <a:off x="3630613" y="2946400"/>
            <a:ext cx="0" cy="2463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86513" y="2957513"/>
            <a:ext cx="0" cy="2428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30613" y="5386388"/>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00800" y="5383213"/>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85925" y="3276600"/>
            <a:ext cx="0" cy="213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19325" y="3276600"/>
            <a:ext cx="0" cy="2133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19200" y="3810000"/>
            <a:ext cx="152400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636" name="TextBox 43"/>
          <p:cNvSpPr txBox="1">
            <a:spLocks noChangeArrowheads="1"/>
          </p:cNvSpPr>
          <p:nvPr/>
        </p:nvSpPr>
        <p:spPr bwMode="auto">
          <a:xfrm>
            <a:off x="2424113" y="5057775"/>
            <a:ext cx="887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id-ID" sz="1800"/>
              <a:t>L(r,Y</a:t>
            </a:r>
            <a:r>
              <a:rPr lang="en-US" sz="1800"/>
              <a:t>1</a:t>
            </a:r>
            <a:r>
              <a:rPr lang="id-ID" sz="1800"/>
              <a:t>)</a:t>
            </a:r>
          </a:p>
        </p:txBody>
      </p:sp>
      <p:sp>
        <p:nvSpPr>
          <p:cNvPr id="26637" name="TextBox 43"/>
          <p:cNvSpPr txBox="1">
            <a:spLocks noChangeArrowheads="1"/>
          </p:cNvSpPr>
          <p:nvPr/>
        </p:nvSpPr>
        <p:spPr bwMode="auto">
          <a:xfrm>
            <a:off x="1192213" y="2801938"/>
            <a:ext cx="81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t>M1/P1</a:t>
            </a:r>
            <a:endParaRPr lang="id-ID" sz="1800"/>
          </a:p>
        </p:txBody>
      </p:sp>
      <p:sp>
        <p:nvSpPr>
          <p:cNvPr id="26638" name="TextBox 43"/>
          <p:cNvSpPr txBox="1">
            <a:spLocks noChangeArrowheads="1"/>
          </p:cNvSpPr>
          <p:nvPr/>
        </p:nvSpPr>
        <p:spPr bwMode="auto">
          <a:xfrm>
            <a:off x="2189163" y="2801938"/>
            <a:ext cx="81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rgbClr val="FF0000"/>
                </a:solidFill>
              </a:rPr>
              <a:t>M2/P1</a:t>
            </a:r>
            <a:endParaRPr lang="id-ID" sz="1800">
              <a:solidFill>
                <a:srgbClr val="FF0000"/>
              </a:solidFill>
            </a:endParaRPr>
          </a:p>
        </p:txBody>
      </p:sp>
      <p:sp>
        <p:nvSpPr>
          <p:cNvPr id="22" name="Rectangle 4"/>
          <p:cNvSpPr>
            <a:spLocks noChangeArrowheads="1"/>
          </p:cNvSpPr>
          <p:nvPr/>
        </p:nvSpPr>
        <p:spPr bwMode="auto">
          <a:xfrm>
            <a:off x="0" y="0"/>
            <a:ext cx="9105900" cy="2354491"/>
          </a:xfrm>
          <a:prstGeom prst="rect">
            <a:avLst/>
          </a:prstGeom>
          <a:solidFill>
            <a:srgbClr val="F8EDEC"/>
          </a:solidFill>
          <a:ln>
            <a:noFill/>
          </a:ln>
          <a:effectLst/>
        </p:spPr>
        <p:txBody>
          <a:bodyPr>
            <a:spAutoFit/>
          </a:bodyPr>
          <a:lstStyle/>
          <a:p>
            <a:pPr eaLnBrk="1" hangingPunct="1">
              <a:spcBef>
                <a:spcPts val="0"/>
              </a:spcBef>
              <a:buClr>
                <a:schemeClr val="accent2"/>
              </a:buClr>
              <a:buSzPct val="110000"/>
              <a:tabLst>
                <a:tab pos="461963" algn="l"/>
              </a:tabLst>
              <a:defRPr/>
            </a:pPr>
            <a:r>
              <a:rPr lang="id-ID" sz="2100" dirty="0"/>
              <a:t>Gb.1 </a:t>
            </a:r>
            <a:r>
              <a:rPr lang="id-ID" sz="2100" dirty="0">
                <a:sym typeface="Wingdings" pitchFamily="2" charset="2"/>
              </a:rPr>
              <a:t> </a:t>
            </a:r>
            <a:r>
              <a:rPr lang="id-ID" sz="2100" dirty="0"/>
              <a:t>IS</a:t>
            </a:r>
            <a:r>
              <a:rPr lang="id-ID" sz="2100" baseline="-25000" dirty="0"/>
              <a:t>1</a:t>
            </a:r>
            <a:r>
              <a:rPr lang="id-ID" sz="2100" dirty="0"/>
              <a:t> dan LM</a:t>
            </a:r>
            <a:r>
              <a:rPr lang="id-ID" sz="2100" baseline="-25000" dirty="0"/>
              <a:t>1</a:t>
            </a:r>
            <a:r>
              <a:rPr lang="id-ID" sz="2100" dirty="0"/>
              <a:t>: titik </a:t>
            </a:r>
            <a:r>
              <a:rPr lang="id-ID" sz="2100" b="1" dirty="0">
                <a:solidFill>
                  <a:srgbClr val="7030A0"/>
                </a:solidFill>
              </a:rPr>
              <a:t>A</a:t>
            </a:r>
            <a:r>
              <a:rPr lang="id-ID" sz="2100" dirty="0"/>
              <a:t> (r1 dan Y1)</a:t>
            </a:r>
          </a:p>
          <a:p>
            <a:pPr eaLnBrk="1" hangingPunct="1">
              <a:spcBef>
                <a:spcPts val="0"/>
              </a:spcBef>
              <a:buClr>
                <a:schemeClr val="accent2"/>
              </a:buClr>
              <a:buSzPct val="110000"/>
              <a:tabLst>
                <a:tab pos="461963" algn="l"/>
              </a:tabLst>
              <a:defRPr/>
            </a:pPr>
            <a:r>
              <a:rPr lang="id-ID" sz="2100" dirty="0"/>
              <a:t>Gb.2: </a:t>
            </a:r>
            <a:r>
              <a:rPr lang="id-ID" sz="2100" b="1" dirty="0">
                <a:solidFill>
                  <a:srgbClr val="FF0000"/>
                </a:solidFill>
                <a:cs typeface="Times New Roman" pitchFamily="18" charset="0"/>
              </a:rPr>
              <a:t>M ↑</a:t>
            </a:r>
            <a:r>
              <a:rPr lang="id-ID" sz="2100" b="1" dirty="0">
                <a:solidFill>
                  <a:srgbClr val="FF0000"/>
                </a:solidFill>
                <a:latin typeface="Times New Roman"/>
                <a:cs typeface="Times New Roman"/>
              </a:rPr>
              <a:t> </a:t>
            </a:r>
            <a:r>
              <a:rPr lang="id-ID" sz="2100" b="1" dirty="0">
                <a:solidFill>
                  <a:srgbClr val="FF0000"/>
                </a:solidFill>
                <a:latin typeface="Times New Roman"/>
                <a:cs typeface="Times New Roman"/>
                <a:sym typeface="Wingdings" pitchFamily="2" charset="2"/>
              </a:rPr>
              <a:t> </a:t>
            </a:r>
            <a:r>
              <a:rPr lang="id-ID" sz="2100" dirty="0">
                <a:cs typeface="Times New Roman" pitchFamily="18" charset="0"/>
                <a:sym typeface="Wingdings" pitchFamily="2" charset="2"/>
              </a:rPr>
              <a:t>pasar uang: </a:t>
            </a:r>
            <a:r>
              <a:rPr lang="id-ID" sz="2100" b="1" dirty="0">
                <a:solidFill>
                  <a:srgbClr val="FF0000"/>
                </a:solidFill>
                <a:cs typeface="Times New Roman" pitchFamily="18" charset="0"/>
                <a:sym typeface="Wingdings" pitchFamily="2" charset="2"/>
              </a:rPr>
              <a:t>M ↑</a:t>
            </a:r>
            <a:r>
              <a:rPr lang="id-ID" sz="2100" dirty="0">
                <a:cs typeface="Times New Roman" pitchFamily="18" charset="0"/>
                <a:sym typeface="Wingdings" pitchFamily="2" charset="2"/>
              </a:rPr>
              <a:t> dari </a:t>
            </a:r>
            <a:r>
              <a:rPr lang="id-ID" sz="2100" dirty="0"/>
              <a:t>M1/P1</a:t>
            </a:r>
            <a:r>
              <a:rPr lang="id-ID" sz="2100" dirty="0">
                <a:cs typeface="Times New Roman" pitchFamily="18" charset="0"/>
                <a:sym typeface="Wingdings" pitchFamily="2" charset="2"/>
              </a:rPr>
              <a:t> ke </a:t>
            </a:r>
            <a:r>
              <a:rPr lang="id-ID" sz="2100" dirty="0"/>
              <a:t>M2/P1</a:t>
            </a:r>
            <a:r>
              <a:rPr lang="id-ID" sz="2100" dirty="0">
                <a:cs typeface="Times New Roman" pitchFamily="18" charset="0"/>
                <a:sym typeface="Wingdings" pitchFamily="2" charset="2"/>
              </a:rPr>
              <a:t>; L (r, Y1) tetap  </a:t>
            </a:r>
            <a:r>
              <a:rPr lang="id-ID" sz="2100" b="1" dirty="0">
                <a:solidFill>
                  <a:srgbClr val="FF0000"/>
                </a:solidFill>
                <a:cs typeface="Times New Roman" pitchFamily="18" charset="0"/>
                <a:sym typeface="Wingdings" pitchFamily="2" charset="2"/>
              </a:rPr>
              <a:t>r </a:t>
            </a:r>
            <a:r>
              <a:rPr lang="id-ID" sz="2100" dirty="0">
                <a:solidFill>
                  <a:srgbClr val="FF0000"/>
                </a:solidFill>
                <a:cs typeface="Times New Roman" pitchFamily="18" charset="0"/>
                <a:sym typeface="Wingdings" pitchFamily="2" charset="2"/>
              </a:rPr>
              <a:t>↓</a:t>
            </a:r>
            <a:r>
              <a:rPr lang="id-ID" sz="2100" dirty="0">
                <a:cs typeface="Times New Roman" pitchFamily="18" charset="0"/>
                <a:sym typeface="Wingdings" pitchFamily="2" charset="2"/>
              </a:rPr>
              <a:t> (dari r1 ke r</a:t>
            </a:r>
            <a:r>
              <a:rPr lang="en-US" sz="2100" dirty="0">
                <a:cs typeface="Times New Roman" pitchFamily="18" charset="0"/>
                <a:sym typeface="Wingdings" pitchFamily="2" charset="2"/>
              </a:rPr>
              <a:t>3</a:t>
            </a:r>
            <a:r>
              <a:rPr lang="id-ID" sz="2100" dirty="0">
                <a:cs typeface="Times New Roman" pitchFamily="18" charset="0"/>
                <a:sym typeface="Wingdings" pitchFamily="2" charset="2"/>
              </a:rPr>
              <a:t>) </a:t>
            </a:r>
            <a:r>
              <a:rPr lang="id-ID" sz="2100" b="1" dirty="0">
                <a:solidFill>
                  <a:srgbClr val="FF0000"/>
                </a:solidFill>
                <a:cs typeface="Times New Roman" pitchFamily="18" charset="0"/>
                <a:sym typeface="Wingdings" pitchFamily="2" charset="2"/>
              </a:rPr>
              <a:t> </a:t>
            </a:r>
            <a:r>
              <a:rPr lang="id-ID" sz="2100" dirty="0"/>
              <a:t>Gb.1: </a:t>
            </a:r>
            <a:r>
              <a:rPr lang="id-ID" sz="2100" dirty="0">
                <a:cs typeface="Times New Roman" pitchFamily="18" charset="0"/>
                <a:sym typeface="Wingdings" pitchFamily="2" charset="2"/>
              </a:rPr>
              <a:t>LM geser kanan dari </a:t>
            </a:r>
            <a:r>
              <a:rPr lang="id-ID" sz="2100" dirty="0"/>
              <a:t>LM</a:t>
            </a:r>
            <a:r>
              <a:rPr lang="id-ID" sz="2100" baseline="-25000" dirty="0"/>
              <a:t>1  </a:t>
            </a:r>
            <a:r>
              <a:rPr lang="id-ID" sz="2100" dirty="0"/>
              <a:t>ke</a:t>
            </a:r>
            <a:r>
              <a:rPr lang="id-ID" sz="2100" baseline="-25000" dirty="0"/>
              <a:t> </a:t>
            </a:r>
            <a:r>
              <a:rPr lang="id-ID" sz="2100" dirty="0"/>
              <a:t>LM</a:t>
            </a:r>
            <a:r>
              <a:rPr lang="id-ID" sz="2100" baseline="-25000" dirty="0"/>
              <a:t>2 </a:t>
            </a:r>
            <a:r>
              <a:rPr lang="id-ID" sz="2100" dirty="0">
                <a:cs typeface="Times New Roman" pitchFamily="18" charset="0"/>
                <a:sym typeface="Wingdings" pitchFamily="2" charset="2"/>
              </a:rPr>
              <a:t> pada </a:t>
            </a:r>
            <a:r>
              <a:rPr lang="en-US" sz="2100" dirty="0">
                <a:cs typeface="Times New Roman" pitchFamily="18" charset="0"/>
                <a:sym typeface="Wingdings" pitchFamily="2" charset="2"/>
              </a:rPr>
              <a:t>r3</a:t>
            </a:r>
            <a:r>
              <a:rPr lang="id-ID" sz="2100" dirty="0">
                <a:cs typeface="Times New Roman" pitchFamily="18" charset="0"/>
                <a:sym typeface="Wingdings" pitchFamily="2" charset="2"/>
              </a:rPr>
              <a:t> dan</a:t>
            </a:r>
            <a:r>
              <a:rPr lang="id-ID" sz="2100" b="1" dirty="0">
                <a:solidFill>
                  <a:srgbClr val="FF0000"/>
                </a:solidFill>
                <a:cs typeface="Times New Roman" pitchFamily="18" charset="0"/>
                <a:sym typeface="Wingdings" pitchFamily="2" charset="2"/>
              </a:rPr>
              <a:t> </a:t>
            </a:r>
            <a:r>
              <a:rPr lang="en-US" sz="2100" dirty="0"/>
              <a:t>IS</a:t>
            </a:r>
            <a:r>
              <a:rPr lang="en-US" sz="2100" baseline="-25000" dirty="0"/>
              <a:t>1</a:t>
            </a:r>
            <a:r>
              <a:rPr lang="id-ID" sz="2100" dirty="0">
                <a:cs typeface="Times New Roman" pitchFamily="18" charset="0"/>
              </a:rPr>
              <a:t>: titik </a:t>
            </a:r>
            <a:r>
              <a:rPr lang="id-ID" sz="2100" b="1" dirty="0">
                <a:solidFill>
                  <a:srgbClr val="7030A0"/>
                </a:solidFill>
                <a:cs typeface="Times New Roman" pitchFamily="18" charset="0"/>
              </a:rPr>
              <a:t>C</a:t>
            </a:r>
            <a:r>
              <a:rPr lang="id-ID" sz="2100" dirty="0">
                <a:cs typeface="Times New Roman" pitchFamily="18" charset="0"/>
              </a:rPr>
              <a:t> (r</a:t>
            </a:r>
            <a:r>
              <a:rPr lang="en-US" sz="2100" dirty="0">
                <a:cs typeface="Times New Roman" pitchFamily="18" charset="0"/>
              </a:rPr>
              <a:t>3</a:t>
            </a:r>
            <a:r>
              <a:rPr lang="id-ID" sz="2100" dirty="0">
                <a:cs typeface="Times New Roman" pitchFamily="18" charset="0"/>
              </a:rPr>
              <a:t> dan Y</a:t>
            </a:r>
            <a:r>
              <a:rPr lang="en-US" sz="2100" dirty="0">
                <a:cs typeface="Times New Roman" pitchFamily="18" charset="0"/>
              </a:rPr>
              <a:t>3</a:t>
            </a:r>
            <a:r>
              <a:rPr lang="id-ID" sz="2100" dirty="0">
                <a:cs typeface="Times New Roman" pitchFamily="18" charset="0"/>
              </a:rPr>
              <a:t>) </a:t>
            </a:r>
            <a:r>
              <a:rPr lang="id-ID" sz="2100" dirty="0">
                <a:cs typeface="Times New Roman" pitchFamily="18" charset="0"/>
                <a:sym typeface="Wingdings" pitchFamily="2" charset="2"/>
              </a:rPr>
              <a:t></a:t>
            </a:r>
            <a:r>
              <a:rPr lang="id-ID" sz="2100" dirty="0">
                <a:cs typeface="Times New Roman" pitchFamily="18" charset="0"/>
              </a:rPr>
              <a:t> </a:t>
            </a:r>
            <a:r>
              <a:rPr lang="id-ID" sz="2100" dirty="0">
                <a:cs typeface="Times New Roman" pitchFamily="18" charset="0"/>
                <a:sym typeface="Wingdings" pitchFamily="2" charset="2"/>
              </a:rPr>
              <a:t>Gb.3:  </a:t>
            </a:r>
            <a:r>
              <a:rPr lang="id-ID" sz="2100" b="1" dirty="0">
                <a:solidFill>
                  <a:srgbClr val="FF0000"/>
                </a:solidFill>
                <a:cs typeface="Times New Roman" pitchFamily="18" charset="0"/>
                <a:sym typeface="Wingdings" pitchFamily="2" charset="2"/>
              </a:rPr>
              <a:t>I</a:t>
            </a:r>
            <a:r>
              <a:rPr lang="id-ID" sz="2100" b="1" dirty="0">
                <a:solidFill>
                  <a:srgbClr val="CC0099"/>
                </a:solidFill>
                <a:cs typeface="Times New Roman" pitchFamily="18" charset="0"/>
                <a:sym typeface="Wingdings" pitchFamily="2" charset="2"/>
              </a:rPr>
              <a:t> </a:t>
            </a:r>
            <a:r>
              <a:rPr lang="id-ID" sz="2100" b="1" dirty="0">
                <a:solidFill>
                  <a:srgbClr val="FF0000"/>
                </a:solidFill>
                <a:cs typeface="Times New Roman" pitchFamily="18" charset="0"/>
              </a:rPr>
              <a:t>↑</a:t>
            </a:r>
            <a:r>
              <a:rPr lang="id-ID" sz="2100" dirty="0">
                <a:cs typeface="Times New Roman" pitchFamily="18" charset="0"/>
                <a:sym typeface="Wingdings" pitchFamily="2" charset="2"/>
              </a:rPr>
              <a:t> [I(r)] dari I1 ke I</a:t>
            </a:r>
            <a:r>
              <a:rPr lang="en-US" sz="2100" dirty="0">
                <a:cs typeface="Times New Roman" pitchFamily="18" charset="0"/>
                <a:sym typeface="Wingdings" pitchFamily="2" charset="2"/>
              </a:rPr>
              <a:t>3</a:t>
            </a:r>
            <a:r>
              <a:rPr lang="id-ID" sz="2100" dirty="0">
                <a:cs typeface="Times New Roman" pitchFamily="18" charset="0"/>
                <a:sym typeface="Wingdings" pitchFamily="2" charset="2"/>
              </a:rPr>
              <a:t> </a:t>
            </a:r>
            <a:r>
              <a:rPr lang="id-ID" sz="2100" b="1" dirty="0">
                <a:solidFill>
                  <a:srgbClr val="FF0000"/>
                </a:solidFill>
                <a:cs typeface="Times New Roman" pitchFamily="18" charset="0"/>
                <a:sym typeface="Wingdings" pitchFamily="2" charset="2"/>
              </a:rPr>
              <a:t> </a:t>
            </a:r>
            <a:r>
              <a:rPr lang="id-ID" sz="2100" dirty="0"/>
              <a:t>Gb.1: </a:t>
            </a:r>
            <a:r>
              <a:rPr lang="id-ID" sz="2100" dirty="0">
                <a:cs typeface="Times New Roman" pitchFamily="18" charset="0"/>
                <a:sym typeface="Wingdings" pitchFamily="2" charset="2"/>
              </a:rPr>
              <a:t>Y </a:t>
            </a:r>
            <a:r>
              <a:rPr lang="id-ID" sz="2100" b="1" dirty="0">
                <a:solidFill>
                  <a:srgbClr val="FF0000"/>
                </a:solidFill>
                <a:cs typeface="Times New Roman" pitchFamily="18" charset="0"/>
              </a:rPr>
              <a:t>↑ </a:t>
            </a:r>
            <a:r>
              <a:rPr lang="id-ID" sz="2100" dirty="0"/>
              <a:t>dari Y1 ke Y</a:t>
            </a:r>
            <a:r>
              <a:rPr lang="en-US" sz="2100" dirty="0"/>
              <a:t>3</a:t>
            </a:r>
            <a:r>
              <a:rPr lang="id-ID" sz="2100" dirty="0"/>
              <a:t> </a:t>
            </a:r>
            <a:r>
              <a:rPr lang="id-ID" sz="2100" dirty="0">
                <a:cs typeface="Times New Roman" pitchFamily="18" charset="0"/>
                <a:sym typeface="Wingdings" pitchFamily="2" charset="2"/>
              </a:rPr>
              <a:t></a:t>
            </a:r>
            <a:r>
              <a:rPr lang="id-ID" sz="2100" dirty="0">
                <a:sym typeface="Wingdings" pitchFamily="2" charset="2"/>
              </a:rPr>
              <a:t> </a:t>
            </a:r>
            <a:r>
              <a:rPr lang="id-ID" sz="2100" dirty="0">
                <a:cs typeface="Times New Roman" pitchFamily="18" charset="0"/>
                <a:sym typeface="Wingdings" pitchFamily="2" charset="2"/>
              </a:rPr>
              <a:t>Gb.2: pasar uang : </a:t>
            </a:r>
            <a:r>
              <a:rPr lang="id-ID" sz="2100" b="1" dirty="0">
                <a:solidFill>
                  <a:srgbClr val="FF0000"/>
                </a:solidFill>
                <a:cs typeface="Times New Roman" pitchFamily="18" charset="0"/>
                <a:sym typeface="Wingdings" pitchFamily="2" charset="2"/>
              </a:rPr>
              <a:t>L ↑</a:t>
            </a:r>
            <a:r>
              <a:rPr lang="id-ID" sz="2100" dirty="0">
                <a:cs typeface="Times New Roman" pitchFamily="18" charset="0"/>
                <a:sym typeface="Wingdings" pitchFamily="2" charset="2"/>
              </a:rPr>
              <a:t> dari L (r, Y1) ke L (r, Y2) ] ; Ms tetap  </a:t>
            </a:r>
            <a:r>
              <a:rPr lang="id-ID" sz="2100" b="1" dirty="0">
                <a:solidFill>
                  <a:srgbClr val="FF0000"/>
                </a:solidFill>
                <a:cs typeface="Times New Roman" pitchFamily="18" charset="0"/>
                <a:sym typeface="Wingdings" pitchFamily="2" charset="2"/>
              </a:rPr>
              <a:t>r ↑</a:t>
            </a:r>
            <a:r>
              <a:rPr lang="id-ID" sz="2100" dirty="0">
                <a:cs typeface="Times New Roman" pitchFamily="18" charset="0"/>
                <a:sym typeface="Wingdings" pitchFamily="2" charset="2"/>
              </a:rPr>
              <a:t> (dari r</a:t>
            </a:r>
            <a:r>
              <a:rPr lang="en-US" sz="2100" dirty="0">
                <a:cs typeface="Times New Roman" pitchFamily="18" charset="0"/>
                <a:sym typeface="Wingdings" pitchFamily="2" charset="2"/>
              </a:rPr>
              <a:t>3</a:t>
            </a:r>
            <a:r>
              <a:rPr lang="id-ID" sz="2100" dirty="0">
                <a:cs typeface="Times New Roman" pitchFamily="18" charset="0"/>
                <a:sym typeface="Wingdings" pitchFamily="2" charset="2"/>
              </a:rPr>
              <a:t> ke r</a:t>
            </a:r>
            <a:r>
              <a:rPr lang="en-US" sz="2100" dirty="0">
                <a:cs typeface="Times New Roman" pitchFamily="18" charset="0"/>
                <a:sym typeface="Wingdings" pitchFamily="2" charset="2"/>
              </a:rPr>
              <a:t>2</a:t>
            </a:r>
            <a:r>
              <a:rPr lang="id-ID" sz="2100" dirty="0">
                <a:cs typeface="Times New Roman" pitchFamily="18" charset="0"/>
                <a:sym typeface="Wingdings" pitchFamily="2" charset="2"/>
              </a:rPr>
              <a:t>)  Gb.3: </a:t>
            </a:r>
            <a:r>
              <a:rPr lang="id-ID" sz="2100" b="1" dirty="0">
                <a:solidFill>
                  <a:srgbClr val="CC0099"/>
                </a:solidFill>
                <a:cs typeface="Times New Roman" pitchFamily="18" charset="0"/>
                <a:sym typeface="Wingdings" pitchFamily="2" charset="2"/>
              </a:rPr>
              <a:t>I ↓</a:t>
            </a:r>
            <a:r>
              <a:rPr lang="id-ID" sz="2100" dirty="0">
                <a:cs typeface="Times New Roman" pitchFamily="18" charset="0"/>
                <a:sym typeface="Wingdings" pitchFamily="2" charset="2"/>
              </a:rPr>
              <a:t> [I(r)] dari I</a:t>
            </a:r>
            <a:r>
              <a:rPr lang="en-US" sz="2100" dirty="0">
                <a:cs typeface="Times New Roman" pitchFamily="18" charset="0"/>
                <a:sym typeface="Wingdings" pitchFamily="2" charset="2"/>
              </a:rPr>
              <a:t>3</a:t>
            </a:r>
            <a:r>
              <a:rPr lang="id-ID" sz="2100" dirty="0">
                <a:cs typeface="Times New Roman" pitchFamily="18" charset="0"/>
                <a:sym typeface="Wingdings" pitchFamily="2" charset="2"/>
              </a:rPr>
              <a:t> ke I</a:t>
            </a:r>
            <a:r>
              <a:rPr lang="en-US" sz="2100" dirty="0">
                <a:cs typeface="Times New Roman" pitchFamily="18" charset="0"/>
                <a:sym typeface="Wingdings" pitchFamily="2" charset="2"/>
              </a:rPr>
              <a:t>2</a:t>
            </a:r>
            <a:r>
              <a:rPr lang="id-ID" sz="2100" dirty="0">
                <a:cs typeface="Times New Roman" pitchFamily="18" charset="0"/>
                <a:sym typeface="Wingdings" pitchFamily="2" charset="2"/>
              </a:rPr>
              <a:t>  Gb.1:</a:t>
            </a:r>
            <a:r>
              <a:rPr lang="id-ID" sz="2100" b="1" dirty="0">
                <a:solidFill>
                  <a:srgbClr val="CC0099"/>
                </a:solidFill>
                <a:cs typeface="Times New Roman" pitchFamily="18" charset="0"/>
                <a:sym typeface="Wingdings" pitchFamily="2" charset="2"/>
              </a:rPr>
              <a:t> </a:t>
            </a:r>
            <a:r>
              <a:rPr lang="id-ID" sz="2100" dirty="0">
                <a:cs typeface="Times New Roman" pitchFamily="18" charset="0"/>
                <a:sym typeface="Wingdings" pitchFamily="2" charset="2"/>
              </a:rPr>
              <a:t>pasar barang Y ↓ dari Y</a:t>
            </a:r>
            <a:r>
              <a:rPr lang="en-US" sz="2100" dirty="0">
                <a:cs typeface="Times New Roman" pitchFamily="18" charset="0"/>
                <a:sym typeface="Wingdings" pitchFamily="2" charset="2"/>
              </a:rPr>
              <a:t>3</a:t>
            </a:r>
            <a:r>
              <a:rPr lang="id-ID" sz="2100" dirty="0">
                <a:cs typeface="Times New Roman" pitchFamily="18" charset="0"/>
                <a:sym typeface="Wingdings" pitchFamily="2" charset="2"/>
              </a:rPr>
              <a:t> ke Y</a:t>
            </a:r>
            <a:r>
              <a:rPr lang="en-US" sz="2100" dirty="0">
                <a:cs typeface="Times New Roman" pitchFamily="18" charset="0"/>
                <a:sym typeface="Wingdings" pitchFamily="2" charset="2"/>
              </a:rPr>
              <a:t>2</a:t>
            </a:r>
            <a:r>
              <a:rPr lang="id-ID" sz="2100" dirty="0">
                <a:cs typeface="Times New Roman" pitchFamily="18" charset="0"/>
                <a:sym typeface="Wingdings" pitchFamily="2" charset="2"/>
              </a:rPr>
              <a:t>  IS</a:t>
            </a:r>
            <a:r>
              <a:rPr lang="en-US" sz="2100" dirty="0">
                <a:cs typeface="Times New Roman" pitchFamily="18" charset="0"/>
                <a:sym typeface="Wingdings" pitchFamily="2" charset="2"/>
              </a:rPr>
              <a:t>1</a:t>
            </a:r>
            <a:r>
              <a:rPr lang="id-ID" sz="2100" dirty="0">
                <a:cs typeface="Times New Roman" pitchFamily="18" charset="0"/>
                <a:sym typeface="Wingdings" pitchFamily="2" charset="2"/>
              </a:rPr>
              <a:t> dan </a:t>
            </a:r>
            <a:r>
              <a:rPr lang="id-ID" sz="2100" dirty="0"/>
              <a:t>LM</a:t>
            </a:r>
            <a:r>
              <a:rPr lang="id-ID" sz="2100" baseline="-25000" dirty="0"/>
              <a:t>2</a:t>
            </a:r>
            <a:r>
              <a:rPr lang="id-ID" sz="2100" dirty="0">
                <a:cs typeface="Times New Roman" pitchFamily="18" charset="0"/>
                <a:sym typeface="Wingdings" pitchFamily="2" charset="2"/>
              </a:rPr>
              <a:t>: titik </a:t>
            </a:r>
            <a:r>
              <a:rPr lang="id-ID" sz="2100" b="1" dirty="0">
                <a:solidFill>
                  <a:srgbClr val="7030A0"/>
                </a:solidFill>
                <a:cs typeface="Times New Roman" pitchFamily="18" charset="0"/>
                <a:sym typeface="Wingdings" pitchFamily="2" charset="2"/>
              </a:rPr>
              <a:t>B</a:t>
            </a:r>
            <a:r>
              <a:rPr lang="id-ID" sz="2100" dirty="0">
                <a:cs typeface="Times New Roman" pitchFamily="18" charset="0"/>
                <a:sym typeface="Wingdings" pitchFamily="2" charset="2"/>
              </a:rPr>
              <a:t> (r</a:t>
            </a:r>
            <a:r>
              <a:rPr lang="en-US" sz="2100" dirty="0">
                <a:cs typeface="Times New Roman" pitchFamily="18" charset="0"/>
                <a:sym typeface="Wingdings" pitchFamily="2" charset="2"/>
              </a:rPr>
              <a:t>2</a:t>
            </a:r>
            <a:r>
              <a:rPr lang="id-ID" sz="2100" dirty="0">
                <a:cs typeface="Times New Roman" pitchFamily="18" charset="0"/>
                <a:sym typeface="Wingdings" pitchFamily="2" charset="2"/>
              </a:rPr>
              <a:t> dan Y</a:t>
            </a:r>
            <a:r>
              <a:rPr lang="en-US" sz="2100" dirty="0">
                <a:cs typeface="Times New Roman" pitchFamily="18" charset="0"/>
                <a:sym typeface="Wingdings" pitchFamily="2" charset="2"/>
              </a:rPr>
              <a:t>2</a:t>
            </a:r>
            <a:r>
              <a:rPr lang="id-ID" sz="2100" dirty="0">
                <a:cs typeface="Times New Roman" pitchFamily="18" charset="0"/>
                <a:sym typeface="Wingdings" pitchFamily="2" charset="2"/>
              </a:rPr>
              <a:t>)  </a:t>
            </a:r>
            <a:r>
              <a:rPr lang="id-ID" sz="2100" b="1" dirty="0">
                <a:solidFill>
                  <a:srgbClr val="FF0000"/>
                </a:solidFill>
                <a:cs typeface="Times New Roman" pitchFamily="18" charset="0"/>
              </a:rPr>
              <a:t>M ↑: </a:t>
            </a:r>
            <a:r>
              <a:rPr lang="id-ID" sz="2100" dirty="0">
                <a:cs typeface="Times New Roman" pitchFamily="18" charset="0"/>
                <a:sym typeface="Wingdings" pitchFamily="2" charset="2"/>
              </a:rPr>
              <a:t>hasil akhir</a:t>
            </a:r>
            <a:r>
              <a:rPr lang="id-ID" sz="2100" b="1" dirty="0">
                <a:solidFill>
                  <a:srgbClr val="FF0000"/>
                </a:solidFill>
                <a:cs typeface="Times New Roman" pitchFamily="18" charset="0"/>
              </a:rPr>
              <a:t> </a:t>
            </a:r>
            <a:r>
              <a:rPr lang="id-ID" sz="2100" b="1" dirty="0">
                <a:solidFill>
                  <a:srgbClr val="FF0000"/>
                </a:solidFill>
                <a:latin typeface="Times New Roman"/>
                <a:cs typeface="Times New Roman"/>
                <a:sym typeface="Wingdings" pitchFamily="2" charset="2"/>
              </a:rPr>
              <a:t> </a:t>
            </a:r>
            <a:r>
              <a:rPr lang="id-ID" sz="2100" dirty="0">
                <a:cs typeface="Times New Roman" pitchFamily="18" charset="0"/>
                <a:sym typeface="Wingdings" pitchFamily="2" charset="2"/>
              </a:rPr>
              <a:t>Y ↑ dari Y1 ke Y</a:t>
            </a:r>
            <a:r>
              <a:rPr lang="en-US" sz="2100" dirty="0">
                <a:cs typeface="Times New Roman" pitchFamily="18" charset="0"/>
                <a:sym typeface="Wingdings" pitchFamily="2" charset="2"/>
              </a:rPr>
              <a:t>2</a:t>
            </a:r>
            <a:endParaRPr lang="id-ID" sz="2100" dirty="0">
              <a:cs typeface="Times New Roman" pitchFamily="18" charset="0"/>
              <a:sym typeface="Wingdings" pitchFamily="2" charset="2"/>
            </a:endParaRPr>
          </a:p>
        </p:txBody>
      </p:sp>
      <p:sp>
        <p:nvSpPr>
          <p:cNvPr id="26640" name="TextBox 43"/>
          <p:cNvSpPr txBox="1">
            <a:spLocks noChangeArrowheads="1"/>
          </p:cNvSpPr>
          <p:nvPr/>
        </p:nvSpPr>
        <p:spPr bwMode="auto">
          <a:xfrm>
            <a:off x="822325" y="2436813"/>
            <a:ext cx="260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t>r</a:t>
            </a:r>
            <a:endParaRPr lang="id-ID" sz="1800"/>
          </a:p>
        </p:txBody>
      </p:sp>
      <p:sp>
        <p:nvSpPr>
          <p:cNvPr id="26641" name="TextBox 43"/>
          <p:cNvSpPr txBox="1">
            <a:spLocks noChangeArrowheads="1"/>
          </p:cNvSpPr>
          <p:nvPr/>
        </p:nvSpPr>
        <p:spPr bwMode="auto">
          <a:xfrm>
            <a:off x="2855913" y="5327650"/>
            <a:ext cx="388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t>M</a:t>
            </a:r>
            <a:endParaRPr lang="id-ID" sz="1800"/>
          </a:p>
        </p:txBody>
      </p:sp>
      <p:sp>
        <p:nvSpPr>
          <p:cNvPr id="26642" name="TextBox 43"/>
          <p:cNvSpPr txBox="1">
            <a:spLocks noChangeArrowheads="1"/>
          </p:cNvSpPr>
          <p:nvPr/>
        </p:nvSpPr>
        <p:spPr bwMode="auto">
          <a:xfrm>
            <a:off x="3500438" y="2576513"/>
            <a:ext cx="26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t>r</a:t>
            </a:r>
            <a:endParaRPr lang="id-ID" sz="1800"/>
          </a:p>
        </p:txBody>
      </p:sp>
      <p:sp>
        <p:nvSpPr>
          <p:cNvPr id="26643" name="TextBox 43"/>
          <p:cNvSpPr txBox="1">
            <a:spLocks noChangeArrowheads="1"/>
          </p:cNvSpPr>
          <p:nvPr/>
        </p:nvSpPr>
        <p:spPr bwMode="auto">
          <a:xfrm>
            <a:off x="6124575" y="2589213"/>
            <a:ext cx="26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t>r</a:t>
            </a:r>
            <a:endParaRPr lang="id-ID" sz="1800"/>
          </a:p>
        </p:txBody>
      </p:sp>
      <p:sp>
        <p:nvSpPr>
          <p:cNvPr id="26644" name="TextBox 43"/>
          <p:cNvSpPr txBox="1">
            <a:spLocks noChangeArrowheads="1"/>
          </p:cNvSpPr>
          <p:nvPr/>
        </p:nvSpPr>
        <p:spPr bwMode="auto">
          <a:xfrm>
            <a:off x="5492750" y="5332413"/>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t>L</a:t>
            </a:r>
            <a:endParaRPr lang="id-ID" sz="1800"/>
          </a:p>
        </p:txBody>
      </p:sp>
      <p:sp>
        <p:nvSpPr>
          <p:cNvPr id="26645" name="TextBox 43"/>
          <p:cNvSpPr txBox="1">
            <a:spLocks noChangeArrowheads="1"/>
          </p:cNvSpPr>
          <p:nvPr/>
        </p:nvSpPr>
        <p:spPr bwMode="auto">
          <a:xfrm>
            <a:off x="8585200" y="5332413"/>
            <a:ext cx="35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t>Y</a:t>
            </a:r>
            <a:endParaRPr lang="id-ID" sz="1800"/>
          </a:p>
        </p:txBody>
      </p:sp>
      <p:cxnSp>
        <p:nvCxnSpPr>
          <p:cNvPr id="34" name="Straight Connector 33"/>
          <p:cNvCxnSpPr/>
          <p:nvPr/>
        </p:nvCxnSpPr>
        <p:spPr>
          <a:xfrm>
            <a:off x="6553200" y="3171825"/>
            <a:ext cx="2032000" cy="20097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781800" y="3171825"/>
            <a:ext cx="1524000" cy="18653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76650" y="3338513"/>
            <a:ext cx="1504950" cy="1933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52500" y="4213225"/>
            <a:ext cx="646113"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52500" y="4724400"/>
            <a:ext cx="1266825" cy="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6651" name="TextBox 43"/>
          <p:cNvSpPr txBox="1">
            <a:spLocks noChangeArrowheads="1"/>
          </p:cNvSpPr>
          <p:nvPr/>
        </p:nvSpPr>
        <p:spPr bwMode="auto">
          <a:xfrm>
            <a:off x="8521700" y="4962525"/>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id-ID" sz="1800"/>
              <a:t>IS</a:t>
            </a:r>
            <a:r>
              <a:rPr lang="id-ID" sz="1800" baseline="-25000"/>
              <a:t>1</a:t>
            </a:r>
            <a:endParaRPr lang="id-ID" sz="1800"/>
          </a:p>
        </p:txBody>
      </p:sp>
      <p:sp>
        <p:nvSpPr>
          <p:cNvPr id="26652" name="TextBox 43"/>
          <p:cNvSpPr txBox="1">
            <a:spLocks noChangeArrowheads="1"/>
          </p:cNvSpPr>
          <p:nvPr/>
        </p:nvSpPr>
        <p:spPr bwMode="auto">
          <a:xfrm>
            <a:off x="7913688" y="2805113"/>
            <a:ext cx="608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id-ID" sz="1800"/>
              <a:t>LM</a:t>
            </a:r>
            <a:r>
              <a:rPr lang="en-US" sz="1800" baseline="-25000"/>
              <a:t>1</a:t>
            </a:r>
            <a:endParaRPr lang="id-ID" sz="1800"/>
          </a:p>
        </p:txBody>
      </p:sp>
      <p:cxnSp>
        <p:nvCxnSpPr>
          <p:cNvPr id="48" name="Straight Connector 47"/>
          <p:cNvCxnSpPr/>
          <p:nvPr/>
        </p:nvCxnSpPr>
        <p:spPr>
          <a:xfrm>
            <a:off x="6386513" y="4156075"/>
            <a:ext cx="1119187" cy="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543800" y="4213225"/>
            <a:ext cx="0" cy="1169988"/>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6655" name="TextBox 43"/>
          <p:cNvSpPr txBox="1">
            <a:spLocks noChangeArrowheads="1"/>
          </p:cNvSpPr>
          <p:nvPr/>
        </p:nvSpPr>
        <p:spPr bwMode="auto">
          <a:xfrm>
            <a:off x="652463" y="3913188"/>
            <a:ext cx="37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t>r1</a:t>
            </a:r>
            <a:endParaRPr lang="id-ID" sz="1800"/>
          </a:p>
        </p:txBody>
      </p:sp>
      <p:sp>
        <p:nvSpPr>
          <p:cNvPr id="26656" name="TextBox 43"/>
          <p:cNvSpPr txBox="1">
            <a:spLocks noChangeArrowheads="1"/>
          </p:cNvSpPr>
          <p:nvPr/>
        </p:nvSpPr>
        <p:spPr bwMode="auto">
          <a:xfrm>
            <a:off x="6024563" y="3935413"/>
            <a:ext cx="376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t>r1</a:t>
            </a:r>
            <a:endParaRPr lang="id-ID" sz="1800"/>
          </a:p>
        </p:txBody>
      </p:sp>
      <p:sp>
        <p:nvSpPr>
          <p:cNvPr id="26657" name="TextBox 43"/>
          <p:cNvSpPr txBox="1">
            <a:spLocks noChangeArrowheads="1"/>
          </p:cNvSpPr>
          <p:nvPr/>
        </p:nvSpPr>
        <p:spPr bwMode="auto">
          <a:xfrm>
            <a:off x="1403350" y="5432425"/>
            <a:ext cx="506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t>M1</a:t>
            </a:r>
            <a:endParaRPr lang="id-ID" sz="1800"/>
          </a:p>
        </p:txBody>
      </p:sp>
      <p:sp>
        <p:nvSpPr>
          <p:cNvPr id="26658" name="TextBox 43"/>
          <p:cNvSpPr txBox="1">
            <a:spLocks noChangeArrowheads="1"/>
          </p:cNvSpPr>
          <p:nvPr/>
        </p:nvSpPr>
        <p:spPr bwMode="auto">
          <a:xfrm>
            <a:off x="2024063" y="541020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rgbClr val="FF0000"/>
                </a:solidFill>
              </a:rPr>
              <a:t>M2</a:t>
            </a:r>
            <a:endParaRPr lang="id-ID" sz="1800">
              <a:solidFill>
                <a:srgbClr val="FF0000"/>
              </a:solidFill>
            </a:endParaRPr>
          </a:p>
        </p:txBody>
      </p:sp>
      <p:sp>
        <p:nvSpPr>
          <p:cNvPr id="26659" name="TextBox 43"/>
          <p:cNvSpPr txBox="1">
            <a:spLocks noChangeArrowheads="1"/>
          </p:cNvSpPr>
          <p:nvPr/>
        </p:nvSpPr>
        <p:spPr bwMode="auto">
          <a:xfrm>
            <a:off x="576263" y="4435475"/>
            <a:ext cx="376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dirty="0">
                <a:solidFill>
                  <a:srgbClr val="FF0000"/>
                </a:solidFill>
              </a:rPr>
              <a:t>r3</a:t>
            </a:r>
            <a:endParaRPr lang="id-ID" sz="1800" dirty="0">
              <a:solidFill>
                <a:srgbClr val="FF0000"/>
              </a:solidFill>
            </a:endParaRPr>
          </a:p>
        </p:txBody>
      </p:sp>
      <p:sp>
        <p:nvSpPr>
          <p:cNvPr id="26660" name="TextBox 43"/>
          <p:cNvSpPr txBox="1">
            <a:spLocks noChangeArrowheads="1"/>
          </p:cNvSpPr>
          <p:nvPr/>
        </p:nvSpPr>
        <p:spPr bwMode="auto">
          <a:xfrm>
            <a:off x="5989638" y="4802188"/>
            <a:ext cx="37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dirty="0">
                <a:solidFill>
                  <a:srgbClr val="FF0000"/>
                </a:solidFill>
              </a:rPr>
              <a:t>r3</a:t>
            </a:r>
            <a:endParaRPr lang="id-ID" sz="1800" dirty="0">
              <a:solidFill>
                <a:srgbClr val="FF0000"/>
              </a:solidFill>
            </a:endParaRPr>
          </a:p>
        </p:txBody>
      </p:sp>
      <p:cxnSp>
        <p:nvCxnSpPr>
          <p:cNvPr id="59" name="Straight Connector 58"/>
          <p:cNvCxnSpPr/>
          <p:nvPr/>
        </p:nvCxnSpPr>
        <p:spPr>
          <a:xfrm flipV="1">
            <a:off x="7350125" y="3402013"/>
            <a:ext cx="1524000" cy="18653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662" name="TextBox 43"/>
          <p:cNvSpPr txBox="1">
            <a:spLocks noChangeArrowheads="1"/>
          </p:cNvSpPr>
          <p:nvPr/>
        </p:nvSpPr>
        <p:spPr bwMode="auto">
          <a:xfrm>
            <a:off x="8450263" y="3105150"/>
            <a:ext cx="60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id-ID" sz="1800">
                <a:solidFill>
                  <a:srgbClr val="FF0000"/>
                </a:solidFill>
              </a:rPr>
              <a:t>LM</a:t>
            </a:r>
            <a:r>
              <a:rPr lang="en-US" sz="1800" baseline="-25000">
                <a:solidFill>
                  <a:srgbClr val="FF0000"/>
                </a:solidFill>
              </a:rPr>
              <a:t>2</a:t>
            </a:r>
            <a:endParaRPr lang="id-ID" sz="1800">
              <a:solidFill>
                <a:srgbClr val="FF0000"/>
              </a:solidFill>
            </a:endParaRPr>
          </a:p>
        </p:txBody>
      </p:sp>
      <p:cxnSp>
        <p:nvCxnSpPr>
          <p:cNvPr id="63" name="Straight Connector 62"/>
          <p:cNvCxnSpPr/>
          <p:nvPr/>
        </p:nvCxnSpPr>
        <p:spPr>
          <a:xfrm>
            <a:off x="6400800" y="4495800"/>
            <a:ext cx="1500188" cy="23813"/>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65" name="Right Arrow 64"/>
          <p:cNvSpPr/>
          <p:nvPr/>
        </p:nvSpPr>
        <p:spPr>
          <a:xfrm>
            <a:off x="1685925" y="3475038"/>
            <a:ext cx="503238" cy="182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ight Arrow 65"/>
          <p:cNvSpPr/>
          <p:nvPr/>
        </p:nvSpPr>
        <p:spPr>
          <a:xfrm>
            <a:off x="8113713" y="3475038"/>
            <a:ext cx="501650" cy="182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7" name="Straight Connector 66"/>
          <p:cNvCxnSpPr/>
          <p:nvPr/>
        </p:nvCxnSpPr>
        <p:spPr>
          <a:xfrm>
            <a:off x="7923213" y="4484688"/>
            <a:ext cx="0" cy="925512"/>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6667" name="TextBox 43"/>
          <p:cNvSpPr txBox="1">
            <a:spLocks noChangeArrowheads="1"/>
          </p:cNvSpPr>
          <p:nvPr/>
        </p:nvSpPr>
        <p:spPr bwMode="auto">
          <a:xfrm>
            <a:off x="7245350" y="5389563"/>
            <a:ext cx="46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t>Y1</a:t>
            </a:r>
            <a:endParaRPr lang="id-ID" sz="1800"/>
          </a:p>
        </p:txBody>
      </p:sp>
      <p:sp>
        <p:nvSpPr>
          <p:cNvPr id="26668" name="TextBox 43"/>
          <p:cNvSpPr txBox="1">
            <a:spLocks noChangeArrowheads="1"/>
          </p:cNvSpPr>
          <p:nvPr/>
        </p:nvSpPr>
        <p:spPr bwMode="auto">
          <a:xfrm>
            <a:off x="8112125" y="5386388"/>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dirty="0">
                <a:solidFill>
                  <a:srgbClr val="FF0000"/>
                </a:solidFill>
              </a:rPr>
              <a:t>Y3</a:t>
            </a:r>
            <a:endParaRPr lang="id-ID" sz="1800" dirty="0">
              <a:solidFill>
                <a:srgbClr val="FF0000"/>
              </a:solidFill>
            </a:endParaRPr>
          </a:p>
        </p:txBody>
      </p:sp>
      <p:sp>
        <p:nvSpPr>
          <p:cNvPr id="26669" name="TextBox 43"/>
          <p:cNvSpPr txBox="1">
            <a:spLocks noChangeArrowheads="1"/>
          </p:cNvSpPr>
          <p:nvPr/>
        </p:nvSpPr>
        <p:spPr bwMode="auto">
          <a:xfrm>
            <a:off x="7245350" y="5864225"/>
            <a:ext cx="639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id-ID" sz="1800"/>
              <a:t>Gb.1</a:t>
            </a:r>
            <a:endParaRPr lang="id-ID" sz="1800">
              <a:solidFill>
                <a:srgbClr val="FF0000"/>
              </a:solidFill>
            </a:endParaRPr>
          </a:p>
        </p:txBody>
      </p:sp>
      <p:sp>
        <p:nvSpPr>
          <p:cNvPr id="26670" name="Rectangle 71"/>
          <p:cNvSpPr>
            <a:spLocks noChangeArrowheads="1"/>
          </p:cNvSpPr>
          <p:nvPr/>
        </p:nvSpPr>
        <p:spPr bwMode="auto">
          <a:xfrm>
            <a:off x="7350125" y="3736975"/>
            <a:ext cx="309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t>A</a:t>
            </a:r>
          </a:p>
        </p:txBody>
      </p:sp>
      <p:cxnSp>
        <p:nvCxnSpPr>
          <p:cNvPr id="73" name="Straight Connector 72"/>
          <p:cNvCxnSpPr/>
          <p:nvPr/>
        </p:nvCxnSpPr>
        <p:spPr>
          <a:xfrm>
            <a:off x="3630613" y="4179888"/>
            <a:ext cx="646112" cy="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6672" name="TextBox 43"/>
          <p:cNvSpPr txBox="1">
            <a:spLocks noChangeArrowheads="1"/>
          </p:cNvSpPr>
          <p:nvPr/>
        </p:nvSpPr>
        <p:spPr bwMode="auto">
          <a:xfrm>
            <a:off x="3300413" y="3995738"/>
            <a:ext cx="376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t>r1</a:t>
            </a:r>
            <a:endParaRPr lang="id-ID" sz="1800"/>
          </a:p>
        </p:txBody>
      </p:sp>
      <p:sp>
        <p:nvSpPr>
          <p:cNvPr id="26673" name="TextBox 43"/>
          <p:cNvSpPr txBox="1">
            <a:spLocks noChangeArrowheads="1"/>
          </p:cNvSpPr>
          <p:nvPr/>
        </p:nvSpPr>
        <p:spPr bwMode="auto">
          <a:xfrm>
            <a:off x="5072063" y="4849813"/>
            <a:ext cx="493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t>I</a:t>
            </a:r>
            <a:r>
              <a:rPr lang="id-ID" sz="1800"/>
              <a:t>(r)</a:t>
            </a:r>
          </a:p>
        </p:txBody>
      </p:sp>
      <p:cxnSp>
        <p:nvCxnSpPr>
          <p:cNvPr id="78" name="Straight Connector 77"/>
          <p:cNvCxnSpPr/>
          <p:nvPr/>
        </p:nvCxnSpPr>
        <p:spPr>
          <a:xfrm flipV="1">
            <a:off x="3630613" y="4676775"/>
            <a:ext cx="1028700" cy="14288"/>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6675" name="TextBox 43"/>
          <p:cNvSpPr txBox="1">
            <a:spLocks noChangeArrowheads="1"/>
          </p:cNvSpPr>
          <p:nvPr/>
        </p:nvSpPr>
        <p:spPr bwMode="auto">
          <a:xfrm>
            <a:off x="3311525" y="4491038"/>
            <a:ext cx="376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dirty="0">
                <a:solidFill>
                  <a:srgbClr val="FF0000"/>
                </a:solidFill>
              </a:rPr>
              <a:t>r3</a:t>
            </a:r>
            <a:endParaRPr lang="id-ID" sz="1800" dirty="0">
              <a:solidFill>
                <a:srgbClr val="FF0000"/>
              </a:solidFill>
            </a:endParaRPr>
          </a:p>
        </p:txBody>
      </p:sp>
      <p:cxnSp>
        <p:nvCxnSpPr>
          <p:cNvPr id="80" name="Straight Connector 79"/>
          <p:cNvCxnSpPr/>
          <p:nvPr/>
        </p:nvCxnSpPr>
        <p:spPr>
          <a:xfrm>
            <a:off x="4276725" y="4146550"/>
            <a:ext cx="0" cy="1169988"/>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4659313" y="4668838"/>
            <a:ext cx="3175" cy="714375"/>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6678" name="TextBox 43"/>
          <p:cNvSpPr txBox="1">
            <a:spLocks noChangeArrowheads="1"/>
          </p:cNvSpPr>
          <p:nvPr/>
        </p:nvSpPr>
        <p:spPr bwMode="auto">
          <a:xfrm>
            <a:off x="4019550" y="5383213"/>
            <a:ext cx="376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t>I1</a:t>
            </a:r>
            <a:endParaRPr lang="id-ID" sz="1800"/>
          </a:p>
        </p:txBody>
      </p:sp>
      <p:sp>
        <p:nvSpPr>
          <p:cNvPr id="26679" name="TextBox 43"/>
          <p:cNvSpPr txBox="1">
            <a:spLocks noChangeArrowheads="1"/>
          </p:cNvSpPr>
          <p:nvPr/>
        </p:nvSpPr>
        <p:spPr bwMode="auto">
          <a:xfrm>
            <a:off x="4552950" y="5375275"/>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dirty="0">
                <a:solidFill>
                  <a:srgbClr val="FF0000"/>
                </a:solidFill>
              </a:rPr>
              <a:t>I3</a:t>
            </a:r>
            <a:endParaRPr lang="id-ID" sz="1800" dirty="0">
              <a:solidFill>
                <a:srgbClr val="FF0000"/>
              </a:solidFill>
            </a:endParaRPr>
          </a:p>
        </p:txBody>
      </p:sp>
      <p:cxnSp>
        <p:nvCxnSpPr>
          <p:cNvPr id="87" name="Straight Arrow Connector 86"/>
          <p:cNvCxnSpPr/>
          <p:nvPr/>
        </p:nvCxnSpPr>
        <p:spPr>
          <a:xfrm>
            <a:off x="4429125" y="4146550"/>
            <a:ext cx="312738" cy="395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681" name="TextBox 43"/>
          <p:cNvSpPr txBox="1">
            <a:spLocks noChangeArrowheads="1"/>
          </p:cNvSpPr>
          <p:nvPr/>
        </p:nvSpPr>
        <p:spPr bwMode="auto">
          <a:xfrm>
            <a:off x="4289425" y="5864225"/>
            <a:ext cx="639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id-ID" sz="1800"/>
              <a:t>Gb.</a:t>
            </a:r>
            <a:r>
              <a:rPr lang="en-US" sz="1800"/>
              <a:t>3</a:t>
            </a:r>
            <a:endParaRPr lang="id-ID" sz="1800">
              <a:solidFill>
                <a:srgbClr val="FF0000"/>
              </a:solidFill>
            </a:endParaRPr>
          </a:p>
        </p:txBody>
      </p:sp>
      <p:sp>
        <p:nvSpPr>
          <p:cNvPr id="26682" name="TextBox 43"/>
          <p:cNvSpPr txBox="1">
            <a:spLocks noChangeArrowheads="1"/>
          </p:cNvSpPr>
          <p:nvPr/>
        </p:nvSpPr>
        <p:spPr bwMode="auto">
          <a:xfrm>
            <a:off x="1549400" y="5868988"/>
            <a:ext cx="639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id-ID" sz="1800"/>
              <a:t>Gb.</a:t>
            </a:r>
            <a:r>
              <a:rPr lang="en-US" sz="1800"/>
              <a:t>2</a:t>
            </a:r>
            <a:endParaRPr lang="id-ID" sz="1800">
              <a:solidFill>
                <a:srgbClr val="FF0000"/>
              </a:solidFill>
            </a:endParaRPr>
          </a:p>
        </p:txBody>
      </p:sp>
      <p:cxnSp>
        <p:nvCxnSpPr>
          <p:cNvPr id="90" name="Straight Connector 89"/>
          <p:cNvCxnSpPr/>
          <p:nvPr/>
        </p:nvCxnSpPr>
        <p:spPr>
          <a:xfrm>
            <a:off x="6367463" y="4987925"/>
            <a:ext cx="1938337" cy="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477963" y="3721100"/>
            <a:ext cx="1524000" cy="1371600"/>
          </a:xfrm>
          <a:prstGeom prst="line">
            <a:avLst/>
          </a:prstGeom>
          <a:ln w="2857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2500" y="4433888"/>
            <a:ext cx="1236663" cy="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95" name="TextBox 43"/>
          <p:cNvSpPr txBox="1">
            <a:spLocks noChangeArrowheads="1"/>
          </p:cNvSpPr>
          <p:nvPr/>
        </p:nvSpPr>
        <p:spPr bwMode="auto">
          <a:xfrm>
            <a:off x="576263" y="4171950"/>
            <a:ext cx="376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800" dirty="0">
                <a:solidFill>
                  <a:schemeClr val="accent3">
                    <a:lumMod val="50000"/>
                  </a:schemeClr>
                </a:solidFill>
              </a:rPr>
              <a:t>r2</a:t>
            </a:r>
            <a:endParaRPr lang="id-ID" sz="1800" dirty="0">
              <a:solidFill>
                <a:schemeClr val="accent3">
                  <a:lumMod val="50000"/>
                </a:schemeClr>
              </a:solidFill>
            </a:endParaRPr>
          </a:p>
        </p:txBody>
      </p:sp>
      <p:sp>
        <p:nvSpPr>
          <p:cNvPr id="96" name="TextBox 43"/>
          <p:cNvSpPr txBox="1">
            <a:spLocks noChangeArrowheads="1"/>
          </p:cNvSpPr>
          <p:nvPr/>
        </p:nvSpPr>
        <p:spPr bwMode="auto">
          <a:xfrm>
            <a:off x="2727325" y="4775417"/>
            <a:ext cx="887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id-ID" sz="1800" dirty="0">
                <a:solidFill>
                  <a:schemeClr val="accent3">
                    <a:lumMod val="50000"/>
                  </a:schemeClr>
                </a:solidFill>
              </a:rPr>
              <a:t>L(r,Y</a:t>
            </a:r>
            <a:r>
              <a:rPr lang="en-US" sz="1800" dirty="0">
                <a:solidFill>
                  <a:schemeClr val="accent3">
                    <a:lumMod val="50000"/>
                  </a:schemeClr>
                </a:solidFill>
              </a:rPr>
              <a:t>2</a:t>
            </a:r>
            <a:r>
              <a:rPr lang="id-ID" sz="1800" dirty="0">
                <a:solidFill>
                  <a:schemeClr val="accent3">
                    <a:lumMod val="50000"/>
                  </a:schemeClr>
                </a:solidFill>
              </a:rPr>
              <a:t>)</a:t>
            </a:r>
          </a:p>
        </p:txBody>
      </p:sp>
      <p:sp>
        <p:nvSpPr>
          <p:cNvPr id="97" name="TextBox 43"/>
          <p:cNvSpPr txBox="1">
            <a:spLocks noChangeArrowheads="1"/>
          </p:cNvSpPr>
          <p:nvPr/>
        </p:nvSpPr>
        <p:spPr bwMode="auto">
          <a:xfrm>
            <a:off x="5991225" y="4335463"/>
            <a:ext cx="376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800" dirty="0">
                <a:solidFill>
                  <a:schemeClr val="accent3">
                    <a:lumMod val="50000"/>
                  </a:schemeClr>
                </a:solidFill>
              </a:rPr>
              <a:t>r2</a:t>
            </a:r>
            <a:endParaRPr lang="id-ID" sz="1800" dirty="0">
              <a:solidFill>
                <a:schemeClr val="accent3">
                  <a:lumMod val="50000"/>
                </a:schemeClr>
              </a:solidFill>
            </a:endParaRPr>
          </a:p>
        </p:txBody>
      </p:sp>
      <p:sp>
        <p:nvSpPr>
          <p:cNvPr id="98" name="TextBox 43"/>
          <p:cNvSpPr txBox="1">
            <a:spLocks noChangeArrowheads="1"/>
          </p:cNvSpPr>
          <p:nvPr/>
        </p:nvSpPr>
        <p:spPr bwMode="auto">
          <a:xfrm>
            <a:off x="3254375" y="4283075"/>
            <a:ext cx="37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800" dirty="0">
                <a:solidFill>
                  <a:schemeClr val="accent3">
                    <a:lumMod val="50000"/>
                  </a:schemeClr>
                </a:solidFill>
              </a:rPr>
              <a:t>r2</a:t>
            </a:r>
            <a:endParaRPr lang="id-ID" sz="1800" dirty="0">
              <a:solidFill>
                <a:schemeClr val="accent3">
                  <a:lumMod val="50000"/>
                </a:schemeClr>
              </a:solidFill>
            </a:endParaRPr>
          </a:p>
        </p:txBody>
      </p:sp>
      <p:cxnSp>
        <p:nvCxnSpPr>
          <p:cNvPr id="99" name="Straight Connector 98"/>
          <p:cNvCxnSpPr/>
          <p:nvPr/>
        </p:nvCxnSpPr>
        <p:spPr>
          <a:xfrm flipV="1">
            <a:off x="3614738" y="4406900"/>
            <a:ext cx="814387" cy="15875"/>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4443413" y="4522788"/>
            <a:ext cx="0" cy="817562"/>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104" name="TextBox 43"/>
          <p:cNvSpPr txBox="1">
            <a:spLocks noChangeArrowheads="1"/>
          </p:cNvSpPr>
          <p:nvPr/>
        </p:nvSpPr>
        <p:spPr bwMode="auto">
          <a:xfrm>
            <a:off x="4276725" y="5338763"/>
            <a:ext cx="37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800" dirty="0">
                <a:solidFill>
                  <a:schemeClr val="accent3">
                    <a:lumMod val="50000"/>
                  </a:schemeClr>
                </a:solidFill>
              </a:rPr>
              <a:t>I2</a:t>
            </a:r>
            <a:endParaRPr lang="id-ID" sz="1800" dirty="0">
              <a:solidFill>
                <a:schemeClr val="accent3">
                  <a:lumMod val="50000"/>
                </a:schemeClr>
              </a:solidFill>
            </a:endParaRPr>
          </a:p>
        </p:txBody>
      </p:sp>
      <p:sp>
        <p:nvSpPr>
          <p:cNvPr id="107" name="TextBox 43"/>
          <p:cNvSpPr txBox="1">
            <a:spLocks noChangeArrowheads="1"/>
          </p:cNvSpPr>
          <p:nvPr/>
        </p:nvSpPr>
        <p:spPr bwMode="auto">
          <a:xfrm>
            <a:off x="7680325" y="5348288"/>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800" dirty="0">
                <a:solidFill>
                  <a:schemeClr val="accent3">
                    <a:lumMod val="50000"/>
                  </a:schemeClr>
                </a:solidFill>
              </a:rPr>
              <a:t>Y2</a:t>
            </a:r>
            <a:endParaRPr lang="id-ID" sz="1800" dirty="0">
              <a:solidFill>
                <a:schemeClr val="accent3">
                  <a:lumMod val="50000"/>
                </a:schemeClr>
              </a:solidFill>
            </a:endParaRPr>
          </a:p>
        </p:txBody>
      </p:sp>
      <p:cxnSp>
        <p:nvCxnSpPr>
          <p:cNvPr id="108" name="Straight Connector 107"/>
          <p:cNvCxnSpPr/>
          <p:nvPr/>
        </p:nvCxnSpPr>
        <p:spPr>
          <a:xfrm>
            <a:off x="8364538" y="4948238"/>
            <a:ext cx="0" cy="454025"/>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6695" name="Rectangle 111"/>
          <p:cNvSpPr>
            <a:spLocks noChangeArrowheads="1"/>
          </p:cNvSpPr>
          <p:nvPr/>
        </p:nvSpPr>
        <p:spPr bwMode="auto">
          <a:xfrm>
            <a:off x="7502525" y="4924425"/>
            <a:ext cx="2936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t>C</a:t>
            </a:r>
          </a:p>
        </p:txBody>
      </p:sp>
      <p:sp>
        <p:nvSpPr>
          <p:cNvPr id="26696" name="Rectangle 112"/>
          <p:cNvSpPr>
            <a:spLocks noChangeArrowheads="1"/>
          </p:cNvSpPr>
          <p:nvPr/>
        </p:nvSpPr>
        <p:spPr bwMode="auto">
          <a:xfrm>
            <a:off x="8013700" y="4335463"/>
            <a:ext cx="3000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t>B</a:t>
            </a:r>
          </a:p>
        </p:txBody>
      </p:sp>
      <p:cxnSp>
        <p:nvCxnSpPr>
          <p:cNvPr id="115" name="Straight Arrow Connector 114"/>
          <p:cNvCxnSpPr/>
          <p:nvPr/>
        </p:nvCxnSpPr>
        <p:spPr>
          <a:xfrm flipH="1" flipV="1">
            <a:off x="4727503" y="4238625"/>
            <a:ext cx="187325" cy="2365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7444364" y="4200233"/>
            <a:ext cx="0" cy="7207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26695" idx="3"/>
          </p:cNvCxnSpPr>
          <p:nvPr/>
        </p:nvCxnSpPr>
        <p:spPr>
          <a:xfrm flipV="1">
            <a:off x="7796195" y="4748214"/>
            <a:ext cx="265130" cy="3454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9" name="Rectangle 111"/>
          <p:cNvSpPr>
            <a:spLocks noChangeArrowheads="1"/>
          </p:cNvSpPr>
          <p:nvPr/>
        </p:nvSpPr>
        <p:spPr bwMode="auto">
          <a:xfrm>
            <a:off x="8365693" y="4731544"/>
            <a:ext cx="3527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t>C’</a:t>
            </a:r>
          </a:p>
        </p:txBody>
      </p:sp>
      <p:cxnSp>
        <p:nvCxnSpPr>
          <p:cNvPr id="14" name="Straight Arrow Connector 13"/>
          <p:cNvCxnSpPr>
            <a:stCxn id="26695" idx="3"/>
          </p:cNvCxnSpPr>
          <p:nvPr/>
        </p:nvCxnSpPr>
        <p:spPr>
          <a:xfrm flipV="1">
            <a:off x="7796195" y="5092700"/>
            <a:ext cx="509605" cy="10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063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ectangle 5"/>
          <p:cNvSpPr>
            <a:spLocks noChangeArrowheads="1"/>
          </p:cNvSpPr>
          <p:nvPr/>
        </p:nvSpPr>
        <p:spPr bwMode="auto">
          <a:xfrm>
            <a:off x="285750" y="3124200"/>
            <a:ext cx="8534400" cy="2954655"/>
          </a:xfrm>
          <a:prstGeom prst="rect">
            <a:avLst/>
          </a:prstGeom>
          <a:solidFill>
            <a:schemeClr val="accent3">
              <a:lumMod val="20000"/>
              <a:lumOff val="80000"/>
            </a:schemeClr>
          </a:solidFill>
          <a:ln>
            <a:noFill/>
          </a:ln>
          <a:extLst/>
        </p:spPr>
        <p:txBody>
          <a:bodyPr wrap="square">
            <a:spAutoFit/>
          </a:bodyPr>
          <a:lstStyle/>
          <a:p>
            <a:pPr>
              <a:lnSpc>
                <a:spcPct val="150000"/>
              </a:lnSpc>
            </a:pPr>
            <a:r>
              <a:rPr lang="en-US" sz="2000" b="1" dirty="0">
                <a:solidFill>
                  <a:srgbClr val="FF0000"/>
                </a:solidFill>
                <a:latin typeface="Times New Roman" pitchFamily="18" charset="0"/>
                <a:cs typeface="Times New Roman" pitchFamily="18" charset="0"/>
              </a:rPr>
              <a:t>M</a:t>
            </a:r>
            <a:r>
              <a:rPr lang="id-ID" sz="2000" b="1" dirty="0">
                <a:solidFill>
                  <a:srgbClr val="FF0000"/>
                </a:solidFill>
                <a:latin typeface="Times New Roman" pitchFamily="18" charset="0"/>
                <a:cs typeface="Times New Roman" pitchFamily="18" charset="0"/>
              </a:rPr>
              <a:t> ↑ </a:t>
            </a:r>
            <a:r>
              <a:rPr lang="id-ID" sz="2000" dirty="0">
                <a:latin typeface="Times New Roman" pitchFamily="18" charset="0"/>
                <a:cs typeface="Times New Roman" pitchFamily="18" charset="0"/>
                <a:sym typeface="Wingdings" pitchFamily="2" charset="2"/>
              </a:rPr>
              <a:t> L</a:t>
            </a:r>
            <a:r>
              <a:rPr lang="id-ID" sz="2000" dirty="0">
                <a:solidFill>
                  <a:srgbClr val="FF0000"/>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tetap </a:t>
            </a:r>
            <a:r>
              <a:rPr lang="id-ID" sz="2000" dirty="0">
                <a:latin typeface="Times New Roman" pitchFamily="18" charset="0"/>
                <a:cs typeface="Times New Roman" pitchFamily="18" charset="0"/>
              </a:rPr>
              <a:t>[L(r, Y)] </a:t>
            </a:r>
            <a:r>
              <a:rPr lang="en-US" sz="2000" dirty="0">
                <a:latin typeface="Times New Roman" pitchFamily="18" charset="0"/>
                <a:cs typeface="Times New Roman" pitchFamily="18" charset="0"/>
              </a:rPr>
              <a:t>; </a:t>
            </a:r>
            <a:r>
              <a:rPr lang="id-ID" sz="2000" b="1" dirty="0">
                <a:latin typeface="Times New Roman" pitchFamily="18" charset="0"/>
                <a:cs typeface="Times New Roman" pitchFamily="18" charset="0"/>
                <a:sym typeface="Wingdings" pitchFamily="2" charset="2"/>
              </a:rPr>
              <a:t>Ms </a:t>
            </a:r>
            <a:r>
              <a:rPr lang="id-ID" sz="2000" b="1" dirty="0">
                <a:solidFill>
                  <a:srgbClr val="FF0000"/>
                </a:solidFill>
                <a:latin typeface="Times New Roman" pitchFamily="18" charset="0"/>
                <a:cs typeface="Times New Roman" pitchFamily="18" charset="0"/>
              </a:rPr>
              <a:t>↑</a:t>
            </a:r>
            <a:r>
              <a:rPr lang="id-ID" sz="2000" dirty="0">
                <a:latin typeface="Times New Roman" pitchFamily="18" charset="0"/>
                <a:cs typeface="Times New Roman" pitchFamily="18" charset="0"/>
                <a:sym typeface="Wingdings" pitchFamily="2" charset="2"/>
              </a:rPr>
              <a:t> </a:t>
            </a:r>
            <a:r>
              <a:rPr lang="en-US" sz="2000" dirty="0">
                <a:latin typeface="Times New Roman" pitchFamily="18" charset="0"/>
                <a:cs typeface="Times New Roman" pitchFamily="18" charset="0"/>
                <a:sym typeface="Wingdings" pitchFamily="2" charset="2"/>
              </a:rPr>
              <a:t> </a:t>
            </a:r>
            <a:r>
              <a:rPr lang="id-ID" sz="2000" b="1" dirty="0">
                <a:solidFill>
                  <a:srgbClr val="FF0000"/>
                </a:solidFill>
                <a:latin typeface="Times New Roman" pitchFamily="18" charset="0"/>
                <a:cs typeface="Times New Roman" pitchFamily="18" charset="0"/>
                <a:sym typeface="Wingdings" pitchFamily="2" charset="2"/>
              </a:rPr>
              <a:t>r ↓</a:t>
            </a:r>
            <a:r>
              <a:rPr lang="en-US" sz="2000" dirty="0">
                <a:solidFill>
                  <a:srgbClr val="FF0000"/>
                </a:solidFill>
                <a:latin typeface="Times New Roman" pitchFamily="18" charset="0"/>
                <a:cs typeface="Times New Roman" pitchFamily="18" charset="0"/>
                <a:sym typeface="Wingdings" pitchFamily="2" charset="2"/>
              </a:rPr>
              <a:t> </a:t>
            </a:r>
            <a:r>
              <a:rPr lang="en-US" sz="2000" dirty="0">
                <a:latin typeface="Times New Roman" pitchFamily="18" charset="0"/>
                <a:cs typeface="Times New Roman" pitchFamily="18" charset="0"/>
                <a:sym typeface="Wingdings" pitchFamily="2" charset="2"/>
              </a:rPr>
              <a:t></a:t>
            </a:r>
            <a:r>
              <a:rPr lang="id-ID" sz="2000" dirty="0">
                <a:solidFill>
                  <a:srgbClr val="FF0000"/>
                </a:solidFill>
                <a:latin typeface="Times New Roman" pitchFamily="18" charset="0"/>
                <a:cs typeface="Times New Roman" pitchFamily="18" charset="0"/>
                <a:sym typeface="Wingdings" pitchFamily="2" charset="2"/>
              </a:rPr>
              <a:t> </a:t>
            </a:r>
            <a:r>
              <a:rPr lang="id-ID" sz="2000" b="1" dirty="0">
                <a:solidFill>
                  <a:srgbClr val="FF0000"/>
                </a:solidFill>
                <a:latin typeface="Times New Roman" pitchFamily="18" charset="0"/>
                <a:cs typeface="Times New Roman" pitchFamily="18" charset="0"/>
                <a:sym typeface="Wingdings" pitchFamily="2" charset="2"/>
              </a:rPr>
              <a:t>I </a:t>
            </a:r>
            <a:r>
              <a:rPr lang="id-ID" sz="2000" b="1" dirty="0">
                <a:solidFill>
                  <a:srgbClr val="FF0000"/>
                </a:solidFill>
                <a:latin typeface="Times New Roman" pitchFamily="18" charset="0"/>
                <a:cs typeface="Times New Roman" pitchFamily="18" charset="0"/>
                <a:sym typeface="Symbol"/>
              </a:rPr>
              <a:t></a:t>
            </a:r>
            <a:r>
              <a:rPr lang="id-ID" sz="2000" dirty="0">
                <a:solidFill>
                  <a:srgbClr val="0070C0"/>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[I(r)] </a:t>
            </a:r>
            <a:r>
              <a:rPr lang="en-US" sz="2000" dirty="0">
                <a:latin typeface="Times New Roman" pitchFamily="18" charset="0"/>
                <a:cs typeface="Times New Roman" pitchFamily="18" charset="0"/>
                <a:sym typeface="Wingdings" pitchFamily="2" charset="2"/>
              </a:rPr>
              <a:t>P</a:t>
            </a:r>
            <a:r>
              <a:rPr lang="id-ID" sz="2000" dirty="0">
                <a:latin typeface="Times New Roman" pitchFamily="18" charset="0"/>
                <a:cs typeface="Times New Roman" pitchFamily="18" charset="0"/>
              </a:rPr>
              <a:t>E ↑ = C(Y-T) + I↑ + G </a:t>
            </a:r>
            <a:r>
              <a:rPr lang="id-ID" sz="2000" dirty="0">
                <a:latin typeface="Times New Roman" pitchFamily="18" charset="0"/>
                <a:cs typeface="Times New Roman" pitchFamily="18" charset="0"/>
                <a:sym typeface="Wingdings" pitchFamily="2" charset="2"/>
              </a:rPr>
              <a:t></a:t>
            </a:r>
            <a:endParaRPr lang="en-US" sz="2000" dirty="0">
              <a:latin typeface="Times New Roman" pitchFamily="18" charset="0"/>
              <a:cs typeface="Times New Roman" pitchFamily="18" charset="0"/>
              <a:sym typeface="Wingdings" pitchFamily="2" charset="2"/>
            </a:endParaRPr>
          </a:p>
          <a:p>
            <a:pPr>
              <a:lnSpc>
                <a:spcPct val="150000"/>
              </a:lnSpc>
            </a:pPr>
            <a:r>
              <a:rPr lang="id-ID" sz="2000" dirty="0">
                <a:latin typeface="Times New Roman" pitchFamily="18" charset="0"/>
                <a:cs typeface="Times New Roman" pitchFamily="18" charset="0"/>
                <a:sym typeface="Wingdings" pitchFamily="2" charset="2"/>
              </a:rPr>
              <a:t> </a:t>
            </a:r>
            <a:endParaRPr lang="en-US" sz="2000" dirty="0">
              <a:latin typeface="Times New Roman" pitchFamily="18" charset="0"/>
              <a:cs typeface="Times New Roman" pitchFamily="18" charset="0"/>
              <a:sym typeface="Wingdings" pitchFamily="2" charset="2"/>
            </a:endParaRPr>
          </a:p>
          <a:p>
            <a:pPr>
              <a:lnSpc>
                <a:spcPct val="150000"/>
              </a:lnSpc>
            </a:pPr>
            <a:r>
              <a:rPr lang="id-ID" sz="2000" b="1" dirty="0">
                <a:solidFill>
                  <a:srgbClr val="FF0000"/>
                </a:solidFill>
                <a:latin typeface="Times New Roman" pitchFamily="18" charset="0"/>
                <a:cs typeface="Times New Roman" pitchFamily="18" charset="0"/>
                <a:sym typeface="Wingdings" pitchFamily="2" charset="2"/>
              </a:rPr>
              <a:t>Y </a:t>
            </a:r>
            <a:r>
              <a:rPr lang="id-ID" sz="2000" b="1" dirty="0">
                <a:solidFill>
                  <a:srgbClr val="FF0000"/>
                </a:solidFill>
                <a:latin typeface="Times New Roman" pitchFamily="18" charset="0"/>
                <a:cs typeface="Times New Roman" pitchFamily="18" charset="0"/>
              </a:rPr>
              <a:t>↑</a:t>
            </a:r>
            <a:r>
              <a:rPr lang="id-ID" sz="2000" dirty="0">
                <a:latin typeface="Times New Roman" pitchFamily="18" charset="0"/>
                <a:cs typeface="Times New Roman" pitchFamily="18" charset="0"/>
              </a:rPr>
              <a:t> (Y = </a:t>
            </a:r>
            <a:r>
              <a:rPr lang="en-US" sz="2000" dirty="0">
                <a:latin typeface="Times New Roman" pitchFamily="18" charset="0"/>
                <a:cs typeface="Times New Roman" pitchFamily="18" charset="0"/>
              </a:rPr>
              <a:t>P</a:t>
            </a:r>
            <a:r>
              <a:rPr lang="id-ID" sz="2000" dirty="0">
                <a:latin typeface="Times New Roman" pitchFamily="18" charset="0"/>
                <a:cs typeface="Times New Roman" pitchFamily="18" charset="0"/>
              </a:rPr>
              <a:t>E) </a:t>
            </a:r>
            <a:r>
              <a:rPr lang="en-US" sz="2000" dirty="0">
                <a:latin typeface="Times New Roman" pitchFamily="18" charset="0"/>
                <a:cs typeface="Times New Roman" pitchFamily="18" charset="0"/>
                <a:sym typeface="Wingdings" pitchFamily="2" charset="2"/>
              </a:rPr>
              <a:t> </a:t>
            </a:r>
            <a:r>
              <a:rPr lang="id-ID" sz="2000" b="1" dirty="0">
                <a:solidFill>
                  <a:srgbClr val="FF0000"/>
                </a:solidFill>
                <a:latin typeface="Times New Roman" pitchFamily="18" charset="0"/>
                <a:cs typeface="Times New Roman" pitchFamily="18" charset="0"/>
                <a:sym typeface="Wingdings" pitchFamily="2" charset="2"/>
              </a:rPr>
              <a:t>L </a:t>
            </a:r>
            <a:r>
              <a:rPr lang="id-ID" sz="2000" b="1" dirty="0">
                <a:solidFill>
                  <a:srgbClr val="FF0000"/>
                </a:solidFill>
                <a:latin typeface="Times New Roman" pitchFamily="18" charset="0"/>
                <a:cs typeface="Times New Roman" pitchFamily="18" charset="0"/>
              </a:rPr>
              <a:t>↑</a:t>
            </a:r>
            <a:r>
              <a:rPr lang="id-ID" sz="2000" b="1" dirty="0">
                <a:latin typeface="Times New Roman" pitchFamily="18" charset="0"/>
                <a:cs typeface="Times New Roman" pitchFamily="18" charset="0"/>
              </a:rPr>
              <a:t> </a:t>
            </a:r>
            <a:r>
              <a:rPr lang="id-ID" sz="2000" dirty="0">
                <a:latin typeface="Times New Roman" pitchFamily="18" charset="0"/>
                <a:cs typeface="Times New Roman" pitchFamily="18" charset="0"/>
              </a:rPr>
              <a:t>[L(r, Y)] </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sym typeface="Wingdings" pitchFamily="2" charset="2"/>
              </a:rPr>
              <a:t>Ms tetap  </a:t>
            </a:r>
            <a:r>
              <a:rPr lang="id-ID" sz="2000" b="1" dirty="0">
                <a:solidFill>
                  <a:srgbClr val="FF0000"/>
                </a:solidFill>
                <a:latin typeface="Times New Roman" pitchFamily="18" charset="0"/>
                <a:cs typeface="Times New Roman" pitchFamily="18" charset="0"/>
                <a:sym typeface="Wingdings" pitchFamily="2" charset="2"/>
              </a:rPr>
              <a:t>r </a:t>
            </a:r>
            <a:r>
              <a:rPr lang="id-ID" sz="2000" b="1" dirty="0">
                <a:solidFill>
                  <a:srgbClr val="FF0000"/>
                </a:solidFill>
                <a:latin typeface="Times New Roman" pitchFamily="18" charset="0"/>
                <a:cs typeface="Times New Roman" pitchFamily="18" charset="0"/>
              </a:rPr>
              <a:t>↑</a:t>
            </a:r>
            <a:r>
              <a:rPr lang="id-ID"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id-ID" sz="2000" dirty="0">
                <a:latin typeface="Times New Roman" pitchFamily="18" charset="0"/>
                <a:cs typeface="Times New Roman" pitchFamily="18" charset="0"/>
              </a:rPr>
              <a:t>Ms = L (r,Y)</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sym typeface="Wingdings" pitchFamily="2" charset="2"/>
              </a:rPr>
              <a:t></a:t>
            </a:r>
            <a:r>
              <a:rPr lang="en-US" sz="2000" dirty="0">
                <a:latin typeface="Times New Roman" pitchFamily="18" charset="0"/>
                <a:cs typeface="Times New Roman" pitchFamily="18" charset="0"/>
                <a:sym typeface="Wingdings" pitchFamily="2" charset="2"/>
              </a:rPr>
              <a:t> </a:t>
            </a:r>
            <a:r>
              <a:rPr lang="id-ID" sz="2000" b="1" dirty="0">
                <a:solidFill>
                  <a:srgbClr val="FF0000"/>
                </a:solidFill>
                <a:latin typeface="Times New Roman" pitchFamily="18" charset="0"/>
                <a:cs typeface="Times New Roman" pitchFamily="18" charset="0"/>
                <a:sym typeface="Wingdings" pitchFamily="2" charset="2"/>
              </a:rPr>
              <a:t>I ↓</a:t>
            </a:r>
            <a:r>
              <a:rPr lang="id-ID" sz="2000" dirty="0">
                <a:solidFill>
                  <a:srgbClr val="0070C0"/>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[I(r)] </a:t>
            </a:r>
            <a:endParaRPr lang="en-US" sz="2000" dirty="0">
              <a:latin typeface="Times New Roman" pitchFamily="18" charset="0"/>
              <a:cs typeface="Times New Roman" pitchFamily="18" charset="0"/>
              <a:sym typeface="Wingdings" pitchFamily="2" charset="2"/>
            </a:endParaRPr>
          </a:p>
          <a:p>
            <a:pPr>
              <a:lnSpc>
                <a:spcPct val="150000"/>
              </a:lnSpc>
            </a:pPr>
            <a:r>
              <a:rPr lang="id-ID"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nSpc>
                <a:spcPct val="150000"/>
              </a:lnSpc>
            </a:pPr>
            <a:r>
              <a:rPr lang="en-US" sz="2000" dirty="0">
                <a:latin typeface="Times New Roman" pitchFamily="18" charset="0"/>
                <a:cs typeface="Times New Roman" pitchFamily="18" charset="0"/>
              </a:rPr>
              <a:t>P</a:t>
            </a:r>
            <a:r>
              <a:rPr lang="id-ID" sz="2000" dirty="0">
                <a:latin typeface="Times New Roman" pitchFamily="18" charset="0"/>
                <a:cs typeface="Times New Roman" pitchFamily="18" charset="0"/>
              </a:rPr>
              <a:t>E </a:t>
            </a:r>
            <a:r>
              <a:rPr lang="id-ID" sz="2000" dirty="0">
                <a:latin typeface="Times New Roman" pitchFamily="18" charset="0"/>
                <a:cs typeface="Times New Roman" pitchFamily="18" charset="0"/>
                <a:sym typeface="Wingdings" pitchFamily="2" charset="2"/>
              </a:rPr>
              <a:t>↓</a:t>
            </a:r>
            <a:r>
              <a:rPr lang="id-ID" sz="2000" dirty="0">
                <a:latin typeface="Times New Roman" pitchFamily="18" charset="0"/>
                <a:cs typeface="Times New Roman" pitchFamily="18" charset="0"/>
              </a:rPr>
              <a:t> = C(Y-T) + I </a:t>
            </a:r>
            <a:r>
              <a:rPr lang="id-ID" sz="2000" dirty="0">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rPr>
              <a:t>+ G</a:t>
            </a:r>
            <a:r>
              <a:rPr lang="id-ID" sz="2000" dirty="0">
                <a:latin typeface="Times New Roman" pitchFamily="18" charset="0"/>
                <a:cs typeface="Times New Roman" pitchFamily="18" charset="0"/>
                <a:sym typeface="Wingdings" pitchFamily="2" charset="2"/>
              </a:rPr>
              <a:t>  </a:t>
            </a:r>
            <a:r>
              <a:rPr lang="id-ID" sz="2000" b="1" dirty="0">
                <a:solidFill>
                  <a:srgbClr val="FF0000"/>
                </a:solidFill>
                <a:latin typeface="Times New Roman" pitchFamily="18" charset="0"/>
                <a:cs typeface="Times New Roman" pitchFamily="18" charset="0"/>
                <a:sym typeface="Wingdings" pitchFamily="2" charset="2"/>
              </a:rPr>
              <a:t>Y ↓</a:t>
            </a:r>
            <a:r>
              <a:rPr lang="id-ID" sz="2000" b="1" dirty="0">
                <a:latin typeface="Times New Roman" pitchFamily="18" charset="0"/>
                <a:cs typeface="Times New Roman" pitchFamily="18" charset="0"/>
              </a:rPr>
              <a:t> </a:t>
            </a:r>
            <a:r>
              <a:rPr lang="id-ID" sz="2000" dirty="0">
                <a:latin typeface="Times New Roman" pitchFamily="18" charset="0"/>
                <a:cs typeface="Times New Roman" pitchFamily="18" charset="0"/>
              </a:rPr>
              <a:t>(Y = </a:t>
            </a:r>
            <a:r>
              <a:rPr lang="en-US" sz="2000" dirty="0">
                <a:latin typeface="Times New Roman" pitchFamily="18" charset="0"/>
                <a:cs typeface="Times New Roman" pitchFamily="18" charset="0"/>
              </a:rPr>
              <a:t>P</a:t>
            </a:r>
            <a:r>
              <a:rPr lang="id-ID" sz="2000" dirty="0">
                <a:latin typeface="Times New Roman" pitchFamily="18" charset="0"/>
                <a:cs typeface="Times New Roman" pitchFamily="18" charset="0"/>
              </a:rPr>
              <a:t>E) </a:t>
            </a:r>
            <a:r>
              <a:rPr lang="en-US" sz="2000" dirty="0">
                <a:latin typeface="Times New Roman" pitchFamily="18" charset="0"/>
                <a:cs typeface="Times New Roman" pitchFamily="18" charset="0"/>
                <a:sym typeface="Wingdings" pitchFamily="2" charset="2"/>
              </a:rPr>
              <a:t></a:t>
            </a:r>
            <a:r>
              <a:rPr lang="id-ID" sz="2000" dirty="0">
                <a:latin typeface="Times New Roman" pitchFamily="18" charset="0"/>
                <a:cs typeface="Times New Roman" pitchFamily="18" charset="0"/>
                <a:sym typeface="Wingdings" pitchFamily="2" charset="2"/>
              </a:rPr>
              <a:t> </a:t>
            </a:r>
            <a:endParaRPr lang="en-US" sz="2000" dirty="0">
              <a:latin typeface="Times New Roman" pitchFamily="18" charset="0"/>
              <a:cs typeface="Times New Roman" pitchFamily="18" charset="0"/>
              <a:sym typeface="Wingdings" pitchFamily="2" charset="2"/>
            </a:endParaRPr>
          </a:p>
          <a:p>
            <a:pPr>
              <a:lnSpc>
                <a:spcPct val="150000"/>
              </a:lnSpc>
            </a:pPr>
            <a:r>
              <a:rPr lang="en-US" sz="2400" b="1" dirty="0">
                <a:solidFill>
                  <a:srgbClr val="FF0000"/>
                </a:solidFill>
                <a:latin typeface="Times New Roman" pitchFamily="18" charset="0"/>
                <a:cs typeface="Times New Roman" pitchFamily="18" charset="0"/>
              </a:rPr>
              <a:t>M</a:t>
            </a:r>
            <a:r>
              <a:rPr lang="id-ID" sz="2400" b="1" dirty="0">
                <a:solidFill>
                  <a:srgbClr val="FF0000"/>
                </a:solidFill>
                <a:latin typeface="Times New Roman" pitchFamily="18" charset="0"/>
                <a:cs typeface="Times New Roman" pitchFamily="18" charset="0"/>
              </a:rPr>
              <a:t> ↑:</a:t>
            </a:r>
            <a:r>
              <a:rPr lang="id-ID" sz="2400" b="1" dirty="0">
                <a:solidFill>
                  <a:srgbClr val="FF0000"/>
                </a:solidFill>
                <a:latin typeface="Times New Roman" pitchFamily="18" charset="0"/>
                <a:cs typeface="Times New Roman" pitchFamily="18" charset="0"/>
                <a:sym typeface="Wingdings" pitchFamily="2" charset="2"/>
              </a:rPr>
              <a:t> </a:t>
            </a:r>
            <a:r>
              <a:rPr lang="id-ID" sz="2400" dirty="0">
                <a:latin typeface="Times New Roman" pitchFamily="18" charset="0"/>
                <a:cs typeface="Times New Roman" pitchFamily="18" charset="0"/>
                <a:sym typeface="Wingdings" pitchFamily="2" charset="2"/>
              </a:rPr>
              <a:t>hasil akhir </a:t>
            </a:r>
            <a:r>
              <a:rPr lang="id-ID" sz="2400" b="1" dirty="0">
                <a:solidFill>
                  <a:srgbClr val="FF0000"/>
                </a:solidFill>
                <a:latin typeface="Times New Roman" pitchFamily="18" charset="0"/>
                <a:cs typeface="Times New Roman" pitchFamily="18" charset="0"/>
                <a:sym typeface="Wingdings" pitchFamily="2" charset="2"/>
              </a:rPr>
              <a:t>Y </a:t>
            </a:r>
            <a:r>
              <a:rPr lang="id-ID" sz="2400" b="1" dirty="0">
                <a:solidFill>
                  <a:srgbClr val="FF0000"/>
                </a:solidFill>
                <a:latin typeface="Times New Roman" pitchFamily="18" charset="0"/>
                <a:cs typeface="Times New Roman" pitchFamily="18" charset="0"/>
              </a:rPr>
              <a:t>↑</a:t>
            </a:r>
          </a:p>
        </p:txBody>
      </p:sp>
      <p:sp>
        <p:nvSpPr>
          <p:cNvPr id="7" name="Oval 6"/>
          <p:cNvSpPr/>
          <p:nvPr/>
        </p:nvSpPr>
        <p:spPr>
          <a:xfrm>
            <a:off x="477982" y="2722418"/>
            <a:ext cx="457200" cy="4572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8" name="Oval 7"/>
          <p:cNvSpPr/>
          <p:nvPr/>
        </p:nvSpPr>
        <p:spPr>
          <a:xfrm>
            <a:off x="3200400" y="2722418"/>
            <a:ext cx="457200" cy="4572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9" name="Oval 8"/>
          <p:cNvSpPr/>
          <p:nvPr/>
        </p:nvSpPr>
        <p:spPr>
          <a:xfrm>
            <a:off x="3886200" y="2743199"/>
            <a:ext cx="457200" cy="4572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10" name="Oval 9"/>
          <p:cNvSpPr/>
          <p:nvPr/>
        </p:nvSpPr>
        <p:spPr>
          <a:xfrm>
            <a:off x="4552950" y="2736271"/>
            <a:ext cx="457200" cy="4572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11" name="Oval 10"/>
          <p:cNvSpPr/>
          <p:nvPr/>
        </p:nvSpPr>
        <p:spPr>
          <a:xfrm>
            <a:off x="7467600" y="2680854"/>
            <a:ext cx="457200" cy="4572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12" name="Oval 11"/>
          <p:cNvSpPr/>
          <p:nvPr/>
        </p:nvSpPr>
        <p:spPr>
          <a:xfrm>
            <a:off x="5943600" y="2743199"/>
            <a:ext cx="457200" cy="4572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sp>
        <p:nvSpPr>
          <p:cNvPr id="13" name="Oval 12"/>
          <p:cNvSpPr/>
          <p:nvPr/>
        </p:nvSpPr>
        <p:spPr>
          <a:xfrm>
            <a:off x="477982" y="3657600"/>
            <a:ext cx="457200" cy="4572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14" name="Oval 13"/>
          <p:cNvSpPr/>
          <p:nvPr/>
        </p:nvSpPr>
        <p:spPr>
          <a:xfrm>
            <a:off x="2133600" y="3706090"/>
            <a:ext cx="457200" cy="457200"/>
          </a:xfrm>
          <a:prstGeom prst="ellipse">
            <a:avLst/>
          </a:prstGeom>
          <a:solidFill>
            <a:srgbClr val="F8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a:t>
            </a:r>
          </a:p>
        </p:txBody>
      </p:sp>
      <p:sp>
        <p:nvSpPr>
          <p:cNvPr id="15" name="Oval 14"/>
          <p:cNvSpPr/>
          <p:nvPr/>
        </p:nvSpPr>
        <p:spPr>
          <a:xfrm>
            <a:off x="4781550" y="3706090"/>
            <a:ext cx="457200" cy="457200"/>
          </a:xfrm>
          <a:prstGeom prst="ellipse">
            <a:avLst/>
          </a:prstGeom>
          <a:solidFill>
            <a:srgbClr val="F8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sp>
        <p:nvSpPr>
          <p:cNvPr id="16" name="Oval 15"/>
          <p:cNvSpPr/>
          <p:nvPr/>
        </p:nvSpPr>
        <p:spPr>
          <a:xfrm>
            <a:off x="6989618" y="3713017"/>
            <a:ext cx="457200" cy="457200"/>
          </a:xfrm>
          <a:prstGeom prst="ellipse">
            <a:avLst/>
          </a:prstGeom>
          <a:solidFill>
            <a:srgbClr val="F8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8</a:t>
            </a:r>
          </a:p>
        </p:txBody>
      </p:sp>
      <p:sp>
        <p:nvSpPr>
          <p:cNvPr id="17" name="Oval 16"/>
          <p:cNvSpPr/>
          <p:nvPr/>
        </p:nvSpPr>
        <p:spPr>
          <a:xfrm>
            <a:off x="630382" y="4601527"/>
            <a:ext cx="457200" cy="4572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9</a:t>
            </a:r>
          </a:p>
        </p:txBody>
      </p:sp>
      <p:sp>
        <p:nvSpPr>
          <p:cNvPr id="18" name="Oval 17"/>
          <p:cNvSpPr/>
          <p:nvPr/>
        </p:nvSpPr>
        <p:spPr>
          <a:xfrm>
            <a:off x="2133600" y="4624127"/>
            <a:ext cx="457200" cy="4572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8</a:t>
            </a:r>
          </a:p>
        </p:txBody>
      </p:sp>
      <p:sp>
        <p:nvSpPr>
          <p:cNvPr id="19" name="Oval 18"/>
          <p:cNvSpPr/>
          <p:nvPr/>
        </p:nvSpPr>
        <p:spPr>
          <a:xfrm>
            <a:off x="3283526" y="4631054"/>
            <a:ext cx="602673" cy="4572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10</a:t>
            </a:r>
          </a:p>
        </p:txBody>
      </p:sp>
      <p:sp>
        <p:nvSpPr>
          <p:cNvPr id="20" name="Rectangle 4"/>
          <p:cNvSpPr>
            <a:spLocks noChangeArrowheads="1"/>
          </p:cNvSpPr>
          <p:nvPr/>
        </p:nvSpPr>
        <p:spPr bwMode="auto">
          <a:xfrm>
            <a:off x="0" y="0"/>
            <a:ext cx="9105900" cy="2354491"/>
          </a:xfrm>
          <a:prstGeom prst="rect">
            <a:avLst/>
          </a:prstGeom>
          <a:solidFill>
            <a:srgbClr val="F8EDEC"/>
          </a:solidFill>
          <a:ln>
            <a:noFill/>
          </a:ln>
          <a:effectLst/>
        </p:spPr>
        <p:txBody>
          <a:bodyPr>
            <a:spAutoFit/>
          </a:bodyPr>
          <a:lstStyle/>
          <a:p>
            <a:pPr eaLnBrk="1" hangingPunct="1">
              <a:spcBef>
                <a:spcPts val="0"/>
              </a:spcBef>
              <a:buClr>
                <a:schemeClr val="accent2"/>
              </a:buClr>
              <a:buSzPct val="110000"/>
              <a:tabLst>
                <a:tab pos="461963" algn="l"/>
              </a:tabLst>
              <a:defRPr/>
            </a:pPr>
            <a:r>
              <a:rPr lang="id-ID" sz="2100" dirty="0"/>
              <a:t>Gb.1 </a:t>
            </a:r>
            <a:r>
              <a:rPr lang="id-ID" sz="2100" dirty="0">
                <a:sym typeface="Wingdings" pitchFamily="2" charset="2"/>
              </a:rPr>
              <a:t> </a:t>
            </a:r>
            <a:r>
              <a:rPr lang="id-ID" sz="2100" dirty="0"/>
              <a:t>IS</a:t>
            </a:r>
            <a:r>
              <a:rPr lang="id-ID" sz="2100" baseline="-25000" dirty="0"/>
              <a:t>1</a:t>
            </a:r>
            <a:r>
              <a:rPr lang="id-ID" sz="2100" dirty="0"/>
              <a:t> dan LM</a:t>
            </a:r>
            <a:r>
              <a:rPr lang="id-ID" sz="2100" baseline="-25000" dirty="0"/>
              <a:t>1</a:t>
            </a:r>
            <a:r>
              <a:rPr lang="id-ID" sz="2100" dirty="0"/>
              <a:t>: titik </a:t>
            </a:r>
            <a:r>
              <a:rPr lang="id-ID" sz="2100" b="1" dirty="0">
                <a:solidFill>
                  <a:srgbClr val="7030A0"/>
                </a:solidFill>
              </a:rPr>
              <a:t>A</a:t>
            </a:r>
            <a:r>
              <a:rPr lang="id-ID" sz="2100" dirty="0"/>
              <a:t> (r1 dan Y1)</a:t>
            </a:r>
          </a:p>
          <a:p>
            <a:pPr eaLnBrk="1" hangingPunct="1">
              <a:spcBef>
                <a:spcPts val="0"/>
              </a:spcBef>
              <a:buClr>
                <a:schemeClr val="accent2"/>
              </a:buClr>
              <a:buSzPct val="110000"/>
              <a:tabLst>
                <a:tab pos="461963" algn="l"/>
              </a:tabLst>
              <a:defRPr/>
            </a:pPr>
            <a:r>
              <a:rPr lang="id-ID" sz="2100" dirty="0"/>
              <a:t>Gb.2: </a:t>
            </a:r>
            <a:r>
              <a:rPr lang="id-ID" sz="2100" b="1" dirty="0">
                <a:solidFill>
                  <a:srgbClr val="FF0000"/>
                </a:solidFill>
                <a:cs typeface="Times New Roman" pitchFamily="18" charset="0"/>
              </a:rPr>
              <a:t>M ↑</a:t>
            </a:r>
            <a:r>
              <a:rPr lang="id-ID" sz="2100" b="1" dirty="0">
                <a:solidFill>
                  <a:srgbClr val="FF0000"/>
                </a:solidFill>
                <a:latin typeface="Times New Roman"/>
                <a:cs typeface="Times New Roman"/>
              </a:rPr>
              <a:t> </a:t>
            </a:r>
            <a:r>
              <a:rPr lang="id-ID" sz="2100" b="1" dirty="0">
                <a:solidFill>
                  <a:srgbClr val="FF0000"/>
                </a:solidFill>
                <a:latin typeface="Times New Roman"/>
                <a:cs typeface="Times New Roman"/>
                <a:sym typeface="Wingdings" pitchFamily="2" charset="2"/>
              </a:rPr>
              <a:t> </a:t>
            </a:r>
            <a:r>
              <a:rPr lang="id-ID" sz="2100" dirty="0">
                <a:cs typeface="Times New Roman" pitchFamily="18" charset="0"/>
                <a:sym typeface="Wingdings" pitchFamily="2" charset="2"/>
              </a:rPr>
              <a:t>pasar uang: </a:t>
            </a:r>
            <a:r>
              <a:rPr lang="id-ID" sz="2100" b="1" dirty="0">
                <a:solidFill>
                  <a:srgbClr val="FF0000"/>
                </a:solidFill>
                <a:cs typeface="Times New Roman" pitchFamily="18" charset="0"/>
                <a:sym typeface="Wingdings" pitchFamily="2" charset="2"/>
              </a:rPr>
              <a:t>M ↑</a:t>
            </a:r>
            <a:r>
              <a:rPr lang="id-ID" sz="2100" dirty="0">
                <a:cs typeface="Times New Roman" pitchFamily="18" charset="0"/>
                <a:sym typeface="Wingdings" pitchFamily="2" charset="2"/>
              </a:rPr>
              <a:t> dari </a:t>
            </a:r>
            <a:r>
              <a:rPr lang="id-ID" sz="2100" dirty="0"/>
              <a:t>M1/P1</a:t>
            </a:r>
            <a:r>
              <a:rPr lang="id-ID" sz="2100" dirty="0">
                <a:cs typeface="Times New Roman" pitchFamily="18" charset="0"/>
                <a:sym typeface="Wingdings" pitchFamily="2" charset="2"/>
              </a:rPr>
              <a:t> ke </a:t>
            </a:r>
            <a:r>
              <a:rPr lang="id-ID" sz="2100" dirty="0"/>
              <a:t>M2/P1</a:t>
            </a:r>
            <a:r>
              <a:rPr lang="id-ID" sz="2100" dirty="0">
                <a:cs typeface="Times New Roman" pitchFamily="18" charset="0"/>
                <a:sym typeface="Wingdings" pitchFamily="2" charset="2"/>
              </a:rPr>
              <a:t>; L (r, Y1) tetap  </a:t>
            </a:r>
            <a:r>
              <a:rPr lang="id-ID" sz="2100" b="1" dirty="0">
                <a:solidFill>
                  <a:srgbClr val="FF0000"/>
                </a:solidFill>
                <a:cs typeface="Times New Roman" pitchFamily="18" charset="0"/>
                <a:sym typeface="Wingdings" pitchFamily="2" charset="2"/>
              </a:rPr>
              <a:t>r </a:t>
            </a:r>
            <a:r>
              <a:rPr lang="id-ID" sz="2100" dirty="0">
                <a:solidFill>
                  <a:srgbClr val="FF0000"/>
                </a:solidFill>
                <a:cs typeface="Times New Roman" pitchFamily="18" charset="0"/>
                <a:sym typeface="Wingdings" pitchFamily="2" charset="2"/>
              </a:rPr>
              <a:t>↓</a:t>
            </a:r>
            <a:r>
              <a:rPr lang="id-ID" sz="2100" dirty="0">
                <a:cs typeface="Times New Roman" pitchFamily="18" charset="0"/>
                <a:sym typeface="Wingdings" pitchFamily="2" charset="2"/>
              </a:rPr>
              <a:t> (dari r1 ke r</a:t>
            </a:r>
            <a:r>
              <a:rPr lang="en-US" sz="2100" dirty="0">
                <a:cs typeface="Times New Roman" pitchFamily="18" charset="0"/>
                <a:sym typeface="Wingdings" pitchFamily="2" charset="2"/>
              </a:rPr>
              <a:t>3</a:t>
            </a:r>
            <a:r>
              <a:rPr lang="id-ID" sz="2100" dirty="0">
                <a:cs typeface="Times New Roman" pitchFamily="18" charset="0"/>
                <a:sym typeface="Wingdings" pitchFamily="2" charset="2"/>
              </a:rPr>
              <a:t>) </a:t>
            </a:r>
            <a:r>
              <a:rPr lang="id-ID" sz="2100" b="1" dirty="0">
                <a:solidFill>
                  <a:srgbClr val="FF0000"/>
                </a:solidFill>
                <a:cs typeface="Times New Roman" pitchFamily="18" charset="0"/>
                <a:sym typeface="Wingdings" pitchFamily="2" charset="2"/>
              </a:rPr>
              <a:t> </a:t>
            </a:r>
            <a:r>
              <a:rPr lang="id-ID" sz="2100" dirty="0"/>
              <a:t>Gb.1: </a:t>
            </a:r>
            <a:r>
              <a:rPr lang="id-ID" sz="2100" dirty="0">
                <a:cs typeface="Times New Roman" pitchFamily="18" charset="0"/>
                <a:sym typeface="Wingdings" pitchFamily="2" charset="2"/>
              </a:rPr>
              <a:t>LM geser kanan dari </a:t>
            </a:r>
            <a:r>
              <a:rPr lang="id-ID" sz="2100" dirty="0"/>
              <a:t>LM</a:t>
            </a:r>
            <a:r>
              <a:rPr lang="id-ID" sz="2100" baseline="-25000" dirty="0"/>
              <a:t>1  </a:t>
            </a:r>
            <a:r>
              <a:rPr lang="id-ID" sz="2100" dirty="0"/>
              <a:t>ke</a:t>
            </a:r>
            <a:r>
              <a:rPr lang="id-ID" sz="2100" baseline="-25000" dirty="0"/>
              <a:t> </a:t>
            </a:r>
            <a:r>
              <a:rPr lang="id-ID" sz="2100" dirty="0"/>
              <a:t>LM</a:t>
            </a:r>
            <a:r>
              <a:rPr lang="id-ID" sz="2100" baseline="-25000" dirty="0"/>
              <a:t>2 </a:t>
            </a:r>
            <a:r>
              <a:rPr lang="id-ID" sz="2100" dirty="0">
                <a:cs typeface="Times New Roman" pitchFamily="18" charset="0"/>
                <a:sym typeface="Wingdings" pitchFamily="2" charset="2"/>
              </a:rPr>
              <a:t> pada </a:t>
            </a:r>
            <a:r>
              <a:rPr lang="en-US" sz="2100" dirty="0">
                <a:cs typeface="Times New Roman" pitchFamily="18" charset="0"/>
                <a:sym typeface="Wingdings" pitchFamily="2" charset="2"/>
              </a:rPr>
              <a:t>r3</a:t>
            </a:r>
            <a:r>
              <a:rPr lang="id-ID" sz="2100" dirty="0">
                <a:cs typeface="Times New Roman" pitchFamily="18" charset="0"/>
                <a:sym typeface="Wingdings" pitchFamily="2" charset="2"/>
              </a:rPr>
              <a:t> dan</a:t>
            </a:r>
            <a:r>
              <a:rPr lang="id-ID" sz="2100" b="1" dirty="0">
                <a:solidFill>
                  <a:srgbClr val="FF0000"/>
                </a:solidFill>
                <a:cs typeface="Times New Roman" pitchFamily="18" charset="0"/>
                <a:sym typeface="Wingdings" pitchFamily="2" charset="2"/>
              </a:rPr>
              <a:t> </a:t>
            </a:r>
            <a:r>
              <a:rPr lang="en-US" sz="2100" dirty="0"/>
              <a:t>IS</a:t>
            </a:r>
            <a:r>
              <a:rPr lang="en-US" sz="2100" baseline="-25000" dirty="0"/>
              <a:t>1</a:t>
            </a:r>
            <a:r>
              <a:rPr lang="id-ID" sz="2100" dirty="0">
                <a:cs typeface="Times New Roman" pitchFamily="18" charset="0"/>
              </a:rPr>
              <a:t>: titik </a:t>
            </a:r>
            <a:r>
              <a:rPr lang="id-ID" sz="2100" b="1" dirty="0">
                <a:solidFill>
                  <a:srgbClr val="7030A0"/>
                </a:solidFill>
                <a:cs typeface="Times New Roman" pitchFamily="18" charset="0"/>
              </a:rPr>
              <a:t>C</a:t>
            </a:r>
            <a:r>
              <a:rPr lang="id-ID" sz="2100" dirty="0">
                <a:cs typeface="Times New Roman" pitchFamily="18" charset="0"/>
              </a:rPr>
              <a:t> (r</a:t>
            </a:r>
            <a:r>
              <a:rPr lang="en-US" sz="2100" dirty="0">
                <a:cs typeface="Times New Roman" pitchFamily="18" charset="0"/>
              </a:rPr>
              <a:t>3</a:t>
            </a:r>
            <a:r>
              <a:rPr lang="id-ID" sz="2100" dirty="0">
                <a:cs typeface="Times New Roman" pitchFamily="18" charset="0"/>
              </a:rPr>
              <a:t> dan Y</a:t>
            </a:r>
            <a:r>
              <a:rPr lang="en-US" sz="2100" dirty="0">
                <a:cs typeface="Times New Roman" pitchFamily="18" charset="0"/>
              </a:rPr>
              <a:t>3</a:t>
            </a:r>
            <a:r>
              <a:rPr lang="id-ID" sz="2100" dirty="0">
                <a:cs typeface="Times New Roman" pitchFamily="18" charset="0"/>
              </a:rPr>
              <a:t>) </a:t>
            </a:r>
            <a:r>
              <a:rPr lang="id-ID" sz="2100" dirty="0">
                <a:cs typeface="Times New Roman" pitchFamily="18" charset="0"/>
                <a:sym typeface="Wingdings" pitchFamily="2" charset="2"/>
              </a:rPr>
              <a:t></a:t>
            </a:r>
            <a:r>
              <a:rPr lang="id-ID" sz="2100" dirty="0">
                <a:cs typeface="Times New Roman" pitchFamily="18" charset="0"/>
              </a:rPr>
              <a:t> </a:t>
            </a:r>
            <a:r>
              <a:rPr lang="id-ID" sz="2100" dirty="0">
                <a:cs typeface="Times New Roman" pitchFamily="18" charset="0"/>
                <a:sym typeface="Wingdings" pitchFamily="2" charset="2"/>
              </a:rPr>
              <a:t>Gb.3:  </a:t>
            </a:r>
            <a:r>
              <a:rPr lang="id-ID" sz="2100" b="1" dirty="0">
                <a:solidFill>
                  <a:srgbClr val="FF0000"/>
                </a:solidFill>
                <a:cs typeface="Times New Roman" pitchFamily="18" charset="0"/>
                <a:sym typeface="Wingdings" pitchFamily="2" charset="2"/>
              </a:rPr>
              <a:t>I</a:t>
            </a:r>
            <a:r>
              <a:rPr lang="id-ID" sz="2100" b="1" dirty="0">
                <a:solidFill>
                  <a:srgbClr val="CC0099"/>
                </a:solidFill>
                <a:cs typeface="Times New Roman" pitchFamily="18" charset="0"/>
                <a:sym typeface="Wingdings" pitchFamily="2" charset="2"/>
              </a:rPr>
              <a:t> </a:t>
            </a:r>
            <a:r>
              <a:rPr lang="id-ID" sz="2100" b="1" dirty="0">
                <a:solidFill>
                  <a:srgbClr val="FF0000"/>
                </a:solidFill>
                <a:cs typeface="Times New Roman" pitchFamily="18" charset="0"/>
              </a:rPr>
              <a:t>↑</a:t>
            </a:r>
            <a:r>
              <a:rPr lang="id-ID" sz="2100" dirty="0">
                <a:cs typeface="Times New Roman" pitchFamily="18" charset="0"/>
                <a:sym typeface="Wingdings" pitchFamily="2" charset="2"/>
              </a:rPr>
              <a:t> [I(r)] dari I1 ke I</a:t>
            </a:r>
            <a:r>
              <a:rPr lang="en-US" sz="2100" dirty="0">
                <a:cs typeface="Times New Roman" pitchFamily="18" charset="0"/>
                <a:sym typeface="Wingdings" pitchFamily="2" charset="2"/>
              </a:rPr>
              <a:t>3</a:t>
            </a:r>
            <a:r>
              <a:rPr lang="id-ID" sz="2100" dirty="0">
                <a:cs typeface="Times New Roman" pitchFamily="18" charset="0"/>
                <a:sym typeface="Wingdings" pitchFamily="2" charset="2"/>
              </a:rPr>
              <a:t> </a:t>
            </a:r>
            <a:r>
              <a:rPr lang="id-ID" sz="2100" b="1" dirty="0">
                <a:solidFill>
                  <a:srgbClr val="FF0000"/>
                </a:solidFill>
                <a:cs typeface="Times New Roman" pitchFamily="18" charset="0"/>
                <a:sym typeface="Wingdings" pitchFamily="2" charset="2"/>
              </a:rPr>
              <a:t> </a:t>
            </a:r>
            <a:r>
              <a:rPr lang="id-ID" sz="2100" dirty="0"/>
              <a:t>Gb.1: </a:t>
            </a:r>
            <a:r>
              <a:rPr lang="id-ID" sz="2100" dirty="0">
                <a:cs typeface="Times New Roman" pitchFamily="18" charset="0"/>
                <a:sym typeface="Wingdings" pitchFamily="2" charset="2"/>
              </a:rPr>
              <a:t>Y </a:t>
            </a:r>
            <a:r>
              <a:rPr lang="id-ID" sz="2100" b="1" dirty="0">
                <a:solidFill>
                  <a:srgbClr val="FF0000"/>
                </a:solidFill>
                <a:cs typeface="Times New Roman" pitchFamily="18" charset="0"/>
              </a:rPr>
              <a:t>↑ </a:t>
            </a:r>
            <a:r>
              <a:rPr lang="id-ID" sz="2100" dirty="0"/>
              <a:t>dari Y1 ke Y</a:t>
            </a:r>
            <a:r>
              <a:rPr lang="en-US" sz="2100" dirty="0"/>
              <a:t>3</a:t>
            </a:r>
            <a:r>
              <a:rPr lang="id-ID" sz="2100" dirty="0"/>
              <a:t> </a:t>
            </a:r>
            <a:r>
              <a:rPr lang="id-ID" sz="2100" dirty="0">
                <a:cs typeface="Times New Roman" pitchFamily="18" charset="0"/>
                <a:sym typeface="Wingdings" pitchFamily="2" charset="2"/>
              </a:rPr>
              <a:t></a:t>
            </a:r>
            <a:r>
              <a:rPr lang="id-ID" sz="2100" dirty="0">
                <a:sym typeface="Wingdings" pitchFamily="2" charset="2"/>
              </a:rPr>
              <a:t> </a:t>
            </a:r>
            <a:r>
              <a:rPr lang="id-ID" sz="2100" dirty="0">
                <a:cs typeface="Times New Roman" pitchFamily="18" charset="0"/>
                <a:sym typeface="Wingdings" pitchFamily="2" charset="2"/>
              </a:rPr>
              <a:t>Gb.2: pasar uang : </a:t>
            </a:r>
            <a:r>
              <a:rPr lang="id-ID" sz="2100" b="1" dirty="0">
                <a:solidFill>
                  <a:srgbClr val="FF0000"/>
                </a:solidFill>
                <a:cs typeface="Times New Roman" pitchFamily="18" charset="0"/>
                <a:sym typeface="Wingdings" pitchFamily="2" charset="2"/>
              </a:rPr>
              <a:t>L ↑</a:t>
            </a:r>
            <a:r>
              <a:rPr lang="id-ID" sz="2100" dirty="0">
                <a:cs typeface="Times New Roman" pitchFamily="18" charset="0"/>
                <a:sym typeface="Wingdings" pitchFamily="2" charset="2"/>
              </a:rPr>
              <a:t> dari L (r, Y1) ke L (r, Y2) ] ; Ms tetap  </a:t>
            </a:r>
            <a:r>
              <a:rPr lang="id-ID" sz="2100" b="1" dirty="0">
                <a:solidFill>
                  <a:srgbClr val="FF0000"/>
                </a:solidFill>
                <a:cs typeface="Times New Roman" pitchFamily="18" charset="0"/>
                <a:sym typeface="Wingdings" pitchFamily="2" charset="2"/>
              </a:rPr>
              <a:t>r ↑</a:t>
            </a:r>
            <a:r>
              <a:rPr lang="id-ID" sz="2100" dirty="0">
                <a:cs typeface="Times New Roman" pitchFamily="18" charset="0"/>
                <a:sym typeface="Wingdings" pitchFamily="2" charset="2"/>
              </a:rPr>
              <a:t> (dari r</a:t>
            </a:r>
            <a:r>
              <a:rPr lang="en-US" sz="2100" dirty="0">
                <a:cs typeface="Times New Roman" pitchFamily="18" charset="0"/>
                <a:sym typeface="Wingdings" pitchFamily="2" charset="2"/>
              </a:rPr>
              <a:t>3</a:t>
            </a:r>
            <a:r>
              <a:rPr lang="id-ID" sz="2100" dirty="0">
                <a:cs typeface="Times New Roman" pitchFamily="18" charset="0"/>
                <a:sym typeface="Wingdings" pitchFamily="2" charset="2"/>
              </a:rPr>
              <a:t> ke r</a:t>
            </a:r>
            <a:r>
              <a:rPr lang="en-US" sz="2100" dirty="0">
                <a:cs typeface="Times New Roman" pitchFamily="18" charset="0"/>
                <a:sym typeface="Wingdings" pitchFamily="2" charset="2"/>
              </a:rPr>
              <a:t>2</a:t>
            </a:r>
            <a:r>
              <a:rPr lang="id-ID" sz="2100" dirty="0">
                <a:cs typeface="Times New Roman" pitchFamily="18" charset="0"/>
                <a:sym typeface="Wingdings" pitchFamily="2" charset="2"/>
              </a:rPr>
              <a:t>)  Gb.3: </a:t>
            </a:r>
            <a:r>
              <a:rPr lang="id-ID" sz="2100" b="1" dirty="0">
                <a:solidFill>
                  <a:srgbClr val="CC0099"/>
                </a:solidFill>
                <a:cs typeface="Times New Roman" pitchFamily="18" charset="0"/>
                <a:sym typeface="Wingdings" pitchFamily="2" charset="2"/>
              </a:rPr>
              <a:t>I ↓</a:t>
            </a:r>
            <a:r>
              <a:rPr lang="id-ID" sz="2100" dirty="0">
                <a:cs typeface="Times New Roman" pitchFamily="18" charset="0"/>
                <a:sym typeface="Wingdings" pitchFamily="2" charset="2"/>
              </a:rPr>
              <a:t> [I(r)] dari I</a:t>
            </a:r>
            <a:r>
              <a:rPr lang="en-US" sz="2100" dirty="0">
                <a:cs typeface="Times New Roman" pitchFamily="18" charset="0"/>
                <a:sym typeface="Wingdings" pitchFamily="2" charset="2"/>
              </a:rPr>
              <a:t>3</a:t>
            </a:r>
            <a:r>
              <a:rPr lang="id-ID" sz="2100" dirty="0">
                <a:cs typeface="Times New Roman" pitchFamily="18" charset="0"/>
                <a:sym typeface="Wingdings" pitchFamily="2" charset="2"/>
              </a:rPr>
              <a:t> ke I</a:t>
            </a:r>
            <a:r>
              <a:rPr lang="en-US" sz="2100" dirty="0">
                <a:cs typeface="Times New Roman" pitchFamily="18" charset="0"/>
                <a:sym typeface="Wingdings" pitchFamily="2" charset="2"/>
              </a:rPr>
              <a:t>2</a:t>
            </a:r>
            <a:r>
              <a:rPr lang="id-ID" sz="2100" dirty="0">
                <a:cs typeface="Times New Roman" pitchFamily="18" charset="0"/>
                <a:sym typeface="Wingdings" pitchFamily="2" charset="2"/>
              </a:rPr>
              <a:t>  Gb.1:</a:t>
            </a:r>
            <a:r>
              <a:rPr lang="id-ID" sz="2100" b="1" dirty="0">
                <a:solidFill>
                  <a:srgbClr val="CC0099"/>
                </a:solidFill>
                <a:cs typeface="Times New Roman" pitchFamily="18" charset="0"/>
                <a:sym typeface="Wingdings" pitchFamily="2" charset="2"/>
              </a:rPr>
              <a:t> </a:t>
            </a:r>
            <a:r>
              <a:rPr lang="id-ID" sz="2100" dirty="0">
                <a:cs typeface="Times New Roman" pitchFamily="18" charset="0"/>
                <a:sym typeface="Wingdings" pitchFamily="2" charset="2"/>
              </a:rPr>
              <a:t>pasar barang Y ↓ dari Y</a:t>
            </a:r>
            <a:r>
              <a:rPr lang="en-US" sz="2100" dirty="0">
                <a:cs typeface="Times New Roman" pitchFamily="18" charset="0"/>
                <a:sym typeface="Wingdings" pitchFamily="2" charset="2"/>
              </a:rPr>
              <a:t>3</a:t>
            </a:r>
            <a:r>
              <a:rPr lang="id-ID" sz="2100" dirty="0">
                <a:cs typeface="Times New Roman" pitchFamily="18" charset="0"/>
                <a:sym typeface="Wingdings" pitchFamily="2" charset="2"/>
              </a:rPr>
              <a:t> ke Y</a:t>
            </a:r>
            <a:r>
              <a:rPr lang="en-US" sz="2100" dirty="0">
                <a:cs typeface="Times New Roman" pitchFamily="18" charset="0"/>
                <a:sym typeface="Wingdings" pitchFamily="2" charset="2"/>
              </a:rPr>
              <a:t>2</a:t>
            </a:r>
            <a:r>
              <a:rPr lang="id-ID" sz="2100" dirty="0">
                <a:cs typeface="Times New Roman" pitchFamily="18" charset="0"/>
                <a:sym typeface="Wingdings" pitchFamily="2" charset="2"/>
              </a:rPr>
              <a:t>  IS</a:t>
            </a:r>
            <a:r>
              <a:rPr lang="en-US" sz="2100" dirty="0">
                <a:cs typeface="Times New Roman" pitchFamily="18" charset="0"/>
                <a:sym typeface="Wingdings" pitchFamily="2" charset="2"/>
              </a:rPr>
              <a:t>1</a:t>
            </a:r>
            <a:r>
              <a:rPr lang="id-ID" sz="2100" dirty="0">
                <a:cs typeface="Times New Roman" pitchFamily="18" charset="0"/>
                <a:sym typeface="Wingdings" pitchFamily="2" charset="2"/>
              </a:rPr>
              <a:t> dan </a:t>
            </a:r>
            <a:r>
              <a:rPr lang="id-ID" sz="2100" dirty="0"/>
              <a:t>LM</a:t>
            </a:r>
            <a:r>
              <a:rPr lang="id-ID" sz="2100" baseline="-25000" dirty="0"/>
              <a:t>2</a:t>
            </a:r>
            <a:r>
              <a:rPr lang="id-ID" sz="2100" dirty="0">
                <a:cs typeface="Times New Roman" pitchFamily="18" charset="0"/>
                <a:sym typeface="Wingdings" pitchFamily="2" charset="2"/>
              </a:rPr>
              <a:t>: titik </a:t>
            </a:r>
            <a:r>
              <a:rPr lang="id-ID" sz="2100" b="1" dirty="0">
                <a:solidFill>
                  <a:srgbClr val="7030A0"/>
                </a:solidFill>
                <a:cs typeface="Times New Roman" pitchFamily="18" charset="0"/>
                <a:sym typeface="Wingdings" pitchFamily="2" charset="2"/>
              </a:rPr>
              <a:t>B</a:t>
            </a:r>
            <a:r>
              <a:rPr lang="id-ID" sz="2100" dirty="0">
                <a:cs typeface="Times New Roman" pitchFamily="18" charset="0"/>
                <a:sym typeface="Wingdings" pitchFamily="2" charset="2"/>
              </a:rPr>
              <a:t> (r</a:t>
            </a:r>
            <a:r>
              <a:rPr lang="en-US" sz="2100" dirty="0">
                <a:cs typeface="Times New Roman" pitchFamily="18" charset="0"/>
                <a:sym typeface="Wingdings" pitchFamily="2" charset="2"/>
              </a:rPr>
              <a:t>2</a:t>
            </a:r>
            <a:r>
              <a:rPr lang="id-ID" sz="2100" dirty="0">
                <a:cs typeface="Times New Roman" pitchFamily="18" charset="0"/>
                <a:sym typeface="Wingdings" pitchFamily="2" charset="2"/>
              </a:rPr>
              <a:t> dan Y</a:t>
            </a:r>
            <a:r>
              <a:rPr lang="en-US" sz="2100" dirty="0">
                <a:cs typeface="Times New Roman" pitchFamily="18" charset="0"/>
                <a:sym typeface="Wingdings" pitchFamily="2" charset="2"/>
              </a:rPr>
              <a:t>2</a:t>
            </a:r>
            <a:r>
              <a:rPr lang="id-ID" sz="2100" dirty="0">
                <a:cs typeface="Times New Roman" pitchFamily="18" charset="0"/>
                <a:sym typeface="Wingdings" pitchFamily="2" charset="2"/>
              </a:rPr>
              <a:t>)  </a:t>
            </a:r>
            <a:r>
              <a:rPr lang="id-ID" sz="2100" b="1" dirty="0">
                <a:solidFill>
                  <a:srgbClr val="FF0000"/>
                </a:solidFill>
                <a:cs typeface="Times New Roman" pitchFamily="18" charset="0"/>
              </a:rPr>
              <a:t>M ↑: </a:t>
            </a:r>
            <a:r>
              <a:rPr lang="id-ID" sz="2100" dirty="0">
                <a:cs typeface="Times New Roman" pitchFamily="18" charset="0"/>
                <a:sym typeface="Wingdings" pitchFamily="2" charset="2"/>
              </a:rPr>
              <a:t>hasil akhir</a:t>
            </a:r>
            <a:r>
              <a:rPr lang="id-ID" sz="2100" b="1" dirty="0">
                <a:solidFill>
                  <a:srgbClr val="FF0000"/>
                </a:solidFill>
                <a:cs typeface="Times New Roman" pitchFamily="18" charset="0"/>
              </a:rPr>
              <a:t> </a:t>
            </a:r>
            <a:r>
              <a:rPr lang="id-ID" sz="2100" b="1" dirty="0">
                <a:solidFill>
                  <a:srgbClr val="FF0000"/>
                </a:solidFill>
                <a:latin typeface="Times New Roman"/>
                <a:cs typeface="Times New Roman"/>
                <a:sym typeface="Wingdings" pitchFamily="2" charset="2"/>
              </a:rPr>
              <a:t> </a:t>
            </a:r>
            <a:r>
              <a:rPr lang="id-ID" sz="2100" dirty="0">
                <a:cs typeface="Times New Roman" pitchFamily="18" charset="0"/>
                <a:sym typeface="Wingdings" pitchFamily="2" charset="2"/>
              </a:rPr>
              <a:t>Y ↑ dari Y1 ke Y</a:t>
            </a:r>
            <a:r>
              <a:rPr lang="en-US" sz="2100" dirty="0">
                <a:cs typeface="Times New Roman" pitchFamily="18" charset="0"/>
                <a:sym typeface="Wingdings" pitchFamily="2" charset="2"/>
              </a:rPr>
              <a:t>2</a:t>
            </a:r>
            <a:endParaRPr lang="id-ID" sz="2100" dirty="0">
              <a:cs typeface="Times New Roman" pitchFamily="18" charset="0"/>
              <a:sym typeface="Wingdings" pitchFamily="2" charset="2"/>
            </a:endParaRPr>
          </a:p>
        </p:txBody>
      </p:sp>
      <p:sp>
        <p:nvSpPr>
          <p:cNvPr id="3" name="Slide Number Placeholder 2"/>
          <p:cNvSpPr>
            <a:spLocks noGrp="1"/>
          </p:cNvSpPr>
          <p:nvPr>
            <p:ph type="sldNum" sz="quarter" idx="12"/>
          </p:nvPr>
        </p:nvSpPr>
        <p:spPr/>
        <p:txBody>
          <a:bodyPr/>
          <a:lstStyle/>
          <a:p>
            <a:fld id="{456F6E04-529F-4CC8-A90A-18A07CEC6577}" type="slidenum">
              <a:rPr lang="en-US" smtClean="0"/>
              <a:t>19</a:t>
            </a:fld>
            <a:endParaRPr lang="en-US"/>
          </a:p>
        </p:txBody>
      </p:sp>
    </p:spTree>
    <p:extLst>
      <p:ext uri="{BB962C8B-B14F-4D97-AF65-F5344CB8AC3E}">
        <p14:creationId xmlns:p14="http://schemas.microsoft.com/office/powerpoint/2010/main" val="804975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82" y="865909"/>
            <a:ext cx="6324600" cy="576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72" y="27709"/>
            <a:ext cx="831272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56F6E04-529F-4CC8-A90A-18A07CEC6577}" type="slidenum">
              <a:rPr lang="en-US" smtClean="0"/>
              <a:t>2</a:t>
            </a:fld>
            <a:endParaRPr lang="en-US"/>
          </a:p>
        </p:txBody>
      </p:sp>
    </p:spTree>
    <p:extLst>
      <p:ext uri="{BB962C8B-B14F-4D97-AF65-F5344CB8AC3E}">
        <p14:creationId xmlns:p14="http://schemas.microsoft.com/office/powerpoint/2010/main" val="1952855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FFFFFF"/>
                </a:solidFill>
              </a:rPr>
              <a:t>slide </a:t>
            </a:r>
            <a:fld id="{0DB5C6D0-BB49-4B46-B3FB-7F8870019E12}" type="slidenum">
              <a:rPr lang="en-US" sz="1200" smtClean="0">
                <a:solidFill>
                  <a:srgbClr val="FFFFFF"/>
                </a:solidFill>
              </a:rPr>
              <a:pPr/>
              <a:t>20</a:t>
            </a:fld>
            <a:endParaRPr lang="en-US" sz="1200">
              <a:solidFill>
                <a:srgbClr val="FFFFFF"/>
              </a:solidFill>
            </a:endParaRPr>
          </a:p>
        </p:txBody>
      </p:sp>
      <p:pic>
        <p:nvPicPr>
          <p:cNvPr id="2560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638" y="228600"/>
            <a:ext cx="60563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4338" y="1376363"/>
            <a:ext cx="8501062" cy="3539430"/>
          </a:xfrm>
          <a:prstGeom prst="rect">
            <a:avLst/>
          </a:prstGeom>
        </p:spPr>
        <p:txBody>
          <a:bodyPr wrap="square">
            <a:spAutoFit/>
          </a:bodyPr>
          <a:lstStyle/>
          <a:p>
            <a:pPr eaLnBrk="1" hangingPunct="1">
              <a:defRPr/>
            </a:pPr>
            <a:r>
              <a:rPr lang="en-GB" sz="2800" dirty="0">
                <a:latin typeface="+mn-lt"/>
              </a:rPr>
              <a:t>Thus, the IS–LM</a:t>
            </a:r>
            <a:r>
              <a:rPr lang="en-GB" sz="2800" i="1" dirty="0">
                <a:latin typeface="+mn-lt"/>
              </a:rPr>
              <a:t> </a:t>
            </a:r>
            <a:r>
              <a:rPr lang="en-GB" sz="2800" dirty="0">
                <a:latin typeface="+mn-lt"/>
              </a:rPr>
              <a:t>model shows that monetary policy inﬂuences income </a:t>
            </a:r>
            <a:r>
              <a:rPr lang="en-GB" sz="2800" i="1" dirty="0">
                <a:latin typeface="+mn-lt"/>
              </a:rPr>
              <a:t>by </a:t>
            </a:r>
            <a:r>
              <a:rPr lang="en-GB" sz="2800" dirty="0">
                <a:latin typeface="+mn-lt"/>
              </a:rPr>
              <a:t>changing the interest rate. In that chapter we showed that in the short run, </a:t>
            </a:r>
            <a:r>
              <a:rPr lang="en-GB" sz="2800" i="1" dirty="0">
                <a:solidFill>
                  <a:srgbClr val="FF0000"/>
                </a:solidFill>
                <a:latin typeface="+mn-lt"/>
              </a:rPr>
              <a:t>when prices are sticky, an expansion in the money supply raises income</a:t>
            </a:r>
            <a:r>
              <a:rPr lang="en-GB" sz="2800" dirty="0">
                <a:latin typeface="+mn-lt"/>
              </a:rPr>
              <a:t>. </a:t>
            </a:r>
          </a:p>
          <a:p>
            <a:pPr eaLnBrk="1" hangingPunct="1">
              <a:defRPr/>
            </a:pPr>
            <a:r>
              <a:rPr lang="en-US" sz="2800" dirty="0">
                <a:latin typeface="+mn-lt"/>
              </a:rPr>
              <a:t>The </a:t>
            </a:r>
            <a:r>
              <a:rPr lang="en-US" sz="2800" i="1" dirty="0">
                <a:latin typeface="+mn-lt"/>
              </a:rPr>
              <a:t>IS–LM </a:t>
            </a:r>
            <a:r>
              <a:rPr lang="en-GB" sz="2800" dirty="0">
                <a:latin typeface="+mn-lt"/>
              </a:rPr>
              <a:t>model shows that an increase in the money supply lowers the interest rate, which stimulates investment and thereby expands the demand for goods and services.</a:t>
            </a:r>
            <a:endParaRPr lang="en-US" sz="2800" dirty="0">
              <a:latin typeface="+mn-lt"/>
            </a:endParaRPr>
          </a:p>
        </p:txBody>
      </p:sp>
      <p:sp>
        <p:nvSpPr>
          <p:cNvPr id="25605" name="TextBox 2"/>
          <p:cNvSpPr txBox="1">
            <a:spLocks noChangeArrowheads="1"/>
          </p:cNvSpPr>
          <p:nvPr/>
        </p:nvSpPr>
        <p:spPr bwMode="auto">
          <a:xfrm>
            <a:off x="0" y="5140325"/>
            <a:ext cx="9144000" cy="1246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id-ID" sz="2500" dirty="0">
                <a:solidFill>
                  <a:schemeClr val="bg1"/>
                </a:solidFill>
              </a:rPr>
              <a:t>Pengaruh kebijakan moneter dalam model IS-LM mempengaruhi pendapatan </a:t>
            </a:r>
            <a:r>
              <a:rPr lang="en-US" sz="2500" dirty="0">
                <a:solidFill>
                  <a:schemeClr val="bg1"/>
                </a:solidFill>
              </a:rPr>
              <a:t>(</a:t>
            </a:r>
            <a:r>
              <a:rPr lang="id-ID" sz="2500" dirty="0">
                <a:solidFill>
                  <a:schemeClr val="bg1"/>
                </a:solidFill>
              </a:rPr>
              <a:t>Y</a:t>
            </a:r>
            <a:r>
              <a:rPr lang="en-US" sz="2500" dirty="0">
                <a:solidFill>
                  <a:schemeClr val="bg1"/>
                </a:solidFill>
              </a:rPr>
              <a:t>)</a:t>
            </a:r>
            <a:r>
              <a:rPr lang="id-ID" sz="2500" dirty="0">
                <a:solidFill>
                  <a:schemeClr val="bg1"/>
                </a:solidFill>
              </a:rPr>
              <a:t>  melalui perubahan suku bunga</a:t>
            </a:r>
            <a:r>
              <a:rPr lang="en-US" sz="2500" dirty="0">
                <a:solidFill>
                  <a:schemeClr val="bg1"/>
                </a:solidFill>
              </a:rPr>
              <a:t> (r )</a:t>
            </a:r>
            <a:r>
              <a:rPr lang="id-ID" sz="2500" dirty="0">
                <a:solidFill>
                  <a:schemeClr val="bg1"/>
                </a:solidFill>
              </a:rPr>
              <a:t>: </a:t>
            </a:r>
            <a:endParaRPr lang="en-US" sz="2500" dirty="0">
              <a:solidFill>
                <a:schemeClr val="bg1"/>
              </a:solidFill>
            </a:endParaRPr>
          </a:p>
          <a:p>
            <a:pPr algn="ctr"/>
            <a:r>
              <a:rPr lang="id-ID" sz="2500" b="1" dirty="0">
                <a:solidFill>
                  <a:srgbClr val="FFFF00"/>
                </a:solidFill>
              </a:rPr>
              <a:t>M </a:t>
            </a:r>
            <a:r>
              <a:rPr lang="id-ID" sz="2500" b="1" dirty="0">
                <a:solidFill>
                  <a:srgbClr val="FFFF00"/>
                </a:solidFill>
                <a:cs typeface="Times New Roman" pitchFamily="18" charset="0"/>
                <a:sym typeface="Wingdings" pitchFamily="2" charset="2"/>
              </a:rPr>
              <a:t>↑ </a:t>
            </a:r>
            <a:r>
              <a:rPr lang="id-ID" sz="2500" b="1" dirty="0">
                <a:solidFill>
                  <a:srgbClr val="FFFF00"/>
                </a:solidFill>
                <a:sym typeface="Wingdings" pitchFamily="2" charset="2"/>
              </a:rPr>
              <a:t> r ↓  I </a:t>
            </a:r>
            <a:r>
              <a:rPr lang="id-ID" sz="2500" b="1" dirty="0">
                <a:solidFill>
                  <a:srgbClr val="FFFF00"/>
                </a:solidFill>
                <a:cs typeface="Times New Roman" pitchFamily="18" charset="0"/>
                <a:sym typeface="Wingdings" pitchFamily="2" charset="2"/>
              </a:rPr>
              <a:t>↑  </a:t>
            </a:r>
            <a:r>
              <a:rPr lang="en-US" sz="2500" b="1" dirty="0">
                <a:solidFill>
                  <a:srgbClr val="FFFF00"/>
                </a:solidFill>
                <a:cs typeface="Times New Roman" pitchFamily="18" charset="0"/>
                <a:sym typeface="Wingdings" pitchFamily="2" charset="2"/>
              </a:rPr>
              <a:t>Y </a:t>
            </a:r>
            <a:r>
              <a:rPr lang="id-ID" sz="2500" b="1" dirty="0">
                <a:solidFill>
                  <a:srgbClr val="FFFF00"/>
                </a:solidFill>
                <a:cs typeface="Times New Roman" pitchFamily="18" charset="0"/>
                <a:sym typeface="Wingdings" pitchFamily="2" charset="2"/>
              </a:rPr>
              <a:t>↑</a:t>
            </a:r>
            <a:r>
              <a:rPr lang="id-ID" sz="2500" dirty="0">
                <a:solidFill>
                  <a:schemeClr val="bg1"/>
                </a:solidFill>
              </a:rPr>
              <a:t>   </a:t>
            </a:r>
          </a:p>
        </p:txBody>
      </p:sp>
    </p:spTree>
    <p:extLst>
      <p:ext uri="{BB962C8B-B14F-4D97-AF65-F5344CB8AC3E}">
        <p14:creationId xmlns:p14="http://schemas.microsoft.com/office/powerpoint/2010/main" val="765531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FFFFFF"/>
                </a:solidFill>
              </a:rPr>
              <a:t>slide </a:t>
            </a:r>
            <a:fld id="{0DB5C6D0-BB49-4B46-B3FB-7F8870019E12}" type="slidenum">
              <a:rPr lang="en-US" sz="1200" smtClean="0">
                <a:solidFill>
                  <a:srgbClr val="FFFFFF"/>
                </a:solidFill>
              </a:rPr>
              <a:pPr/>
              <a:t>21</a:t>
            </a:fld>
            <a:endParaRPr lang="en-US" sz="1200">
              <a:solidFill>
                <a:srgbClr val="FFFFFF"/>
              </a:solidFill>
            </a:endParaRPr>
          </a:p>
        </p:txBody>
      </p:sp>
      <p:pic>
        <p:nvPicPr>
          <p:cNvPr id="2560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638" y="228600"/>
            <a:ext cx="60563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2"/>
          <p:cNvSpPr txBox="1">
            <a:spLocks noChangeArrowheads="1"/>
          </p:cNvSpPr>
          <p:nvPr/>
        </p:nvSpPr>
        <p:spPr bwMode="auto">
          <a:xfrm>
            <a:off x="0" y="5140325"/>
            <a:ext cx="9144000" cy="1246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id-ID" sz="2500" dirty="0">
                <a:solidFill>
                  <a:schemeClr val="bg1"/>
                </a:solidFill>
              </a:rPr>
              <a:t>Pengaruh kebijakan moneter dalam model IS-LM mempengaruhi pendapatan </a:t>
            </a:r>
            <a:r>
              <a:rPr lang="en-US" sz="2500" dirty="0">
                <a:solidFill>
                  <a:schemeClr val="bg1"/>
                </a:solidFill>
              </a:rPr>
              <a:t>(</a:t>
            </a:r>
            <a:r>
              <a:rPr lang="id-ID" sz="2500" dirty="0">
                <a:solidFill>
                  <a:schemeClr val="bg1"/>
                </a:solidFill>
              </a:rPr>
              <a:t>Y</a:t>
            </a:r>
            <a:r>
              <a:rPr lang="en-US" sz="2500" dirty="0">
                <a:solidFill>
                  <a:schemeClr val="bg1"/>
                </a:solidFill>
              </a:rPr>
              <a:t>)</a:t>
            </a:r>
            <a:r>
              <a:rPr lang="id-ID" sz="2500" dirty="0">
                <a:solidFill>
                  <a:schemeClr val="bg1"/>
                </a:solidFill>
              </a:rPr>
              <a:t>  melalui perubahan suku bunga</a:t>
            </a:r>
            <a:r>
              <a:rPr lang="en-US" sz="2500" dirty="0">
                <a:solidFill>
                  <a:schemeClr val="bg1"/>
                </a:solidFill>
              </a:rPr>
              <a:t> (r )</a:t>
            </a:r>
            <a:r>
              <a:rPr lang="id-ID" sz="2500" dirty="0">
                <a:solidFill>
                  <a:schemeClr val="bg1"/>
                </a:solidFill>
              </a:rPr>
              <a:t>: </a:t>
            </a:r>
            <a:endParaRPr lang="en-US" sz="2500" dirty="0">
              <a:solidFill>
                <a:schemeClr val="bg1"/>
              </a:solidFill>
            </a:endParaRPr>
          </a:p>
          <a:p>
            <a:pPr algn="ctr"/>
            <a:r>
              <a:rPr lang="id-ID" sz="2500" b="1" dirty="0">
                <a:solidFill>
                  <a:srgbClr val="FFFF00"/>
                </a:solidFill>
              </a:rPr>
              <a:t>M </a:t>
            </a:r>
            <a:r>
              <a:rPr lang="id-ID" sz="2500" b="1" dirty="0">
                <a:solidFill>
                  <a:srgbClr val="FFFF00"/>
                </a:solidFill>
                <a:cs typeface="Times New Roman" pitchFamily="18" charset="0"/>
                <a:sym typeface="Wingdings" pitchFamily="2" charset="2"/>
              </a:rPr>
              <a:t>↑ </a:t>
            </a:r>
            <a:r>
              <a:rPr lang="id-ID" sz="2500" b="1" dirty="0">
                <a:solidFill>
                  <a:srgbClr val="FFFF00"/>
                </a:solidFill>
                <a:sym typeface="Wingdings" pitchFamily="2" charset="2"/>
              </a:rPr>
              <a:t> r ↓  I </a:t>
            </a:r>
            <a:r>
              <a:rPr lang="id-ID" sz="2500" b="1" dirty="0">
                <a:solidFill>
                  <a:srgbClr val="FFFF00"/>
                </a:solidFill>
                <a:cs typeface="Times New Roman" pitchFamily="18" charset="0"/>
                <a:sym typeface="Wingdings" pitchFamily="2" charset="2"/>
              </a:rPr>
              <a:t>↑  </a:t>
            </a:r>
            <a:r>
              <a:rPr lang="en-US" sz="2500" b="1" dirty="0">
                <a:solidFill>
                  <a:srgbClr val="FFFF00"/>
                </a:solidFill>
                <a:cs typeface="Times New Roman" pitchFamily="18" charset="0"/>
                <a:sym typeface="Wingdings" pitchFamily="2" charset="2"/>
              </a:rPr>
              <a:t>Y </a:t>
            </a:r>
            <a:r>
              <a:rPr lang="id-ID" sz="2500" b="1" dirty="0">
                <a:solidFill>
                  <a:srgbClr val="FFFF00"/>
                </a:solidFill>
                <a:cs typeface="Times New Roman" pitchFamily="18" charset="0"/>
                <a:sym typeface="Wingdings" pitchFamily="2" charset="2"/>
              </a:rPr>
              <a:t>↑</a:t>
            </a:r>
            <a:r>
              <a:rPr lang="id-ID" sz="2500" dirty="0">
                <a:solidFill>
                  <a:schemeClr val="bg1"/>
                </a:solidFill>
              </a:rPr>
              <a:t>   </a:t>
            </a:r>
          </a:p>
        </p:txBody>
      </p:sp>
      <p:sp>
        <p:nvSpPr>
          <p:cNvPr id="3" name="Rectangle 2"/>
          <p:cNvSpPr/>
          <p:nvPr/>
        </p:nvSpPr>
        <p:spPr>
          <a:xfrm>
            <a:off x="436274" y="1981200"/>
            <a:ext cx="7793326" cy="1938992"/>
          </a:xfrm>
          <a:prstGeom prst="rect">
            <a:avLst/>
          </a:prstGeom>
        </p:spPr>
        <p:txBody>
          <a:bodyPr wrap="square">
            <a:spAutoFit/>
          </a:bodyPr>
          <a:lstStyle/>
          <a:p>
            <a:pPr>
              <a:spcBef>
                <a:spcPts val="500"/>
              </a:spcBef>
            </a:pPr>
            <a:r>
              <a:rPr lang="id-ID" sz="2400" i="1" dirty="0">
                <a:latin typeface="Times New Roman" pitchFamily="18" charset="0"/>
                <a:cs typeface="Times New Roman" pitchFamily="18" charset="0"/>
              </a:rPr>
              <a:t>How a monetary expansion induces greater spending on goods and services—</a:t>
            </a:r>
            <a:r>
              <a:rPr lang="id-ID" sz="2400" dirty="0">
                <a:latin typeface="Times New Roman" pitchFamily="18" charset="0"/>
                <a:cs typeface="Times New Roman" pitchFamily="18" charset="0"/>
              </a:rPr>
              <a:t>a process called the </a:t>
            </a:r>
            <a:r>
              <a:rPr lang="id-ID" sz="2400" b="1" dirty="0">
                <a:latin typeface="Times New Roman" pitchFamily="18" charset="0"/>
                <a:cs typeface="Times New Roman" pitchFamily="18" charset="0"/>
              </a:rPr>
              <a:t>monetary transmission mechanism </a:t>
            </a:r>
            <a:r>
              <a:rPr lang="id-ID" sz="2400" b="1" dirty="0">
                <a:latin typeface="Times New Roman" pitchFamily="18" charset="0"/>
                <a:cs typeface="Times New Roman" pitchFamily="18" charset="0"/>
                <a:sym typeface="Wingdings" pitchFamily="2" charset="2"/>
              </a:rPr>
              <a:t></a:t>
            </a:r>
            <a:r>
              <a:rPr lang="id-ID" sz="2400" b="1" dirty="0">
                <a:latin typeface="Times New Roman" pitchFamily="18" charset="0"/>
                <a:cs typeface="Times New Roman" pitchFamily="18" charset="0"/>
              </a:rPr>
              <a:t> </a:t>
            </a:r>
            <a:r>
              <a:rPr lang="id-ID" sz="2400" dirty="0">
                <a:latin typeface="Times New Roman" pitchFamily="18" charset="0"/>
                <a:cs typeface="Times New Roman" pitchFamily="18" charset="0"/>
              </a:rPr>
              <a:t>mekanisme transmisi moneter: kebijakan moneter ekspansif (M </a:t>
            </a:r>
            <a:r>
              <a:rPr lang="id-ID" sz="2400" dirty="0">
                <a:latin typeface="Times New Roman" pitchFamily="18" charset="0"/>
                <a:cs typeface="Times New Roman" pitchFamily="18" charset="0"/>
                <a:sym typeface="Symbol"/>
              </a:rPr>
              <a:t>) mengakibatkan permintaan agregat nai (PE  </a:t>
            </a:r>
            <a:r>
              <a:rPr lang="id-ID" sz="2400" dirty="0">
                <a:latin typeface="Times New Roman" pitchFamily="18" charset="0"/>
                <a:cs typeface="Times New Roman" pitchFamily="18" charset="0"/>
                <a:sym typeface="Wingdings" pitchFamily="2" charset="2"/>
              </a:rPr>
              <a:t> Y </a:t>
            </a:r>
            <a:r>
              <a:rPr lang="id-ID" sz="2400" dirty="0">
                <a:latin typeface="Times New Roman" pitchFamily="18" charset="0"/>
                <a:cs typeface="Times New Roman" pitchFamily="18" charset="0"/>
                <a:sym typeface="Symbol"/>
              </a:rPr>
              <a:t>)</a:t>
            </a:r>
            <a:endParaRPr lang="id-ID" sz="2400" dirty="0">
              <a:latin typeface="Times New Roman" pitchFamily="18" charset="0"/>
              <a:cs typeface="Times New Roman" pitchFamily="18" charset="0"/>
            </a:endParaRPr>
          </a:p>
        </p:txBody>
      </p:sp>
    </p:spTree>
    <p:extLst>
      <p:ext uri="{BB962C8B-B14F-4D97-AF65-F5344CB8AC3E}">
        <p14:creationId xmlns:p14="http://schemas.microsoft.com/office/powerpoint/2010/main" val="3176176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81000" y="1152525"/>
            <a:ext cx="7953375"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5000"/>
              </a:lnSpc>
              <a:buClr>
                <a:srgbClr val="339966"/>
              </a:buClr>
            </a:pPr>
            <a:r>
              <a:rPr lang="id-ID" sz="2600" dirty="0"/>
              <a:t>Model:  </a:t>
            </a:r>
            <a:br>
              <a:rPr lang="id-ID" sz="2600" dirty="0"/>
            </a:br>
            <a:r>
              <a:rPr lang="id-ID" sz="2600" dirty="0"/>
              <a:t>monetary &amp; fiscal policy variables </a:t>
            </a:r>
            <a:br>
              <a:rPr lang="id-ID" sz="2600" dirty="0"/>
            </a:br>
            <a:r>
              <a:rPr lang="id-ID" sz="2600" dirty="0"/>
              <a:t>(</a:t>
            </a:r>
            <a:r>
              <a:rPr lang="id-ID" sz="2600" b="1" i="1" dirty="0"/>
              <a:t>M</a:t>
            </a:r>
            <a:r>
              <a:rPr lang="id-ID" sz="2600" dirty="0"/>
              <a:t>, </a:t>
            </a:r>
            <a:r>
              <a:rPr lang="id-ID" sz="2600" b="1" i="1" dirty="0"/>
              <a:t>G</a:t>
            </a:r>
            <a:r>
              <a:rPr lang="id-ID" sz="2600" dirty="0"/>
              <a:t>  and </a:t>
            </a:r>
            <a:r>
              <a:rPr lang="id-ID" sz="2600" b="1" i="1" dirty="0"/>
              <a:t>T </a:t>
            </a:r>
            <a:r>
              <a:rPr lang="id-ID" sz="2600" dirty="0"/>
              <a:t>) are exogenous </a:t>
            </a:r>
            <a:r>
              <a:rPr lang="id-ID" sz="2600" dirty="0">
                <a:sym typeface="Wingdings" pitchFamily="2" charset="2"/>
              </a:rPr>
              <a:t> </a:t>
            </a:r>
            <a:r>
              <a:rPr lang="id-ID" sz="2800" dirty="0">
                <a:solidFill>
                  <a:srgbClr val="FF0000"/>
                </a:solidFill>
                <a:sym typeface="Wingdings" pitchFamily="2" charset="2"/>
              </a:rPr>
              <a:t>M, G, T : variabel eksogen  variabel kebijakan </a:t>
            </a:r>
            <a:endParaRPr lang="id-ID" sz="2800" dirty="0">
              <a:solidFill>
                <a:srgbClr val="FF0000"/>
              </a:solidFill>
            </a:endParaRPr>
          </a:p>
          <a:p>
            <a:pPr>
              <a:lnSpc>
                <a:spcPct val="105000"/>
              </a:lnSpc>
              <a:buClr>
                <a:srgbClr val="339966"/>
              </a:buClr>
            </a:pPr>
            <a:r>
              <a:rPr lang="id-ID" sz="2600" dirty="0"/>
              <a:t>Real world:  </a:t>
            </a:r>
            <a:br>
              <a:rPr lang="id-ID" sz="2600" dirty="0"/>
            </a:br>
            <a:r>
              <a:rPr lang="id-ID" sz="2600" dirty="0"/>
              <a:t>Monetary policymakers may adjust </a:t>
            </a:r>
            <a:r>
              <a:rPr lang="id-ID" sz="2600" b="1" i="1" dirty="0"/>
              <a:t>M</a:t>
            </a:r>
            <a:r>
              <a:rPr lang="id-ID" sz="2600" dirty="0"/>
              <a:t>  </a:t>
            </a:r>
            <a:br>
              <a:rPr lang="id-ID" sz="2600" dirty="0"/>
            </a:br>
            <a:r>
              <a:rPr lang="id-ID" sz="2600" dirty="0"/>
              <a:t>in response to changes in fiscal policy, </a:t>
            </a:r>
            <a:br>
              <a:rPr lang="id-ID" sz="2600" dirty="0"/>
            </a:br>
            <a:r>
              <a:rPr lang="id-ID" sz="2600" dirty="0"/>
              <a:t>or vice versa. </a:t>
            </a:r>
            <a:r>
              <a:rPr lang="id-ID" sz="2600" dirty="0">
                <a:sym typeface="Wingdings" pitchFamily="2" charset="2"/>
              </a:rPr>
              <a:t> </a:t>
            </a:r>
            <a:r>
              <a:rPr lang="id-ID" sz="2800" dirty="0">
                <a:solidFill>
                  <a:srgbClr val="FF0000"/>
                </a:solidFill>
                <a:sym typeface="Wingdings" pitchFamily="2" charset="2"/>
              </a:rPr>
              <a:t>M dapat disesuaikan untuk meresepon kebijakan fiscal (</a:t>
            </a:r>
            <a:r>
              <a:rPr lang="id-ID" sz="2800" dirty="0">
                <a:solidFill>
                  <a:srgbClr val="FF0000"/>
                </a:solidFill>
                <a:latin typeface="Times New Roman" pitchFamily="18" charset="0"/>
                <a:cs typeface="Times New Roman" pitchFamily="18" charset="0"/>
                <a:sym typeface="Wingdings" pitchFamily="2" charset="2"/>
              </a:rPr>
              <a:t>∆G, ∆T)</a:t>
            </a:r>
            <a:r>
              <a:rPr lang="id-ID" sz="2800" dirty="0">
                <a:solidFill>
                  <a:srgbClr val="FF0000"/>
                </a:solidFill>
                <a:sym typeface="Wingdings" pitchFamily="2" charset="2"/>
              </a:rPr>
              <a:t> </a:t>
            </a:r>
            <a:r>
              <a:rPr lang="id-ID" sz="2800" dirty="0">
                <a:solidFill>
                  <a:srgbClr val="FF0000"/>
                </a:solidFill>
              </a:rPr>
              <a:t> </a:t>
            </a:r>
          </a:p>
          <a:p>
            <a:pPr>
              <a:lnSpc>
                <a:spcPct val="105000"/>
              </a:lnSpc>
              <a:buClr>
                <a:srgbClr val="339966"/>
              </a:buClr>
            </a:pPr>
            <a:r>
              <a:rPr lang="id-ID" sz="2600" dirty="0"/>
              <a:t>Such interaction may alter the impact of the original policy change.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83127"/>
            <a:ext cx="6781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56F6E04-529F-4CC8-A90A-18A07CEC6577}" type="slidenum">
              <a:rPr lang="en-US" smtClean="0"/>
              <a:t>22</a:t>
            </a:fld>
            <a:endParaRPr lang="en-US"/>
          </a:p>
        </p:txBody>
      </p:sp>
    </p:spTree>
    <p:extLst>
      <p:ext uri="{BB962C8B-B14F-4D97-AF65-F5344CB8AC3E}">
        <p14:creationId xmlns:p14="http://schemas.microsoft.com/office/powerpoint/2010/main" val="741741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394855" y="990600"/>
            <a:ext cx="8229600" cy="838200"/>
          </a:xfrm>
        </p:spPr>
        <p:txBody>
          <a:bodyPr>
            <a:normAutofit/>
          </a:bodyPr>
          <a:lstStyle/>
          <a:p>
            <a:pPr algn="l" eaLnBrk="1" hangingPunct="1">
              <a:defRPr/>
            </a:pPr>
            <a:r>
              <a:rPr lang="en-US" sz="2800" b="1" dirty="0">
                <a:solidFill>
                  <a:srgbClr val="FF0000"/>
                </a:solidFill>
                <a:latin typeface="Times New Roman" pitchFamily="18" charset="0"/>
                <a:cs typeface="Times New Roman" pitchFamily="18" charset="0"/>
              </a:rPr>
              <a:t>The Fed’s response to  </a:t>
            </a:r>
            <a:r>
              <a:rPr lang="en-US" sz="2800" b="1" dirty="0">
                <a:solidFill>
                  <a:srgbClr val="FF0000"/>
                </a:solidFill>
                <a:latin typeface="Times New Roman" pitchFamily="18" charset="0"/>
                <a:cs typeface="Times New Roman" pitchFamily="18" charset="0"/>
                <a:sym typeface="Symbol" panose="05050102010706020507" pitchFamily="18" charset="2"/>
              </a:rPr>
              <a:t></a:t>
            </a:r>
            <a:r>
              <a:rPr lang="en-US" sz="2800" b="1" i="1" dirty="0">
                <a:solidFill>
                  <a:srgbClr val="FF0000"/>
                </a:solidFill>
                <a:latin typeface="Times New Roman" pitchFamily="18" charset="0"/>
                <a:cs typeface="Times New Roman" pitchFamily="18" charset="0"/>
                <a:sym typeface="Symbol" panose="05050102010706020507" pitchFamily="18" charset="2"/>
              </a:rPr>
              <a:t>G</a:t>
            </a:r>
            <a:r>
              <a:rPr lang="en-US" sz="2800" b="1" dirty="0">
                <a:solidFill>
                  <a:srgbClr val="FF0000"/>
                </a:solidFill>
                <a:latin typeface="Times New Roman" pitchFamily="18" charset="0"/>
                <a:cs typeface="Times New Roman" pitchFamily="18" charset="0"/>
                <a:sym typeface="Symbol" panose="05050102010706020507" pitchFamily="18" charset="2"/>
              </a:rPr>
              <a:t>  &gt; 0</a:t>
            </a:r>
          </a:p>
        </p:txBody>
      </p:sp>
      <p:sp>
        <p:nvSpPr>
          <p:cNvPr id="28676" name="Rectangle 3"/>
          <p:cNvSpPr>
            <a:spLocks noGrp="1" noChangeArrowheads="1"/>
          </p:cNvSpPr>
          <p:nvPr>
            <p:ph type="body" idx="1"/>
          </p:nvPr>
        </p:nvSpPr>
        <p:spPr>
          <a:xfrm>
            <a:off x="415636" y="1828800"/>
            <a:ext cx="8191500" cy="4267200"/>
          </a:xfrm>
        </p:spPr>
        <p:txBody>
          <a:bodyPr/>
          <a:lstStyle/>
          <a:p>
            <a:pPr marL="346075" indent="-346075" eaLnBrk="1" hangingPunct="1">
              <a:buClr>
                <a:schemeClr val="accent2"/>
              </a:buClr>
            </a:pPr>
            <a:r>
              <a:rPr lang="id-ID" sz="2800" dirty="0"/>
              <a:t>Suppose Congress increases </a:t>
            </a:r>
            <a:r>
              <a:rPr lang="id-ID" sz="2800" b="1" i="1" dirty="0"/>
              <a:t>G</a:t>
            </a:r>
            <a:r>
              <a:rPr lang="id-ID" sz="2800" dirty="0"/>
              <a:t>. (</a:t>
            </a:r>
            <a:r>
              <a:rPr lang="id-ID" sz="2800" b="1" dirty="0">
                <a:solidFill>
                  <a:srgbClr val="FF0000"/>
                </a:solidFill>
              </a:rPr>
              <a:t>G </a:t>
            </a:r>
            <a:r>
              <a:rPr lang="id-ID" sz="2800" b="1" dirty="0">
                <a:solidFill>
                  <a:srgbClr val="FF0000"/>
                </a:solidFill>
                <a:latin typeface="Times New Roman" pitchFamily="18" charset="0"/>
                <a:cs typeface="Times New Roman" pitchFamily="18" charset="0"/>
              </a:rPr>
              <a:t>↑ or ∆G &gt; 0</a:t>
            </a:r>
            <a:r>
              <a:rPr lang="id-ID" sz="2800" dirty="0">
                <a:latin typeface="Times New Roman" pitchFamily="18" charset="0"/>
                <a:cs typeface="Times New Roman" pitchFamily="18" charset="0"/>
              </a:rPr>
              <a:t>)</a:t>
            </a:r>
            <a:endParaRPr lang="id-ID" sz="2800" dirty="0"/>
          </a:p>
          <a:p>
            <a:pPr marL="346075" indent="-346075" eaLnBrk="1" hangingPunct="1">
              <a:buClr>
                <a:schemeClr val="accent2"/>
              </a:buClr>
            </a:pPr>
            <a:r>
              <a:rPr lang="id-ID" sz="2800" dirty="0"/>
              <a:t>Possible Fed responses:</a:t>
            </a:r>
          </a:p>
          <a:p>
            <a:pPr marL="1082675" lvl="1" indent="-449263" eaLnBrk="1" hangingPunct="1">
              <a:buFontTx/>
              <a:buNone/>
            </a:pPr>
            <a:r>
              <a:rPr lang="id-ID" sz="2600" dirty="0"/>
              <a:t>1.</a:t>
            </a:r>
            <a:r>
              <a:rPr lang="id-ID" dirty="0"/>
              <a:t>  hold </a:t>
            </a:r>
            <a:r>
              <a:rPr lang="id-ID" b="1" i="1" dirty="0"/>
              <a:t>M</a:t>
            </a:r>
            <a:r>
              <a:rPr lang="id-ID" dirty="0"/>
              <a:t>  constant…. </a:t>
            </a:r>
            <a:r>
              <a:rPr lang="id-ID" b="1" dirty="0">
                <a:solidFill>
                  <a:srgbClr val="FF0000"/>
                </a:solidFill>
              </a:rPr>
              <a:t>M tetap</a:t>
            </a:r>
          </a:p>
          <a:p>
            <a:pPr marL="1082675" lvl="1" indent="-449263" eaLnBrk="1" hangingPunct="1">
              <a:buFontTx/>
              <a:buNone/>
            </a:pPr>
            <a:r>
              <a:rPr lang="id-ID" sz="2600" dirty="0"/>
              <a:t>2.</a:t>
            </a:r>
            <a:r>
              <a:rPr lang="id-ID" dirty="0"/>
              <a:t>  hold </a:t>
            </a:r>
            <a:r>
              <a:rPr lang="id-ID" b="1" i="1" dirty="0"/>
              <a:t>r</a:t>
            </a:r>
            <a:r>
              <a:rPr lang="id-ID" dirty="0"/>
              <a:t>  constant…. </a:t>
            </a:r>
            <a:r>
              <a:rPr lang="id-ID" b="1" dirty="0">
                <a:solidFill>
                  <a:srgbClr val="FF0000"/>
                </a:solidFill>
              </a:rPr>
              <a:t>r tetap</a:t>
            </a:r>
          </a:p>
          <a:p>
            <a:pPr marL="1082675" lvl="1" indent="-449263" eaLnBrk="1" hangingPunct="1">
              <a:buFontTx/>
              <a:buNone/>
            </a:pPr>
            <a:r>
              <a:rPr lang="id-ID" sz="2600" dirty="0"/>
              <a:t>3.</a:t>
            </a:r>
            <a:r>
              <a:rPr lang="id-ID" dirty="0"/>
              <a:t>  hold </a:t>
            </a:r>
            <a:r>
              <a:rPr lang="id-ID" b="1" i="1" dirty="0"/>
              <a:t>Y</a:t>
            </a:r>
            <a:r>
              <a:rPr lang="id-ID" dirty="0"/>
              <a:t>  constant…. </a:t>
            </a:r>
            <a:r>
              <a:rPr lang="id-ID" b="1" dirty="0">
                <a:solidFill>
                  <a:srgbClr val="FF0000"/>
                </a:solidFill>
              </a:rPr>
              <a:t>Y tetap</a:t>
            </a:r>
          </a:p>
          <a:p>
            <a:pPr marL="346075" indent="-346075" eaLnBrk="1" hangingPunct="1">
              <a:buClr>
                <a:schemeClr val="accent2"/>
              </a:buClr>
            </a:pPr>
            <a:r>
              <a:rPr lang="id-ID" sz="2800" dirty="0"/>
              <a:t>In each case, the effects of the </a:t>
            </a:r>
            <a:r>
              <a:rPr lang="id-ID" sz="2800" b="1" dirty="0">
                <a:sym typeface="Symbol" pitchFamily="18" charset="2"/>
              </a:rPr>
              <a:t></a:t>
            </a:r>
            <a:r>
              <a:rPr lang="id-ID" sz="2800" b="1" i="1" dirty="0">
                <a:sym typeface="Symbol" pitchFamily="18" charset="2"/>
              </a:rPr>
              <a:t>G</a:t>
            </a:r>
            <a:r>
              <a:rPr lang="id-ID" sz="2800" dirty="0">
                <a:sym typeface="Symbol" pitchFamily="18" charset="2"/>
              </a:rPr>
              <a:t>  </a:t>
            </a:r>
            <a:br>
              <a:rPr lang="id-ID" sz="2800" dirty="0">
                <a:sym typeface="Symbol" pitchFamily="18" charset="2"/>
              </a:rPr>
            </a:br>
            <a:r>
              <a:rPr lang="id-ID" sz="2800" dirty="0">
                <a:sym typeface="Symbol" pitchFamily="18" charset="2"/>
              </a:rPr>
              <a:t>are different: </a:t>
            </a:r>
          </a:p>
          <a:p>
            <a:pPr marL="1082675" lvl="1" indent="-449263" eaLnBrk="1" hangingPunct="1">
              <a:buClr>
                <a:schemeClr val="accent2"/>
              </a:buClr>
              <a:buFontTx/>
              <a:buNone/>
            </a:pPr>
            <a:r>
              <a:rPr lang="id-ID" dirty="0">
                <a:solidFill>
                  <a:srgbClr val="FF0000"/>
                </a:solidFill>
                <a:latin typeface="Calibri" pitchFamily="34" charset="0"/>
                <a:ea typeface="Calibri" pitchFamily="34" charset="0"/>
                <a:cs typeface="Calibri" pitchFamily="34" charset="0"/>
                <a:sym typeface="Wingdings" pitchFamily="2" charset="2"/>
              </a:rPr>
              <a:t> dampak dari </a:t>
            </a:r>
            <a:r>
              <a:rPr lang="id-ID" b="1" dirty="0">
                <a:solidFill>
                  <a:srgbClr val="FF0000"/>
                </a:solidFill>
                <a:latin typeface="Calibri" pitchFamily="34" charset="0"/>
                <a:ea typeface="Calibri" pitchFamily="34" charset="0"/>
                <a:cs typeface="Calibri" pitchFamily="34" charset="0"/>
              </a:rPr>
              <a:t>G ↑ or ∆G &gt; 0 </a:t>
            </a:r>
            <a:r>
              <a:rPr lang="id-ID" b="1" dirty="0">
                <a:solidFill>
                  <a:srgbClr val="FF0000"/>
                </a:solidFill>
                <a:latin typeface="Calibri" pitchFamily="34" charset="0"/>
                <a:ea typeface="Calibri" pitchFamily="34" charset="0"/>
                <a:cs typeface="Calibri" pitchFamily="34" charset="0"/>
                <a:sym typeface="Wingdings" pitchFamily="2" charset="2"/>
              </a:rPr>
              <a:t> beda</a:t>
            </a:r>
            <a:r>
              <a:rPr lang="id-ID" dirty="0">
                <a:solidFill>
                  <a:srgbClr val="FF0000"/>
                </a:solidFill>
                <a:latin typeface="Calibri" pitchFamily="34" charset="0"/>
                <a:ea typeface="Calibri" pitchFamily="34" charset="0"/>
                <a:cs typeface="Calibri" pitchFamily="34" charset="0"/>
              </a:rPr>
              <a:t>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83127"/>
            <a:ext cx="6781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56F6E04-529F-4CC8-A90A-18A07CEC6577}" type="slidenum">
              <a:rPr lang="en-US" smtClean="0"/>
              <a:t>23</a:t>
            </a:fld>
            <a:endParaRPr lang="en-US"/>
          </a:p>
        </p:txBody>
      </p:sp>
    </p:spTree>
    <p:extLst>
      <p:ext uri="{BB962C8B-B14F-4D97-AF65-F5344CB8AC3E}">
        <p14:creationId xmlns:p14="http://schemas.microsoft.com/office/powerpoint/2010/main" val="1980332406"/>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4814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63091" y="792079"/>
            <a:ext cx="5486400" cy="461665"/>
          </a:xfrm>
          <a:prstGeom prst="rect">
            <a:avLst/>
          </a:prstGeom>
        </p:spPr>
        <p:txBody>
          <a:bodyPr wrap="square">
            <a:spAutoFit/>
          </a:bodyPr>
          <a:lstStyle/>
          <a:p>
            <a:r>
              <a:rPr lang="en-US" b="1" dirty="0"/>
              <a:t>The Response of the Economy to a </a:t>
            </a:r>
            <a:r>
              <a:rPr lang="en-US" sz="2400" b="1" dirty="0">
                <a:solidFill>
                  <a:srgbClr val="FF0000"/>
                </a:solidFill>
              </a:rPr>
              <a:t>Tax Increase</a:t>
            </a:r>
            <a:endParaRPr lang="en-US" sz="2400" dirty="0">
              <a:solidFill>
                <a:srgbClr val="FF0000"/>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36" y="1371600"/>
            <a:ext cx="4232564" cy="42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83127"/>
            <a:ext cx="6781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940" y="1972540"/>
            <a:ext cx="489758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272377" y="1600139"/>
            <a:ext cx="3836988" cy="400110"/>
          </a:xfrm>
          <a:prstGeom prst="rect">
            <a:avLst/>
          </a:prstGeom>
          <a:solidFill>
            <a:schemeClr val="accent3">
              <a:lumMod val="20000"/>
              <a:lumOff val="80000"/>
            </a:schemeClr>
          </a:solidFill>
        </p:spPr>
        <p:txBody>
          <a:bodyPr wrap="square">
            <a:spAutoFit/>
          </a:bodyPr>
          <a:lstStyle/>
          <a:p>
            <a:pPr>
              <a:defRPr/>
            </a:pPr>
            <a:r>
              <a:rPr lang="id-ID" sz="2000" dirty="0">
                <a:latin typeface="Times New Roman" pitchFamily="18" charset="0"/>
                <a:cs typeface="Times New Roman" pitchFamily="18" charset="0"/>
              </a:rPr>
              <a:t>IS</a:t>
            </a:r>
            <a:r>
              <a:rPr lang="id-ID" sz="2000" baseline="-25000" dirty="0">
                <a:latin typeface="Times New Roman" pitchFamily="18" charset="0"/>
                <a:cs typeface="Times New Roman" pitchFamily="18" charset="0"/>
              </a:rPr>
              <a:t>1</a:t>
            </a:r>
            <a:r>
              <a:rPr lang="id-ID" sz="2000" dirty="0">
                <a:latin typeface="Times New Roman" pitchFamily="18" charset="0"/>
                <a:cs typeface="Times New Roman" pitchFamily="18" charset="0"/>
              </a:rPr>
              <a:t> dan LM: titiik </a:t>
            </a:r>
            <a:r>
              <a:rPr lang="id-ID" sz="2000" b="1" dirty="0">
                <a:solidFill>
                  <a:srgbClr val="FF0000"/>
                </a:solidFill>
                <a:latin typeface="Times New Roman" pitchFamily="18" charset="0"/>
                <a:cs typeface="Times New Roman" pitchFamily="18" charset="0"/>
              </a:rPr>
              <a:t>A</a:t>
            </a:r>
            <a:r>
              <a:rPr lang="id-ID" sz="2000" b="1" dirty="0">
                <a:latin typeface="Times New Roman" pitchFamily="18" charset="0"/>
                <a:cs typeface="Times New Roman" pitchFamily="18" charset="0"/>
              </a:rPr>
              <a:t> </a:t>
            </a:r>
            <a:r>
              <a:rPr lang="id-ID" sz="2000" dirty="0">
                <a:latin typeface="Times New Roman" pitchFamily="18" charset="0"/>
                <a:cs typeface="Times New Roman" pitchFamily="18" charset="0"/>
              </a:rPr>
              <a:t>(r1 dan Y1)</a:t>
            </a:r>
          </a:p>
        </p:txBody>
      </p:sp>
      <p:sp>
        <p:nvSpPr>
          <p:cNvPr id="5" name="TextBox 4"/>
          <p:cNvSpPr txBox="1"/>
          <p:nvPr/>
        </p:nvSpPr>
        <p:spPr>
          <a:xfrm>
            <a:off x="1232666" y="3382911"/>
            <a:ext cx="360996" cy="338554"/>
          </a:xfrm>
          <a:prstGeom prst="rect">
            <a:avLst/>
          </a:prstGeom>
          <a:noFill/>
        </p:spPr>
        <p:txBody>
          <a:bodyPr wrap="none" rtlCol="0">
            <a:spAutoFit/>
          </a:bodyPr>
          <a:lstStyle/>
          <a:p>
            <a:r>
              <a:rPr lang="en-US" sz="1600" b="1" dirty="0">
                <a:solidFill>
                  <a:srgbClr val="0070C0"/>
                </a:solidFill>
              </a:rPr>
              <a:t>r1</a:t>
            </a:r>
          </a:p>
        </p:txBody>
      </p:sp>
      <p:sp>
        <p:nvSpPr>
          <p:cNvPr id="11" name="TextBox 10"/>
          <p:cNvSpPr txBox="1"/>
          <p:nvPr/>
        </p:nvSpPr>
        <p:spPr>
          <a:xfrm>
            <a:off x="1274619" y="3962400"/>
            <a:ext cx="360996" cy="338554"/>
          </a:xfrm>
          <a:prstGeom prst="rect">
            <a:avLst/>
          </a:prstGeom>
          <a:noFill/>
        </p:spPr>
        <p:txBody>
          <a:bodyPr wrap="none" rtlCol="0">
            <a:spAutoFit/>
          </a:bodyPr>
          <a:lstStyle/>
          <a:p>
            <a:r>
              <a:rPr lang="en-US" sz="1600" b="1" dirty="0">
                <a:solidFill>
                  <a:srgbClr val="FF0000"/>
                </a:solidFill>
              </a:rPr>
              <a:t>r2</a:t>
            </a:r>
          </a:p>
        </p:txBody>
      </p:sp>
      <p:sp>
        <p:nvSpPr>
          <p:cNvPr id="12" name="Rectangle 2"/>
          <p:cNvSpPr>
            <a:spLocks noChangeArrowheads="1"/>
          </p:cNvSpPr>
          <p:nvPr/>
        </p:nvSpPr>
        <p:spPr bwMode="auto">
          <a:xfrm>
            <a:off x="5314118" y="2236527"/>
            <a:ext cx="3795247" cy="1446550"/>
          </a:xfrm>
          <a:prstGeom prst="rect">
            <a:avLst/>
          </a:prstGeom>
          <a:solidFill>
            <a:srgbClr val="E5F3F7"/>
          </a:solidFill>
          <a:ln>
            <a:noFill/>
          </a:ln>
        </p:spPr>
        <p:txBody>
          <a:bodyPr wrap="square">
            <a:spAutoFit/>
          </a:bodyPr>
          <a:lstStyle/>
          <a:p>
            <a:r>
              <a:rPr lang="id-ID" sz="2800" b="1" dirty="0">
                <a:solidFill>
                  <a:srgbClr val="FF0000"/>
                </a:solidFill>
                <a:latin typeface="Times New Roman" pitchFamily="18" charset="0"/>
                <a:cs typeface="Times New Roman" pitchFamily="18" charset="0"/>
              </a:rPr>
              <a:t>T ↑ </a:t>
            </a:r>
            <a:r>
              <a:rPr lang="id-ID" sz="2000" dirty="0">
                <a:latin typeface="Times New Roman" pitchFamily="18" charset="0"/>
                <a:cs typeface="Times New Roman" pitchFamily="18" charset="0"/>
                <a:sym typeface="Wingdings" pitchFamily="2" charset="2"/>
              </a:rPr>
              <a:t></a:t>
            </a:r>
            <a:r>
              <a:rPr lang="id-ID" sz="2000" b="1" dirty="0">
                <a:solidFill>
                  <a:srgbClr val="FF0000"/>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pasar barang: IS kiri dari </a:t>
            </a:r>
            <a:r>
              <a:rPr lang="id-ID" sz="2000" dirty="0">
                <a:latin typeface="Times New Roman" pitchFamily="18" charset="0"/>
                <a:cs typeface="Times New Roman" pitchFamily="18" charset="0"/>
              </a:rPr>
              <a:t>IS</a:t>
            </a:r>
            <a:r>
              <a:rPr lang="id-ID" sz="2000" baseline="-25000" dirty="0">
                <a:latin typeface="Times New Roman" pitchFamily="18" charset="0"/>
                <a:cs typeface="Times New Roman" pitchFamily="18" charset="0"/>
              </a:rPr>
              <a:t>1</a:t>
            </a:r>
            <a:r>
              <a:rPr lang="id-ID" sz="2000" dirty="0">
                <a:latin typeface="Times New Roman" pitchFamily="18" charset="0"/>
                <a:cs typeface="Times New Roman" pitchFamily="18" charset="0"/>
              </a:rPr>
              <a:t> ke IS</a:t>
            </a:r>
            <a:r>
              <a:rPr lang="id-ID" sz="2000" baseline="-25000" dirty="0">
                <a:latin typeface="Times New Roman" pitchFamily="18" charset="0"/>
                <a:cs typeface="Times New Roman" pitchFamily="18" charset="0"/>
              </a:rPr>
              <a:t>2 </a:t>
            </a:r>
            <a:r>
              <a:rPr lang="id-ID" sz="2000" dirty="0">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rPr>
              <a:t>pada r1 dan IS2: titik </a:t>
            </a:r>
            <a:r>
              <a:rPr lang="id-ID" sz="2000" b="1" dirty="0">
                <a:solidFill>
                  <a:srgbClr val="FF0000"/>
                </a:solidFill>
                <a:latin typeface="Times New Roman" pitchFamily="18" charset="0"/>
                <a:cs typeface="Times New Roman" pitchFamily="18" charset="0"/>
              </a:rPr>
              <a:t>C</a:t>
            </a:r>
            <a:r>
              <a:rPr lang="id-ID" sz="2000" dirty="0">
                <a:latin typeface="Times New Roman" pitchFamily="18" charset="0"/>
                <a:cs typeface="Times New Roman" pitchFamily="18" charset="0"/>
              </a:rPr>
              <a:t> (r1 dan Y3): </a:t>
            </a:r>
            <a:r>
              <a:rPr lang="id-ID" sz="2000" b="1" dirty="0">
                <a:solidFill>
                  <a:srgbClr val="FF0000"/>
                </a:solidFill>
                <a:latin typeface="Times New Roman" pitchFamily="18" charset="0"/>
                <a:cs typeface="Times New Roman" pitchFamily="18" charset="0"/>
              </a:rPr>
              <a:t>Y </a:t>
            </a:r>
            <a:r>
              <a:rPr lang="id-ID" sz="2000" b="1" dirty="0">
                <a:solidFill>
                  <a:srgbClr val="FF0000"/>
                </a:solidFill>
                <a:latin typeface="Times New Roman"/>
                <a:cs typeface="Times New Roman"/>
              </a:rPr>
              <a:t>↓</a:t>
            </a:r>
            <a:r>
              <a:rPr lang="id-ID" sz="2000" dirty="0">
                <a:latin typeface="Times New Roman" pitchFamily="18" charset="0"/>
                <a:cs typeface="Times New Roman" pitchFamily="18" charset="0"/>
              </a:rPr>
              <a:t> dari Y1 ke Y3 </a:t>
            </a:r>
            <a:r>
              <a:rPr lang="id-ID" sz="2000" dirty="0">
                <a:latin typeface="Times New Roman" pitchFamily="18" charset="0"/>
                <a:cs typeface="Times New Roman" pitchFamily="18" charset="0"/>
                <a:sym typeface="Wingdings" pitchFamily="2" charset="2"/>
              </a:rPr>
              <a:t> ∆Y = - MPC/(1-MPC) . ∆T </a:t>
            </a:r>
            <a:endParaRPr lang="id-ID" sz="2000" dirty="0">
              <a:latin typeface="Times New Roman" pitchFamily="18" charset="0"/>
              <a:cs typeface="Times New Roman" pitchFamily="18" charset="0"/>
            </a:endParaRPr>
          </a:p>
        </p:txBody>
      </p:sp>
      <p:cxnSp>
        <p:nvCxnSpPr>
          <p:cNvPr id="13" name="Straight Connector 12"/>
          <p:cNvCxnSpPr/>
          <p:nvPr/>
        </p:nvCxnSpPr>
        <p:spPr>
          <a:xfrm>
            <a:off x="2209800" y="3559966"/>
            <a:ext cx="0" cy="162691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00902" y="5186876"/>
            <a:ext cx="396262" cy="338554"/>
          </a:xfrm>
          <a:prstGeom prst="rect">
            <a:avLst/>
          </a:prstGeom>
          <a:noFill/>
        </p:spPr>
        <p:txBody>
          <a:bodyPr wrap="none" rtlCol="0">
            <a:spAutoFit/>
          </a:bodyPr>
          <a:lstStyle/>
          <a:p>
            <a:r>
              <a:rPr lang="en-US" sz="1600" b="1" dirty="0">
                <a:solidFill>
                  <a:srgbClr val="0070C0"/>
                </a:solidFill>
              </a:rPr>
              <a:t>Y1</a:t>
            </a:r>
          </a:p>
        </p:txBody>
      </p:sp>
      <p:sp>
        <p:nvSpPr>
          <p:cNvPr id="18" name="TextBox 17"/>
          <p:cNvSpPr txBox="1"/>
          <p:nvPr/>
        </p:nvSpPr>
        <p:spPr>
          <a:xfrm>
            <a:off x="2563091" y="5166895"/>
            <a:ext cx="396262" cy="338554"/>
          </a:xfrm>
          <a:prstGeom prst="rect">
            <a:avLst/>
          </a:prstGeom>
          <a:noFill/>
        </p:spPr>
        <p:txBody>
          <a:bodyPr wrap="none" rtlCol="0">
            <a:spAutoFit/>
          </a:bodyPr>
          <a:lstStyle/>
          <a:p>
            <a:r>
              <a:rPr lang="en-US" sz="1600" b="1" dirty="0">
                <a:solidFill>
                  <a:srgbClr val="FF0000"/>
                </a:solidFill>
              </a:rPr>
              <a:t>Y2</a:t>
            </a:r>
          </a:p>
        </p:txBody>
      </p:sp>
      <p:sp>
        <p:nvSpPr>
          <p:cNvPr id="19" name="TextBox 18"/>
          <p:cNvSpPr txBox="1"/>
          <p:nvPr/>
        </p:nvSpPr>
        <p:spPr>
          <a:xfrm>
            <a:off x="2021356" y="5139186"/>
            <a:ext cx="396262" cy="338554"/>
          </a:xfrm>
          <a:prstGeom prst="rect">
            <a:avLst/>
          </a:prstGeom>
          <a:noFill/>
        </p:spPr>
        <p:txBody>
          <a:bodyPr wrap="none" rtlCol="0">
            <a:spAutoFit/>
          </a:bodyPr>
          <a:lstStyle/>
          <a:p>
            <a:r>
              <a:rPr lang="en-US" sz="1600" b="1" dirty="0"/>
              <a:t>Y3</a:t>
            </a:r>
          </a:p>
        </p:txBody>
      </p:sp>
      <p:sp>
        <p:nvSpPr>
          <p:cNvPr id="22" name="TextBox 21"/>
          <p:cNvSpPr txBox="1"/>
          <p:nvPr/>
        </p:nvSpPr>
        <p:spPr>
          <a:xfrm>
            <a:off x="2042138" y="3213634"/>
            <a:ext cx="293670" cy="338554"/>
          </a:xfrm>
          <a:prstGeom prst="rect">
            <a:avLst/>
          </a:prstGeom>
          <a:noFill/>
        </p:spPr>
        <p:txBody>
          <a:bodyPr wrap="none" rtlCol="0">
            <a:spAutoFit/>
          </a:bodyPr>
          <a:lstStyle/>
          <a:p>
            <a:r>
              <a:rPr lang="en-US" sz="1600" b="1" dirty="0"/>
              <a:t>C</a:t>
            </a:r>
          </a:p>
        </p:txBody>
      </p:sp>
      <p:cxnSp>
        <p:nvCxnSpPr>
          <p:cNvPr id="16" name="Straight Arrow Connector 15"/>
          <p:cNvCxnSpPr/>
          <p:nvPr/>
        </p:nvCxnSpPr>
        <p:spPr>
          <a:xfrm flipH="1">
            <a:off x="2219487" y="5525430"/>
            <a:ext cx="12632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34000" y="3790751"/>
            <a:ext cx="3775365" cy="1754326"/>
          </a:xfrm>
          <a:prstGeom prst="rect">
            <a:avLst/>
          </a:prstGeom>
          <a:solidFill>
            <a:schemeClr val="bg1">
              <a:lumMod val="95000"/>
            </a:schemeClr>
          </a:solidFill>
        </p:spPr>
        <p:txBody>
          <a:bodyPr wrap="square">
            <a:spAutoFit/>
          </a:bodyPr>
          <a:lstStyle/>
          <a:p>
            <a:pPr>
              <a:defRPr/>
            </a:pPr>
            <a:r>
              <a:rPr lang="id-ID" sz="2000" b="1" dirty="0">
                <a:solidFill>
                  <a:srgbClr val="FF0000"/>
                </a:solidFill>
                <a:latin typeface="Times New Roman" pitchFamily="18" charset="0"/>
                <a:cs typeface="Times New Roman" pitchFamily="18" charset="0"/>
              </a:rPr>
              <a:t>Y </a:t>
            </a:r>
            <a:r>
              <a:rPr lang="id-ID" sz="2000" b="1" dirty="0">
                <a:solidFill>
                  <a:srgbClr val="FF0000"/>
                </a:solidFill>
                <a:latin typeface="Times New Roman"/>
                <a:cs typeface="Times New Roman"/>
                <a:sym typeface="Wingdings" pitchFamily="2" charset="2"/>
              </a:rPr>
              <a:t>↓</a:t>
            </a:r>
            <a:r>
              <a:rPr lang="id-ID" sz="2000" dirty="0">
                <a:latin typeface="Times New Roman" pitchFamily="18" charset="0"/>
                <a:cs typeface="Times New Roman" pitchFamily="18" charset="0"/>
              </a:rPr>
              <a:t> dari Y1 ke Y3 </a:t>
            </a:r>
            <a:r>
              <a:rPr lang="id-ID" sz="2000" dirty="0">
                <a:latin typeface="Times New Roman" pitchFamily="18" charset="0"/>
                <a:cs typeface="Times New Roman" pitchFamily="18" charset="0"/>
                <a:sym typeface="Wingdings" pitchFamily="2" charset="2"/>
              </a:rPr>
              <a:t>  pasar uang: </a:t>
            </a:r>
            <a:r>
              <a:rPr lang="id-ID" sz="2000" b="1" dirty="0">
                <a:solidFill>
                  <a:srgbClr val="FF0000"/>
                </a:solidFill>
                <a:latin typeface="Times New Roman" pitchFamily="18" charset="0"/>
                <a:cs typeface="Times New Roman" pitchFamily="18" charset="0"/>
                <a:sym typeface="Wingdings" pitchFamily="2" charset="2"/>
              </a:rPr>
              <a:t>L</a:t>
            </a:r>
            <a:r>
              <a:rPr lang="en-US" sz="2000" b="1" dirty="0">
                <a:solidFill>
                  <a:srgbClr val="FF0000"/>
                </a:solidFill>
                <a:latin typeface="Times New Roman" pitchFamily="18" charset="0"/>
                <a:cs typeface="Times New Roman" pitchFamily="18" charset="0"/>
                <a:sym typeface="Wingdings" pitchFamily="2" charset="2"/>
              </a:rPr>
              <a:t> </a:t>
            </a:r>
            <a:r>
              <a:rPr lang="id-ID" sz="2000" b="1" dirty="0">
                <a:solidFill>
                  <a:srgbClr val="FF0000"/>
                </a:solidFill>
                <a:latin typeface="Times New Roman"/>
                <a:cs typeface="Times New Roman"/>
              </a:rPr>
              <a:t>↓</a:t>
            </a:r>
            <a:r>
              <a:rPr lang="id-ID" sz="2000" b="1" dirty="0">
                <a:solidFill>
                  <a:srgbClr val="FF0000"/>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 L (r, Y) ] ; </a:t>
            </a:r>
            <a:r>
              <a:rPr lang="id-ID" sz="2800" b="1" dirty="0">
                <a:solidFill>
                  <a:srgbClr val="0070C0"/>
                </a:solidFill>
                <a:latin typeface="Times New Roman" pitchFamily="18" charset="0"/>
                <a:cs typeface="Times New Roman" pitchFamily="18" charset="0"/>
                <a:sym typeface="Wingdings" pitchFamily="2" charset="2"/>
              </a:rPr>
              <a:t>Ms tetap</a:t>
            </a:r>
            <a:r>
              <a:rPr lang="id-ID" sz="2800" b="1" dirty="0">
                <a:solidFill>
                  <a:srgbClr val="00B050"/>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 </a:t>
            </a:r>
            <a:r>
              <a:rPr lang="id-ID" sz="2000" b="1" dirty="0">
                <a:solidFill>
                  <a:srgbClr val="FF0000"/>
                </a:solidFill>
                <a:latin typeface="Times New Roman" pitchFamily="18" charset="0"/>
                <a:cs typeface="Times New Roman" pitchFamily="18" charset="0"/>
                <a:sym typeface="Wingdings" pitchFamily="2" charset="2"/>
              </a:rPr>
              <a:t>r </a:t>
            </a:r>
            <a:r>
              <a:rPr lang="id-ID" sz="2000" b="1" dirty="0">
                <a:solidFill>
                  <a:srgbClr val="FF0000"/>
                </a:solidFill>
                <a:latin typeface="Times New Roman"/>
                <a:cs typeface="Times New Roman"/>
                <a:sym typeface="Wingdings" pitchFamily="2" charset="2"/>
              </a:rPr>
              <a:t>↓</a:t>
            </a:r>
            <a:r>
              <a:rPr lang="id-ID" sz="2000" dirty="0">
                <a:latin typeface="Times New Roman" pitchFamily="18" charset="0"/>
                <a:cs typeface="Times New Roman" pitchFamily="18" charset="0"/>
                <a:sym typeface="Wingdings" pitchFamily="2" charset="2"/>
              </a:rPr>
              <a:t> (dari r1 ke r2)   pasar barang: </a:t>
            </a:r>
            <a:r>
              <a:rPr lang="id-ID" sz="2000" b="1" dirty="0">
                <a:solidFill>
                  <a:srgbClr val="CC0099"/>
                </a:solidFill>
                <a:latin typeface="Times New Roman" pitchFamily="18" charset="0"/>
                <a:cs typeface="Times New Roman" pitchFamily="18" charset="0"/>
                <a:sym typeface="Wingdings" pitchFamily="2" charset="2"/>
              </a:rPr>
              <a:t>I </a:t>
            </a:r>
            <a:r>
              <a:rPr lang="id-ID" sz="2000" b="1" dirty="0">
                <a:solidFill>
                  <a:srgbClr val="CC0099"/>
                </a:solidFill>
                <a:latin typeface="Times New Roman" pitchFamily="18" charset="0"/>
                <a:cs typeface="Times New Roman" pitchFamily="18" charset="0"/>
                <a:sym typeface="Symbol"/>
              </a:rPr>
              <a:t></a:t>
            </a:r>
            <a:r>
              <a:rPr lang="id-ID" sz="2000" dirty="0">
                <a:latin typeface="Times New Roman" pitchFamily="18" charset="0"/>
                <a:cs typeface="Times New Roman" pitchFamily="18" charset="0"/>
                <a:sym typeface="Wingdings" pitchFamily="2" charset="2"/>
              </a:rPr>
              <a:t> [I(r)] </a:t>
            </a:r>
            <a:r>
              <a:rPr lang="id-ID" sz="2000" b="1" dirty="0">
                <a:solidFill>
                  <a:srgbClr val="CC0099"/>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Y </a:t>
            </a:r>
            <a:r>
              <a:rPr lang="id-ID" sz="2000" dirty="0">
                <a:latin typeface="Times New Roman" pitchFamily="18" charset="0"/>
                <a:cs typeface="Times New Roman" pitchFamily="18" charset="0"/>
                <a:sym typeface="Symbol"/>
              </a:rPr>
              <a:t></a:t>
            </a:r>
            <a:r>
              <a:rPr lang="id-ID" sz="2000" dirty="0">
                <a:latin typeface="Times New Roman" pitchFamily="18" charset="0"/>
                <a:cs typeface="Times New Roman" pitchFamily="18" charset="0"/>
                <a:sym typeface="Wingdings" pitchFamily="2" charset="2"/>
              </a:rPr>
              <a:t> dari Y3 ke Y2  IS2 dan LM: titik </a:t>
            </a:r>
            <a:r>
              <a:rPr lang="id-ID" sz="2000" b="1" dirty="0">
                <a:solidFill>
                  <a:srgbClr val="FF0000"/>
                </a:solidFill>
                <a:latin typeface="Times New Roman" pitchFamily="18" charset="0"/>
                <a:cs typeface="Times New Roman" pitchFamily="18" charset="0"/>
                <a:sym typeface="Wingdings" pitchFamily="2" charset="2"/>
              </a:rPr>
              <a:t>B</a:t>
            </a:r>
            <a:r>
              <a:rPr lang="id-ID" sz="2000" dirty="0">
                <a:latin typeface="Times New Roman" pitchFamily="18" charset="0"/>
                <a:cs typeface="Times New Roman" pitchFamily="18" charset="0"/>
                <a:sym typeface="Wingdings" pitchFamily="2" charset="2"/>
              </a:rPr>
              <a:t> (r2 dan Y2)</a:t>
            </a:r>
          </a:p>
        </p:txBody>
      </p:sp>
      <p:cxnSp>
        <p:nvCxnSpPr>
          <p:cNvPr id="23" name="Straight Arrow Connector 22"/>
          <p:cNvCxnSpPr/>
          <p:nvPr/>
        </p:nvCxnSpPr>
        <p:spPr>
          <a:xfrm>
            <a:off x="2219487" y="5715000"/>
            <a:ext cx="54173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47530" y="5867400"/>
            <a:ext cx="4962670" cy="830997"/>
          </a:xfrm>
          <a:prstGeom prst="rect">
            <a:avLst/>
          </a:prstGeom>
          <a:solidFill>
            <a:srgbClr val="FEEFDA"/>
          </a:solidFill>
        </p:spPr>
        <p:txBody>
          <a:bodyPr wrap="square">
            <a:spAutoFit/>
          </a:bodyPr>
          <a:lstStyle/>
          <a:p>
            <a:pPr>
              <a:defRPr/>
            </a:pPr>
            <a:r>
              <a:rPr lang="id-ID" sz="2800" b="1" dirty="0">
                <a:solidFill>
                  <a:srgbClr val="FF0000"/>
                </a:solidFill>
                <a:latin typeface="Times New Roman" pitchFamily="18" charset="0"/>
                <a:cs typeface="Times New Roman" pitchFamily="18" charset="0"/>
              </a:rPr>
              <a:t>T ↑ </a:t>
            </a:r>
            <a:r>
              <a:rPr lang="id-ID" sz="2000" dirty="0">
                <a:latin typeface="Times New Roman" pitchFamily="18" charset="0"/>
                <a:cs typeface="Times New Roman" pitchFamily="18" charset="0"/>
                <a:sym typeface="Wingdings" pitchFamily="2" charset="2"/>
              </a:rPr>
              <a:t>hasil akhir Y </a:t>
            </a:r>
            <a:r>
              <a:rPr lang="id-ID" sz="2000" b="1" dirty="0">
                <a:latin typeface="Times New Roman"/>
                <a:cs typeface="Times New Roman"/>
                <a:sym typeface="Wingdings" pitchFamily="2" charset="2"/>
              </a:rPr>
              <a:t>↓</a:t>
            </a:r>
            <a:r>
              <a:rPr lang="id-ID" sz="2000" dirty="0">
                <a:latin typeface="Times New Roman" pitchFamily="18" charset="0"/>
                <a:cs typeface="Times New Roman" pitchFamily="18" charset="0"/>
                <a:sym typeface="Wingdings" pitchFamily="2" charset="2"/>
              </a:rPr>
              <a:t> dari Y1 ke Y2 dg ∆Y &lt; - MPC/(1-MPC) . ∆T dan r </a:t>
            </a:r>
            <a:r>
              <a:rPr lang="id-ID" sz="2000" b="1" dirty="0">
                <a:latin typeface="Times New Roman"/>
                <a:cs typeface="Times New Roman"/>
                <a:sym typeface="Wingdings" pitchFamily="2" charset="2"/>
              </a:rPr>
              <a:t>↓</a:t>
            </a:r>
            <a:r>
              <a:rPr lang="id-ID" sz="2000" dirty="0">
                <a:latin typeface="Times New Roman" pitchFamily="18" charset="0"/>
                <a:cs typeface="Times New Roman" pitchFamily="18" charset="0"/>
                <a:sym typeface="Wingdings" pitchFamily="2" charset="2"/>
              </a:rPr>
              <a:t> dari r1 ke r2 </a:t>
            </a:r>
          </a:p>
        </p:txBody>
      </p:sp>
      <p:sp>
        <p:nvSpPr>
          <p:cNvPr id="2" name="Slide Number Placeholder 1"/>
          <p:cNvSpPr>
            <a:spLocks noGrp="1"/>
          </p:cNvSpPr>
          <p:nvPr>
            <p:ph type="sldNum" sz="quarter" idx="12"/>
          </p:nvPr>
        </p:nvSpPr>
        <p:spPr/>
        <p:txBody>
          <a:bodyPr/>
          <a:lstStyle/>
          <a:p>
            <a:fld id="{456F6E04-529F-4CC8-A90A-18A07CEC6577}" type="slidenum">
              <a:rPr lang="en-US" smtClean="0"/>
              <a:t>24</a:t>
            </a:fld>
            <a:endParaRPr lang="en-US"/>
          </a:p>
        </p:txBody>
      </p:sp>
    </p:spTree>
    <p:extLst>
      <p:ext uri="{BB962C8B-B14F-4D97-AF65-F5344CB8AC3E}">
        <p14:creationId xmlns:p14="http://schemas.microsoft.com/office/powerpoint/2010/main" val="87877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ChangeArrowheads="1"/>
          </p:cNvSpPr>
          <p:nvPr/>
        </p:nvSpPr>
        <p:spPr bwMode="auto">
          <a:xfrm>
            <a:off x="609600" y="1371600"/>
            <a:ext cx="3505200" cy="1295400"/>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05000"/>
              </a:lnSpc>
              <a:spcBef>
                <a:spcPct val="50000"/>
              </a:spcBef>
              <a:buSzPct val="110000"/>
              <a:buFont typeface="Wingdings" pitchFamily="2" charset="2"/>
              <a:buNone/>
            </a:pPr>
            <a:r>
              <a:rPr lang="en-US" sz="2500" dirty="0">
                <a:latin typeface="Tahoma" pitchFamily="34" charset="0"/>
                <a:sym typeface="Symbol" pitchFamily="18" charset="2"/>
              </a:rPr>
              <a:t>If Congress </a:t>
            </a:r>
            <a:r>
              <a:rPr lang="en-US" sz="2500" dirty="0">
                <a:solidFill>
                  <a:srgbClr val="FF0000"/>
                </a:solidFill>
                <a:latin typeface="Tahoma" pitchFamily="34" charset="0"/>
                <a:sym typeface="Symbol" pitchFamily="18" charset="2"/>
              </a:rPr>
              <a:t>raises </a:t>
            </a:r>
            <a:r>
              <a:rPr lang="en-US" sz="2500" b="1" i="1" dirty="0">
                <a:solidFill>
                  <a:srgbClr val="FF0000"/>
                </a:solidFill>
                <a:latin typeface="Tahoma" pitchFamily="34" charset="0"/>
                <a:sym typeface="Symbol" pitchFamily="18" charset="2"/>
              </a:rPr>
              <a:t>G</a:t>
            </a:r>
            <a:r>
              <a:rPr lang="en-US" sz="2500" dirty="0">
                <a:solidFill>
                  <a:srgbClr val="FF0000"/>
                </a:solidFill>
                <a:latin typeface="Tahoma" pitchFamily="34" charset="0"/>
                <a:sym typeface="Symbol" pitchFamily="18" charset="2"/>
              </a:rPr>
              <a:t>,</a:t>
            </a:r>
            <a:r>
              <a:rPr lang="en-US" sz="2500" dirty="0">
                <a:latin typeface="Tahoma" pitchFamily="34" charset="0"/>
                <a:sym typeface="Symbol" pitchFamily="18" charset="2"/>
              </a:rPr>
              <a:t> </a:t>
            </a:r>
            <a:br>
              <a:rPr lang="en-US" sz="2500" dirty="0">
                <a:latin typeface="Tahoma" pitchFamily="34" charset="0"/>
                <a:sym typeface="Symbol" pitchFamily="18" charset="2"/>
              </a:rPr>
            </a:br>
            <a:r>
              <a:rPr lang="en-US" sz="2500" dirty="0">
                <a:latin typeface="Tahoma" pitchFamily="34" charset="0"/>
                <a:sym typeface="Symbol" pitchFamily="18" charset="2"/>
              </a:rPr>
              <a:t>the </a:t>
            </a:r>
            <a:r>
              <a:rPr lang="en-US" sz="2500" i="1" dirty="0">
                <a:latin typeface="Tahoma" pitchFamily="34" charset="0"/>
                <a:sym typeface="Symbol" pitchFamily="18" charset="2"/>
              </a:rPr>
              <a:t>IS</a:t>
            </a:r>
            <a:r>
              <a:rPr lang="en-US" sz="2500" dirty="0">
                <a:latin typeface="Tahoma" pitchFamily="34" charset="0"/>
                <a:sym typeface="Symbol" pitchFamily="18" charset="2"/>
              </a:rPr>
              <a:t> </a:t>
            </a:r>
            <a:r>
              <a:rPr lang="en-US" sz="1200" dirty="0">
                <a:latin typeface="Tahoma" pitchFamily="34" charset="0"/>
                <a:sym typeface="Symbol" pitchFamily="18" charset="2"/>
              </a:rPr>
              <a:t> </a:t>
            </a:r>
            <a:r>
              <a:rPr lang="en-US" sz="2500" dirty="0">
                <a:latin typeface="Tahoma" pitchFamily="34" charset="0"/>
                <a:sym typeface="Symbol" pitchFamily="18" charset="2"/>
              </a:rPr>
              <a:t>curve shifts right</a:t>
            </a:r>
          </a:p>
        </p:txBody>
      </p:sp>
      <p:grpSp>
        <p:nvGrpSpPr>
          <p:cNvPr id="292917" name="Group 53"/>
          <p:cNvGrpSpPr>
            <a:grpSpLocks/>
          </p:cNvGrpSpPr>
          <p:nvPr/>
        </p:nvGrpSpPr>
        <p:grpSpPr bwMode="auto">
          <a:xfrm>
            <a:off x="5272088" y="2359025"/>
            <a:ext cx="2625725" cy="2212975"/>
            <a:chOff x="3321" y="1486"/>
            <a:chExt cx="1654" cy="1394"/>
          </a:xfrm>
        </p:grpSpPr>
        <p:sp>
          <p:nvSpPr>
            <p:cNvPr id="29731" name="Line 4"/>
            <p:cNvSpPr>
              <a:spLocks noChangeShapeType="1"/>
            </p:cNvSpPr>
            <p:nvPr/>
          </p:nvSpPr>
          <p:spPr bwMode="auto">
            <a:xfrm>
              <a:off x="3321" y="1486"/>
              <a:ext cx="1257" cy="12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2" name="Text Box 5"/>
            <p:cNvSpPr txBox="1">
              <a:spLocks noChangeArrowheads="1"/>
            </p:cNvSpPr>
            <p:nvPr/>
          </p:nvSpPr>
          <p:spPr bwMode="auto">
            <a:xfrm>
              <a:off x="4542" y="2592"/>
              <a:ext cx="4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latin typeface="Tahoma" pitchFamily="34" charset="0"/>
                </a:rPr>
                <a:t>IS</a:t>
              </a:r>
              <a:r>
                <a:rPr lang="en-US" sz="2200" b="1" i="1" baseline="-25000">
                  <a:latin typeface="Tahoma" pitchFamily="34" charset="0"/>
                </a:rPr>
                <a:t>1</a:t>
              </a:r>
            </a:p>
          </p:txBody>
        </p:sp>
      </p:grpSp>
      <p:sp>
        <p:nvSpPr>
          <p:cNvPr id="292870" name="Rectangle 6"/>
          <p:cNvSpPr>
            <a:spLocks noGrp="1" noChangeArrowheads="1"/>
          </p:cNvSpPr>
          <p:nvPr>
            <p:ph type="title"/>
          </p:nvPr>
        </p:nvSpPr>
        <p:spPr>
          <a:xfrm>
            <a:off x="480291" y="152400"/>
            <a:ext cx="7772400" cy="838200"/>
          </a:xfrm>
        </p:spPr>
        <p:txBody>
          <a:bodyPr/>
          <a:lstStyle/>
          <a:p>
            <a:pPr algn="l" eaLnBrk="1" hangingPunct="1">
              <a:defRPr/>
            </a:pPr>
            <a:r>
              <a:rPr lang="en-US" sz="3400" b="1" dirty="0">
                <a:solidFill>
                  <a:srgbClr val="FF0000"/>
                </a:solidFill>
              </a:rPr>
              <a:t>Response 1:   hold </a:t>
            </a:r>
            <a:r>
              <a:rPr lang="en-US" sz="3400" b="1" i="1" dirty="0">
                <a:solidFill>
                  <a:srgbClr val="FF0000"/>
                </a:solidFill>
                <a:latin typeface="Tahoma" panose="020B0604030504040204" pitchFamily="34" charset="0"/>
              </a:rPr>
              <a:t>M</a:t>
            </a:r>
            <a:r>
              <a:rPr lang="en-US" sz="3400" b="1" dirty="0">
                <a:solidFill>
                  <a:srgbClr val="FF0000"/>
                </a:solidFill>
              </a:rPr>
              <a:t>  constant</a:t>
            </a:r>
            <a:endParaRPr lang="en-US" sz="3400" b="1" dirty="0">
              <a:solidFill>
                <a:srgbClr val="FF0000"/>
              </a:solidFill>
              <a:sym typeface="Symbol" panose="05050102010706020507" pitchFamily="18" charset="2"/>
            </a:endParaRPr>
          </a:p>
        </p:txBody>
      </p:sp>
      <p:grpSp>
        <p:nvGrpSpPr>
          <p:cNvPr id="292872" name="Group 8"/>
          <p:cNvGrpSpPr>
            <a:grpSpLocks/>
          </p:cNvGrpSpPr>
          <p:nvPr/>
        </p:nvGrpSpPr>
        <p:grpSpPr bwMode="auto">
          <a:xfrm>
            <a:off x="4648200" y="1412875"/>
            <a:ext cx="3962400" cy="3616325"/>
            <a:chOff x="2976" y="1296"/>
            <a:chExt cx="2304" cy="2088"/>
          </a:xfrm>
        </p:grpSpPr>
        <p:grpSp>
          <p:nvGrpSpPr>
            <p:cNvPr id="29726" name="Group 9"/>
            <p:cNvGrpSpPr>
              <a:grpSpLocks/>
            </p:cNvGrpSpPr>
            <p:nvPr/>
          </p:nvGrpSpPr>
          <p:grpSpPr bwMode="auto">
            <a:xfrm>
              <a:off x="3120" y="1536"/>
              <a:ext cx="1968" cy="1728"/>
              <a:chOff x="2640" y="1056"/>
              <a:chExt cx="2496" cy="2112"/>
            </a:xfrm>
          </p:grpSpPr>
          <p:sp>
            <p:nvSpPr>
              <p:cNvPr id="29729" name="Line 10"/>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0" name="Line 11"/>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727" name="Text Box 12"/>
            <p:cNvSpPr txBox="1">
              <a:spLocks noChangeArrowheads="1"/>
            </p:cNvSpPr>
            <p:nvPr/>
          </p:nvSpPr>
          <p:spPr bwMode="auto">
            <a:xfrm>
              <a:off x="4944" y="3120"/>
              <a:ext cx="336"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b="1" i="1">
                  <a:latin typeface="Tahoma" pitchFamily="34" charset="0"/>
                </a:rPr>
                <a:t>Y</a:t>
              </a:r>
              <a:r>
                <a:rPr lang="en-US">
                  <a:latin typeface="Arial" charset="0"/>
                </a:rPr>
                <a:t> </a:t>
              </a:r>
              <a:endParaRPr lang="en-US" sz="2200">
                <a:latin typeface="Arial" charset="0"/>
              </a:endParaRPr>
            </a:p>
          </p:txBody>
        </p:sp>
        <p:sp>
          <p:nvSpPr>
            <p:cNvPr id="29728" name="Text Box 13"/>
            <p:cNvSpPr txBox="1">
              <a:spLocks noChangeArrowheads="1"/>
            </p:cNvSpPr>
            <p:nvPr/>
          </p:nvSpPr>
          <p:spPr bwMode="auto">
            <a:xfrm>
              <a:off x="2976" y="1296"/>
              <a:ext cx="240"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082675" algn="r"/>
                  <a:tab pos="1830388" algn="r"/>
                </a:tabLst>
                <a:defRPr sz="2400">
                  <a:solidFill>
                    <a:schemeClr val="tx1"/>
                  </a:solidFill>
                  <a:latin typeface="Times New Roman" pitchFamily="18" charset="0"/>
                </a:defRPr>
              </a:lvl1pPr>
              <a:lvl2pPr marL="742950" indent="-285750">
                <a:tabLst>
                  <a:tab pos="1082675" algn="r"/>
                  <a:tab pos="1830388" algn="r"/>
                </a:tabLst>
                <a:defRPr sz="2400">
                  <a:solidFill>
                    <a:schemeClr val="tx1"/>
                  </a:solidFill>
                  <a:latin typeface="Times New Roman" pitchFamily="18" charset="0"/>
                </a:defRPr>
              </a:lvl2pPr>
              <a:lvl3pPr marL="1143000" indent="-228600">
                <a:tabLst>
                  <a:tab pos="1082675" algn="r"/>
                  <a:tab pos="1830388" algn="r"/>
                </a:tabLst>
                <a:defRPr sz="2400">
                  <a:solidFill>
                    <a:schemeClr val="tx1"/>
                  </a:solidFill>
                  <a:latin typeface="Times New Roman" pitchFamily="18" charset="0"/>
                </a:defRPr>
              </a:lvl3pPr>
              <a:lvl4pPr marL="1600200" indent="-228600">
                <a:tabLst>
                  <a:tab pos="1082675" algn="r"/>
                  <a:tab pos="1830388" algn="r"/>
                </a:tabLst>
                <a:defRPr sz="2400">
                  <a:solidFill>
                    <a:schemeClr val="tx1"/>
                  </a:solidFill>
                  <a:latin typeface="Times New Roman" pitchFamily="18" charset="0"/>
                </a:defRPr>
              </a:lvl4pPr>
              <a:lvl5pPr marL="2057400" indent="-228600">
                <a:tabLst>
                  <a:tab pos="1082675" algn="r"/>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9pPr>
            </a:lstStyle>
            <a:p>
              <a:pPr algn="ctr" eaLnBrk="1" hangingPunct="1"/>
              <a:r>
                <a:rPr lang="en-US" b="1" i="1">
                  <a:latin typeface="Tahoma" pitchFamily="34" charset="0"/>
                </a:rPr>
                <a:t>r</a:t>
              </a:r>
              <a:endParaRPr lang="en-US" sz="2200">
                <a:latin typeface="Arial" charset="0"/>
              </a:endParaRPr>
            </a:p>
          </p:txBody>
        </p:sp>
      </p:grpSp>
      <p:grpSp>
        <p:nvGrpSpPr>
          <p:cNvPr id="292878" name="Group 14"/>
          <p:cNvGrpSpPr>
            <a:grpSpLocks/>
          </p:cNvGrpSpPr>
          <p:nvPr/>
        </p:nvGrpSpPr>
        <p:grpSpPr bwMode="auto">
          <a:xfrm>
            <a:off x="5348288" y="1738313"/>
            <a:ext cx="2667000" cy="2590800"/>
            <a:chOff x="3504" y="1200"/>
            <a:chExt cx="1488" cy="1440"/>
          </a:xfrm>
        </p:grpSpPr>
        <p:sp>
          <p:nvSpPr>
            <p:cNvPr id="29724" name="Line 15"/>
            <p:cNvSpPr>
              <a:spLocks noChangeShapeType="1"/>
            </p:cNvSpPr>
            <p:nvPr/>
          </p:nvSpPr>
          <p:spPr bwMode="auto">
            <a:xfrm flipV="1">
              <a:off x="3504" y="1440"/>
              <a:ext cx="1200" cy="1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5" name="Text Box 16"/>
            <p:cNvSpPr txBox="1">
              <a:spLocks noChangeArrowheads="1"/>
            </p:cNvSpPr>
            <p:nvPr/>
          </p:nvSpPr>
          <p:spPr bwMode="auto">
            <a:xfrm>
              <a:off x="4560" y="1200"/>
              <a:ext cx="432"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latin typeface="Tahoma" pitchFamily="34" charset="0"/>
                </a:rPr>
                <a:t>LM</a:t>
              </a:r>
              <a:r>
                <a:rPr lang="en-US" b="1" i="1" baseline="-25000">
                  <a:latin typeface="Tahoma" pitchFamily="34" charset="0"/>
                </a:rPr>
                <a:t>1</a:t>
              </a:r>
            </a:p>
          </p:txBody>
        </p:sp>
      </p:grpSp>
      <p:grpSp>
        <p:nvGrpSpPr>
          <p:cNvPr id="292881" name="Group 17"/>
          <p:cNvGrpSpPr>
            <a:grpSpLocks/>
          </p:cNvGrpSpPr>
          <p:nvPr/>
        </p:nvGrpSpPr>
        <p:grpSpPr bwMode="auto">
          <a:xfrm>
            <a:off x="4495800" y="3095625"/>
            <a:ext cx="2066925" cy="2085975"/>
            <a:chOff x="2832" y="1950"/>
            <a:chExt cx="1302" cy="1314"/>
          </a:xfrm>
        </p:grpSpPr>
        <p:sp>
          <p:nvSpPr>
            <p:cNvPr id="29720" name="Line 18"/>
            <p:cNvSpPr>
              <a:spLocks noChangeShapeType="1"/>
            </p:cNvSpPr>
            <p:nvPr/>
          </p:nvSpPr>
          <p:spPr bwMode="auto">
            <a:xfrm flipH="1">
              <a:off x="3092" y="2130"/>
              <a:ext cx="87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1" name="Line 19"/>
            <p:cNvSpPr>
              <a:spLocks noChangeShapeType="1"/>
            </p:cNvSpPr>
            <p:nvPr/>
          </p:nvSpPr>
          <p:spPr bwMode="auto">
            <a:xfrm flipH="1">
              <a:off x="3966" y="2127"/>
              <a:ext cx="0" cy="87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2" name="Text Box 20"/>
            <p:cNvSpPr txBox="1">
              <a:spLocks noChangeArrowheads="1"/>
            </p:cNvSpPr>
            <p:nvPr/>
          </p:nvSpPr>
          <p:spPr bwMode="auto">
            <a:xfrm>
              <a:off x="2832" y="195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latin typeface="Tahoma" pitchFamily="34" charset="0"/>
                </a:rPr>
                <a:t>r</a:t>
              </a:r>
              <a:r>
                <a:rPr lang="en-US" sz="2100" b="1" i="1" baseline="-25000">
                  <a:latin typeface="Tahoma" pitchFamily="34" charset="0"/>
                </a:rPr>
                <a:t>1</a:t>
              </a:r>
              <a:endParaRPr lang="en-US" sz="2100" baseline="-25000">
                <a:latin typeface="Arial" charset="0"/>
              </a:endParaRPr>
            </a:p>
          </p:txBody>
        </p:sp>
        <p:sp>
          <p:nvSpPr>
            <p:cNvPr id="29723" name="Text Box 21"/>
            <p:cNvSpPr txBox="1">
              <a:spLocks noChangeArrowheads="1"/>
            </p:cNvSpPr>
            <p:nvPr/>
          </p:nvSpPr>
          <p:spPr bwMode="auto">
            <a:xfrm>
              <a:off x="3798" y="297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latin typeface="Tahoma" pitchFamily="34" charset="0"/>
                </a:rPr>
                <a:t>Y</a:t>
              </a:r>
              <a:r>
                <a:rPr lang="en-US" sz="2100" b="1" i="1" baseline="-25000">
                  <a:latin typeface="Tahoma" pitchFamily="34" charset="0"/>
                </a:rPr>
                <a:t>1</a:t>
              </a:r>
              <a:endParaRPr lang="en-US" sz="2100" baseline="-25000">
                <a:latin typeface="Arial" charset="0"/>
              </a:endParaRPr>
            </a:p>
          </p:txBody>
        </p:sp>
      </p:grpSp>
      <p:grpSp>
        <p:nvGrpSpPr>
          <p:cNvPr id="292918" name="Group 54"/>
          <p:cNvGrpSpPr>
            <a:grpSpLocks/>
          </p:cNvGrpSpPr>
          <p:nvPr/>
        </p:nvGrpSpPr>
        <p:grpSpPr bwMode="auto">
          <a:xfrm>
            <a:off x="5573713" y="1966913"/>
            <a:ext cx="2617787" cy="2209800"/>
            <a:chOff x="3511" y="1239"/>
            <a:chExt cx="1649" cy="1392"/>
          </a:xfrm>
        </p:grpSpPr>
        <p:sp>
          <p:nvSpPr>
            <p:cNvPr id="29718" name="Line 24"/>
            <p:cNvSpPr>
              <a:spLocks noChangeShapeType="1"/>
            </p:cNvSpPr>
            <p:nvPr/>
          </p:nvSpPr>
          <p:spPr bwMode="auto">
            <a:xfrm>
              <a:off x="3511" y="1239"/>
              <a:ext cx="1257" cy="1253"/>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9" name="Text Box 25"/>
            <p:cNvSpPr txBox="1">
              <a:spLocks noChangeArrowheads="1"/>
            </p:cNvSpPr>
            <p:nvPr/>
          </p:nvSpPr>
          <p:spPr bwMode="auto">
            <a:xfrm>
              <a:off x="4727" y="2343"/>
              <a:ext cx="4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solidFill>
                    <a:srgbClr val="003399"/>
                  </a:solidFill>
                  <a:latin typeface="Tahoma" pitchFamily="34" charset="0"/>
                </a:rPr>
                <a:t>IS</a:t>
              </a:r>
              <a:r>
                <a:rPr lang="en-US" sz="2200" b="1" i="1" baseline="-25000">
                  <a:solidFill>
                    <a:srgbClr val="003399"/>
                  </a:solidFill>
                  <a:latin typeface="Tahoma" pitchFamily="34" charset="0"/>
                </a:rPr>
                <a:t>2</a:t>
              </a:r>
            </a:p>
          </p:txBody>
        </p:sp>
      </p:grpSp>
      <p:grpSp>
        <p:nvGrpSpPr>
          <p:cNvPr id="292920" name="Group 56"/>
          <p:cNvGrpSpPr>
            <a:grpSpLocks/>
          </p:cNvGrpSpPr>
          <p:nvPr/>
        </p:nvGrpSpPr>
        <p:grpSpPr bwMode="auto">
          <a:xfrm>
            <a:off x="6381750" y="3040063"/>
            <a:ext cx="533400" cy="2141537"/>
            <a:chOff x="4020" y="1915"/>
            <a:chExt cx="336" cy="1349"/>
          </a:xfrm>
        </p:grpSpPr>
        <p:sp>
          <p:nvSpPr>
            <p:cNvPr id="29716" name="Line 28"/>
            <p:cNvSpPr>
              <a:spLocks noChangeShapeType="1"/>
            </p:cNvSpPr>
            <p:nvPr/>
          </p:nvSpPr>
          <p:spPr bwMode="auto">
            <a:xfrm flipH="1">
              <a:off x="4185" y="1915"/>
              <a:ext cx="0" cy="10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7" name="Text Box 29"/>
            <p:cNvSpPr txBox="1">
              <a:spLocks noChangeArrowheads="1"/>
            </p:cNvSpPr>
            <p:nvPr/>
          </p:nvSpPr>
          <p:spPr bwMode="auto">
            <a:xfrm>
              <a:off x="4020" y="297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solidFill>
                    <a:srgbClr val="003399"/>
                  </a:solidFill>
                  <a:latin typeface="Tahoma" pitchFamily="34" charset="0"/>
                </a:rPr>
                <a:t>Y</a:t>
              </a:r>
              <a:r>
                <a:rPr lang="en-US" sz="2100" b="1" i="1" baseline="-25000">
                  <a:solidFill>
                    <a:srgbClr val="003399"/>
                  </a:solidFill>
                  <a:latin typeface="Tahoma" pitchFamily="34" charset="0"/>
                </a:rPr>
                <a:t>2</a:t>
              </a:r>
              <a:endParaRPr lang="en-US" sz="2100" baseline="-25000">
                <a:solidFill>
                  <a:srgbClr val="003399"/>
                </a:solidFill>
                <a:latin typeface="Arial" charset="0"/>
              </a:endParaRPr>
            </a:p>
          </p:txBody>
        </p:sp>
      </p:grpSp>
      <p:grpSp>
        <p:nvGrpSpPr>
          <p:cNvPr id="292919" name="Group 55"/>
          <p:cNvGrpSpPr>
            <a:grpSpLocks/>
          </p:cNvGrpSpPr>
          <p:nvPr/>
        </p:nvGrpSpPr>
        <p:grpSpPr bwMode="auto">
          <a:xfrm>
            <a:off x="4495800" y="2747963"/>
            <a:ext cx="2133600" cy="457200"/>
            <a:chOff x="2832" y="1731"/>
            <a:chExt cx="1344" cy="288"/>
          </a:xfrm>
        </p:grpSpPr>
        <p:sp>
          <p:nvSpPr>
            <p:cNvPr id="29714" name="Line 31"/>
            <p:cNvSpPr>
              <a:spLocks noChangeShapeType="1"/>
            </p:cNvSpPr>
            <p:nvPr/>
          </p:nvSpPr>
          <p:spPr bwMode="auto">
            <a:xfrm flipH="1" flipV="1">
              <a:off x="3094" y="1907"/>
              <a:ext cx="108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5" name="Text Box 32"/>
            <p:cNvSpPr txBox="1">
              <a:spLocks noChangeArrowheads="1"/>
            </p:cNvSpPr>
            <p:nvPr/>
          </p:nvSpPr>
          <p:spPr bwMode="auto">
            <a:xfrm>
              <a:off x="2832" y="1731"/>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solidFill>
                    <a:srgbClr val="003399"/>
                  </a:solidFill>
                  <a:latin typeface="Tahoma" pitchFamily="34" charset="0"/>
                </a:rPr>
                <a:t>r</a:t>
              </a:r>
              <a:r>
                <a:rPr lang="en-US" sz="2100" b="1" i="1" baseline="-25000">
                  <a:solidFill>
                    <a:srgbClr val="003399"/>
                  </a:solidFill>
                  <a:latin typeface="Tahoma" pitchFamily="34" charset="0"/>
                </a:rPr>
                <a:t>2</a:t>
              </a:r>
              <a:endParaRPr lang="en-US" sz="2100" baseline="-25000">
                <a:solidFill>
                  <a:srgbClr val="003399"/>
                </a:solidFill>
                <a:latin typeface="Arial" charset="0"/>
              </a:endParaRPr>
            </a:p>
          </p:txBody>
        </p:sp>
      </p:grpSp>
      <p:sp>
        <p:nvSpPr>
          <p:cNvPr id="292902" name="Rectangle 38"/>
          <p:cNvSpPr>
            <a:spLocks noChangeArrowheads="1"/>
          </p:cNvSpPr>
          <p:nvPr/>
        </p:nvSpPr>
        <p:spPr bwMode="auto">
          <a:xfrm>
            <a:off x="609600" y="2743200"/>
            <a:ext cx="3048000" cy="3200400"/>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05000"/>
              </a:lnSpc>
              <a:spcBef>
                <a:spcPct val="50000"/>
              </a:spcBef>
              <a:buSzPct val="110000"/>
              <a:buFont typeface="Wingdings" pitchFamily="2" charset="2"/>
              <a:buNone/>
            </a:pPr>
            <a:r>
              <a:rPr lang="en-US" sz="2500">
                <a:latin typeface="Tahoma" pitchFamily="34" charset="0"/>
                <a:sym typeface="Symbol" pitchFamily="18" charset="2"/>
              </a:rPr>
              <a:t>If Fed holds </a:t>
            </a:r>
            <a:r>
              <a:rPr lang="en-US" sz="2500" b="1" i="1">
                <a:latin typeface="Tahoma" pitchFamily="34" charset="0"/>
                <a:sym typeface="Symbol" pitchFamily="18" charset="2"/>
              </a:rPr>
              <a:t>M</a:t>
            </a:r>
            <a:r>
              <a:rPr lang="en-US" sz="2500">
                <a:latin typeface="Tahoma" pitchFamily="34" charset="0"/>
                <a:sym typeface="Symbol" pitchFamily="18" charset="2"/>
              </a:rPr>
              <a:t> constant, then </a:t>
            </a:r>
            <a:r>
              <a:rPr lang="en-US" sz="2500" i="1">
                <a:latin typeface="Tahoma" pitchFamily="34" charset="0"/>
                <a:sym typeface="Symbol" pitchFamily="18" charset="2"/>
              </a:rPr>
              <a:t>LM</a:t>
            </a:r>
            <a:r>
              <a:rPr lang="en-US" sz="2500">
                <a:latin typeface="Tahoma" pitchFamily="34" charset="0"/>
                <a:sym typeface="Symbol" pitchFamily="18" charset="2"/>
              </a:rPr>
              <a:t> curve doesn’t shift.</a:t>
            </a:r>
          </a:p>
          <a:p>
            <a:pPr eaLnBrk="1" hangingPunct="1">
              <a:lnSpc>
                <a:spcPct val="105000"/>
              </a:lnSpc>
              <a:spcBef>
                <a:spcPct val="50000"/>
              </a:spcBef>
              <a:buSzPct val="110000"/>
              <a:buFont typeface="Wingdings" pitchFamily="2" charset="2"/>
              <a:buNone/>
            </a:pPr>
            <a:r>
              <a:rPr lang="en-US" sz="2500">
                <a:latin typeface="Tahoma" pitchFamily="34" charset="0"/>
                <a:sym typeface="Symbol" pitchFamily="18" charset="2"/>
              </a:rPr>
              <a:t>Results:</a:t>
            </a:r>
          </a:p>
        </p:txBody>
      </p:sp>
      <p:sp>
        <p:nvSpPr>
          <p:cNvPr id="292911" name="Line 47"/>
          <p:cNvSpPr>
            <a:spLocks noChangeShapeType="1"/>
          </p:cNvSpPr>
          <p:nvPr/>
        </p:nvSpPr>
        <p:spPr bwMode="auto">
          <a:xfrm>
            <a:off x="6300788" y="4648200"/>
            <a:ext cx="33337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912" name="Line 48"/>
          <p:cNvSpPr>
            <a:spLocks noChangeShapeType="1"/>
          </p:cNvSpPr>
          <p:nvPr/>
        </p:nvSpPr>
        <p:spPr bwMode="auto">
          <a:xfrm flipV="1">
            <a:off x="5029200" y="3027363"/>
            <a:ext cx="1588" cy="3492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92914" name="Object 50"/>
          <p:cNvGraphicFramePr>
            <a:graphicFrameLocks noChangeAspect="1"/>
          </p:cNvGraphicFramePr>
          <p:nvPr/>
        </p:nvGraphicFramePr>
        <p:xfrm>
          <a:off x="1219200" y="4665663"/>
          <a:ext cx="2465388" cy="592137"/>
        </p:xfrm>
        <a:graphic>
          <a:graphicData uri="http://schemas.openxmlformats.org/presentationml/2006/ole">
            <mc:AlternateContent xmlns:mc="http://schemas.openxmlformats.org/markup-compatibility/2006">
              <mc:Choice xmlns:v="urn:schemas-microsoft-com:vml" Requires="v">
                <p:oleObj spid="_x0000_s8258" name="Equation" r:id="rId4" imgW="952087" imgH="228501" progId="Equation.DSMT4">
                  <p:embed/>
                </p:oleObj>
              </mc:Choice>
              <mc:Fallback>
                <p:oleObj name="Equation" r:id="rId4" imgW="952087"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665663"/>
                        <a:ext cx="2465388" cy="59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2915" name="Object 51"/>
          <p:cNvGraphicFramePr>
            <a:graphicFrameLocks noChangeAspect="1"/>
          </p:cNvGraphicFramePr>
          <p:nvPr/>
        </p:nvGraphicFramePr>
        <p:xfrm>
          <a:off x="1312863" y="5410200"/>
          <a:ext cx="2268537" cy="592138"/>
        </p:xfrm>
        <a:graphic>
          <a:graphicData uri="http://schemas.openxmlformats.org/presentationml/2006/ole">
            <mc:AlternateContent xmlns:mc="http://schemas.openxmlformats.org/markup-compatibility/2006">
              <mc:Choice xmlns:v="urn:schemas-microsoft-com:vml" Requires="v">
                <p:oleObj spid="_x0000_s8259" name="Equation" r:id="rId6" imgW="876300" imgH="228600" progId="Equation.DSMT4">
                  <p:embed/>
                </p:oleObj>
              </mc:Choice>
              <mc:Fallback>
                <p:oleObj name="Equation" r:id="rId6" imgW="8763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2863" y="5410200"/>
                        <a:ext cx="2268537"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456F6E04-529F-4CC8-A90A-18A07CEC6577}" type="slidenum">
              <a:rPr lang="en-US" smtClean="0"/>
              <a:t>25</a:t>
            </a:fld>
            <a:endParaRPr lang="en-US"/>
          </a:p>
        </p:txBody>
      </p:sp>
    </p:spTree>
    <p:extLst>
      <p:ext uri="{BB962C8B-B14F-4D97-AF65-F5344CB8AC3E}">
        <p14:creationId xmlns:p14="http://schemas.microsoft.com/office/powerpoint/2010/main" val="7746093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92872"/>
                                        </p:tgtEl>
                                        <p:attrNameLst>
                                          <p:attrName>style.visibility</p:attrName>
                                        </p:attrNameLst>
                                      </p:cBhvr>
                                      <p:to>
                                        <p:strVal val="visible"/>
                                      </p:to>
                                    </p:set>
                                    <p:animEffect transition="in" filter="strips(downRight)">
                                      <p:cBhvr>
                                        <p:cTn id="7" dur="500"/>
                                        <p:tgtEl>
                                          <p:spTgt spid="292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92917"/>
                                        </p:tgtEl>
                                        <p:attrNameLst>
                                          <p:attrName>style.visibility</p:attrName>
                                        </p:attrNameLst>
                                      </p:cBhvr>
                                      <p:to>
                                        <p:strVal val="visible"/>
                                      </p:to>
                                    </p:set>
                                    <p:animEffect transition="in" filter="strips(downRight)">
                                      <p:cBhvr>
                                        <p:cTn id="12" dur="500"/>
                                        <p:tgtEl>
                                          <p:spTgt spid="2929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292878"/>
                                        </p:tgtEl>
                                        <p:attrNameLst>
                                          <p:attrName>style.visibility</p:attrName>
                                        </p:attrNameLst>
                                      </p:cBhvr>
                                      <p:to>
                                        <p:strVal val="visible"/>
                                      </p:to>
                                    </p:set>
                                    <p:animEffect transition="in" filter="strips(upRight)">
                                      <p:cBhvr>
                                        <p:cTn id="17" dur="500"/>
                                        <p:tgtEl>
                                          <p:spTgt spid="2928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92881"/>
                                        </p:tgtEl>
                                        <p:attrNameLst>
                                          <p:attrName>style.visibility</p:attrName>
                                        </p:attrNameLst>
                                      </p:cBhvr>
                                      <p:to>
                                        <p:strVal val="visible"/>
                                      </p:to>
                                    </p:set>
                                    <p:animEffect transition="in" filter="strips(downRight)">
                                      <p:cBhvr>
                                        <p:cTn id="22" dur="500"/>
                                        <p:tgtEl>
                                          <p:spTgt spid="2928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92866">
                                            <p:txEl>
                                              <p:charRg st="4294967295" end="4294967295"/>
                                            </p:txEl>
                                          </p:spTgt>
                                        </p:tgtEl>
                                        <p:attrNameLst>
                                          <p:attrName>style.visibility</p:attrName>
                                        </p:attrNameLst>
                                      </p:cBhvr>
                                      <p:to>
                                        <p:strVal val="visible"/>
                                      </p:to>
                                    </p:set>
                                    <p:animEffect transition="in" filter="strips(downRight)">
                                      <p:cBhvr>
                                        <p:cTn id="27" dur="500"/>
                                        <p:tgtEl>
                                          <p:spTgt spid="292866">
                                            <p:txEl>
                                              <p:charRg st="4294967295" end="429496729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292918"/>
                                        </p:tgtEl>
                                        <p:attrNameLst>
                                          <p:attrName>style.visibility</p:attrName>
                                        </p:attrNameLst>
                                      </p:cBhvr>
                                      <p:to>
                                        <p:strVal val="visible"/>
                                      </p:to>
                                    </p:set>
                                    <p:animEffect transition="in" filter="strips(downRight)">
                                      <p:cBhvr>
                                        <p:cTn id="32" dur="500"/>
                                        <p:tgtEl>
                                          <p:spTgt spid="2929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92902">
                                            <p:txEl>
                                              <p:pRg st="0" end="0"/>
                                            </p:txEl>
                                          </p:spTgt>
                                        </p:tgtEl>
                                        <p:attrNameLst>
                                          <p:attrName>style.visibility</p:attrName>
                                        </p:attrNameLst>
                                      </p:cBhvr>
                                      <p:to>
                                        <p:strVal val="visible"/>
                                      </p:to>
                                    </p:set>
                                    <p:animEffect transition="in" filter="strips(downRight)">
                                      <p:cBhvr>
                                        <p:cTn id="37" dur="500"/>
                                        <p:tgtEl>
                                          <p:spTgt spid="292902">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92902">
                                            <p:txEl>
                                              <p:pRg st="1" end="1"/>
                                            </p:txEl>
                                          </p:spTgt>
                                        </p:tgtEl>
                                        <p:attrNameLst>
                                          <p:attrName>style.visibility</p:attrName>
                                        </p:attrNameLst>
                                      </p:cBhvr>
                                      <p:to>
                                        <p:strVal val="visible"/>
                                      </p:to>
                                    </p:set>
                                    <p:animEffect transition="in" filter="strips(downRight)">
                                      <p:cBhvr>
                                        <p:cTn id="42" dur="500"/>
                                        <p:tgtEl>
                                          <p:spTgt spid="292902">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92911"/>
                                        </p:tgtEl>
                                        <p:attrNameLst>
                                          <p:attrName>style.visibility</p:attrName>
                                        </p:attrNameLst>
                                      </p:cBhvr>
                                      <p:to>
                                        <p:strVal val="visible"/>
                                      </p:to>
                                    </p:set>
                                    <p:anim calcmode="lin" valueType="num">
                                      <p:cBhvr>
                                        <p:cTn id="47" dur="500" fill="hold"/>
                                        <p:tgtEl>
                                          <p:spTgt spid="292911"/>
                                        </p:tgtEl>
                                        <p:attrNameLst>
                                          <p:attrName>ppt_x</p:attrName>
                                        </p:attrNameLst>
                                      </p:cBhvr>
                                      <p:tavLst>
                                        <p:tav tm="0">
                                          <p:val>
                                            <p:strVal val="#ppt_x-#ppt_w/2"/>
                                          </p:val>
                                        </p:tav>
                                        <p:tav tm="100000">
                                          <p:val>
                                            <p:strVal val="#ppt_x"/>
                                          </p:val>
                                        </p:tav>
                                      </p:tavLst>
                                    </p:anim>
                                    <p:anim calcmode="lin" valueType="num">
                                      <p:cBhvr>
                                        <p:cTn id="48" dur="500" fill="hold"/>
                                        <p:tgtEl>
                                          <p:spTgt spid="292911"/>
                                        </p:tgtEl>
                                        <p:attrNameLst>
                                          <p:attrName>ppt_y</p:attrName>
                                        </p:attrNameLst>
                                      </p:cBhvr>
                                      <p:tavLst>
                                        <p:tav tm="0">
                                          <p:val>
                                            <p:strVal val="#ppt_y"/>
                                          </p:val>
                                        </p:tav>
                                        <p:tav tm="100000">
                                          <p:val>
                                            <p:strVal val="#ppt_y"/>
                                          </p:val>
                                        </p:tav>
                                      </p:tavLst>
                                    </p:anim>
                                    <p:anim calcmode="lin" valueType="num">
                                      <p:cBhvr>
                                        <p:cTn id="49" dur="500" fill="hold"/>
                                        <p:tgtEl>
                                          <p:spTgt spid="292911"/>
                                        </p:tgtEl>
                                        <p:attrNameLst>
                                          <p:attrName>ppt_w</p:attrName>
                                        </p:attrNameLst>
                                      </p:cBhvr>
                                      <p:tavLst>
                                        <p:tav tm="0">
                                          <p:val>
                                            <p:fltVal val="0"/>
                                          </p:val>
                                        </p:tav>
                                        <p:tav tm="100000">
                                          <p:val>
                                            <p:strVal val="#ppt_w"/>
                                          </p:val>
                                        </p:tav>
                                      </p:tavLst>
                                    </p:anim>
                                    <p:anim calcmode="lin" valueType="num">
                                      <p:cBhvr>
                                        <p:cTn id="50" dur="500" fill="hold"/>
                                        <p:tgtEl>
                                          <p:spTgt spid="292911"/>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500"/>
                            </p:stCondLst>
                            <p:childTnLst>
                              <p:par>
                                <p:cTn id="52" presetID="22" presetClass="entr" presetSubtype="1" fill="hold" nodeType="afterEffect">
                                  <p:stCondLst>
                                    <p:cond delay="0"/>
                                  </p:stCondLst>
                                  <p:childTnLst>
                                    <p:set>
                                      <p:cBhvr>
                                        <p:cTn id="53" dur="1" fill="hold">
                                          <p:stCondLst>
                                            <p:cond delay="0"/>
                                          </p:stCondLst>
                                        </p:cTn>
                                        <p:tgtEl>
                                          <p:spTgt spid="292920"/>
                                        </p:tgtEl>
                                        <p:attrNameLst>
                                          <p:attrName>style.visibility</p:attrName>
                                        </p:attrNameLst>
                                      </p:cBhvr>
                                      <p:to>
                                        <p:strVal val="visible"/>
                                      </p:to>
                                    </p:set>
                                    <p:animEffect transition="in" filter="wipe(up)">
                                      <p:cBhvr>
                                        <p:cTn id="54" dur="500"/>
                                        <p:tgtEl>
                                          <p:spTgt spid="292920"/>
                                        </p:tgtEl>
                                      </p:cBhvr>
                                    </p:animEffect>
                                  </p:childTnLst>
                                </p:cTn>
                              </p:par>
                            </p:childTnLst>
                          </p:cTn>
                        </p:par>
                        <p:par>
                          <p:cTn id="55" fill="hold" nodeType="afterGroup">
                            <p:stCondLst>
                              <p:cond delay="1000"/>
                            </p:stCondLst>
                            <p:childTnLst>
                              <p:par>
                                <p:cTn id="56" presetID="22" presetClass="entr" presetSubtype="8" fill="hold" nodeType="afterEffect">
                                  <p:stCondLst>
                                    <p:cond delay="0"/>
                                  </p:stCondLst>
                                  <p:childTnLst>
                                    <p:set>
                                      <p:cBhvr>
                                        <p:cTn id="57" dur="1" fill="hold">
                                          <p:stCondLst>
                                            <p:cond delay="0"/>
                                          </p:stCondLst>
                                        </p:cTn>
                                        <p:tgtEl>
                                          <p:spTgt spid="292914"/>
                                        </p:tgtEl>
                                        <p:attrNameLst>
                                          <p:attrName>style.visibility</p:attrName>
                                        </p:attrNameLst>
                                      </p:cBhvr>
                                      <p:to>
                                        <p:strVal val="visible"/>
                                      </p:to>
                                    </p:set>
                                    <p:animEffect transition="in" filter="wipe(left)">
                                      <p:cBhvr>
                                        <p:cTn id="58" dur="500"/>
                                        <p:tgtEl>
                                          <p:spTgt spid="29291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4" fill="hold" grpId="0" nodeType="clickEffect">
                                  <p:stCondLst>
                                    <p:cond delay="0"/>
                                  </p:stCondLst>
                                  <p:childTnLst>
                                    <p:set>
                                      <p:cBhvr>
                                        <p:cTn id="62" dur="1" fill="hold">
                                          <p:stCondLst>
                                            <p:cond delay="0"/>
                                          </p:stCondLst>
                                        </p:cTn>
                                        <p:tgtEl>
                                          <p:spTgt spid="292912"/>
                                        </p:tgtEl>
                                        <p:attrNameLst>
                                          <p:attrName>style.visibility</p:attrName>
                                        </p:attrNameLst>
                                      </p:cBhvr>
                                      <p:to>
                                        <p:strVal val="visible"/>
                                      </p:to>
                                    </p:set>
                                    <p:anim calcmode="lin" valueType="num">
                                      <p:cBhvr>
                                        <p:cTn id="63" dur="500" fill="hold"/>
                                        <p:tgtEl>
                                          <p:spTgt spid="292912"/>
                                        </p:tgtEl>
                                        <p:attrNameLst>
                                          <p:attrName>ppt_x</p:attrName>
                                        </p:attrNameLst>
                                      </p:cBhvr>
                                      <p:tavLst>
                                        <p:tav tm="0">
                                          <p:val>
                                            <p:strVal val="#ppt_x"/>
                                          </p:val>
                                        </p:tav>
                                        <p:tav tm="100000">
                                          <p:val>
                                            <p:strVal val="#ppt_x"/>
                                          </p:val>
                                        </p:tav>
                                      </p:tavLst>
                                    </p:anim>
                                    <p:anim calcmode="lin" valueType="num">
                                      <p:cBhvr>
                                        <p:cTn id="64" dur="500" fill="hold"/>
                                        <p:tgtEl>
                                          <p:spTgt spid="292912"/>
                                        </p:tgtEl>
                                        <p:attrNameLst>
                                          <p:attrName>ppt_y</p:attrName>
                                        </p:attrNameLst>
                                      </p:cBhvr>
                                      <p:tavLst>
                                        <p:tav tm="0">
                                          <p:val>
                                            <p:strVal val="#ppt_y+#ppt_h/2"/>
                                          </p:val>
                                        </p:tav>
                                        <p:tav tm="100000">
                                          <p:val>
                                            <p:strVal val="#ppt_y"/>
                                          </p:val>
                                        </p:tav>
                                      </p:tavLst>
                                    </p:anim>
                                    <p:anim calcmode="lin" valueType="num">
                                      <p:cBhvr>
                                        <p:cTn id="65" dur="500" fill="hold"/>
                                        <p:tgtEl>
                                          <p:spTgt spid="292912"/>
                                        </p:tgtEl>
                                        <p:attrNameLst>
                                          <p:attrName>ppt_w</p:attrName>
                                        </p:attrNameLst>
                                      </p:cBhvr>
                                      <p:tavLst>
                                        <p:tav tm="0">
                                          <p:val>
                                            <p:strVal val="#ppt_w"/>
                                          </p:val>
                                        </p:tav>
                                        <p:tav tm="100000">
                                          <p:val>
                                            <p:strVal val="#ppt_w"/>
                                          </p:val>
                                        </p:tav>
                                      </p:tavLst>
                                    </p:anim>
                                    <p:anim calcmode="lin" valueType="num">
                                      <p:cBhvr>
                                        <p:cTn id="66" dur="500" fill="hold"/>
                                        <p:tgtEl>
                                          <p:spTgt spid="292912"/>
                                        </p:tgtEl>
                                        <p:attrNameLst>
                                          <p:attrName>ppt_h</p:attrName>
                                        </p:attrNameLst>
                                      </p:cBhvr>
                                      <p:tavLst>
                                        <p:tav tm="0">
                                          <p:val>
                                            <p:fltVal val="0"/>
                                          </p:val>
                                        </p:tav>
                                        <p:tav tm="100000">
                                          <p:val>
                                            <p:strVal val="#ppt_h"/>
                                          </p:val>
                                        </p:tav>
                                      </p:tavLst>
                                    </p:anim>
                                  </p:childTnLst>
                                </p:cTn>
                              </p:par>
                            </p:childTnLst>
                          </p:cTn>
                        </p:par>
                        <p:par>
                          <p:cTn id="67" fill="hold" nodeType="afterGroup">
                            <p:stCondLst>
                              <p:cond delay="500"/>
                            </p:stCondLst>
                            <p:childTnLst>
                              <p:par>
                                <p:cTn id="68" presetID="22" presetClass="entr" presetSubtype="2" fill="hold" nodeType="afterEffect">
                                  <p:stCondLst>
                                    <p:cond delay="0"/>
                                  </p:stCondLst>
                                  <p:childTnLst>
                                    <p:set>
                                      <p:cBhvr>
                                        <p:cTn id="69" dur="1" fill="hold">
                                          <p:stCondLst>
                                            <p:cond delay="0"/>
                                          </p:stCondLst>
                                        </p:cTn>
                                        <p:tgtEl>
                                          <p:spTgt spid="292919"/>
                                        </p:tgtEl>
                                        <p:attrNameLst>
                                          <p:attrName>style.visibility</p:attrName>
                                        </p:attrNameLst>
                                      </p:cBhvr>
                                      <p:to>
                                        <p:strVal val="visible"/>
                                      </p:to>
                                    </p:set>
                                    <p:animEffect transition="in" filter="wipe(right)">
                                      <p:cBhvr>
                                        <p:cTn id="70" dur="500"/>
                                        <p:tgtEl>
                                          <p:spTgt spid="292919"/>
                                        </p:tgtEl>
                                      </p:cBhvr>
                                    </p:animEffect>
                                  </p:childTnLst>
                                </p:cTn>
                              </p:par>
                            </p:childTnLst>
                          </p:cTn>
                        </p:par>
                        <p:par>
                          <p:cTn id="71" fill="hold" nodeType="afterGroup">
                            <p:stCondLst>
                              <p:cond delay="1000"/>
                            </p:stCondLst>
                            <p:childTnLst>
                              <p:par>
                                <p:cTn id="72" presetID="22" presetClass="entr" presetSubtype="8" fill="hold" nodeType="afterEffect">
                                  <p:stCondLst>
                                    <p:cond delay="0"/>
                                  </p:stCondLst>
                                  <p:childTnLst>
                                    <p:set>
                                      <p:cBhvr>
                                        <p:cTn id="73" dur="1" fill="hold">
                                          <p:stCondLst>
                                            <p:cond delay="0"/>
                                          </p:stCondLst>
                                        </p:cTn>
                                        <p:tgtEl>
                                          <p:spTgt spid="292915"/>
                                        </p:tgtEl>
                                        <p:attrNameLst>
                                          <p:attrName>style.visibility</p:attrName>
                                        </p:attrNameLst>
                                      </p:cBhvr>
                                      <p:to>
                                        <p:strVal val="visible"/>
                                      </p:to>
                                    </p:set>
                                    <p:animEffect transition="in" filter="wipe(left)">
                                      <p:cBhvr>
                                        <p:cTn id="74" dur="500"/>
                                        <p:tgtEl>
                                          <p:spTgt spid="292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autoUpdateAnimBg="0"/>
      <p:bldP spid="292902" grpId="0" build="p" autoUpdateAnimBg="0"/>
      <p:bldP spid="292911" grpId="0" animBg="1"/>
      <p:bldP spid="2929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83127"/>
            <a:ext cx="6781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4814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563091" y="792079"/>
            <a:ext cx="5486400" cy="461665"/>
          </a:xfrm>
          <a:prstGeom prst="rect">
            <a:avLst/>
          </a:prstGeom>
        </p:spPr>
        <p:txBody>
          <a:bodyPr wrap="square">
            <a:spAutoFit/>
          </a:bodyPr>
          <a:lstStyle/>
          <a:p>
            <a:r>
              <a:rPr lang="en-US" b="1" dirty="0"/>
              <a:t>The Response of the Economy to a </a:t>
            </a:r>
            <a:r>
              <a:rPr lang="en-US" sz="2400" b="1" dirty="0">
                <a:solidFill>
                  <a:srgbClr val="FF0000"/>
                </a:solidFill>
              </a:rPr>
              <a:t>Tax Increase</a:t>
            </a:r>
            <a:endParaRPr lang="en-US" sz="2400" dirty="0">
              <a:solidFill>
                <a:srgbClr val="FF0000"/>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618" y="1524000"/>
            <a:ext cx="4668982"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72377" y="1600139"/>
            <a:ext cx="3836988" cy="400110"/>
          </a:xfrm>
          <a:prstGeom prst="rect">
            <a:avLst/>
          </a:prstGeom>
          <a:solidFill>
            <a:schemeClr val="accent3">
              <a:lumMod val="20000"/>
              <a:lumOff val="80000"/>
            </a:schemeClr>
          </a:solidFill>
        </p:spPr>
        <p:txBody>
          <a:bodyPr wrap="square">
            <a:spAutoFit/>
          </a:bodyPr>
          <a:lstStyle/>
          <a:p>
            <a:pPr>
              <a:defRPr/>
            </a:pPr>
            <a:r>
              <a:rPr lang="id-ID" sz="2000" dirty="0">
                <a:latin typeface="Times New Roman" pitchFamily="18" charset="0"/>
                <a:cs typeface="Times New Roman" pitchFamily="18" charset="0"/>
              </a:rPr>
              <a:t>IS</a:t>
            </a:r>
            <a:r>
              <a:rPr lang="id-ID" sz="2000" baseline="-25000" dirty="0">
                <a:latin typeface="Times New Roman" pitchFamily="18" charset="0"/>
                <a:cs typeface="Times New Roman" pitchFamily="18" charset="0"/>
              </a:rPr>
              <a:t>1</a:t>
            </a:r>
            <a:r>
              <a:rPr lang="id-ID" sz="2000" dirty="0">
                <a:latin typeface="Times New Roman" pitchFamily="18" charset="0"/>
                <a:cs typeface="Times New Roman" pitchFamily="18" charset="0"/>
              </a:rPr>
              <a:t> dan LM: titiik </a:t>
            </a:r>
            <a:r>
              <a:rPr lang="id-ID" sz="2000" b="1" dirty="0">
                <a:solidFill>
                  <a:srgbClr val="FF0000"/>
                </a:solidFill>
                <a:latin typeface="Times New Roman" pitchFamily="18" charset="0"/>
                <a:cs typeface="Times New Roman" pitchFamily="18" charset="0"/>
              </a:rPr>
              <a:t>A</a:t>
            </a:r>
            <a:r>
              <a:rPr lang="id-ID" sz="2000" b="1" dirty="0">
                <a:latin typeface="Times New Roman" pitchFamily="18" charset="0"/>
                <a:cs typeface="Times New Roman" pitchFamily="18" charset="0"/>
              </a:rPr>
              <a:t> </a:t>
            </a:r>
            <a:r>
              <a:rPr lang="id-ID" sz="2000" dirty="0">
                <a:latin typeface="Times New Roman" pitchFamily="18" charset="0"/>
                <a:cs typeface="Times New Roman" pitchFamily="18" charset="0"/>
              </a:rPr>
              <a:t>(r1 dan Y1)</a:t>
            </a:r>
          </a:p>
        </p:txBody>
      </p:sp>
      <p:sp>
        <p:nvSpPr>
          <p:cNvPr id="2" name="TextBox 1"/>
          <p:cNvSpPr txBox="1"/>
          <p:nvPr/>
        </p:nvSpPr>
        <p:spPr>
          <a:xfrm>
            <a:off x="1294982" y="3502968"/>
            <a:ext cx="381836" cy="369332"/>
          </a:xfrm>
          <a:prstGeom prst="rect">
            <a:avLst/>
          </a:prstGeom>
          <a:noFill/>
        </p:spPr>
        <p:txBody>
          <a:bodyPr wrap="none" rtlCol="0">
            <a:spAutoFit/>
          </a:bodyPr>
          <a:lstStyle/>
          <a:p>
            <a:r>
              <a:rPr lang="en-US" b="1" dirty="0">
                <a:solidFill>
                  <a:srgbClr val="0070C0"/>
                </a:solidFill>
              </a:rPr>
              <a:t>r1</a:t>
            </a:r>
          </a:p>
        </p:txBody>
      </p:sp>
      <p:sp>
        <p:nvSpPr>
          <p:cNvPr id="3" name="TextBox 2"/>
          <p:cNvSpPr txBox="1"/>
          <p:nvPr/>
        </p:nvSpPr>
        <p:spPr>
          <a:xfrm>
            <a:off x="2364960" y="5182482"/>
            <a:ext cx="396262" cy="338554"/>
          </a:xfrm>
          <a:prstGeom prst="rect">
            <a:avLst/>
          </a:prstGeom>
          <a:noFill/>
        </p:spPr>
        <p:txBody>
          <a:bodyPr wrap="none" rtlCol="0">
            <a:spAutoFit/>
          </a:bodyPr>
          <a:lstStyle/>
          <a:p>
            <a:r>
              <a:rPr lang="en-US" sz="1600" b="1" dirty="0">
                <a:solidFill>
                  <a:srgbClr val="FF0000"/>
                </a:solidFill>
              </a:rPr>
              <a:t>Y2</a:t>
            </a:r>
          </a:p>
        </p:txBody>
      </p:sp>
      <p:sp>
        <p:nvSpPr>
          <p:cNvPr id="10" name="Rectangle 2"/>
          <p:cNvSpPr>
            <a:spLocks noChangeArrowheads="1"/>
          </p:cNvSpPr>
          <p:nvPr/>
        </p:nvSpPr>
        <p:spPr bwMode="auto">
          <a:xfrm>
            <a:off x="5314118" y="2084127"/>
            <a:ext cx="3795247" cy="1446550"/>
          </a:xfrm>
          <a:prstGeom prst="rect">
            <a:avLst/>
          </a:prstGeom>
          <a:solidFill>
            <a:schemeClr val="accent3">
              <a:lumMod val="20000"/>
              <a:lumOff val="80000"/>
            </a:schemeClr>
          </a:solidFill>
          <a:ln>
            <a:noFill/>
          </a:ln>
        </p:spPr>
        <p:txBody>
          <a:bodyPr wrap="square">
            <a:spAutoFit/>
          </a:bodyPr>
          <a:lstStyle/>
          <a:p>
            <a:r>
              <a:rPr lang="id-ID" sz="2800" b="1" dirty="0">
                <a:solidFill>
                  <a:srgbClr val="FF0000"/>
                </a:solidFill>
                <a:latin typeface="Times New Roman" pitchFamily="18" charset="0"/>
                <a:cs typeface="Times New Roman" pitchFamily="18" charset="0"/>
              </a:rPr>
              <a:t>T ↑ </a:t>
            </a:r>
            <a:r>
              <a:rPr lang="id-ID" sz="2000" dirty="0">
                <a:latin typeface="Times New Roman" pitchFamily="18" charset="0"/>
                <a:cs typeface="Times New Roman" pitchFamily="18" charset="0"/>
                <a:sym typeface="Wingdings" pitchFamily="2" charset="2"/>
              </a:rPr>
              <a:t></a:t>
            </a:r>
            <a:r>
              <a:rPr lang="id-ID" sz="2000" b="1" dirty="0">
                <a:solidFill>
                  <a:srgbClr val="FF0000"/>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pasar barang: IS kiri dari </a:t>
            </a:r>
            <a:r>
              <a:rPr lang="id-ID" sz="2000" dirty="0">
                <a:latin typeface="Times New Roman" pitchFamily="18" charset="0"/>
                <a:cs typeface="Times New Roman" pitchFamily="18" charset="0"/>
              </a:rPr>
              <a:t>IS</a:t>
            </a:r>
            <a:r>
              <a:rPr lang="id-ID" sz="2000" baseline="-25000" dirty="0">
                <a:latin typeface="Times New Roman" pitchFamily="18" charset="0"/>
                <a:cs typeface="Times New Roman" pitchFamily="18" charset="0"/>
              </a:rPr>
              <a:t>1</a:t>
            </a:r>
            <a:r>
              <a:rPr lang="id-ID" sz="2000" dirty="0">
                <a:latin typeface="Times New Roman" pitchFamily="18" charset="0"/>
                <a:cs typeface="Times New Roman" pitchFamily="18" charset="0"/>
              </a:rPr>
              <a:t> ke IS</a:t>
            </a:r>
            <a:r>
              <a:rPr lang="id-ID" sz="2000" baseline="-25000" dirty="0">
                <a:latin typeface="Times New Roman" pitchFamily="18" charset="0"/>
                <a:cs typeface="Times New Roman" pitchFamily="18" charset="0"/>
              </a:rPr>
              <a:t>2 </a:t>
            </a:r>
            <a:r>
              <a:rPr lang="id-ID" sz="2000" dirty="0">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rPr>
              <a:t>pada r1 dan IS2: titik </a:t>
            </a:r>
            <a:r>
              <a:rPr lang="en-US" sz="2000" b="1" dirty="0">
                <a:solidFill>
                  <a:srgbClr val="FF0000"/>
                </a:solidFill>
                <a:latin typeface="Times New Roman" pitchFamily="18" charset="0"/>
                <a:cs typeface="Times New Roman" pitchFamily="18" charset="0"/>
              </a:rPr>
              <a:t>B</a:t>
            </a:r>
            <a:r>
              <a:rPr lang="id-ID" sz="2000" dirty="0">
                <a:latin typeface="Times New Roman" pitchFamily="18" charset="0"/>
                <a:cs typeface="Times New Roman" pitchFamily="18" charset="0"/>
              </a:rPr>
              <a:t> (r1 dan Y</a:t>
            </a:r>
            <a:r>
              <a:rPr lang="en-US" sz="2000" dirty="0">
                <a:latin typeface="Times New Roman" pitchFamily="18" charset="0"/>
                <a:cs typeface="Times New Roman" pitchFamily="18" charset="0"/>
              </a:rPr>
              <a:t>2</a:t>
            </a:r>
            <a:r>
              <a:rPr lang="id-ID" sz="2000" dirty="0">
                <a:latin typeface="Times New Roman" pitchFamily="18" charset="0"/>
                <a:cs typeface="Times New Roman" pitchFamily="18" charset="0"/>
              </a:rPr>
              <a:t>): </a:t>
            </a:r>
            <a:r>
              <a:rPr lang="id-ID" sz="2000" b="1" dirty="0">
                <a:solidFill>
                  <a:srgbClr val="FF0000"/>
                </a:solidFill>
                <a:latin typeface="Times New Roman" pitchFamily="18" charset="0"/>
                <a:cs typeface="Times New Roman" pitchFamily="18" charset="0"/>
              </a:rPr>
              <a:t>Y </a:t>
            </a:r>
            <a:r>
              <a:rPr lang="id-ID" sz="2000" b="1" dirty="0">
                <a:solidFill>
                  <a:srgbClr val="FF0000"/>
                </a:solidFill>
                <a:latin typeface="Times New Roman"/>
                <a:cs typeface="Times New Roman"/>
              </a:rPr>
              <a:t>↓</a:t>
            </a:r>
            <a:r>
              <a:rPr lang="id-ID" sz="2000" dirty="0">
                <a:latin typeface="Times New Roman" pitchFamily="18" charset="0"/>
                <a:cs typeface="Times New Roman" pitchFamily="18" charset="0"/>
              </a:rPr>
              <a:t> dari Y1 ke Y</a:t>
            </a:r>
            <a:r>
              <a:rPr lang="en-US" sz="2000" dirty="0">
                <a:latin typeface="Times New Roman" pitchFamily="18" charset="0"/>
                <a:cs typeface="Times New Roman" pitchFamily="18" charset="0"/>
              </a:rPr>
              <a:t>2</a:t>
            </a:r>
            <a:r>
              <a:rPr lang="id-ID" sz="2000" dirty="0">
                <a:latin typeface="Times New Roman" pitchFamily="18" charset="0"/>
                <a:cs typeface="Times New Roman" pitchFamily="18" charset="0"/>
              </a:rPr>
              <a:t> </a:t>
            </a:r>
            <a:r>
              <a:rPr lang="id-ID" sz="2000" dirty="0">
                <a:latin typeface="Times New Roman" pitchFamily="18" charset="0"/>
                <a:cs typeface="Times New Roman" pitchFamily="18" charset="0"/>
                <a:sym typeface="Wingdings" pitchFamily="2" charset="2"/>
              </a:rPr>
              <a:t> ∆Y = - MPC/(1-MPC) . ∆T </a:t>
            </a:r>
            <a:endParaRPr lang="id-ID" sz="2000" dirty="0">
              <a:latin typeface="Times New Roman" pitchFamily="18" charset="0"/>
              <a:cs typeface="Times New Roman" pitchFamily="18" charset="0"/>
            </a:endParaRPr>
          </a:p>
        </p:txBody>
      </p:sp>
      <p:sp>
        <p:nvSpPr>
          <p:cNvPr id="11" name="TextBox 10"/>
          <p:cNvSpPr txBox="1"/>
          <p:nvPr/>
        </p:nvSpPr>
        <p:spPr>
          <a:xfrm>
            <a:off x="5334000" y="3687634"/>
            <a:ext cx="3775365" cy="2492990"/>
          </a:xfrm>
          <a:prstGeom prst="rect">
            <a:avLst/>
          </a:prstGeom>
          <a:solidFill>
            <a:schemeClr val="accent6">
              <a:lumMod val="20000"/>
              <a:lumOff val="80000"/>
            </a:schemeClr>
          </a:solidFill>
        </p:spPr>
        <p:txBody>
          <a:bodyPr wrap="square">
            <a:spAutoFit/>
          </a:bodyPr>
          <a:lstStyle/>
          <a:p>
            <a:pPr>
              <a:defRPr/>
            </a:pPr>
            <a:r>
              <a:rPr lang="id-ID" sz="2000" b="1" dirty="0">
                <a:solidFill>
                  <a:srgbClr val="FF0000"/>
                </a:solidFill>
                <a:latin typeface="Times New Roman" pitchFamily="18" charset="0"/>
                <a:cs typeface="Times New Roman" pitchFamily="18" charset="0"/>
              </a:rPr>
              <a:t>Y </a:t>
            </a:r>
            <a:r>
              <a:rPr lang="id-ID" sz="2000" b="1" dirty="0">
                <a:solidFill>
                  <a:srgbClr val="FF0000"/>
                </a:solidFill>
                <a:latin typeface="Times New Roman"/>
                <a:cs typeface="Times New Roman"/>
                <a:sym typeface="Wingdings" pitchFamily="2" charset="2"/>
              </a:rPr>
              <a:t>↓</a:t>
            </a:r>
            <a:r>
              <a:rPr lang="id-ID" sz="2000" dirty="0">
                <a:latin typeface="Times New Roman" pitchFamily="18" charset="0"/>
                <a:cs typeface="Times New Roman" pitchFamily="18" charset="0"/>
              </a:rPr>
              <a:t> dari Y1 ke Y2 </a:t>
            </a:r>
            <a:r>
              <a:rPr lang="id-ID" sz="2000" dirty="0">
                <a:latin typeface="Times New Roman" pitchFamily="18" charset="0"/>
                <a:cs typeface="Times New Roman" pitchFamily="18" charset="0"/>
                <a:sym typeface="Wingdings" pitchFamily="2" charset="2"/>
              </a:rPr>
              <a:t>  pasar uang: </a:t>
            </a:r>
            <a:r>
              <a:rPr lang="id-ID" sz="2000" b="1" dirty="0">
                <a:solidFill>
                  <a:srgbClr val="FF0000"/>
                </a:solidFill>
                <a:latin typeface="Times New Roman" pitchFamily="18" charset="0"/>
                <a:cs typeface="Times New Roman" pitchFamily="18" charset="0"/>
                <a:sym typeface="Wingdings" pitchFamily="2" charset="2"/>
              </a:rPr>
              <a:t>L </a:t>
            </a:r>
            <a:r>
              <a:rPr lang="id-ID" sz="2000" b="1" dirty="0">
                <a:solidFill>
                  <a:srgbClr val="FF0000"/>
                </a:solidFill>
                <a:latin typeface="Times New Roman"/>
                <a:cs typeface="Times New Roman"/>
              </a:rPr>
              <a:t>↓</a:t>
            </a:r>
            <a:r>
              <a:rPr lang="id-ID" sz="2000" b="1" dirty="0">
                <a:solidFill>
                  <a:srgbClr val="FF0000"/>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 L (r, Y) ] ; Ms tetap  r </a:t>
            </a:r>
            <a:r>
              <a:rPr lang="id-ID" sz="2000" dirty="0">
                <a:latin typeface="Times New Roman"/>
                <a:cs typeface="Times New Roman"/>
                <a:sym typeface="Wingdings" pitchFamily="2" charset="2"/>
              </a:rPr>
              <a:t>↓</a:t>
            </a:r>
            <a:r>
              <a:rPr lang="id-ID" sz="2000" dirty="0">
                <a:latin typeface="Times New Roman" pitchFamily="18" charset="0"/>
                <a:cs typeface="Times New Roman" pitchFamily="18" charset="0"/>
                <a:sym typeface="Symbol"/>
              </a:rPr>
              <a:t>; </a:t>
            </a:r>
            <a:r>
              <a:rPr lang="id-ID" sz="2800" b="1" dirty="0">
                <a:latin typeface="Times New Roman" pitchFamily="18" charset="0"/>
                <a:cs typeface="Times New Roman" pitchFamily="18" charset="0"/>
                <a:sym typeface="Symbol"/>
              </a:rPr>
              <a:t>supaya r tetap </a:t>
            </a:r>
            <a:r>
              <a:rPr lang="id-ID" sz="2000" b="1" dirty="0">
                <a:latin typeface="Times New Roman" pitchFamily="18" charset="0"/>
                <a:cs typeface="Times New Roman" pitchFamily="18" charset="0"/>
                <a:sym typeface="Symbol"/>
              </a:rPr>
              <a:t>maka </a:t>
            </a:r>
            <a:r>
              <a:rPr lang="id-ID" sz="2800" b="1" dirty="0">
                <a:solidFill>
                  <a:srgbClr val="0070C0"/>
                </a:solidFill>
                <a:latin typeface="Times New Roman" pitchFamily="18" charset="0"/>
                <a:cs typeface="Times New Roman" pitchFamily="18" charset="0"/>
                <a:sym typeface="Wingdings" pitchFamily="2" charset="2"/>
              </a:rPr>
              <a:t>Ms di </a:t>
            </a:r>
            <a:r>
              <a:rPr lang="id-ID" sz="2800" dirty="0">
                <a:solidFill>
                  <a:srgbClr val="0070C0"/>
                </a:solidFill>
                <a:latin typeface="Times New Roman"/>
                <a:cs typeface="Times New Roman"/>
                <a:sym typeface="Wingdings" pitchFamily="2" charset="2"/>
              </a:rPr>
              <a:t>↓</a:t>
            </a:r>
            <a:r>
              <a:rPr lang="id-ID" sz="2800" b="1" dirty="0">
                <a:solidFill>
                  <a:srgbClr val="0070C0"/>
                </a:solidFill>
                <a:latin typeface="Times New Roman" pitchFamily="18" charset="0"/>
                <a:cs typeface="Times New Roman" pitchFamily="18" charset="0"/>
              </a:rPr>
              <a:t> </a:t>
            </a:r>
            <a:r>
              <a:rPr lang="id-ID" sz="2800" b="1" dirty="0">
                <a:solidFill>
                  <a:srgbClr val="0070C0"/>
                </a:solidFill>
                <a:latin typeface="Times New Roman" pitchFamily="18" charset="0"/>
                <a:cs typeface="Times New Roman" pitchFamily="18" charset="0"/>
                <a:sym typeface="Wingdings" pitchFamily="2" charset="2"/>
              </a:rPr>
              <a:t>kan </a:t>
            </a:r>
            <a:r>
              <a:rPr lang="id-ID" sz="2000" dirty="0">
                <a:latin typeface="Times New Roman" pitchFamily="18" charset="0"/>
                <a:cs typeface="Times New Roman" pitchFamily="18" charset="0"/>
                <a:sym typeface="Wingdings" pitchFamily="2" charset="2"/>
              </a:rPr>
              <a:t> </a:t>
            </a:r>
            <a:r>
              <a:rPr lang="id-ID" sz="2000" b="1" dirty="0">
                <a:solidFill>
                  <a:srgbClr val="FF0000"/>
                </a:solidFill>
                <a:latin typeface="Times New Roman" pitchFamily="18" charset="0"/>
                <a:cs typeface="Times New Roman" pitchFamily="18" charset="0"/>
                <a:sym typeface="Wingdings" pitchFamily="2" charset="2"/>
              </a:rPr>
              <a:t>r </a:t>
            </a:r>
            <a:r>
              <a:rPr lang="id-ID" sz="2000" b="1" dirty="0">
                <a:solidFill>
                  <a:srgbClr val="FF0000"/>
                </a:solidFill>
                <a:latin typeface="Times New Roman"/>
                <a:cs typeface="Times New Roman"/>
                <a:sym typeface="Wingdings" pitchFamily="2" charset="2"/>
              </a:rPr>
              <a:t>tetap</a:t>
            </a:r>
            <a:r>
              <a:rPr lang="id-ID" sz="2000" dirty="0">
                <a:latin typeface="Times New Roman" pitchFamily="18" charset="0"/>
                <a:cs typeface="Times New Roman" pitchFamily="18" charset="0"/>
                <a:sym typeface="Wingdings" pitchFamily="2" charset="2"/>
              </a:rPr>
              <a:t> di r1  LM geser kiri dari </a:t>
            </a:r>
            <a:r>
              <a:rPr lang="id-ID" sz="2000" dirty="0">
                <a:latin typeface="Times New Roman" pitchFamily="18" charset="0"/>
                <a:cs typeface="Times New Roman" pitchFamily="18" charset="0"/>
              </a:rPr>
              <a:t>LM</a:t>
            </a:r>
            <a:r>
              <a:rPr lang="id-ID" sz="2000" baseline="-25000" dirty="0">
                <a:latin typeface="Times New Roman" pitchFamily="18" charset="0"/>
                <a:cs typeface="Times New Roman" pitchFamily="18" charset="0"/>
              </a:rPr>
              <a:t>1</a:t>
            </a:r>
            <a:r>
              <a:rPr lang="id-ID" sz="2000" dirty="0">
                <a:latin typeface="Times New Roman" pitchFamily="18" charset="0"/>
                <a:cs typeface="Times New Roman" pitchFamily="18" charset="0"/>
              </a:rPr>
              <a:t> ke LM</a:t>
            </a:r>
            <a:r>
              <a:rPr lang="id-ID" sz="2000" baseline="-25000" dirty="0">
                <a:latin typeface="Times New Roman" pitchFamily="18" charset="0"/>
                <a:cs typeface="Times New Roman" pitchFamily="18" charset="0"/>
              </a:rPr>
              <a:t>2 </a:t>
            </a:r>
            <a:r>
              <a:rPr lang="id-ID" sz="2000" dirty="0">
                <a:latin typeface="Times New Roman" pitchFamily="18" charset="0"/>
                <a:cs typeface="Times New Roman" pitchFamily="18" charset="0"/>
                <a:sym typeface="Wingdings" pitchFamily="2" charset="2"/>
              </a:rPr>
              <a:t>Y </a:t>
            </a:r>
            <a:r>
              <a:rPr lang="id-ID" sz="2000" dirty="0">
                <a:latin typeface="Times New Roman"/>
                <a:cs typeface="Times New Roman"/>
                <a:sym typeface="Wingdings" pitchFamily="2" charset="2"/>
              </a:rPr>
              <a:t>↓</a:t>
            </a:r>
            <a:r>
              <a:rPr lang="id-ID" sz="2000" dirty="0">
                <a:latin typeface="Times New Roman" pitchFamily="18" charset="0"/>
                <a:cs typeface="Times New Roman" pitchFamily="18" charset="0"/>
                <a:sym typeface="Wingdings" pitchFamily="2" charset="2"/>
              </a:rPr>
              <a:t> dari Y1 ke Y2  IS2 dan </a:t>
            </a:r>
            <a:r>
              <a:rPr lang="id-ID" sz="2000" dirty="0">
                <a:latin typeface="Times New Roman" pitchFamily="18" charset="0"/>
                <a:cs typeface="Times New Roman" pitchFamily="18" charset="0"/>
              </a:rPr>
              <a:t>LM</a:t>
            </a:r>
            <a:r>
              <a:rPr lang="id-ID" sz="2000" baseline="-25000" dirty="0">
                <a:latin typeface="Times New Roman" pitchFamily="18" charset="0"/>
                <a:cs typeface="Times New Roman" pitchFamily="18" charset="0"/>
              </a:rPr>
              <a:t>2 </a:t>
            </a:r>
            <a:r>
              <a:rPr lang="id-ID" sz="2000" dirty="0">
                <a:latin typeface="Times New Roman" pitchFamily="18" charset="0"/>
                <a:cs typeface="Times New Roman" pitchFamily="18" charset="0"/>
                <a:sym typeface="Wingdings" pitchFamily="2" charset="2"/>
              </a:rPr>
              <a:t>: titik </a:t>
            </a:r>
            <a:r>
              <a:rPr lang="id-ID" sz="2000" b="1" dirty="0">
                <a:solidFill>
                  <a:srgbClr val="FF0000"/>
                </a:solidFill>
                <a:latin typeface="Times New Roman" pitchFamily="18" charset="0"/>
                <a:cs typeface="Times New Roman" pitchFamily="18" charset="0"/>
                <a:sym typeface="Wingdings" pitchFamily="2" charset="2"/>
              </a:rPr>
              <a:t>B</a:t>
            </a:r>
            <a:r>
              <a:rPr lang="id-ID" sz="2000" dirty="0">
                <a:latin typeface="Times New Roman" pitchFamily="18" charset="0"/>
                <a:cs typeface="Times New Roman" pitchFamily="18" charset="0"/>
                <a:sym typeface="Wingdings" pitchFamily="2" charset="2"/>
              </a:rPr>
              <a:t> (r2 dan Y2)</a:t>
            </a:r>
          </a:p>
        </p:txBody>
      </p:sp>
      <p:sp>
        <p:nvSpPr>
          <p:cNvPr id="12" name="Rectangle 11"/>
          <p:cNvSpPr/>
          <p:nvPr/>
        </p:nvSpPr>
        <p:spPr>
          <a:xfrm>
            <a:off x="466923" y="5649177"/>
            <a:ext cx="4588597" cy="954107"/>
          </a:xfrm>
          <a:prstGeom prst="rect">
            <a:avLst/>
          </a:prstGeom>
          <a:solidFill>
            <a:srgbClr val="FFFFCC"/>
          </a:solidFill>
        </p:spPr>
        <p:txBody>
          <a:bodyPr wrap="square">
            <a:spAutoFit/>
          </a:bodyPr>
          <a:lstStyle/>
          <a:p>
            <a:pPr>
              <a:defRPr/>
            </a:pPr>
            <a:r>
              <a:rPr lang="id-ID" sz="2800" b="1" dirty="0">
                <a:solidFill>
                  <a:srgbClr val="FF0000"/>
                </a:solidFill>
                <a:latin typeface="Times New Roman" pitchFamily="18" charset="0"/>
                <a:cs typeface="Times New Roman" pitchFamily="18" charset="0"/>
              </a:rPr>
              <a:t>T ↑ </a:t>
            </a:r>
            <a:r>
              <a:rPr lang="id-ID" sz="2000" dirty="0">
                <a:latin typeface="Times New Roman" pitchFamily="18" charset="0"/>
                <a:cs typeface="Times New Roman" pitchFamily="18" charset="0"/>
                <a:sym typeface="Wingdings" pitchFamily="2" charset="2"/>
              </a:rPr>
              <a:t>hasil akhir Y </a:t>
            </a:r>
            <a:r>
              <a:rPr lang="id-ID" sz="2000" b="1" dirty="0">
                <a:latin typeface="Times New Roman"/>
                <a:cs typeface="Times New Roman"/>
                <a:sym typeface="Wingdings" pitchFamily="2" charset="2"/>
              </a:rPr>
              <a:t>↓</a:t>
            </a:r>
            <a:r>
              <a:rPr lang="id-ID" sz="2000" dirty="0">
                <a:latin typeface="Times New Roman" pitchFamily="18" charset="0"/>
                <a:cs typeface="Times New Roman" pitchFamily="18" charset="0"/>
                <a:sym typeface="Wingdings" pitchFamily="2" charset="2"/>
              </a:rPr>
              <a:t> dari Y1 ke Y2 dg ∆Y = - MPC/(1-MPC) . ∆T dan </a:t>
            </a:r>
            <a:r>
              <a:rPr lang="id-ID" sz="2800" b="1" dirty="0">
                <a:solidFill>
                  <a:srgbClr val="0070C0"/>
                </a:solidFill>
                <a:latin typeface="Times New Roman" pitchFamily="18" charset="0"/>
                <a:cs typeface="Times New Roman" pitchFamily="18" charset="0"/>
                <a:sym typeface="Wingdings" pitchFamily="2" charset="2"/>
              </a:rPr>
              <a:t>r tetap</a:t>
            </a:r>
          </a:p>
        </p:txBody>
      </p:sp>
      <p:sp>
        <p:nvSpPr>
          <p:cNvPr id="13" name="TextBox 12"/>
          <p:cNvSpPr txBox="1"/>
          <p:nvPr/>
        </p:nvSpPr>
        <p:spPr>
          <a:xfrm>
            <a:off x="3810000" y="5248969"/>
            <a:ext cx="396262" cy="338554"/>
          </a:xfrm>
          <a:prstGeom prst="rect">
            <a:avLst/>
          </a:prstGeom>
          <a:noFill/>
        </p:spPr>
        <p:txBody>
          <a:bodyPr wrap="none" rtlCol="0">
            <a:spAutoFit/>
          </a:bodyPr>
          <a:lstStyle/>
          <a:p>
            <a:r>
              <a:rPr lang="en-US" sz="1600" b="1" dirty="0">
                <a:solidFill>
                  <a:srgbClr val="0070C0"/>
                </a:solidFill>
              </a:rPr>
              <a:t>Y1</a:t>
            </a:r>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370" y="1205344"/>
            <a:ext cx="3690829" cy="59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456F6E04-529F-4CC8-A90A-18A07CEC6577}" type="slidenum">
              <a:rPr lang="en-US" smtClean="0"/>
              <a:t>26</a:t>
            </a:fld>
            <a:endParaRPr lang="en-US"/>
          </a:p>
        </p:txBody>
      </p:sp>
    </p:spTree>
    <p:extLst>
      <p:ext uri="{BB962C8B-B14F-4D97-AF65-F5344CB8AC3E}">
        <p14:creationId xmlns:p14="http://schemas.microsoft.com/office/powerpoint/2010/main" val="2256993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1026"/>
          <p:cNvSpPr>
            <a:spLocks noChangeArrowheads="1"/>
          </p:cNvSpPr>
          <p:nvPr/>
        </p:nvSpPr>
        <p:spPr bwMode="auto">
          <a:xfrm>
            <a:off x="609600" y="1371600"/>
            <a:ext cx="3505200" cy="1295400"/>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05000"/>
              </a:lnSpc>
              <a:spcBef>
                <a:spcPct val="50000"/>
              </a:spcBef>
              <a:buSzPct val="110000"/>
              <a:buFont typeface="Wingdings" pitchFamily="2" charset="2"/>
              <a:buNone/>
            </a:pPr>
            <a:r>
              <a:rPr lang="en-US" sz="2500" dirty="0">
                <a:latin typeface="Tahoma" pitchFamily="34" charset="0"/>
                <a:sym typeface="Symbol" pitchFamily="18" charset="2"/>
              </a:rPr>
              <a:t>If Congress </a:t>
            </a:r>
            <a:r>
              <a:rPr lang="en-US" sz="2500" dirty="0">
                <a:solidFill>
                  <a:srgbClr val="FF0000"/>
                </a:solidFill>
                <a:latin typeface="Tahoma" pitchFamily="34" charset="0"/>
                <a:sym typeface="Symbol" pitchFamily="18" charset="2"/>
              </a:rPr>
              <a:t>raises </a:t>
            </a:r>
            <a:r>
              <a:rPr lang="en-US" sz="2500" b="1" i="1" dirty="0">
                <a:solidFill>
                  <a:srgbClr val="FF0000"/>
                </a:solidFill>
                <a:latin typeface="Tahoma" pitchFamily="34" charset="0"/>
                <a:sym typeface="Symbol" pitchFamily="18" charset="2"/>
              </a:rPr>
              <a:t>G</a:t>
            </a:r>
            <a:r>
              <a:rPr lang="en-US" sz="2500" dirty="0">
                <a:latin typeface="Tahoma" pitchFamily="34" charset="0"/>
                <a:sym typeface="Symbol" pitchFamily="18" charset="2"/>
              </a:rPr>
              <a:t>, </a:t>
            </a:r>
            <a:br>
              <a:rPr lang="en-US" sz="2500" dirty="0">
                <a:latin typeface="Tahoma" pitchFamily="34" charset="0"/>
                <a:sym typeface="Symbol" pitchFamily="18" charset="2"/>
              </a:rPr>
            </a:br>
            <a:r>
              <a:rPr lang="en-US" sz="2500" dirty="0">
                <a:latin typeface="Tahoma" pitchFamily="34" charset="0"/>
                <a:sym typeface="Symbol" pitchFamily="18" charset="2"/>
              </a:rPr>
              <a:t>the </a:t>
            </a:r>
            <a:r>
              <a:rPr lang="en-US" sz="2500" i="1" dirty="0">
                <a:latin typeface="Tahoma" pitchFamily="34" charset="0"/>
                <a:sym typeface="Symbol" pitchFamily="18" charset="2"/>
              </a:rPr>
              <a:t>IS</a:t>
            </a:r>
            <a:r>
              <a:rPr lang="en-US" sz="2500" dirty="0">
                <a:latin typeface="Tahoma" pitchFamily="34" charset="0"/>
                <a:sym typeface="Symbol" pitchFamily="18" charset="2"/>
              </a:rPr>
              <a:t> </a:t>
            </a:r>
            <a:r>
              <a:rPr lang="en-US" sz="1200" dirty="0">
                <a:latin typeface="Tahoma" pitchFamily="34" charset="0"/>
                <a:sym typeface="Symbol" pitchFamily="18" charset="2"/>
              </a:rPr>
              <a:t> </a:t>
            </a:r>
            <a:r>
              <a:rPr lang="en-US" sz="2500" dirty="0">
                <a:latin typeface="Tahoma" pitchFamily="34" charset="0"/>
                <a:sym typeface="Symbol" pitchFamily="18" charset="2"/>
              </a:rPr>
              <a:t>curve shifts right</a:t>
            </a:r>
          </a:p>
        </p:txBody>
      </p:sp>
      <p:grpSp>
        <p:nvGrpSpPr>
          <p:cNvPr id="31748" name="Group 1027"/>
          <p:cNvGrpSpPr>
            <a:grpSpLocks/>
          </p:cNvGrpSpPr>
          <p:nvPr/>
        </p:nvGrpSpPr>
        <p:grpSpPr bwMode="auto">
          <a:xfrm>
            <a:off x="5272088" y="2359025"/>
            <a:ext cx="2625725" cy="2212975"/>
            <a:chOff x="3321" y="1486"/>
            <a:chExt cx="1654" cy="1394"/>
          </a:xfrm>
        </p:grpSpPr>
        <p:sp>
          <p:nvSpPr>
            <p:cNvPr id="31784" name="Line 1028"/>
            <p:cNvSpPr>
              <a:spLocks noChangeShapeType="1"/>
            </p:cNvSpPr>
            <p:nvPr/>
          </p:nvSpPr>
          <p:spPr bwMode="auto">
            <a:xfrm>
              <a:off x="3321" y="1486"/>
              <a:ext cx="1257" cy="12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5" name="Text Box 1029"/>
            <p:cNvSpPr txBox="1">
              <a:spLocks noChangeArrowheads="1"/>
            </p:cNvSpPr>
            <p:nvPr/>
          </p:nvSpPr>
          <p:spPr bwMode="auto">
            <a:xfrm>
              <a:off x="4542" y="2592"/>
              <a:ext cx="4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latin typeface="Tahoma" pitchFamily="34" charset="0"/>
                </a:rPr>
                <a:t>IS</a:t>
              </a:r>
              <a:r>
                <a:rPr lang="en-US" sz="2200" b="1" i="1" baseline="-25000">
                  <a:latin typeface="Tahoma" pitchFamily="34" charset="0"/>
                </a:rPr>
                <a:t>1</a:t>
              </a:r>
            </a:p>
          </p:txBody>
        </p:sp>
      </p:grpSp>
      <p:sp>
        <p:nvSpPr>
          <p:cNvPr id="295942" name="Rectangle 1030"/>
          <p:cNvSpPr>
            <a:spLocks noGrp="1" noChangeArrowheads="1"/>
          </p:cNvSpPr>
          <p:nvPr>
            <p:ph type="title"/>
          </p:nvPr>
        </p:nvSpPr>
        <p:spPr>
          <a:xfrm>
            <a:off x="533400" y="304800"/>
            <a:ext cx="7772400" cy="838200"/>
          </a:xfrm>
        </p:spPr>
        <p:txBody>
          <a:bodyPr/>
          <a:lstStyle/>
          <a:p>
            <a:pPr algn="l" eaLnBrk="1" hangingPunct="1">
              <a:defRPr/>
            </a:pPr>
            <a:r>
              <a:rPr lang="en-US" sz="3400" b="1" dirty="0">
                <a:solidFill>
                  <a:srgbClr val="0070C0"/>
                </a:solidFill>
              </a:rPr>
              <a:t>Response 2:   hold </a:t>
            </a:r>
            <a:r>
              <a:rPr lang="en-US" sz="3400" b="1" i="1" dirty="0">
                <a:solidFill>
                  <a:srgbClr val="0070C0"/>
                </a:solidFill>
                <a:latin typeface="Tahoma" panose="020B0604030504040204" pitchFamily="34" charset="0"/>
              </a:rPr>
              <a:t>r</a:t>
            </a:r>
            <a:r>
              <a:rPr lang="en-US" sz="3400" b="1" dirty="0">
                <a:solidFill>
                  <a:srgbClr val="0070C0"/>
                </a:solidFill>
              </a:rPr>
              <a:t>  constant</a:t>
            </a:r>
            <a:endParaRPr lang="en-US" sz="3400" b="1" dirty="0">
              <a:solidFill>
                <a:srgbClr val="0070C0"/>
              </a:solidFill>
              <a:sym typeface="Symbol" panose="05050102010706020507" pitchFamily="18" charset="2"/>
            </a:endParaRPr>
          </a:p>
        </p:txBody>
      </p:sp>
      <p:grpSp>
        <p:nvGrpSpPr>
          <p:cNvPr id="31750" name="Group 1031"/>
          <p:cNvGrpSpPr>
            <a:grpSpLocks/>
          </p:cNvGrpSpPr>
          <p:nvPr/>
        </p:nvGrpSpPr>
        <p:grpSpPr bwMode="auto">
          <a:xfrm>
            <a:off x="4662488" y="1357313"/>
            <a:ext cx="3962400" cy="3616325"/>
            <a:chOff x="2976" y="1296"/>
            <a:chExt cx="2304" cy="2088"/>
          </a:xfrm>
        </p:grpSpPr>
        <p:grpSp>
          <p:nvGrpSpPr>
            <p:cNvPr id="31779" name="Group 1032"/>
            <p:cNvGrpSpPr>
              <a:grpSpLocks/>
            </p:cNvGrpSpPr>
            <p:nvPr/>
          </p:nvGrpSpPr>
          <p:grpSpPr bwMode="auto">
            <a:xfrm>
              <a:off x="3120" y="1536"/>
              <a:ext cx="1968" cy="1728"/>
              <a:chOff x="2640" y="1056"/>
              <a:chExt cx="2496" cy="2112"/>
            </a:xfrm>
          </p:grpSpPr>
          <p:sp>
            <p:nvSpPr>
              <p:cNvPr id="31782" name="Line 1033"/>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3" name="Line 1034"/>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780" name="Text Box 1035"/>
            <p:cNvSpPr txBox="1">
              <a:spLocks noChangeArrowheads="1"/>
            </p:cNvSpPr>
            <p:nvPr/>
          </p:nvSpPr>
          <p:spPr bwMode="auto">
            <a:xfrm>
              <a:off x="4944" y="3120"/>
              <a:ext cx="336"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b="1" i="1">
                  <a:latin typeface="Tahoma" pitchFamily="34" charset="0"/>
                </a:rPr>
                <a:t>Y</a:t>
              </a:r>
              <a:r>
                <a:rPr lang="en-US">
                  <a:latin typeface="Arial" charset="0"/>
                </a:rPr>
                <a:t> </a:t>
              </a:r>
              <a:endParaRPr lang="en-US" sz="2200">
                <a:latin typeface="Arial" charset="0"/>
              </a:endParaRPr>
            </a:p>
          </p:txBody>
        </p:sp>
        <p:sp>
          <p:nvSpPr>
            <p:cNvPr id="31781" name="Text Box 1036"/>
            <p:cNvSpPr txBox="1">
              <a:spLocks noChangeArrowheads="1"/>
            </p:cNvSpPr>
            <p:nvPr/>
          </p:nvSpPr>
          <p:spPr bwMode="auto">
            <a:xfrm>
              <a:off x="2976" y="1296"/>
              <a:ext cx="240"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082675" algn="r"/>
                  <a:tab pos="1830388" algn="r"/>
                </a:tabLst>
                <a:defRPr sz="2400">
                  <a:solidFill>
                    <a:schemeClr val="tx1"/>
                  </a:solidFill>
                  <a:latin typeface="Times New Roman" pitchFamily="18" charset="0"/>
                </a:defRPr>
              </a:lvl1pPr>
              <a:lvl2pPr marL="742950" indent="-285750">
                <a:tabLst>
                  <a:tab pos="1082675" algn="r"/>
                  <a:tab pos="1830388" algn="r"/>
                </a:tabLst>
                <a:defRPr sz="2400">
                  <a:solidFill>
                    <a:schemeClr val="tx1"/>
                  </a:solidFill>
                  <a:latin typeface="Times New Roman" pitchFamily="18" charset="0"/>
                </a:defRPr>
              </a:lvl2pPr>
              <a:lvl3pPr marL="1143000" indent="-228600">
                <a:tabLst>
                  <a:tab pos="1082675" algn="r"/>
                  <a:tab pos="1830388" algn="r"/>
                </a:tabLst>
                <a:defRPr sz="2400">
                  <a:solidFill>
                    <a:schemeClr val="tx1"/>
                  </a:solidFill>
                  <a:latin typeface="Times New Roman" pitchFamily="18" charset="0"/>
                </a:defRPr>
              </a:lvl3pPr>
              <a:lvl4pPr marL="1600200" indent="-228600">
                <a:tabLst>
                  <a:tab pos="1082675" algn="r"/>
                  <a:tab pos="1830388" algn="r"/>
                </a:tabLst>
                <a:defRPr sz="2400">
                  <a:solidFill>
                    <a:schemeClr val="tx1"/>
                  </a:solidFill>
                  <a:latin typeface="Times New Roman" pitchFamily="18" charset="0"/>
                </a:defRPr>
              </a:lvl4pPr>
              <a:lvl5pPr marL="2057400" indent="-228600">
                <a:tabLst>
                  <a:tab pos="1082675" algn="r"/>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9pPr>
            </a:lstStyle>
            <a:p>
              <a:pPr algn="ctr" eaLnBrk="1" hangingPunct="1"/>
              <a:r>
                <a:rPr lang="en-US" b="1" i="1">
                  <a:latin typeface="Tahoma" pitchFamily="34" charset="0"/>
                </a:rPr>
                <a:t>r</a:t>
              </a:r>
              <a:endParaRPr lang="en-US" sz="2200">
                <a:latin typeface="Arial" charset="0"/>
              </a:endParaRPr>
            </a:p>
          </p:txBody>
        </p:sp>
      </p:grpSp>
      <p:grpSp>
        <p:nvGrpSpPr>
          <p:cNvPr id="31751" name="Group 1037"/>
          <p:cNvGrpSpPr>
            <a:grpSpLocks/>
          </p:cNvGrpSpPr>
          <p:nvPr/>
        </p:nvGrpSpPr>
        <p:grpSpPr bwMode="auto">
          <a:xfrm>
            <a:off x="5348288" y="1738313"/>
            <a:ext cx="2667000" cy="2590800"/>
            <a:chOff x="3504" y="1200"/>
            <a:chExt cx="1488" cy="1440"/>
          </a:xfrm>
        </p:grpSpPr>
        <p:sp>
          <p:nvSpPr>
            <p:cNvPr id="31777" name="Line 1038"/>
            <p:cNvSpPr>
              <a:spLocks noChangeShapeType="1"/>
            </p:cNvSpPr>
            <p:nvPr/>
          </p:nvSpPr>
          <p:spPr bwMode="auto">
            <a:xfrm flipV="1">
              <a:off x="3504" y="1440"/>
              <a:ext cx="1200" cy="1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8" name="Text Box 1039"/>
            <p:cNvSpPr txBox="1">
              <a:spLocks noChangeArrowheads="1"/>
            </p:cNvSpPr>
            <p:nvPr/>
          </p:nvSpPr>
          <p:spPr bwMode="auto">
            <a:xfrm>
              <a:off x="4560" y="1200"/>
              <a:ext cx="432"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latin typeface="Tahoma" pitchFamily="34" charset="0"/>
                </a:rPr>
                <a:t>LM</a:t>
              </a:r>
              <a:r>
                <a:rPr lang="en-US" b="1" i="1" baseline="-25000">
                  <a:latin typeface="Tahoma" pitchFamily="34" charset="0"/>
                </a:rPr>
                <a:t>1</a:t>
              </a:r>
            </a:p>
          </p:txBody>
        </p:sp>
      </p:grpSp>
      <p:sp>
        <p:nvSpPr>
          <p:cNvPr id="31752" name="Line 1041"/>
          <p:cNvSpPr>
            <a:spLocks noChangeShapeType="1"/>
          </p:cNvSpPr>
          <p:nvPr/>
        </p:nvSpPr>
        <p:spPr bwMode="auto">
          <a:xfrm flipH="1">
            <a:off x="4908550" y="3381375"/>
            <a:ext cx="1381125" cy="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3" name="Text Box 1043"/>
          <p:cNvSpPr txBox="1">
            <a:spLocks noChangeArrowheads="1"/>
          </p:cNvSpPr>
          <p:nvPr/>
        </p:nvSpPr>
        <p:spPr bwMode="auto">
          <a:xfrm>
            <a:off x="4495800" y="3095625"/>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solidFill>
                  <a:srgbClr val="FF0000"/>
                </a:solidFill>
                <a:latin typeface="Tahoma" pitchFamily="34" charset="0"/>
              </a:rPr>
              <a:t>r</a:t>
            </a:r>
            <a:r>
              <a:rPr lang="en-US" sz="2100" b="1" i="1" baseline="-25000">
                <a:solidFill>
                  <a:srgbClr val="FF0000"/>
                </a:solidFill>
                <a:latin typeface="Tahoma" pitchFamily="34" charset="0"/>
              </a:rPr>
              <a:t>1</a:t>
            </a:r>
            <a:endParaRPr lang="en-US" sz="2100" baseline="-25000">
              <a:solidFill>
                <a:srgbClr val="FF0000"/>
              </a:solidFill>
              <a:latin typeface="Arial" charset="0"/>
            </a:endParaRPr>
          </a:p>
        </p:txBody>
      </p:sp>
      <p:grpSp>
        <p:nvGrpSpPr>
          <p:cNvPr id="31754" name="Group 1070"/>
          <p:cNvGrpSpPr>
            <a:grpSpLocks/>
          </p:cNvGrpSpPr>
          <p:nvPr/>
        </p:nvGrpSpPr>
        <p:grpSpPr bwMode="auto">
          <a:xfrm>
            <a:off x="6029325" y="3376613"/>
            <a:ext cx="533400" cy="1804987"/>
            <a:chOff x="3798" y="2127"/>
            <a:chExt cx="336" cy="1137"/>
          </a:xfrm>
        </p:grpSpPr>
        <p:sp>
          <p:nvSpPr>
            <p:cNvPr id="31775" name="Line 1042"/>
            <p:cNvSpPr>
              <a:spLocks noChangeShapeType="1"/>
            </p:cNvSpPr>
            <p:nvPr/>
          </p:nvSpPr>
          <p:spPr bwMode="auto">
            <a:xfrm flipH="1">
              <a:off x="3966" y="2127"/>
              <a:ext cx="0" cy="87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6" name="Text Box 1044"/>
            <p:cNvSpPr txBox="1">
              <a:spLocks noChangeArrowheads="1"/>
            </p:cNvSpPr>
            <p:nvPr/>
          </p:nvSpPr>
          <p:spPr bwMode="auto">
            <a:xfrm>
              <a:off x="3798" y="297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latin typeface="Tahoma" pitchFamily="34" charset="0"/>
                </a:rPr>
                <a:t>Y</a:t>
              </a:r>
              <a:r>
                <a:rPr lang="en-US" sz="2100" b="1" i="1" baseline="-25000">
                  <a:latin typeface="Tahoma" pitchFamily="34" charset="0"/>
                </a:rPr>
                <a:t>1</a:t>
              </a:r>
              <a:endParaRPr lang="en-US" sz="2100" baseline="-25000">
                <a:latin typeface="Arial" charset="0"/>
              </a:endParaRPr>
            </a:p>
          </p:txBody>
        </p:sp>
      </p:grpSp>
      <p:grpSp>
        <p:nvGrpSpPr>
          <p:cNvPr id="31755" name="Group 1045"/>
          <p:cNvGrpSpPr>
            <a:grpSpLocks/>
          </p:cNvGrpSpPr>
          <p:nvPr/>
        </p:nvGrpSpPr>
        <p:grpSpPr bwMode="auto">
          <a:xfrm>
            <a:off x="5573713" y="1966913"/>
            <a:ext cx="2617787" cy="2209800"/>
            <a:chOff x="3511" y="1239"/>
            <a:chExt cx="1649" cy="1392"/>
          </a:xfrm>
        </p:grpSpPr>
        <p:sp>
          <p:nvSpPr>
            <p:cNvPr id="31773" name="Line 1046"/>
            <p:cNvSpPr>
              <a:spLocks noChangeShapeType="1"/>
            </p:cNvSpPr>
            <p:nvPr/>
          </p:nvSpPr>
          <p:spPr bwMode="auto">
            <a:xfrm>
              <a:off x="3511" y="1239"/>
              <a:ext cx="1257" cy="1253"/>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4" name="Text Box 1047"/>
            <p:cNvSpPr txBox="1">
              <a:spLocks noChangeArrowheads="1"/>
            </p:cNvSpPr>
            <p:nvPr/>
          </p:nvSpPr>
          <p:spPr bwMode="auto">
            <a:xfrm>
              <a:off x="4727" y="2343"/>
              <a:ext cx="4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solidFill>
                    <a:srgbClr val="003399"/>
                  </a:solidFill>
                  <a:latin typeface="Tahoma" pitchFamily="34" charset="0"/>
                </a:rPr>
                <a:t>IS</a:t>
              </a:r>
              <a:r>
                <a:rPr lang="en-US" sz="2200" b="1" i="1" baseline="-25000">
                  <a:solidFill>
                    <a:srgbClr val="003399"/>
                  </a:solidFill>
                  <a:latin typeface="Tahoma" pitchFamily="34" charset="0"/>
                </a:rPr>
                <a:t>2</a:t>
              </a:r>
            </a:p>
          </p:txBody>
        </p:sp>
      </p:grpSp>
      <p:grpSp>
        <p:nvGrpSpPr>
          <p:cNvPr id="31756" name="Group 1048"/>
          <p:cNvGrpSpPr>
            <a:grpSpLocks/>
          </p:cNvGrpSpPr>
          <p:nvPr/>
        </p:nvGrpSpPr>
        <p:grpSpPr bwMode="auto">
          <a:xfrm>
            <a:off x="6381750" y="3040063"/>
            <a:ext cx="533400" cy="2141537"/>
            <a:chOff x="4020" y="1915"/>
            <a:chExt cx="336" cy="1349"/>
          </a:xfrm>
        </p:grpSpPr>
        <p:sp>
          <p:nvSpPr>
            <p:cNvPr id="31771" name="Line 1049"/>
            <p:cNvSpPr>
              <a:spLocks noChangeShapeType="1"/>
            </p:cNvSpPr>
            <p:nvPr/>
          </p:nvSpPr>
          <p:spPr bwMode="auto">
            <a:xfrm flipH="1">
              <a:off x="4185" y="1915"/>
              <a:ext cx="0" cy="10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2" name="Text Box 1050"/>
            <p:cNvSpPr txBox="1">
              <a:spLocks noChangeArrowheads="1"/>
            </p:cNvSpPr>
            <p:nvPr/>
          </p:nvSpPr>
          <p:spPr bwMode="auto">
            <a:xfrm>
              <a:off x="4020" y="297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solidFill>
                    <a:srgbClr val="969696"/>
                  </a:solidFill>
                  <a:latin typeface="Tahoma" pitchFamily="34" charset="0"/>
                </a:rPr>
                <a:t>Y</a:t>
              </a:r>
              <a:r>
                <a:rPr lang="en-US" sz="2100" b="1" i="1" baseline="-25000">
                  <a:solidFill>
                    <a:srgbClr val="969696"/>
                  </a:solidFill>
                  <a:latin typeface="Tahoma" pitchFamily="34" charset="0"/>
                </a:rPr>
                <a:t>2</a:t>
              </a:r>
              <a:endParaRPr lang="en-US" sz="2100" baseline="-25000">
                <a:solidFill>
                  <a:srgbClr val="969696"/>
                </a:solidFill>
                <a:latin typeface="Arial" charset="0"/>
              </a:endParaRPr>
            </a:p>
          </p:txBody>
        </p:sp>
      </p:grpSp>
      <p:sp>
        <p:nvSpPr>
          <p:cNvPr id="31757" name="Line 1052"/>
          <p:cNvSpPr>
            <a:spLocks noChangeShapeType="1"/>
          </p:cNvSpPr>
          <p:nvPr/>
        </p:nvSpPr>
        <p:spPr bwMode="auto">
          <a:xfrm flipH="1" flipV="1">
            <a:off x="4911725" y="3027363"/>
            <a:ext cx="17176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8" name="Text Box 1053"/>
          <p:cNvSpPr txBox="1">
            <a:spLocks noChangeArrowheads="1"/>
          </p:cNvSpPr>
          <p:nvPr/>
        </p:nvSpPr>
        <p:spPr bwMode="auto">
          <a:xfrm>
            <a:off x="4495800" y="2747963"/>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solidFill>
                  <a:srgbClr val="969696"/>
                </a:solidFill>
                <a:latin typeface="Tahoma" pitchFamily="34" charset="0"/>
              </a:rPr>
              <a:t>r</a:t>
            </a:r>
            <a:r>
              <a:rPr lang="en-US" sz="2100" b="1" i="1" baseline="-25000">
                <a:solidFill>
                  <a:srgbClr val="969696"/>
                </a:solidFill>
                <a:latin typeface="Tahoma" pitchFamily="34" charset="0"/>
              </a:rPr>
              <a:t>2</a:t>
            </a:r>
            <a:endParaRPr lang="en-US" sz="2100" baseline="-25000">
              <a:solidFill>
                <a:srgbClr val="969696"/>
              </a:solidFill>
              <a:latin typeface="Arial" charset="0"/>
            </a:endParaRPr>
          </a:p>
        </p:txBody>
      </p:sp>
      <p:sp>
        <p:nvSpPr>
          <p:cNvPr id="295966" name="Rectangle 1054"/>
          <p:cNvSpPr>
            <a:spLocks noChangeArrowheads="1"/>
          </p:cNvSpPr>
          <p:nvPr/>
        </p:nvSpPr>
        <p:spPr bwMode="auto">
          <a:xfrm>
            <a:off x="609600" y="2743200"/>
            <a:ext cx="3048000" cy="1371600"/>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05000"/>
              </a:lnSpc>
              <a:spcBef>
                <a:spcPct val="50000"/>
              </a:spcBef>
              <a:buSzPct val="110000"/>
              <a:buFont typeface="Wingdings" pitchFamily="2" charset="2"/>
              <a:buNone/>
            </a:pPr>
            <a:r>
              <a:rPr lang="en-US" sz="2500">
                <a:latin typeface="Tahoma" pitchFamily="34" charset="0"/>
                <a:sym typeface="Symbol" pitchFamily="18" charset="2"/>
              </a:rPr>
              <a:t>To keep </a:t>
            </a:r>
            <a:r>
              <a:rPr lang="en-US" sz="2500" b="1" i="1">
                <a:latin typeface="Tahoma" pitchFamily="34" charset="0"/>
                <a:sym typeface="Symbol" pitchFamily="18" charset="2"/>
              </a:rPr>
              <a:t>r</a:t>
            </a:r>
            <a:r>
              <a:rPr lang="en-US" sz="2500">
                <a:latin typeface="Tahoma" pitchFamily="34" charset="0"/>
                <a:sym typeface="Symbol" pitchFamily="18" charset="2"/>
              </a:rPr>
              <a:t>  constant, Fed increases </a:t>
            </a:r>
            <a:r>
              <a:rPr lang="en-US" sz="2500" b="1" i="1">
                <a:latin typeface="Tahoma" pitchFamily="34" charset="0"/>
                <a:sym typeface="Symbol" pitchFamily="18" charset="2"/>
              </a:rPr>
              <a:t>M</a:t>
            </a:r>
            <a:r>
              <a:rPr lang="en-US" sz="2500">
                <a:latin typeface="Tahoma" pitchFamily="34" charset="0"/>
                <a:sym typeface="Symbol" pitchFamily="18" charset="2"/>
              </a:rPr>
              <a:t>  to shift </a:t>
            </a:r>
            <a:r>
              <a:rPr lang="en-US" sz="2500" i="1">
                <a:latin typeface="Tahoma" pitchFamily="34" charset="0"/>
                <a:sym typeface="Symbol" pitchFamily="18" charset="2"/>
              </a:rPr>
              <a:t>LM</a:t>
            </a:r>
            <a:r>
              <a:rPr lang="en-US" sz="2500">
                <a:latin typeface="Tahoma" pitchFamily="34" charset="0"/>
                <a:sym typeface="Symbol" pitchFamily="18" charset="2"/>
              </a:rPr>
              <a:t> </a:t>
            </a:r>
            <a:r>
              <a:rPr lang="en-US" sz="1200">
                <a:latin typeface="Tahoma" pitchFamily="34" charset="0"/>
                <a:sym typeface="Symbol" pitchFamily="18" charset="2"/>
              </a:rPr>
              <a:t> </a:t>
            </a:r>
            <a:r>
              <a:rPr lang="en-US" sz="2500">
                <a:latin typeface="Tahoma" pitchFamily="34" charset="0"/>
                <a:sym typeface="Symbol" pitchFamily="18" charset="2"/>
              </a:rPr>
              <a:t>curve right.</a:t>
            </a:r>
          </a:p>
        </p:txBody>
      </p:sp>
      <p:graphicFrame>
        <p:nvGraphicFramePr>
          <p:cNvPr id="295969" name="Object 1057"/>
          <p:cNvGraphicFramePr>
            <a:graphicFrameLocks noChangeAspect="1"/>
          </p:cNvGraphicFramePr>
          <p:nvPr/>
        </p:nvGraphicFramePr>
        <p:xfrm>
          <a:off x="1219200" y="4665663"/>
          <a:ext cx="2465388" cy="592137"/>
        </p:xfrm>
        <a:graphic>
          <a:graphicData uri="http://schemas.openxmlformats.org/presentationml/2006/ole">
            <mc:AlternateContent xmlns:mc="http://schemas.openxmlformats.org/markup-compatibility/2006">
              <mc:Choice xmlns:v="urn:schemas-microsoft-com:vml" Requires="v">
                <p:oleObj spid="_x0000_s10302" name="Equation" r:id="rId4" imgW="952087" imgH="228501" progId="Equation.DSMT4">
                  <p:embed/>
                </p:oleObj>
              </mc:Choice>
              <mc:Fallback>
                <p:oleObj name="Equation" r:id="rId4" imgW="952087"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665663"/>
                        <a:ext cx="2465388" cy="59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5970" name="Object 1058"/>
          <p:cNvGraphicFramePr>
            <a:graphicFrameLocks noChangeAspect="1"/>
          </p:cNvGraphicFramePr>
          <p:nvPr/>
        </p:nvGraphicFramePr>
        <p:xfrm>
          <a:off x="1330325" y="5410200"/>
          <a:ext cx="1412875" cy="527050"/>
        </p:xfrm>
        <a:graphic>
          <a:graphicData uri="http://schemas.openxmlformats.org/presentationml/2006/ole">
            <mc:AlternateContent xmlns:mc="http://schemas.openxmlformats.org/markup-compatibility/2006">
              <mc:Choice xmlns:v="urn:schemas-microsoft-com:vml" Requires="v">
                <p:oleObj spid="_x0000_s10303" name="Equation" r:id="rId6" imgW="545626" imgH="203024" progId="Equation.DSMT4">
                  <p:embed/>
                </p:oleObj>
              </mc:Choice>
              <mc:Fallback>
                <p:oleObj name="Equation" r:id="rId6" imgW="545626" imgH="20302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0325" y="5410200"/>
                        <a:ext cx="141287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95975" name="Group 1063"/>
          <p:cNvGrpSpPr>
            <a:grpSpLocks/>
          </p:cNvGrpSpPr>
          <p:nvPr/>
        </p:nvGrpSpPr>
        <p:grpSpPr bwMode="auto">
          <a:xfrm>
            <a:off x="5791200" y="2124075"/>
            <a:ext cx="2819400" cy="2443163"/>
            <a:chOff x="3648" y="1338"/>
            <a:chExt cx="1776" cy="1542"/>
          </a:xfrm>
        </p:grpSpPr>
        <p:sp>
          <p:nvSpPr>
            <p:cNvPr id="31769" name="Line 1060"/>
            <p:cNvSpPr>
              <a:spLocks noChangeShapeType="1"/>
            </p:cNvSpPr>
            <p:nvPr/>
          </p:nvSpPr>
          <p:spPr bwMode="auto">
            <a:xfrm flipV="1">
              <a:off x="3648" y="1520"/>
              <a:ext cx="1355" cy="136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0" name="Text Box 1061"/>
            <p:cNvSpPr txBox="1">
              <a:spLocks noChangeArrowheads="1"/>
            </p:cNvSpPr>
            <p:nvPr/>
          </p:nvSpPr>
          <p:spPr bwMode="auto">
            <a:xfrm>
              <a:off x="4936" y="1338"/>
              <a:ext cx="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latin typeface="Tahoma" pitchFamily="34" charset="0"/>
                </a:rPr>
                <a:t>LM</a:t>
              </a:r>
              <a:r>
                <a:rPr lang="en-US" b="1" i="1" baseline="-25000">
                  <a:latin typeface="Tahoma" pitchFamily="34" charset="0"/>
                </a:rPr>
                <a:t>2</a:t>
              </a:r>
            </a:p>
          </p:txBody>
        </p:sp>
      </p:grpSp>
      <p:sp>
        <p:nvSpPr>
          <p:cNvPr id="31763" name="Line 1062"/>
          <p:cNvSpPr>
            <a:spLocks noChangeShapeType="1"/>
          </p:cNvSpPr>
          <p:nvPr/>
        </p:nvSpPr>
        <p:spPr bwMode="auto">
          <a:xfrm>
            <a:off x="6291263" y="3381375"/>
            <a:ext cx="1508125" cy="635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95979" name="Group 1067"/>
          <p:cNvGrpSpPr>
            <a:grpSpLocks/>
          </p:cNvGrpSpPr>
          <p:nvPr/>
        </p:nvGrpSpPr>
        <p:grpSpPr bwMode="auto">
          <a:xfrm>
            <a:off x="6696075" y="3376613"/>
            <a:ext cx="609600" cy="1795462"/>
            <a:chOff x="4218" y="2127"/>
            <a:chExt cx="384" cy="1131"/>
          </a:xfrm>
        </p:grpSpPr>
        <p:sp>
          <p:nvSpPr>
            <p:cNvPr id="31767" name="Text Box 1065"/>
            <p:cNvSpPr txBox="1">
              <a:spLocks noChangeArrowheads="1"/>
            </p:cNvSpPr>
            <p:nvPr/>
          </p:nvSpPr>
          <p:spPr bwMode="auto">
            <a:xfrm>
              <a:off x="4218" y="297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solidFill>
                    <a:srgbClr val="FF0000"/>
                  </a:solidFill>
                  <a:latin typeface="Tahoma" pitchFamily="34" charset="0"/>
                </a:rPr>
                <a:t>Y</a:t>
              </a:r>
              <a:r>
                <a:rPr lang="en-US" sz="2100" b="1" i="1" baseline="-25000">
                  <a:solidFill>
                    <a:srgbClr val="FF0000"/>
                  </a:solidFill>
                  <a:latin typeface="Tahoma" pitchFamily="34" charset="0"/>
                </a:rPr>
                <a:t>3</a:t>
              </a:r>
              <a:endParaRPr lang="en-US" sz="2100">
                <a:solidFill>
                  <a:srgbClr val="FF0000"/>
                </a:solidFill>
                <a:latin typeface="Arial" charset="0"/>
              </a:endParaRPr>
            </a:p>
          </p:txBody>
        </p:sp>
        <p:sp>
          <p:nvSpPr>
            <p:cNvPr id="31768" name="Line 1066"/>
            <p:cNvSpPr>
              <a:spLocks noChangeShapeType="1"/>
            </p:cNvSpPr>
            <p:nvPr/>
          </p:nvSpPr>
          <p:spPr bwMode="auto">
            <a:xfrm>
              <a:off x="4398" y="2127"/>
              <a:ext cx="3" cy="87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5980" name="Rectangle 1068"/>
          <p:cNvSpPr>
            <a:spLocks noChangeArrowheads="1"/>
          </p:cNvSpPr>
          <p:nvPr/>
        </p:nvSpPr>
        <p:spPr bwMode="auto">
          <a:xfrm>
            <a:off x="609600" y="4114800"/>
            <a:ext cx="3048000" cy="533400"/>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05000"/>
              </a:lnSpc>
              <a:spcBef>
                <a:spcPct val="50000"/>
              </a:spcBef>
              <a:buSzPct val="110000"/>
              <a:buFont typeface="Wingdings" pitchFamily="2" charset="2"/>
              <a:buNone/>
            </a:pPr>
            <a:r>
              <a:rPr lang="en-US" sz="2500">
                <a:latin typeface="Tahoma" pitchFamily="34" charset="0"/>
                <a:sym typeface="Symbol" pitchFamily="18" charset="2"/>
              </a:rPr>
              <a:t>Results:</a:t>
            </a:r>
          </a:p>
        </p:txBody>
      </p:sp>
      <p:sp>
        <p:nvSpPr>
          <p:cNvPr id="2" name="Slide Number Placeholder 1"/>
          <p:cNvSpPr>
            <a:spLocks noGrp="1"/>
          </p:cNvSpPr>
          <p:nvPr>
            <p:ph type="sldNum" sz="quarter" idx="12"/>
          </p:nvPr>
        </p:nvSpPr>
        <p:spPr/>
        <p:txBody>
          <a:bodyPr/>
          <a:lstStyle/>
          <a:p>
            <a:fld id="{456F6E04-529F-4CC8-A90A-18A07CEC6577}" type="slidenum">
              <a:rPr lang="en-US" smtClean="0"/>
              <a:t>27</a:t>
            </a:fld>
            <a:endParaRPr lang="en-US"/>
          </a:p>
        </p:txBody>
      </p:sp>
    </p:spTree>
    <p:extLst>
      <p:ext uri="{BB962C8B-B14F-4D97-AF65-F5344CB8AC3E}">
        <p14:creationId xmlns:p14="http://schemas.microsoft.com/office/powerpoint/2010/main" val="27146528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5942"/>
                                        </p:tgtEl>
                                        <p:attrNameLst>
                                          <p:attrName>style.visibility</p:attrName>
                                        </p:attrNameLst>
                                      </p:cBhvr>
                                      <p:to>
                                        <p:strVal val="visible"/>
                                      </p:to>
                                    </p:set>
                                    <p:animEffect transition="in" filter="dissolve">
                                      <p:cBhvr>
                                        <p:cTn id="7" dur="500"/>
                                        <p:tgtEl>
                                          <p:spTgt spid="2959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95966">
                                            <p:txEl>
                                              <p:charRg st="4294967295" end="4294967295"/>
                                            </p:txEl>
                                          </p:spTgt>
                                        </p:tgtEl>
                                        <p:attrNameLst>
                                          <p:attrName>style.visibility</p:attrName>
                                        </p:attrNameLst>
                                      </p:cBhvr>
                                      <p:to>
                                        <p:strVal val="visible"/>
                                      </p:to>
                                    </p:set>
                                    <p:animEffect transition="in" filter="strips(downRight)">
                                      <p:cBhvr>
                                        <p:cTn id="12" dur="500"/>
                                        <p:tgtEl>
                                          <p:spTgt spid="295966">
                                            <p:txEl>
                                              <p:charRg st="4294967295" end="429496729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295975"/>
                                        </p:tgtEl>
                                        <p:attrNameLst>
                                          <p:attrName>style.visibility</p:attrName>
                                        </p:attrNameLst>
                                      </p:cBhvr>
                                      <p:to>
                                        <p:strVal val="visible"/>
                                      </p:to>
                                    </p:set>
                                    <p:animEffect transition="in" filter="strips(upRight)">
                                      <p:cBhvr>
                                        <p:cTn id="17" dur="500"/>
                                        <p:tgtEl>
                                          <p:spTgt spid="2959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95980">
                                            <p:txEl>
                                              <p:charRg st="4294967295" end="4294967295"/>
                                            </p:txEl>
                                          </p:spTgt>
                                        </p:tgtEl>
                                        <p:attrNameLst>
                                          <p:attrName>style.visibility</p:attrName>
                                        </p:attrNameLst>
                                      </p:cBhvr>
                                      <p:to>
                                        <p:strVal val="visible"/>
                                      </p:to>
                                    </p:set>
                                    <p:animEffect transition="in" filter="strips(downRight)">
                                      <p:cBhvr>
                                        <p:cTn id="22" dur="500"/>
                                        <p:tgtEl>
                                          <p:spTgt spid="295980">
                                            <p:txEl>
                                              <p:charRg st="4294967295" end="429496729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95979"/>
                                        </p:tgtEl>
                                        <p:attrNameLst>
                                          <p:attrName>style.visibility</p:attrName>
                                        </p:attrNameLst>
                                      </p:cBhvr>
                                      <p:to>
                                        <p:strVal val="visible"/>
                                      </p:to>
                                    </p:set>
                                    <p:animEffect transition="in" filter="wipe(up)">
                                      <p:cBhvr>
                                        <p:cTn id="27" dur="500"/>
                                        <p:tgtEl>
                                          <p:spTgt spid="295979"/>
                                        </p:tgtEl>
                                      </p:cBhvr>
                                    </p:animEffect>
                                  </p:childTnLst>
                                </p:cTn>
                              </p:par>
                            </p:childTnLst>
                          </p:cTn>
                        </p:par>
                        <p:par>
                          <p:cTn id="28" fill="hold" nodeType="afterGroup">
                            <p:stCondLst>
                              <p:cond delay="500"/>
                            </p:stCondLst>
                            <p:childTnLst>
                              <p:par>
                                <p:cTn id="29" presetID="22" presetClass="entr" presetSubtype="8" fill="hold" nodeType="afterEffect">
                                  <p:stCondLst>
                                    <p:cond delay="0"/>
                                  </p:stCondLst>
                                  <p:childTnLst>
                                    <p:set>
                                      <p:cBhvr>
                                        <p:cTn id="30" dur="1" fill="hold">
                                          <p:stCondLst>
                                            <p:cond delay="0"/>
                                          </p:stCondLst>
                                        </p:cTn>
                                        <p:tgtEl>
                                          <p:spTgt spid="295969"/>
                                        </p:tgtEl>
                                        <p:attrNameLst>
                                          <p:attrName>style.visibility</p:attrName>
                                        </p:attrNameLst>
                                      </p:cBhvr>
                                      <p:to>
                                        <p:strVal val="visible"/>
                                      </p:to>
                                    </p:set>
                                    <p:animEffect transition="in" filter="wipe(left)">
                                      <p:cBhvr>
                                        <p:cTn id="31" dur="500"/>
                                        <p:tgtEl>
                                          <p:spTgt spid="29596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95970"/>
                                        </p:tgtEl>
                                        <p:attrNameLst>
                                          <p:attrName>style.visibility</p:attrName>
                                        </p:attrNameLst>
                                      </p:cBhvr>
                                      <p:to>
                                        <p:strVal val="visible"/>
                                      </p:to>
                                    </p:set>
                                    <p:animEffect transition="in" filter="wipe(left)">
                                      <p:cBhvr>
                                        <p:cTn id="36" dur="500"/>
                                        <p:tgtEl>
                                          <p:spTgt spid="295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2" grpId="0" autoUpdateAnimBg="0"/>
      <p:bldP spid="295966" grpId="0" autoUpdateAnimBg="0"/>
      <p:bldP spid="29598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83127"/>
            <a:ext cx="6781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4814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563091" y="792079"/>
            <a:ext cx="5486400" cy="461665"/>
          </a:xfrm>
          <a:prstGeom prst="rect">
            <a:avLst/>
          </a:prstGeom>
        </p:spPr>
        <p:txBody>
          <a:bodyPr wrap="square">
            <a:spAutoFit/>
          </a:bodyPr>
          <a:lstStyle/>
          <a:p>
            <a:r>
              <a:rPr lang="en-US" b="1" dirty="0"/>
              <a:t>The Response of the Economy to a </a:t>
            </a:r>
            <a:r>
              <a:rPr lang="en-US" sz="2400" b="1" dirty="0">
                <a:solidFill>
                  <a:srgbClr val="FF0000"/>
                </a:solidFill>
              </a:rPr>
              <a:t>Tax Increase</a:t>
            </a:r>
            <a:endParaRPr lang="en-US" sz="2400" dirty="0">
              <a:solidFill>
                <a:srgbClr val="FF0000"/>
              </a:solidFil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08" y="1524000"/>
            <a:ext cx="465859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44668" y="1600139"/>
            <a:ext cx="3836988" cy="400110"/>
          </a:xfrm>
          <a:prstGeom prst="rect">
            <a:avLst/>
          </a:prstGeom>
          <a:solidFill>
            <a:schemeClr val="accent3">
              <a:lumMod val="20000"/>
              <a:lumOff val="80000"/>
            </a:schemeClr>
          </a:solidFill>
        </p:spPr>
        <p:txBody>
          <a:bodyPr wrap="square">
            <a:spAutoFit/>
          </a:bodyPr>
          <a:lstStyle/>
          <a:p>
            <a:pPr>
              <a:defRPr/>
            </a:pPr>
            <a:r>
              <a:rPr lang="id-ID" sz="2000" dirty="0">
                <a:latin typeface="Times New Roman" pitchFamily="18" charset="0"/>
                <a:cs typeface="Times New Roman" pitchFamily="18" charset="0"/>
              </a:rPr>
              <a:t>IS</a:t>
            </a:r>
            <a:r>
              <a:rPr lang="id-ID" sz="2000" baseline="-25000" dirty="0">
                <a:latin typeface="Times New Roman" pitchFamily="18" charset="0"/>
                <a:cs typeface="Times New Roman" pitchFamily="18" charset="0"/>
              </a:rPr>
              <a:t>1</a:t>
            </a:r>
            <a:r>
              <a:rPr lang="id-ID" sz="2000" dirty="0">
                <a:latin typeface="Times New Roman" pitchFamily="18" charset="0"/>
                <a:cs typeface="Times New Roman" pitchFamily="18" charset="0"/>
              </a:rPr>
              <a:t> dan LM: titiik </a:t>
            </a:r>
            <a:r>
              <a:rPr lang="id-ID" sz="2000" b="1" dirty="0">
                <a:solidFill>
                  <a:srgbClr val="FF0000"/>
                </a:solidFill>
                <a:latin typeface="Times New Roman" pitchFamily="18" charset="0"/>
                <a:cs typeface="Times New Roman" pitchFamily="18" charset="0"/>
              </a:rPr>
              <a:t>A</a:t>
            </a:r>
            <a:r>
              <a:rPr lang="id-ID" sz="2000" b="1" dirty="0">
                <a:latin typeface="Times New Roman" pitchFamily="18" charset="0"/>
                <a:cs typeface="Times New Roman" pitchFamily="18" charset="0"/>
              </a:rPr>
              <a:t> </a:t>
            </a:r>
            <a:r>
              <a:rPr lang="id-ID" sz="2000" dirty="0">
                <a:latin typeface="Times New Roman" pitchFamily="18" charset="0"/>
                <a:cs typeface="Times New Roman" pitchFamily="18" charset="0"/>
              </a:rPr>
              <a:t>(r1 dan Y1)</a:t>
            </a:r>
          </a:p>
        </p:txBody>
      </p:sp>
      <p:sp>
        <p:nvSpPr>
          <p:cNvPr id="9" name="Rectangle 2"/>
          <p:cNvSpPr>
            <a:spLocks noChangeArrowheads="1"/>
          </p:cNvSpPr>
          <p:nvPr/>
        </p:nvSpPr>
        <p:spPr bwMode="auto">
          <a:xfrm>
            <a:off x="5314118" y="2084127"/>
            <a:ext cx="3795247" cy="3231654"/>
          </a:xfrm>
          <a:prstGeom prst="rect">
            <a:avLst/>
          </a:prstGeom>
          <a:solidFill>
            <a:srgbClr val="E5F3F7"/>
          </a:solidFill>
          <a:ln>
            <a:noFill/>
          </a:ln>
        </p:spPr>
        <p:txBody>
          <a:bodyPr wrap="square">
            <a:spAutoFit/>
          </a:bodyPr>
          <a:lstStyle/>
          <a:p>
            <a:r>
              <a:rPr lang="id-ID" sz="2800" b="1" dirty="0">
                <a:solidFill>
                  <a:srgbClr val="FF0000"/>
                </a:solidFill>
                <a:latin typeface="Times New Roman" pitchFamily="18" charset="0"/>
                <a:cs typeface="Times New Roman" pitchFamily="18" charset="0"/>
              </a:rPr>
              <a:t>T ↑ </a:t>
            </a:r>
            <a:r>
              <a:rPr lang="id-ID" sz="2000" dirty="0">
                <a:latin typeface="Times New Roman" pitchFamily="18" charset="0"/>
                <a:cs typeface="Times New Roman" pitchFamily="18" charset="0"/>
                <a:sym typeface="Wingdings" pitchFamily="2" charset="2"/>
              </a:rPr>
              <a:t></a:t>
            </a:r>
            <a:r>
              <a:rPr lang="id-ID" sz="2000" b="1" dirty="0">
                <a:solidFill>
                  <a:srgbClr val="FF0000"/>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pasar barang: IS kiri dari </a:t>
            </a:r>
            <a:r>
              <a:rPr lang="id-ID" sz="2000" dirty="0">
                <a:latin typeface="Times New Roman" pitchFamily="18" charset="0"/>
                <a:cs typeface="Times New Roman" pitchFamily="18" charset="0"/>
              </a:rPr>
              <a:t>IS</a:t>
            </a:r>
            <a:r>
              <a:rPr lang="id-ID" sz="2000" baseline="-25000" dirty="0">
                <a:latin typeface="Times New Roman" pitchFamily="18" charset="0"/>
                <a:cs typeface="Times New Roman" pitchFamily="18" charset="0"/>
              </a:rPr>
              <a:t>1</a:t>
            </a:r>
            <a:r>
              <a:rPr lang="id-ID" sz="2000" dirty="0">
                <a:latin typeface="Times New Roman" pitchFamily="18" charset="0"/>
                <a:cs typeface="Times New Roman" pitchFamily="18" charset="0"/>
              </a:rPr>
              <a:t> ke IS</a:t>
            </a:r>
            <a:r>
              <a:rPr lang="id-ID" sz="2000" baseline="-25000" dirty="0">
                <a:latin typeface="Times New Roman" pitchFamily="18" charset="0"/>
                <a:cs typeface="Times New Roman" pitchFamily="18" charset="0"/>
              </a:rPr>
              <a:t>2 </a:t>
            </a:r>
            <a:r>
              <a:rPr lang="id-ID" sz="2000" dirty="0">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rPr>
              <a:t>pada r1 dan IS2: titik </a:t>
            </a:r>
            <a:r>
              <a:rPr lang="en-US" sz="2000" dirty="0">
                <a:latin typeface="Times New Roman" pitchFamily="18" charset="0"/>
                <a:cs typeface="Times New Roman" pitchFamily="18" charset="0"/>
              </a:rPr>
              <a:t>C</a:t>
            </a:r>
            <a:r>
              <a:rPr lang="id-ID" sz="2000" dirty="0">
                <a:latin typeface="Times New Roman" pitchFamily="18" charset="0"/>
                <a:cs typeface="Times New Roman" pitchFamily="18" charset="0"/>
              </a:rPr>
              <a:t> (r1 dan Y</a:t>
            </a:r>
            <a:r>
              <a:rPr lang="en-US" sz="2000" dirty="0">
                <a:latin typeface="Times New Roman" pitchFamily="18" charset="0"/>
                <a:cs typeface="Times New Roman" pitchFamily="18" charset="0"/>
              </a:rPr>
              <a:t>2</a:t>
            </a:r>
            <a:r>
              <a:rPr lang="id-ID" sz="2000" dirty="0">
                <a:latin typeface="Times New Roman" pitchFamily="18" charset="0"/>
                <a:cs typeface="Times New Roman" pitchFamily="18" charset="0"/>
              </a:rPr>
              <a:t>): </a:t>
            </a:r>
            <a:r>
              <a:rPr lang="id-ID" sz="2000" b="1" dirty="0">
                <a:solidFill>
                  <a:srgbClr val="FF0000"/>
                </a:solidFill>
                <a:latin typeface="Times New Roman" pitchFamily="18" charset="0"/>
                <a:cs typeface="Times New Roman" pitchFamily="18" charset="0"/>
              </a:rPr>
              <a:t>Y ↓</a:t>
            </a:r>
            <a:r>
              <a:rPr lang="id-ID" sz="2000" dirty="0">
                <a:latin typeface="Times New Roman" pitchFamily="18" charset="0"/>
                <a:cs typeface="Times New Roman" pitchFamily="18" charset="0"/>
              </a:rPr>
              <a:t> dari Y1 ke Y2 </a:t>
            </a:r>
            <a:r>
              <a:rPr lang="id-ID" sz="2000" dirty="0">
                <a:latin typeface="Times New Roman" pitchFamily="18" charset="0"/>
                <a:cs typeface="Times New Roman" pitchFamily="18" charset="0"/>
                <a:sym typeface="Wingdings" pitchFamily="2" charset="2"/>
              </a:rPr>
              <a:t> ∆Y = - MPC/(1-MPC) . ∆T ; </a:t>
            </a:r>
            <a:r>
              <a:rPr lang="id-ID" sz="2800" b="1" dirty="0">
                <a:latin typeface="Times New Roman" pitchFamily="18" charset="0"/>
                <a:cs typeface="Times New Roman" pitchFamily="18" charset="0"/>
                <a:sym typeface="Wingdings" pitchFamily="2" charset="2"/>
              </a:rPr>
              <a:t>supaya Y tetap di Y1 </a:t>
            </a:r>
            <a:r>
              <a:rPr lang="id-ID" sz="2800" b="1" dirty="0">
                <a:solidFill>
                  <a:srgbClr val="0070C0"/>
                </a:solidFill>
                <a:latin typeface="Times New Roman" pitchFamily="18" charset="0"/>
                <a:cs typeface="Times New Roman" pitchFamily="18" charset="0"/>
                <a:sym typeface="Wingdings" pitchFamily="2" charset="2"/>
              </a:rPr>
              <a:t>Ms di </a:t>
            </a:r>
            <a:r>
              <a:rPr lang="id-ID" sz="2800" b="1" dirty="0">
                <a:solidFill>
                  <a:srgbClr val="0070C0"/>
                </a:solidFill>
                <a:latin typeface="Times New Roman" pitchFamily="18" charset="0"/>
                <a:cs typeface="Times New Roman" pitchFamily="18" charset="0"/>
              </a:rPr>
              <a:t>↑ </a:t>
            </a:r>
            <a:r>
              <a:rPr lang="id-ID" sz="2800" b="1" dirty="0">
                <a:solidFill>
                  <a:srgbClr val="0070C0"/>
                </a:solidFill>
                <a:latin typeface="Times New Roman" pitchFamily="18" charset="0"/>
                <a:cs typeface="Times New Roman" pitchFamily="18" charset="0"/>
                <a:sym typeface="Wingdings" pitchFamily="2" charset="2"/>
              </a:rPr>
              <a:t>kan </a:t>
            </a:r>
            <a:r>
              <a:rPr lang="id-ID" sz="2000" dirty="0">
                <a:latin typeface="Times New Roman" pitchFamily="18" charset="0"/>
                <a:cs typeface="Times New Roman" pitchFamily="18" charset="0"/>
                <a:sym typeface="Wingdings" pitchFamily="2" charset="2"/>
              </a:rPr>
              <a:t></a:t>
            </a:r>
            <a:r>
              <a:rPr lang="id-ID" sz="2000" dirty="0">
                <a:solidFill>
                  <a:srgbClr val="0070C0"/>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L</a:t>
            </a:r>
            <a:r>
              <a:rPr lang="id-ID" sz="2000" dirty="0">
                <a:solidFill>
                  <a:srgbClr val="FF0000"/>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tetap </a:t>
            </a:r>
            <a:r>
              <a:rPr lang="id-ID" sz="2000" dirty="0">
                <a:latin typeface="Times New Roman" pitchFamily="18" charset="0"/>
                <a:cs typeface="Times New Roman" pitchFamily="18" charset="0"/>
              </a:rPr>
              <a:t>[L(r, Y)] ; </a:t>
            </a:r>
            <a:r>
              <a:rPr lang="id-ID" sz="2000" b="1" dirty="0">
                <a:solidFill>
                  <a:srgbClr val="FF0000"/>
                </a:solidFill>
                <a:latin typeface="Times New Roman" pitchFamily="18" charset="0"/>
                <a:cs typeface="Times New Roman" pitchFamily="18" charset="0"/>
                <a:sym typeface="Wingdings" pitchFamily="2" charset="2"/>
              </a:rPr>
              <a:t>Ms</a:t>
            </a:r>
            <a:r>
              <a:rPr lang="id-ID" sz="2000" b="1" dirty="0">
                <a:latin typeface="Times New Roman" pitchFamily="18" charset="0"/>
                <a:cs typeface="Times New Roman" pitchFamily="18" charset="0"/>
                <a:sym typeface="Wingdings" pitchFamily="2" charset="2"/>
              </a:rPr>
              <a:t> </a:t>
            </a:r>
            <a:r>
              <a:rPr lang="id-ID" sz="2000" b="1" dirty="0">
                <a:solidFill>
                  <a:srgbClr val="FF0000"/>
                </a:solidFill>
                <a:latin typeface="Times New Roman" pitchFamily="18" charset="0"/>
                <a:cs typeface="Times New Roman" pitchFamily="18" charset="0"/>
              </a:rPr>
              <a:t>↑</a:t>
            </a:r>
            <a:r>
              <a:rPr lang="id-ID" sz="2000" dirty="0">
                <a:latin typeface="Times New Roman" pitchFamily="18" charset="0"/>
                <a:cs typeface="Times New Roman" pitchFamily="18" charset="0"/>
                <a:sym typeface="Wingdings" pitchFamily="2" charset="2"/>
              </a:rPr>
              <a:t>  </a:t>
            </a:r>
            <a:r>
              <a:rPr lang="id-ID" sz="2000" b="1" dirty="0">
                <a:solidFill>
                  <a:srgbClr val="FF0000"/>
                </a:solidFill>
                <a:latin typeface="Times New Roman" pitchFamily="18" charset="0"/>
                <a:cs typeface="Times New Roman" pitchFamily="18" charset="0"/>
                <a:sym typeface="Wingdings" pitchFamily="2" charset="2"/>
              </a:rPr>
              <a:t>r ↓</a:t>
            </a:r>
            <a:r>
              <a:rPr lang="id-ID" sz="2000" dirty="0">
                <a:solidFill>
                  <a:srgbClr val="FF0000"/>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dari r1 ke r2</a:t>
            </a:r>
            <a:r>
              <a:rPr lang="id-ID" sz="2000" dirty="0">
                <a:solidFill>
                  <a:srgbClr val="FF0000"/>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a:t>
            </a:r>
            <a:r>
              <a:rPr lang="id-ID" sz="2000" dirty="0">
                <a:solidFill>
                  <a:srgbClr val="FF0000"/>
                </a:solidFill>
                <a:latin typeface="Times New Roman" pitchFamily="18" charset="0"/>
                <a:cs typeface="Times New Roman" pitchFamily="18" charset="0"/>
                <a:sym typeface="Wingdings" pitchFamily="2" charset="2"/>
              </a:rPr>
              <a:t> </a:t>
            </a:r>
            <a:r>
              <a:rPr lang="id-ID" sz="2000" b="1" dirty="0">
                <a:solidFill>
                  <a:srgbClr val="FF0000"/>
                </a:solidFill>
                <a:latin typeface="Times New Roman" pitchFamily="18" charset="0"/>
                <a:cs typeface="Times New Roman" pitchFamily="18" charset="0"/>
                <a:sym typeface="Wingdings" pitchFamily="2" charset="2"/>
              </a:rPr>
              <a:t>I </a:t>
            </a:r>
            <a:r>
              <a:rPr lang="id-ID" sz="2000" b="1" dirty="0">
                <a:solidFill>
                  <a:srgbClr val="FF0000"/>
                </a:solidFill>
                <a:latin typeface="Times New Roman" pitchFamily="18" charset="0"/>
                <a:cs typeface="Times New Roman" pitchFamily="18" charset="0"/>
                <a:sym typeface="Symbol"/>
              </a:rPr>
              <a:t></a:t>
            </a:r>
            <a:r>
              <a:rPr lang="id-ID" sz="2000" dirty="0">
                <a:solidFill>
                  <a:srgbClr val="0070C0"/>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[I(r)] P</a:t>
            </a:r>
            <a:r>
              <a:rPr lang="id-ID" sz="2000" dirty="0">
                <a:latin typeface="Times New Roman" pitchFamily="18" charset="0"/>
                <a:cs typeface="Times New Roman" pitchFamily="18" charset="0"/>
              </a:rPr>
              <a:t>E ↑ = C(Y-T) + I↑ + G </a:t>
            </a:r>
            <a:r>
              <a:rPr lang="id-ID" sz="2000" dirty="0">
                <a:latin typeface="Times New Roman" pitchFamily="18" charset="0"/>
                <a:cs typeface="Times New Roman" pitchFamily="18" charset="0"/>
                <a:sym typeface="Wingdings" pitchFamily="2" charset="2"/>
              </a:rPr>
              <a:t> </a:t>
            </a:r>
            <a:r>
              <a:rPr lang="id-ID" sz="2000" b="1" dirty="0">
                <a:solidFill>
                  <a:srgbClr val="FF0000"/>
                </a:solidFill>
                <a:latin typeface="Times New Roman" pitchFamily="18" charset="0"/>
                <a:cs typeface="Times New Roman" pitchFamily="18" charset="0"/>
                <a:sym typeface="Wingdings" pitchFamily="2" charset="2"/>
              </a:rPr>
              <a:t>Y </a:t>
            </a:r>
            <a:r>
              <a:rPr lang="id-ID" sz="2000" b="1" dirty="0">
                <a:solidFill>
                  <a:srgbClr val="FF0000"/>
                </a:solidFill>
                <a:latin typeface="Times New Roman" pitchFamily="18" charset="0"/>
                <a:cs typeface="Times New Roman" pitchFamily="18" charset="0"/>
              </a:rPr>
              <a:t>↑</a:t>
            </a:r>
            <a:r>
              <a:rPr lang="id-ID" sz="2000" dirty="0">
                <a:latin typeface="Times New Roman" pitchFamily="18" charset="0"/>
                <a:cs typeface="Times New Roman" pitchFamily="18" charset="0"/>
              </a:rPr>
              <a:t> (Y = PE) dari Y2 ke Y1</a:t>
            </a:r>
          </a:p>
        </p:txBody>
      </p:sp>
      <p:sp>
        <p:nvSpPr>
          <p:cNvPr id="11" name="TextBox 10"/>
          <p:cNvSpPr txBox="1"/>
          <p:nvPr/>
        </p:nvSpPr>
        <p:spPr>
          <a:xfrm>
            <a:off x="1052168" y="2890095"/>
            <a:ext cx="360996" cy="338554"/>
          </a:xfrm>
          <a:prstGeom prst="rect">
            <a:avLst/>
          </a:prstGeom>
          <a:noFill/>
        </p:spPr>
        <p:txBody>
          <a:bodyPr wrap="none" rtlCol="0">
            <a:spAutoFit/>
          </a:bodyPr>
          <a:lstStyle/>
          <a:p>
            <a:r>
              <a:rPr lang="en-US" sz="1600" b="1" dirty="0">
                <a:solidFill>
                  <a:srgbClr val="0070C0"/>
                </a:solidFill>
              </a:rPr>
              <a:t>r1</a:t>
            </a:r>
          </a:p>
        </p:txBody>
      </p:sp>
      <p:sp>
        <p:nvSpPr>
          <p:cNvPr id="12" name="TextBox 11"/>
          <p:cNvSpPr txBox="1"/>
          <p:nvPr/>
        </p:nvSpPr>
        <p:spPr>
          <a:xfrm>
            <a:off x="1052168" y="4131677"/>
            <a:ext cx="360996" cy="338554"/>
          </a:xfrm>
          <a:prstGeom prst="rect">
            <a:avLst/>
          </a:prstGeom>
          <a:noFill/>
        </p:spPr>
        <p:txBody>
          <a:bodyPr wrap="none" rtlCol="0">
            <a:spAutoFit/>
          </a:bodyPr>
          <a:lstStyle/>
          <a:p>
            <a:r>
              <a:rPr lang="en-US" sz="1600" b="1" dirty="0">
                <a:solidFill>
                  <a:srgbClr val="FF0000"/>
                </a:solidFill>
              </a:rPr>
              <a:t>r2</a:t>
            </a:r>
          </a:p>
        </p:txBody>
      </p:sp>
      <p:sp>
        <p:nvSpPr>
          <p:cNvPr id="13" name="TextBox 12"/>
          <p:cNvSpPr txBox="1"/>
          <p:nvPr/>
        </p:nvSpPr>
        <p:spPr>
          <a:xfrm>
            <a:off x="2819400" y="5114092"/>
            <a:ext cx="396262" cy="338554"/>
          </a:xfrm>
          <a:prstGeom prst="rect">
            <a:avLst/>
          </a:prstGeom>
          <a:noFill/>
        </p:spPr>
        <p:txBody>
          <a:bodyPr wrap="none" rtlCol="0">
            <a:spAutoFit/>
          </a:bodyPr>
          <a:lstStyle/>
          <a:p>
            <a:r>
              <a:rPr lang="en-US" sz="1600" b="1" dirty="0">
                <a:solidFill>
                  <a:srgbClr val="0070C0"/>
                </a:solidFill>
              </a:rPr>
              <a:t>Y1</a:t>
            </a:r>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118" y="1371600"/>
            <a:ext cx="2924610" cy="42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a:off x="1752600" y="3228649"/>
            <a:ext cx="38100" cy="191919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92569" y="5097215"/>
            <a:ext cx="396262" cy="338554"/>
          </a:xfrm>
          <a:prstGeom prst="rect">
            <a:avLst/>
          </a:prstGeom>
          <a:noFill/>
        </p:spPr>
        <p:txBody>
          <a:bodyPr wrap="none" rtlCol="0">
            <a:spAutoFit/>
          </a:bodyPr>
          <a:lstStyle/>
          <a:p>
            <a:r>
              <a:rPr lang="en-US" sz="1600" b="1" dirty="0">
                <a:solidFill>
                  <a:srgbClr val="FF0000"/>
                </a:solidFill>
              </a:rPr>
              <a:t>Y2</a:t>
            </a:r>
          </a:p>
        </p:txBody>
      </p:sp>
      <p:sp>
        <p:nvSpPr>
          <p:cNvPr id="21" name="Rectangle 20"/>
          <p:cNvSpPr/>
          <p:nvPr/>
        </p:nvSpPr>
        <p:spPr>
          <a:xfrm>
            <a:off x="593003" y="5852854"/>
            <a:ext cx="3940175" cy="523220"/>
          </a:xfrm>
          <a:prstGeom prst="rect">
            <a:avLst/>
          </a:prstGeom>
          <a:solidFill>
            <a:srgbClr val="FFFFCC"/>
          </a:solidFill>
        </p:spPr>
        <p:txBody>
          <a:bodyPr wrap="square">
            <a:spAutoFit/>
          </a:bodyPr>
          <a:lstStyle/>
          <a:p>
            <a:pPr>
              <a:defRPr/>
            </a:pPr>
            <a:r>
              <a:rPr lang="id-ID" sz="2800" b="1" dirty="0">
                <a:solidFill>
                  <a:srgbClr val="FF0000"/>
                </a:solidFill>
                <a:latin typeface="Times New Roman" pitchFamily="18" charset="0"/>
                <a:cs typeface="Times New Roman" pitchFamily="18" charset="0"/>
              </a:rPr>
              <a:t>T ↑ </a:t>
            </a:r>
            <a:r>
              <a:rPr lang="id-ID" sz="2000" dirty="0">
                <a:latin typeface="Times New Roman" pitchFamily="18" charset="0"/>
                <a:cs typeface="Times New Roman" pitchFamily="18" charset="0"/>
                <a:sym typeface="Wingdings" pitchFamily="2" charset="2"/>
              </a:rPr>
              <a:t>hasil akhir </a:t>
            </a:r>
            <a:r>
              <a:rPr lang="id-ID" sz="2800" b="1" dirty="0">
                <a:solidFill>
                  <a:srgbClr val="0070C0"/>
                </a:solidFill>
                <a:latin typeface="Times New Roman" pitchFamily="18" charset="0"/>
                <a:cs typeface="Times New Roman" pitchFamily="18" charset="0"/>
                <a:sym typeface="Wingdings" pitchFamily="2" charset="2"/>
              </a:rPr>
              <a:t>Y </a:t>
            </a:r>
            <a:r>
              <a:rPr lang="id-ID" sz="2800" b="1" dirty="0">
                <a:solidFill>
                  <a:srgbClr val="0070C0"/>
                </a:solidFill>
                <a:latin typeface="Times New Roman"/>
                <a:cs typeface="Times New Roman"/>
                <a:sym typeface="Wingdings" pitchFamily="2" charset="2"/>
              </a:rPr>
              <a:t>tetap</a:t>
            </a:r>
            <a:r>
              <a:rPr lang="id-ID" sz="2000" b="1" dirty="0">
                <a:solidFill>
                  <a:srgbClr val="0070C0"/>
                </a:solidFill>
                <a:latin typeface="Times New Roman"/>
                <a:cs typeface="Times New Roman"/>
                <a:sym typeface="Wingdings" pitchFamily="2" charset="2"/>
              </a:rPr>
              <a:t> </a:t>
            </a:r>
            <a:r>
              <a:rPr lang="id-ID" sz="2000" b="1" dirty="0">
                <a:latin typeface="Times New Roman"/>
                <a:cs typeface="Times New Roman"/>
                <a:sym typeface="Wingdings" pitchFamily="2" charset="2"/>
              </a:rPr>
              <a:t>;</a:t>
            </a:r>
            <a:r>
              <a:rPr lang="id-ID" sz="2000" dirty="0">
                <a:latin typeface="Times New Roman" pitchFamily="18" charset="0"/>
                <a:cs typeface="Times New Roman" pitchFamily="18" charset="0"/>
                <a:sym typeface="Wingdings" pitchFamily="2" charset="2"/>
              </a:rPr>
              <a:t> r </a:t>
            </a:r>
            <a:r>
              <a:rPr lang="id-ID" sz="2000" dirty="0">
                <a:latin typeface="Times New Roman"/>
                <a:cs typeface="Times New Roman"/>
                <a:sym typeface="Wingdings" pitchFamily="2" charset="2"/>
              </a:rPr>
              <a:t>↓</a:t>
            </a:r>
            <a:endParaRPr lang="id-ID" sz="2000" dirty="0">
              <a:latin typeface="Times New Roman" pitchFamily="18" charset="0"/>
              <a:cs typeface="Times New Roman" pitchFamily="18" charset="0"/>
              <a:sym typeface="Wingdings" pitchFamily="2" charset="2"/>
            </a:endParaRPr>
          </a:p>
        </p:txBody>
      </p:sp>
      <p:sp>
        <p:nvSpPr>
          <p:cNvPr id="2" name="TextBox 1">
            <a:extLst>
              <a:ext uri="{FF2B5EF4-FFF2-40B4-BE49-F238E27FC236}">
                <a16:creationId xmlns:a16="http://schemas.microsoft.com/office/drawing/2014/main" xmlns="" id="{8B7E7ABA-4920-4EC5-8BDD-5DC8E3FF7BF3}"/>
              </a:ext>
            </a:extLst>
          </p:cNvPr>
          <p:cNvSpPr txBox="1"/>
          <p:nvPr/>
        </p:nvSpPr>
        <p:spPr>
          <a:xfrm>
            <a:off x="1691347" y="2859317"/>
            <a:ext cx="282450" cy="369332"/>
          </a:xfrm>
          <a:prstGeom prst="rect">
            <a:avLst/>
          </a:prstGeom>
          <a:noFill/>
        </p:spPr>
        <p:txBody>
          <a:bodyPr wrap="none" rtlCol="0">
            <a:spAutoFit/>
          </a:bodyPr>
          <a:lstStyle/>
          <a:p>
            <a:r>
              <a:rPr lang="en-US" dirty="0"/>
              <a:t>c</a:t>
            </a:r>
            <a:endParaRPr lang="en-ID" dirty="0"/>
          </a:p>
        </p:txBody>
      </p:sp>
      <p:sp>
        <p:nvSpPr>
          <p:cNvPr id="3" name="Slide Number Placeholder 2"/>
          <p:cNvSpPr>
            <a:spLocks noGrp="1"/>
          </p:cNvSpPr>
          <p:nvPr>
            <p:ph type="sldNum" sz="quarter" idx="12"/>
          </p:nvPr>
        </p:nvSpPr>
        <p:spPr/>
        <p:txBody>
          <a:bodyPr/>
          <a:lstStyle/>
          <a:p>
            <a:fld id="{456F6E04-529F-4CC8-A90A-18A07CEC6577}" type="slidenum">
              <a:rPr lang="en-US" smtClean="0"/>
              <a:t>28</a:t>
            </a:fld>
            <a:endParaRPr lang="en-US"/>
          </a:p>
        </p:txBody>
      </p:sp>
    </p:spTree>
    <p:extLst>
      <p:ext uri="{BB962C8B-B14F-4D97-AF65-F5344CB8AC3E}">
        <p14:creationId xmlns:p14="http://schemas.microsoft.com/office/powerpoint/2010/main" val="2694928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609600" y="1371600"/>
            <a:ext cx="3505200" cy="1295400"/>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05000"/>
              </a:lnSpc>
              <a:spcBef>
                <a:spcPct val="50000"/>
              </a:spcBef>
              <a:buSzPct val="110000"/>
              <a:buFont typeface="Wingdings" pitchFamily="2" charset="2"/>
              <a:buNone/>
            </a:pPr>
            <a:r>
              <a:rPr lang="en-US" sz="2500" dirty="0">
                <a:latin typeface="Tahoma" pitchFamily="34" charset="0"/>
                <a:sym typeface="Symbol" pitchFamily="18" charset="2"/>
              </a:rPr>
              <a:t>If Congress </a:t>
            </a:r>
            <a:r>
              <a:rPr lang="en-US" sz="2500" dirty="0">
                <a:solidFill>
                  <a:srgbClr val="FF0000"/>
                </a:solidFill>
                <a:latin typeface="Tahoma" pitchFamily="34" charset="0"/>
                <a:sym typeface="Symbol" pitchFamily="18" charset="2"/>
              </a:rPr>
              <a:t>raises </a:t>
            </a:r>
            <a:r>
              <a:rPr lang="en-US" sz="2500" b="1" i="1" dirty="0">
                <a:solidFill>
                  <a:srgbClr val="FF0000"/>
                </a:solidFill>
                <a:latin typeface="Tahoma" pitchFamily="34" charset="0"/>
                <a:sym typeface="Symbol" pitchFamily="18" charset="2"/>
              </a:rPr>
              <a:t>G</a:t>
            </a:r>
            <a:r>
              <a:rPr lang="en-US" sz="2500" dirty="0">
                <a:latin typeface="Tahoma" pitchFamily="34" charset="0"/>
                <a:sym typeface="Symbol" pitchFamily="18" charset="2"/>
              </a:rPr>
              <a:t>, </a:t>
            </a:r>
            <a:br>
              <a:rPr lang="en-US" sz="2500" dirty="0">
                <a:latin typeface="Tahoma" pitchFamily="34" charset="0"/>
                <a:sym typeface="Symbol" pitchFamily="18" charset="2"/>
              </a:rPr>
            </a:br>
            <a:r>
              <a:rPr lang="en-US" sz="2500" dirty="0">
                <a:latin typeface="Tahoma" pitchFamily="34" charset="0"/>
                <a:sym typeface="Symbol" pitchFamily="18" charset="2"/>
              </a:rPr>
              <a:t>the </a:t>
            </a:r>
            <a:r>
              <a:rPr lang="en-US" sz="2500" i="1" dirty="0">
                <a:latin typeface="Tahoma" pitchFamily="34" charset="0"/>
                <a:sym typeface="Symbol" pitchFamily="18" charset="2"/>
              </a:rPr>
              <a:t>IS</a:t>
            </a:r>
            <a:r>
              <a:rPr lang="en-US" sz="2500" dirty="0">
                <a:latin typeface="Tahoma" pitchFamily="34" charset="0"/>
                <a:sym typeface="Symbol" pitchFamily="18" charset="2"/>
              </a:rPr>
              <a:t> </a:t>
            </a:r>
            <a:r>
              <a:rPr lang="en-US" sz="1200" dirty="0">
                <a:latin typeface="Tahoma" pitchFamily="34" charset="0"/>
                <a:sym typeface="Symbol" pitchFamily="18" charset="2"/>
              </a:rPr>
              <a:t> </a:t>
            </a:r>
            <a:r>
              <a:rPr lang="en-US" sz="2500" dirty="0">
                <a:latin typeface="Tahoma" pitchFamily="34" charset="0"/>
                <a:sym typeface="Symbol" pitchFamily="18" charset="2"/>
              </a:rPr>
              <a:t>curve shifts right</a:t>
            </a:r>
          </a:p>
        </p:txBody>
      </p:sp>
      <p:grpSp>
        <p:nvGrpSpPr>
          <p:cNvPr id="34820" name="Group 3"/>
          <p:cNvGrpSpPr>
            <a:grpSpLocks/>
          </p:cNvGrpSpPr>
          <p:nvPr/>
        </p:nvGrpSpPr>
        <p:grpSpPr bwMode="auto">
          <a:xfrm>
            <a:off x="5272088" y="2359025"/>
            <a:ext cx="2625725" cy="2212975"/>
            <a:chOff x="3321" y="1486"/>
            <a:chExt cx="1654" cy="1394"/>
          </a:xfrm>
        </p:grpSpPr>
        <p:sp>
          <p:nvSpPr>
            <p:cNvPr id="34857" name="Line 4"/>
            <p:cNvSpPr>
              <a:spLocks noChangeShapeType="1"/>
            </p:cNvSpPr>
            <p:nvPr/>
          </p:nvSpPr>
          <p:spPr bwMode="auto">
            <a:xfrm>
              <a:off x="3321" y="1486"/>
              <a:ext cx="1257" cy="12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8" name="Text Box 5"/>
            <p:cNvSpPr txBox="1">
              <a:spLocks noChangeArrowheads="1"/>
            </p:cNvSpPr>
            <p:nvPr/>
          </p:nvSpPr>
          <p:spPr bwMode="auto">
            <a:xfrm>
              <a:off x="4542" y="2592"/>
              <a:ext cx="4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latin typeface="Tahoma" pitchFamily="34" charset="0"/>
                </a:rPr>
                <a:t>IS</a:t>
              </a:r>
              <a:r>
                <a:rPr lang="en-US" sz="2200" b="1" i="1" baseline="-25000">
                  <a:latin typeface="Tahoma" pitchFamily="34" charset="0"/>
                </a:rPr>
                <a:t>1</a:t>
              </a:r>
            </a:p>
          </p:txBody>
        </p:sp>
      </p:grpSp>
      <p:sp>
        <p:nvSpPr>
          <p:cNvPr id="302086" name="Rectangle 6"/>
          <p:cNvSpPr>
            <a:spLocks noGrp="1" noChangeArrowheads="1"/>
          </p:cNvSpPr>
          <p:nvPr>
            <p:ph type="title"/>
          </p:nvPr>
        </p:nvSpPr>
        <p:spPr>
          <a:xfrm>
            <a:off x="446809" y="152400"/>
            <a:ext cx="7772400" cy="838200"/>
          </a:xfrm>
        </p:spPr>
        <p:txBody>
          <a:bodyPr/>
          <a:lstStyle/>
          <a:p>
            <a:pPr algn="l" eaLnBrk="1" hangingPunct="1">
              <a:defRPr/>
            </a:pPr>
            <a:r>
              <a:rPr lang="en-US" sz="3400" b="1" dirty="0">
                <a:solidFill>
                  <a:srgbClr val="00B050"/>
                </a:solidFill>
              </a:rPr>
              <a:t>Response 3:   hold </a:t>
            </a:r>
            <a:r>
              <a:rPr lang="en-US" sz="3400" b="1" i="1" dirty="0">
                <a:solidFill>
                  <a:srgbClr val="00B050"/>
                </a:solidFill>
                <a:latin typeface="Tahoma" panose="020B0604030504040204" pitchFamily="34" charset="0"/>
              </a:rPr>
              <a:t>Y</a:t>
            </a:r>
            <a:r>
              <a:rPr lang="en-US" sz="3400" b="1" dirty="0">
                <a:solidFill>
                  <a:srgbClr val="00B050"/>
                </a:solidFill>
              </a:rPr>
              <a:t>  constant</a:t>
            </a:r>
            <a:endParaRPr lang="en-US" sz="3400" b="1" dirty="0">
              <a:solidFill>
                <a:srgbClr val="00B050"/>
              </a:solidFill>
              <a:sym typeface="Symbol" panose="05050102010706020507" pitchFamily="18" charset="2"/>
            </a:endParaRPr>
          </a:p>
        </p:txBody>
      </p:sp>
      <p:grpSp>
        <p:nvGrpSpPr>
          <p:cNvPr id="34822" name="Group 7"/>
          <p:cNvGrpSpPr>
            <a:grpSpLocks/>
          </p:cNvGrpSpPr>
          <p:nvPr/>
        </p:nvGrpSpPr>
        <p:grpSpPr bwMode="auto">
          <a:xfrm>
            <a:off x="4662488" y="1357313"/>
            <a:ext cx="3962400" cy="3616325"/>
            <a:chOff x="2976" y="1296"/>
            <a:chExt cx="2304" cy="2088"/>
          </a:xfrm>
        </p:grpSpPr>
        <p:grpSp>
          <p:nvGrpSpPr>
            <p:cNvPr id="34852" name="Group 8"/>
            <p:cNvGrpSpPr>
              <a:grpSpLocks/>
            </p:cNvGrpSpPr>
            <p:nvPr/>
          </p:nvGrpSpPr>
          <p:grpSpPr bwMode="auto">
            <a:xfrm>
              <a:off x="3120" y="1536"/>
              <a:ext cx="1968" cy="1728"/>
              <a:chOff x="2640" y="1056"/>
              <a:chExt cx="2496" cy="2112"/>
            </a:xfrm>
          </p:grpSpPr>
          <p:sp>
            <p:nvSpPr>
              <p:cNvPr id="34855" name="Line 9"/>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6" name="Line 10"/>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853" name="Text Box 11"/>
            <p:cNvSpPr txBox="1">
              <a:spLocks noChangeArrowheads="1"/>
            </p:cNvSpPr>
            <p:nvPr/>
          </p:nvSpPr>
          <p:spPr bwMode="auto">
            <a:xfrm>
              <a:off x="4944" y="3120"/>
              <a:ext cx="336"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b="1" i="1">
                  <a:latin typeface="Tahoma" pitchFamily="34" charset="0"/>
                </a:rPr>
                <a:t>Y</a:t>
              </a:r>
              <a:r>
                <a:rPr lang="en-US">
                  <a:latin typeface="Arial" charset="0"/>
                </a:rPr>
                <a:t> </a:t>
              </a:r>
              <a:endParaRPr lang="en-US" sz="2200">
                <a:latin typeface="Arial" charset="0"/>
              </a:endParaRPr>
            </a:p>
          </p:txBody>
        </p:sp>
        <p:sp>
          <p:nvSpPr>
            <p:cNvPr id="34854" name="Text Box 12"/>
            <p:cNvSpPr txBox="1">
              <a:spLocks noChangeArrowheads="1"/>
            </p:cNvSpPr>
            <p:nvPr/>
          </p:nvSpPr>
          <p:spPr bwMode="auto">
            <a:xfrm>
              <a:off x="2976" y="1296"/>
              <a:ext cx="240"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082675" algn="r"/>
                  <a:tab pos="1830388" algn="r"/>
                </a:tabLst>
                <a:defRPr sz="2400">
                  <a:solidFill>
                    <a:schemeClr val="tx1"/>
                  </a:solidFill>
                  <a:latin typeface="Times New Roman" pitchFamily="18" charset="0"/>
                </a:defRPr>
              </a:lvl1pPr>
              <a:lvl2pPr marL="742950" indent="-285750">
                <a:tabLst>
                  <a:tab pos="1082675" algn="r"/>
                  <a:tab pos="1830388" algn="r"/>
                </a:tabLst>
                <a:defRPr sz="2400">
                  <a:solidFill>
                    <a:schemeClr val="tx1"/>
                  </a:solidFill>
                  <a:latin typeface="Times New Roman" pitchFamily="18" charset="0"/>
                </a:defRPr>
              </a:lvl2pPr>
              <a:lvl3pPr marL="1143000" indent="-228600">
                <a:tabLst>
                  <a:tab pos="1082675" algn="r"/>
                  <a:tab pos="1830388" algn="r"/>
                </a:tabLst>
                <a:defRPr sz="2400">
                  <a:solidFill>
                    <a:schemeClr val="tx1"/>
                  </a:solidFill>
                  <a:latin typeface="Times New Roman" pitchFamily="18" charset="0"/>
                </a:defRPr>
              </a:lvl3pPr>
              <a:lvl4pPr marL="1600200" indent="-228600">
                <a:tabLst>
                  <a:tab pos="1082675" algn="r"/>
                  <a:tab pos="1830388" algn="r"/>
                </a:tabLst>
                <a:defRPr sz="2400">
                  <a:solidFill>
                    <a:schemeClr val="tx1"/>
                  </a:solidFill>
                  <a:latin typeface="Times New Roman" pitchFamily="18" charset="0"/>
                </a:defRPr>
              </a:lvl4pPr>
              <a:lvl5pPr marL="2057400" indent="-228600">
                <a:tabLst>
                  <a:tab pos="1082675" algn="r"/>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9pPr>
            </a:lstStyle>
            <a:p>
              <a:pPr algn="ctr" eaLnBrk="1" hangingPunct="1"/>
              <a:r>
                <a:rPr lang="en-US" b="1" i="1">
                  <a:latin typeface="Tahoma" pitchFamily="34" charset="0"/>
                </a:rPr>
                <a:t>r</a:t>
              </a:r>
              <a:endParaRPr lang="en-US" sz="2200">
                <a:latin typeface="Arial" charset="0"/>
              </a:endParaRPr>
            </a:p>
          </p:txBody>
        </p:sp>
      </p:grpSp>
      <p:grpSp>
        <p:nvGrpSpPr>
          <p:cNvPr id="34823" name="Group 13"/>
          <p:cNvGrpSpPr>
            <a:grpSpLocks/>
          </p:cNvGrpSpPr>
          <p:nvPr/>
        </p:nvGrpSpPr>
        <p:grpSpPr bwMode="auto">
          <a:xfrm>
            <a:off x="5348288" y="1738313"/>
            <a:ext cx="2667000" cy="2590800"/>
            <a:chOff x="3504" y="1200"/>
            <a:chExt cx="1488" cy="1440"/>
          </a:xfrm>
        </p:grpSpPr>
        <p:sp>
          <p:nvSpPr>
            <p:cNvPr id="34850" name="Line 14"/>
            <p:cNvSpPr>
              <a:spLocks noChangeShapeType="1"/>
            </p:cNvSpPr>
            <p:nvPr/>
          </p:nvSpPr>
          <p:spPr bwMode="auto">
            <a:xfrm flipV="1">
              <a:off x="3504" y="1440"/>
              <a:ext cx="1200" cy="1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1" name="Text Box 15"/>
            <p:cNvSpPr txBox="1">
              <a:spLocks noChangeArrowheads="1"/>
            </p:cNvSpPr>
            <p:nvPr/>
          </p:nvSpPr>
          <p:spPr bwMode="auto">
            <a:xfrm>
              <a:off x="4560" y="1200"/>
              <a:ext cx="432"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latin typeface="Tahoma" pitchFamily="34" charset="0"/>
                </a:rPr>
                <a:t>LM</a:t>
              </a:r>
              <a:r>
                <a:rPr lang="en-US" b="1" i="1" baseline="-25000">
                  <a:latin typeface="Tahoma" pitchFamily="34" charset="0"/>
                </a:rPr>
                <a:t>1</a:t>
              </a:r>
            </a:p>
          </p:txBody>
        </p:sp>
      </p:grpSp>
      <p:grpSp>
        <p:nvGrpSpPr>
          <p:cNvPr id="34824" name="Group 46"/>
          <p:cNvGrpSpPr>
            <a:grpSpLocks/>
          </p:cNvGrpSpPr>
          <p:nvPr/>
        </p:nvGrpSpPr>
        <p:grpSpPr bwMode="auto">
          <a:xfrm>
            <a:off x="4495800" y="3095625"/>
            <a:ext cx="1793875" cy="457200"/>
            <a:chOff x="2832" y="1950"/>
            <a:chExt cx="1130" cy="288"/>
          </a:xfrm>
        </p:grpSpPr>
        <p:sp>
          <p:nvSpPr>
            <p:cNvPr id="34848" name="Line 17"/>
            <p:cNvSpPr>
              <a:spLocks noChangeShapeType="1"/>
            </p:cNvSpPr>
            <p:nvPr/>
          </p:nvSpPr>
          <p:spPr bwMode="auto">
            <a:xfrm flipH="1">
              <a:off x="3092" y="2130"/>
              <a:ext cx="87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9" name="Text Box 19"/>
            <p:cNvSpPr txBox="1">
              <a:spLocks noChangeArrowheads="1"/>
            </p:cNvSpPr>
            <p:nvPr/>
          </p:nvSpPr>
          <p:spPr bwMode="auto">
            <a:xfrm>
              <a:off x="2832" y="195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latin typeface="Tahoma" pitchFamily="34" charset="0"/>
                </a:rPr>
                <a:t>r</a:t>
              </a:r>
              <a:r>
                <a:rPr lang="en-US" sz="2100" b="1" i="1" baseline="-25000">
                  <a:latin typeface="Tahoma" pitchFamily="34" charset="0"/>
                </a:rPr>
                <a:t>1</a:t>
              </a:r>
              <a:endParaRPr lang="en-US" sz="2100" baseline="-25000">
                <a:latin typeface="Arial" charset="0"/>
              </a:endParaRPr>
            </a:p>
          </p:txBody>
        </p:sp>
      </p:grpSp>
      <p:grpSp>
        <p:nvGrpSpPr>
          <p:cNvPr id="34825" name="Group 21"/>
          <p:cNvGrpSpPr>
            <a:grpSpLocks/>
          </p:cNvGrpSpPr>
          <p:nvPr/>
        </p:nvGrpSpPr>
        <p:grpSpPr bwMode="auto">
          <a:xfrm>
            <a:off x="5573713" y="1966913"/>
            <a:ext cx="2617787" cy="2209800"/>
            <a:chOff x="3511" y="1239"/>
            <a:chExt cx="1649" cy="1392"/>
          </a:xfrm>
        </p:grpSpPr>
        <p:sp>
          <p:nvSpPr>
            <p:cNvPr id="34846" name="Line 22"/>
            <p:cNvSpPr>
              <a:spLocks noChangeShapeType="1"/>
            </p:cNvSpPr>
            <p:nvPr/>
          </p:nvSpPr>
          <p:spPr bwMode="auto">
            <a:xfrm>
              <a:off x="3511" y="1239"/>
              <a:ext cx="1257" cy="1253"/>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7" name="Text Box 23"/>
            <p:cNvSpPr txBox="1">
              <a:spLocks noChangeArrowheads="1"/>
            </p:cNvSpPr>
            <p:nvPr/>
          </p:nvSpPr>
          <p:spPr bwMode="auto">
            <a:xfrm>
              <a:off x="4727" y="2343"/>
              <a:ext cx="4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solidFill>
                    <a:srgbClr val="003399"/>
                  </a:solidFill>
                  <a:latin typeface="Tahoma" pitchFamily="34" charset="0"/>
                </a:rPr>
                <a:t>IS</a:t>
              </a:r>
              <a:r>
                <a:rPr lang="en-US" sz="2200" b="1" i="1" baseline="-25000">
                  <a:solidFill>
                    <a:srgbClr val="003399"/>
                  </a:solidFill>
                  <a:latin typeface="Tahoma" pitchFamily="34" charset="0"/>
                </a:rPr>
                <a:t>2</a:t>
              </a:r>
            </a:p>
          </p:txBody>
        </p:sp>
      </p:grpSp>
      <p:grpSp>
        <p:nvGrpSpPr>
          <p:cNvPr id="34826" name="Group 24"/>
          <p:cNvGrpSpPr>
            <a:grpSpLocks/>
          </p:cNvGrpSpPr>
          <p:nvPr/>
        </p:nvGrpSpPr>
        <p:grpSpPr bwMode="auto">
          <a:xfrm>
            <a:off x="6381750" y="3040063"/>
            <a:ext cx="533400" cy="2141537"/>
            <a:chOff x="4020" y="1915"/>
            <a:chExt cx="336" cy="1349"/>
          </a:xfrm>
        </p:grpSpPr>
        <p:sp>
          <p:nvSpPr>
            <p:cNvPr id="34844" name="Line 25"/>
            <p:cNvSpPr>
              <a:spLocks noChangeShapeType="1"/>
            </p:cNvSpPr>
            <p:nvPr/>
          </p:nvSpPr>
          <p:spPr bwMode="auto">
            <a:xfrm flipH="1">
              <a:off x="4185" y="1915"/>
              <a:ext cx="0" cy="109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5" name="Text Box 26"/>
            <p:cNvSpPr txBox="1">
              <a:spLocks noChangeArrowheads="1"/>
            </p:cNvSpPr>
            <p:nvPr/>
          </p:nvSpPr>
          <p:spPr bwMode="auto">
            <a:xfrm>
              <a:off x="4020" y="297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solidFill>
                    <a:srgbClr val="969696"/>
                  </a:solidFill>
                  <a:latin typeface="Tahoma" pitchFamily="34" charset="0"/>
                </a:rPr>
                <a:t>Y</a:t>
              </a:r>
              <a:r>
                <a:rPr lang="en-US" sz="2100" b="1" i="1" baseline="-25000">
                  <a:solidFill>
                    <a:srgbClr val="969696"/>
                  </a:solidFill>
                  <a:latin typeface="Tahoma" pitchFamily="34" charset="0"/>
                </a:rPr>
                <a:t>2</a:t>
              </a:r>
              <a:endParaRPr lang="en-US" sz="2100" baseline="-25000">
                <a:solidFill>
                  <a:srgbClr val="969696"/>
                </a:solidFill>
                <a:latin typeface="Arial" charset="0"/>
              </a:endParaRPr>
            </a:p>
          </p:txBody>
        </p:sp>
      </p:grpSp>
      <p:sp>
        <p:nvSpPr>
          <p:cNvPr id="34827" name="Line 27"/>
          <p:cNvSpPr>
            <a:spLocks noChangeShapeType="1"/>
          </p:cNvSpPr>
          <p:nvPr/>
        </p:nvSpPr>
        <p:spPr bwMode="auto">
          <a:xfrm flipH="1" flipV="1">
            <a:off x="4911725" y="3027363"/>
            <a:ext cx="17176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8" name="Text Box 28"/>
          <p:cNvSpPr txBox="1">
            <a:spLocks noChangeArrowheads="1"/>
          </p:cNvSpPr>
          <p:nvPr/>
        </p:nvSpPr>
        <p:spPr bwMode="auto">
          <a:xfrm>
            <a:off x="4495800" y="2747963"/>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solidFill>
                  <a:srgbClr val="969696"/>
                </a:solidFill>
                <a:latin typeface="Tahoma" pitchFamily="34" charset="0"/>
              </a:rPr>
              <a:t>r</a:t>
            </a:r>
            <a:r>
              <a:rPr lang="en-US" sz="2100" b="1" i="1" baseline="-25000">
                <a:solidFill>
                  <a:srgbClr val="969696"/>
                </a:solidFill>
                <a:latin typeface="Tahoma" pitchFamily="34" charset="0"/>
              </a:rPr>
              <a:t>2</a:t>
            </a:r>
            <a:endParaRPr lang="en-US" sz="2100" baseline="-25000">
              <a:solidFill>
                <a:srgbClr val="969696"/>
              </a:solidFill>
              <a:latin typeface="Arial" charset="0"/>
            </a:endParaRPr>
          </a:p>
        </p:txBody>
      </p:sp>
      <p:sp>
        <p:nvSpPr>
          <p:cNvPr id="302109" name="Rectangle 29"/>
          <p:cNvSpPr>
            <a:spLocks noChangeArrowheads="1"/>
          </p:cNvSpPr>
          <p:nvPr/>
        </p:nvSpPr>
        <p:spPr bwMode="auto">
          <a:xfrm>
            <a:off x="609600" y="2743200"/>
            <a:ext cx="3192463" cy="1371600"/>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05000"/>
              </a:lnSpc>
              <a:spcBef>
                <a:spcPct val="50000"/>
              </a:spcBef>
              <a:buSzPct val="110000"/>
              <a:buFont typeface="Wingdings" pitchFamily="2" charset="2"/>
              <a:buNone/>
            </a:pPr>
            <a:r>
              <a:rPr lang="en-US" sz="2500">
                <a:latin typeface="Tahoma" pitchFamily="34" charset="0"/>
                <a:sym typeface="Symbol" pitchFamily="18" charset="2"/>
              </a:rPr>
              <a:t>To keep </a:t>
            </a:r>
            <a:r>
              <a:rPr lang="en-US" sz="2500" b="1" i="1">
                <a:latin typeface="Tahoma" pitchFamily="34" charset="0"/>
                <a:sym typeface="Symbol" pitchFamily="18" charset="2"/>
              </a:rPr>
              <a:t>Y</a:t>
            </a:r>
            <a:r>
              <a:rPr lang="en-US" sz="2500">
                <a:latin typeface="Tahoma" pitchFamily="34" charset="0"/>
                <a:sym typeface="Symbol" pitchFamily="18" charset="2"/>
              </a:rPr>
              <a:t>  constant, Fed reduces </a:t>
            </a:r>
            <a:r>
              <a:rPr lang="en-US" sz="2500" b="1" i="1">
                <a:latin typeface="Tahoma" pitchFamily="34" charset="0"/>
                <a:sym typeface="Symbol" pitchFamily="18" charset="2"/>
              </a:rPr>
              <a:t>M</a:t>
            </a:r>
            <a:r>
              <a:rPr lang="en-US" sz="2500">
                <a:latin typeface="Tahoma" pitchFamily="34" charset="0"/>
                <a:sym typeface="Symbol" pitchFamily="18" charset="2"/>
              </a:rPr>
              <a:t>  to shift </a:t>
            </a:r>
            <a:r>
              <a:rPr lang="en-US" sz="2500" i="1">
                <a:latin typeface="Tahoma" pitchFamily="34" charset="0"/>
                <a:sym typeface="Symbol" pitchFamily="18" charset="2"/>
              </a:rPr>
              <a:t>LM</a:t>
            </a:r>
            <a:r>
              <a:rPr lang="en-US" sz="2500">
                <a:latin typeface="Tahoma" pitchFamily="34" charset="0"/>
                <a:sym typeface="Symbol" pitchFamily="18" charset="2"/>
              </a:rPr>
              <a:t> </a:t>
            </a:r>
            <a:r>
              <a:rPr lang="en-US" sz="1200">
                <a:latin typeface="Tahoma" pitchFamily="34" charset="0"/>
                <a:sym typeface="Symbol" pitchFamily="18" charset="2"/>
              </a:rPr>
              <a:t> </a:t>
            </a:r>
            <a:r>
              <a:rPr lang="en-US" sz="2500">
                <a:latin typeface="Tahoma" pitchFamily="34" charset="0"/>
                <a:sym typeface="Symbol" pitchFamily="18" charset="2"/>
              </a:rPr>
              <a:t>curve left.</a:t>
            </a:r>
          </a:p>
        </p:txBody>
      </p:sp>
      <p:graphicFrame>
        <p:nvGraphicFramePr>
          <p:cNvPr id="302110" name="Object 30"/>
          <p:cNvGraphicFramePr>
            <a:graphicFrameLocks noChangeAspect="1"/>
          </p:cNvGraphicFramePr>
          <p:nvPr/>
        </p:nvGraphicFramePr>
        <p:xfrm>
          <a:off x="1371600" y="4648200"/>
          <a:ext cx="1479550" cy="527050"/>
        </p:xfrm>
        <a:graphic>
          <a:graphicData uri="http://schemas.openxmlformats.org/presentationml/2006/ole">
            <mc:AlternateContent xmlns:mc="http://schemas.openxmlformats.org/markup-compatibility/2006">
              <mc:Choice xmlns:v="urn:schemas-microsoft-com:vml" Requires="v">
                <p:oleObj spid="_x0000_s11324" name="Equation" r:id="rId4" imgW="571252" imgH="203112" progId="Equation.DSMT4">
                  <p:embed/>
                </p:oleObj>
              </mc:Choice>
              <mc:Fallback>
                <p:oleObj name="Equation" r:id="rId4" imgW="571252" imgH="20311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648200"/>
                        <a:ext cx="1479550"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2111" name="Object 31"/>
          <p:cNvGraphicFramePr>
            <a:graphicFrameLocks noChangeAspect="1"/>
          </p:cNvGraphicFramePr>
          <p:nvPr/>
        </p:nvGraphicFramePr>
        <p:xfrm>
          <a:off x="1371600" y="5257800"/>
          <a:ext cx="2366963" cy="592138"/>
        </p:xfrm>
        <a:graphic>
          <a:graphicData uri="http://schemas.openxmlformats.org/presentationml/2006/ole">
            <mc:AlternateContent xmlns:mc="http://schemas.openxmlformats.org/markup-compatibility/2006">
              <mc:Choice xmlns:v="urn:schemas-microsoft-com:vml" Requires="v">
                <p:oleObj spid="_x0000_s11325" name="Equation" r:id="rId6" imgW="914400" imgH="228600" progId="Equation.DSMT4">
                  <p:embed/>
                </p:oleObj>
              </mc:Choice>
              <mc:Fallback>
                <p:oleObj name="Equation" r:id="rId6" imgW="9144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257800"/>
                        <a:ext cx="2366963"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2125" name="Group 45"/>
          <p:cNvGrpSpPr>
            <a:grpSpLocks/>
          </p:cNvGrpSpPr>
          <p:nvPr/>
        </p:nvGrpSpPr>
        <p:grpSpPr bwMode="auto">
          <a:xfrm>
            <a:off x="5137150" y="1295400"/>
            <a:ext cx="2482850" cy="2541588"/>
            <a:chOff x="3236" y="816"/>
            <a:chExt cx="1564" cy="1601"/>
          </a:xfrm>
        </p:grpSpPr>
        <p:sp>
          <p:nvSpPr>
            <p:cNvPr id="34842" name="Line 33"/>
            <p:cNvSpPr>
              <a:spLocks noChangeShapeType="1"/>
            </p:cNvSpPr>
            <p:nvPr/>
          </p:nvSpPr>
          <p:spPr bwMode="auto">
            <a:xfrm flipV="1">
              <a:off x="3236" y="1060"/>
              <a:ext cx="1355" cy="1357"/>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3" name="Text Box 34"/>
            <p:cNvSpPr txBox="1">
              <a:spLocks noChangeArrowheads="1"/>
            </p:cNvSpPr>
            <p:nvPr/>
          </p:nvSpPr>
          <p:spPr bwMode="auto">
            <a:xfrm>
              <a:off x="4312" y="816"/>
              <a:ext cx="488"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latin typeface="Tahoma" pitchFamily="34" charset="0"/>
                </a:rPr>
                <a:t>LM</a:t>
              </a:r>
              <a:r>
                <a:rPr lang="en-US" b="1" i="1" baseline="-25000">
                  <a:latin typeface="Tahoma" pitchFamily="34" charset="0"/>
                </a:rPr>
                <a:t>2</a:t>
              </a:r>
            </a:p>
          </p:txBody>
        </p:sp>
      </p:grpSp>
      <p:sp>
        <p:nvSpPr>
          <p:cNvPr id="302120" name="Rectangle 40"/>
          <p:cNvSpPr>
            <a:spLocks noChangeArrowheads="1"/>
          </p:cNvSpPr>
          <p:nvPr/>
        </p:nvSpPr>
        <p:spPr bwMode="auto">
          <a:xfrm>
            <a:off x="609600" y="4114800"/>
            <a:ext cx="3048000" cy="533400"/>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05000"/>
              </a:lnSpc>
              <a:spcBef>
                <a:spcPct val="50000"/>
              </a:spcBef>
              <a:buSzPct val="110000"/>
              <a:buFont typeface="Wingdings" pitchFamily="2" charset="2"/>
              <a:buNone/>
            </a:pPr>
            <a:r>
              <a:rPr lang="en-US" sz="2500">
                <a:latin typeface="Tahoma" pitchFamily="34" charset="0"/>
                <a:sym typeface="Symbol" pitchFamily="18" charset="2"/>
              </a:rPr>
              <a:t>Results:</a:t>
            </a:r>
          </a:p>
        </p:txBody>
      </p:sp>
      <p:grpSp>
        <p:nvGrpSpPr>
          <p:cNvPr id="34834" name="Group 47"/>
          <p:cNvGrpSpPr>
            <a:grpSpLocks/>
          </p:cNvGrpSpPr>
          <p:nvPr/>
        </p:nvGrpSpPr>
        <p:grpSpPr bwMode="auto">
          <a:xfrm>
            <a:off x="6029325" y="1852613"/>
            <a:ext cx="533400" cy="3328987"/>
            <a:chOff x="3798" y="1167"/>
            <a:chExt cx="336" cy="2097"/>
          </a:xfrm>
        </p:grpSpPr>
        <p:sp>
          <p:nvSpPr>
            <p:cNvPr id="34839" name="Line 18"/>
            <p:cNvSpPr>
              <a:spLocks noChangeShapeType="1"/>
            </p:cNvSpPr>
            <p:nvPr/>
          </p:nvSpPr>
          <p:spPr bwMode="auto">
            <a:xfrm flipH="1">
              <a:off x="3966" y="2127"/>
              <a:ext cx="0" cy="873"/>
            </a:xfrm>
            <a:prstGeom prst="line">
              <a:avLst/>
            </a:prstGeom>
            <a:noFill/>
            <a:ln w="9525">
              <a:solidFill>
                <a:srgbClr val="33CC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0" name="Text Box 20"/>
            <p:cNvSpPr txBox="1">
              <a:spLocks noChangeArrowheads="1"/>
            </p:cNvSpPr>
            <p:nvPr/>
          </p:nvSpPr>
          <p:spPr bwMode="auto">
            <a:xfrm>
              <a:off x="3798" y="297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solidFill>
                    <a:srgbClr val="33CC33"/>
                  </a:solidFill>
                  <a:latin typeface="Tahoma" pitchFamily="34" charset="0"/>
                </a:rPr>
                <a:t>Y</a:t>
              </a:r>
              <a:r>
                <a:rPr lang="en-US" sz="2100" b="1" i="1" baseline="-25000">
                  <a:solidFill>
                    <a:srgbClr val="33CC33"/>
                  </a:solidFill>
                  <a:latin typeface="Tahoma" pitchFamily="34" charset="0"/>
                </a:rPr>
                <a:t>1</a:t>
              </a:r>
              <a:endParaRPr lang="en-US" sz="2100" baseline="-25000">
                <a:solidFill>
                  <a:srgbClr val="33CC33"/>
                </a:solidFill>
                <a:latin typeface="Arial" charset="0"/>
              </a:endParaRPr>
            </a:p>
          </p:txBody>
        </p:sp>
        <p:sp>
          <p:nvSpPr>
            <p:cNvPr id="34841" name="Line 41"/>
            <p:cNvSpPr>
              <a:spLocks noChangeShapeType="1"/>
            </p:cNvSpPr>
            <p:nvPr/>
          </p:nvSpPr>
          <p:spPr bwMode="auto">
            <a:xfrm flipV="1">
              <a:off x="3963" y="1167"/>
              <a:ext cx="0" cy="963"/>
            </a:xfrm>
            <a:prstGeom prst="line">
              <a:avLst/>
            </a:prstGeom>
            <a:noFill/>
            <a:ln w="9525">
              <a:solidFill>
                <a:srgbClr val="33CC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2124" name="Group 44"/>
          <p:cNvGrpSpPr>
            <a:grpSpLocks/>
          </p:cNvGrpSpPr>
          <p:nvPr/>
        </p:nvGrpSpPr>
        <p:grpSpPr bwMode="auto">
          <a:xfrm>
            <a:off x="4495800" y="2400300"/>
            <a:ext cx="1795463" cy="457200"/>
            <a:chOff x="2832" y="1512"/>
            <a:chExt cx="1131" cy="288"/>
          </a:xfrm>
        </p:grpSpPr>
        <p:sp>
          <p:nvSpPr>
            <p:cNvPr id="34837" name="Text Box 42"/>
            <p:cNvSpPr txBox="1">
              <a:spLocks noChangeArrowheads="1"/>
            </p:cNvSpPr>
            <p:nvPr/>
          </p:nvSpPr>
          <p:spPr bwMode="auto">
            <a:xfrm>
              <a:off x="2832" y="151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solidFill>
                    <a:srgbClr val="33CC33"/>
                  </a:solidFill>
                  <a:latin typeface="Tahoma" pitchFamily="34" charset="0"/>
                </a:rPr>
                <a:t>r</a:t>
              </a:r>
              <a:r>
                <a:rPr lang="en-US" sz="2100" b="1" i="1" baseline="-25000">
                  <a:solidFill>
                    <a:srgbClr val="33CC33"/>
                  </a:solidFill>
                  <a:latin typeface="Tahoma" pitchFamily="34" charset="0"/>
                </a:rPr>
                <a:t>3</a:t>
              </a:r>
              <a:endParaRPr lang="en-US" sz="2100" baseline="-25000">
                <a:solidFill>
                  <a:srgbClr val="33CC33"/>
                </a:solidFill>
                <a:latin typeface="Arial" charset="0"/>
              </a:endParaRPr>
            </a:p>
          </p:txBody>
        </p:sp>
        <p:sp>
          <p:nvSpPr>
            <p:cNvPr id="34838" name="Line 43"/>
            <p:cNvSpPr>
              <a:spLocks noChangeShapeType="1"/>
            </p:cNvSpPr>
            <p:nvPr/>
          </p:nvSpPr>
          <p:spPr bwMode="auto">
            <a:xfrm flipH="1">
              <a:off x="3090" y="1692"/>
              <a:ext cx="87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Slide Number Placeholder 1"/>
          <p:cNvSpPr>
            <a:spLocks noGrp="1"/>
          </p:cNvSpPr>
          <p:nvPr>
            <p:ph type="sldNum" sz="quarter" idx="12"/>
          </p:nvPr>
        </p:nvSpPr>
        <p:spPr/>
        <p:txBody>
          <a:bodyPr/>
          <a:lstStyle/>
          <a:p>
            <a:fld id="{456F6E04-529F-4CC8-A90A-18A07CEC6577}" type="slidenum">
              <a:rPr lang="en-US" smtClean="0"/>
              <a:t>29</a:t>
            </a:fld>
            <a:endParaRPr lang="en-US"/>
          </a:p>
        </p:txBody>
      </p:sp>
    </p:spTree>
    <p:extLst>
      <p:ext uri="{BB962C8B-B14F-4D97-AF65-F5344CB8AC3E}">
        <p14:creationId xmlns:p14="http://schemas.microsoft.com/office/powerpoint/2010/main" val="3990743284"/>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2086"/>
                                        </p:tgtEl>
                                        <p:attrNameLst>
                                          <p:attrName>style.visibility</p:attrName>
                                        </p:attrNameLst>
                                      </p:cBhvr>
                                      <p:to>
                                        <p:strVal val="visible"/>
                                      </p:to>
                                    </p:set>
                                    <p:animEffect transition="in" filter="dissolve">
                                      <p:cBhvr>
                                        <p:cTn id="7" dur="500"/>
                                        <p:tgtEl>
                                          <p:spTgt spid="302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02109">
                                            <p:txEl>
                                              <p:charRg st="4294967295" end="4294967295"/>
                                            </p:txEl>
                                          </p:spTgt>
                                        </p:tgtEl>
                                        <p:attrNameLst>
                                          <p:attrName>style.visibility</p:attrName>
                                        </p:attrNameLst>
                                      </p:cBhvr>
                                      <p:to>
                                        <p:strVal val="visible"/>
                                      </p:to>
                                    </p:set>
                                    <p:animEffect transition="in" filter="strips(downRight)">
                                      <p:cBhvr>
                                        <p:cTn id="12" dur="500"/>
                                        <p:tgtEl>
                                          <p:spTgt spid="302109">
                                            <p:txEl>
                                              <p:charRg st="4294967295" end="429496729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302125"/>
                                        </p:tgtEl>
                                        <p:attrNameLst>
                                          <p:attrName>style.visibility</p:attrName>
                                        </p:attrNameLst>
                                      </p:cBhvr>
                                      <p:to>
                                        <p:strVal val="visible"/>
                                      </p:to>
                                    </p:set>
                                    <p:animEffect transition="in" filter="strips(upRight)">
                                      <p:cBhvr>
                                        <p:cTn id="17" dur="500"/>
                                        <p:tgtEl>
                                          <p:spTgt spid="3021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02120">
                                            <p:txEl>
                                              <p:charRg st="4294967295" end="4294967295"/>
                                            </p:txEl>
                                          </p:spTgt>
                                        </p:tgtEl>
                                        <p:attrNameLst>
                                          <p:attrName>style.visibility</p:attrName>
                                        </p:attrNameLst>
                                      </p:cBhvr>
                                      <p:to>
                                        <p:strVal val="visible"/>
                                      </p:to>
                                    </p:set>
                                    <p:animEffect transition="in" filter="strips(downRight)">
                                      <p:cBhvr>
                                        <p:cTn id="22" dur="500"/>
                                        <p:tgtEl>
                                          <p:spTgt spid="302120">
                                            <p:txEl>
                                              <p:charRg st="4294967295" end="429496729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02110"/>
                                        </p:tgtEl>
                                        <p:attrNameLst>
                                          <p:attrName>style.visibility</p:attrName>
                                        </p:attrNameLst>
                                      </p:cBhvr>
                                      <p:to>
                                        <p:strVal val="visible"/>
                                      </p:to>
                                    </p:set>
                                    <p:animEffect transition="in" filter="wipe(left)">
                                      <p:cBhvr>
                                        <p:cTn id="27" dur="500"/>
                                        <p:tgtEl>
                                          <p:spTgt spid="3021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302124"/>
                                        </p:tgtEl>
                                        <p:attrNameLst>
                                          <p:attrName>style.visibility</p:attrName>
                                        </p:attrNameLst>
                                      </p:cBhvr>
                                      <p:to>
                                        <p:strVal val="visible"/>
                                      </p:to>
                                    </p:set>
                                    <p:animEffect transition="in" filter="wipe(right)">
                                      <p:cBhvr>
                                        <p:cTn id="32" dur="500"/>
                                        <p:tgtEl>
                                          <p:spTgt spid="302124"/>
                                        </p:tgtEl>
                                      </p:cBhvr>
                                    </p:animEffect>
                                  </p:childTnLst>
                                </p:cTn>
                              </p:par>
                            </p:childTnLst>
                          </p:cTn>
                        </p:par>
                        <p:par>
                          <p:cTn id="33" fill="hold" nodeType="afterGroup">
                            <p:stCondLst>
                              <p:cond delay="500"/>
                            </p:stCondLst>
                            <p:childTnLst>
                              <p:par>
                                <p:cTn id="34" presetID="22" presetClass="entr" presetSubtype="8" fill="hold" nodeType="afterEffect">
                                  <p:stCondLst>
                                    <p:cond delay="0"/>
                                  </p:stCondLst>
                                  <p:childTnLst>
                                    <p:set>
                                      <p:cBhvr>
                                        <p:cTn id="35" dur="1" fill="hold">
                                          <p:stCondLst>
                                            <p:cond delay="0"/>
                                          </p:stCondLst>
                                        </p:cTn>
                                        <p:tgtEl>
                                          <p:spTgt spid="302111"/>
                                        </p:tgtEl>
                                        <p:attrNameLst>
                                          <p:attrName>style.visibility</p:attrName>
                                        </p:attrNameLst>
                                      </p:cBhvr>
                                      <p:to>
                                        <p:strVal val="visible"/>
                                      </p:to>
                                    </p:set>
                                    <p:animEffect transition="in" filter="wipe(left)">
                                      <p:cBhvr>
                                        <p:cTn id="36" dur="500"/>
                                        <p:tgtEl>
                                          <p:spTgt spid="302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6" grpId="0" autoUpdateAnimBg="0"/>
      <p:bldP spid="302109" grpId="0" autoUpdateAnimBg="0"/>
      <p:bldP spid="30212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3626" name="Rectangle 42"/>
          <p:cNvSpPr>
            <a:spLocks noChangeArrowheads="1"/>
          </p:cNvSpPr>
          <p:nvPr/>
        </p:nvSpPr>
        <p:spPr bwMode="auto">
          <a:xfrm>
            <a:off x="640556" y="5181600"/>
            <a:ext cx="8167688" cy="1295400"/>
          </a:xfrm>
          <a:prstGeom prst="rect">
            <a:avLst/>
          </a:prstGeom>
          <a:solidFill>
            <a:schemeClr val="accent4">
              <a:lumMod val="20000"/>
              <a:lumOff val="80000"/>
              <a:alpha val="50195"/>
            </a:schemeClr>
          </a:solidFill>
          <a:ln>
            <a:noFill/>
          </a:ln>
          <a:effectLst/>
        </p:spPr>
        <p:txBody>
          <a:bodyPr/>
          <a:lstStyle/>
          <a:p>
            <a:pPr eaLnBrk="1" hangingPunct="1">
              <a:lnSpc>
                <a:spcPct val="105000"/>
              </a:lnSpc>
              <a:spcBef>
                <a:spcPct val="50000"/>
              </a:spcBef>
              <a:buSzPct val="110000"/>
              <a:buFont typeface="Wingdings" pitchFamily="2" charset="2"/>
              <a:buNone/>
              <a:defRPr/>
            </a:pPr>
            <a:r>
              <a:rPr lang="en-US" dirty="0">
                <a:latin typeface="Tahoma" pitchFamily="34" charset="0"/>
              </a:rPr>
              <a:t>The intersection determines </a:t>
            </a:r>
            <a:br>
              <a:rPr lang="en-US" dirty="0">
                <a:latin typeface="Tahoma" pitchFamily="34" charset="0"/>
              </a:rPr>
            </a:br>
            <a:r>
              <a:rPr lang="en-US" dirty="0">
                <a:latin typeface="Tahoma" pitchFamily="34" charset="0"/>
              </a:rPr>
              <a:t>the unique </a:t>
            </a:r>
            <a:r>
              <a:rPr lang="en-US" sz="2600" b="1" dirty="0">
                <a:solidFill>
                  <a:srgbClr val="CC0099"/>
                </a:solidFill>
                <a:latin typeface="Tahoma" pitchFamily="34" charset="0"/>
              </a:rPr>
              <a:t>combination of </a:t>
            </a:r>
            <a:r>
              <a:rPr lang="en-US" sz="2600" b="1" i="1" dirty="0">
                <a:solidFill>
                  <a:srgbClr val="CC0099"/>
                </a:solidFill>
                <a:latin typeface="Tahoma" pitchFamily="34" charset="0"/>
              </a:rPr>
              <a:t>Y</a:t>
            </a:r>
            <a:r>
              <a:rPr lang="en-US" sz="2600" b="1" dirty="0">
                <a:solidFill>
                  <a:srgbClr val="CC0099"/>
                </a:solidFill>
                <a:latin typeface="Tahoma" pitchFamily="34" charset="0"/>
              </a:rPr>
              <a:t>  and </a:t>
            </a:r>
            <a:r>
              <a:rPr lang="en-US" sz="2600" b="1" i="1" dirty="0">
                <a:solidFill>
                  <a:srgbClr val="CC0099"/>
                </a:solidFill>
                <a:latin typeface="Tahoma" pitchFamily="34" charset="0"/>
              </a:rPr>
              <a:t>r</a:t>
            </a:r>
            <a:r>
              <a:rPr lang="en-US" sz="2600" dirty="0">
                <a:latin typeface="Tahoma" pitchFamily="34" charset="0"/>
              </a:rPr>
              <a:t> </a:t>
            </a:r>
            <a:br>
              <a:rPr lang="en-US" sz="2600" dirty="0">
                <a:latin typeface="Tahoma" pitchFamily="34" charset="0"/>
              </a:rPr>
            </a:br>
            <a:r>
              <a:rPr lang="en-US" dirty="0">
                <a:latin typeface="Tahoma" pitchFamily="34" charset="0"/>
              </a:rPr>
              <a:t>that satisfies </a:t>
            </a:r>
            <a:r>
              <a:rPr lang="en-US" sz="2600" b="1" dirty="0">
                <a:solidFill>
                  <a:srgbClr val="CC0099"/>
                </a:solidFill>
                <a:latin typeface="Tahoma" pitchFamily="34" charset="0"/>
              </a:rPr>
              <a:t>equilibrium in both markets</a:t>
            </a:r>
            <a:r>
              <a:rPr lang="en-US" sz="2600" dirty="0">
                <a:latin typeface="Tahoma" pitchFamily="34" charset="0"/>
              </a:rPr>
              <a:t>.</a:t>
            </a:r>
          </a:p>
        </p:txBody>
      </p:sp>
      <p:sp>
        <p:nvSpPr>
          <p:cNvPr id="323602" name="Rectangle 18"/>
          <p:cNvSpPr>
            <a:spLocks noChangeArrowheads="1"/>
          </p:cNvSpPr>
          <p:nvPr/>
        </p:nvSpPr>
        <p:spPr bwMode="auto">
          <a:xfrm>
            <a:off x="381000" y="2971800"/>
            <a:ext cx="4191000" cy="1066800"/>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50000"/>
              </a:spcBef>
              <a:buSzPct val="110000"/>
              <a:buFont typeface="Wingdings" pitchFamily="2" charset="2"/>
              <a:buNone/>
            </a:pPr>
            <a:r>
              <a:rPr lang="en-US">
                <a:latin typeface="Tahoma" pitchFamily="34" charset="0"/>
              </a:rPr>
              <a:t>The</a:t>
            </a:r>
            <a:r>
              <a:rPr lang="en-US" sz="2600">
                <a:latin typeface="Tahoma" pitchFamily="34" charset="0"/>
              </a:rPr>
              <a:t> </a:t>
            </a:r>
            <a:r>
              <a:rPr lang="en-US" sz="2600" b="1" i="1">
                <a:solidFill>
                  <a:srgbClr val="CC0099"/>
                </a:solidFill>
                <a:latin typeface="Tahoma" pitchFamily="34" charset="0"/>
              </a:rPr>
              <a:t>LM</a:t>
            </a:r>
            <a:r>
              <a:rPr lang="en-US" sz="2600" b="1">
                <a:latin typeface="Tahoma" pitchFamily="34" charset="0"/>
              </a:rPr>
              <a:t> </a:t>
            </a:r>
            <a:r>
              <a:rPr lang="en-US" sz="1200">
                <a:latin typeface="Tahoma" pitchFamily="34" charset="0"/>
                <a:sym typeface="Symbol" pitchFamily="18" charset="2"/>
              </a:rPr>
              <a:t> </a:t>
            </a:r>
            <a:r>
              <a:rPr lang="en-US">
                <a:latin typeface="Tahoma" pitchFamily="34" charset="0"/>
              </a:rPr>
              <a:t>curve represents </a:t>
            </a:r>
            <a:r>
              <a:rPr lang="en-US" sz="2600" b="1">
                <a:solidFill>
                  <a:srgbClr val="CC0099"/>
                </a:solidFill>
                <a:latin typeface="Tahoma" pitchFamily="34" charset="0"/>
              </a:rPr>
              <a:t>money market equilibrium</a:t>
            </a:r>
            <a:r>
              <a:rPr lang="en-US" sz="2600">
                <a:latin typeface="Tahoma" pitchFamily="34" charset="0"/>
              </a:rPr>
              <a:t>.</a:t>
            </a:r>
          </a:p>
        </p:txBody>
      </p:sp>
      <p:sp>
        <p:nvSpPr>
          <p:cNvPr id="323586" name="Rectangle 2"/>
          <p:cNvSpPr>
            <a:spLocks noGrp="1" noChangeArrowheads="1"/>
          </p:cNvSpPr>
          <p:nvPr>
            <p:ph type="title"/>
          </p:nvPr>
        </p:nvSpPr>
        <p:spPr>
          <a:xfrm>
            <a:off x="0" y="0"/>
            <a:ext cx="9143999" cy="609600"/>
          </a:xfrm>
        </p:spPr>
        <p:txBody>
          <a:bodyPr>
            <a:normAutofit fontScale="90000"/>
          </a:bodyPr>
          <a:lstStyle/>
          <a:p>
            <a:pPr eaLnBrk="1" hangingPunct="1">
              <a:defRPr/>
            </a:pPr>
            <a:r>
              <a:rPr lang="en-US" sz="3600" b="1" dirty="0">
                <a:solidFill>
                  <a:srgbClr val="FF0000"/>
                </a:solidFill>
              </a:rPr>
              <a:t>Equilibrium in the </a:t>
            </a:r>
            <a:r>
              <a:rPr lang="en-US" sz="3600" b="1" i="1" dirty="0">
                <a:solidFill>
                  <a:srgbClr val="FF0000"/>
                </a:solidFill>
              </a:rPr>
              <a:t>IS</a:t>
            </a:r>
            <a:r>
              <a:rPr lang="en-US" sz="3600" b="1" dirty="0">
                <a:solidFill>
                  <a:srgbClr val="FF0000"/>
                </a:solidFill>
              </a:rPr>
              <a:t>-</a:t>
            </a:r>
            <a:r>
              <a:rPr lang="en-US" sz="3600" b="1" i="1" dirty="0">
                <a:solidFill>
                  <a:srgbClr val="FF0000"/>
                </a:solidFill>
              </a:rPr>
              <a:t>LM</a:t>
            </a:r>
            <a:r>
              <a:rPr lang="en-US" sz="3600" b="1" dirty="0">
                <a:solidFill>
                  <a:srgbClr val="FF0000"/>
                </a:solidFill>
              </a:rPr>
              <a:t> </a:t>
            </a:r>
            <a:r>
              <a:rPr lang="en-US" sz="1400" b="1" dirty="0">
                <a:solidFill>
                  <a:srgbClr val="FF0000"/>
                </a:solidFill>
              </a:rPr>
              <a:t> </a:t>
            </a:r>
            <a:r>
              <a:rPr lang="en-US" sz="3600" b="1" dirty="0">
                <a:solidFill>
                  <a:srgbClr val="FF0000"/>
                </a:solidFill>
              </a:rPr>
              <a:t>Model</a:t>
            </a:r>
          </a:p>
        </p:txBody>
      </p:sp>
      <p:sp>
        <p:nvSpPr>
          <p:cNvPr id="323587" name="Rectangle 3"/>
          <p:cNvSpPr>
            <a:spLocks noGrp="1" noChangeArrowheads="1"/>
          </p:cNvSpPr>
          <p:nvPr>
            <p:ph type="body" idx="1"/>
          </p:nvPr>
        </p:nvSpPr>
        <p:spPr>
          <a:xfrm>
            <a:off x="304800" y="1066800"/>
            <a:ext cx="3962400" cy="1295400"/>
          </a:xfrm>
          <a:solidFill>
            <a:schemeClr val="bg1">
              <a:alpha val="50195"/>
            </a:schemeClr>
          </a:solidFill>
        </p:spPr>
        <p:txBody>
          <a:bodyPr/>
          <a:lstStyle/>
          <a:p>
            <a:pPr marL="0" indent="0" eaLnBrk="1" hangingPunct="1">
              <a:spcBef>
                <a:spcPct val="50000"/>
              </a:spcBef>
              <a:buFont typeface="Wingdings" pitchFamily="2" charset="2"/>
              <a:buNone/>
            </a:pPr>
            <a:r>
              <a:rPr lang="en-US" sz="2400"/>
              <a:t>The</a:t>
            </a:r>
            <a:r>
              <a:rPr lang="en-US" sz="2600"/>
              <a:t> </a:t>
            </a:r>
            <a:r>
              <a:rPr lang="en-US" sz="2600" b="1" i="1">
                <a:solidFill>
                  <a:srgbClr val="CC0099"/>
                </a:solidFill>
              </a:rPr>
              <a:t>IS</a:t>
            </a:r>
            <a:r>
              <a:rPr lang="en-US" sz="2600"/>
              <a:t> </a:t>
            </a:r>
            <a:r>
              <a:rPr lang="en-US" sz="1000">
                <a:sym typeface="Symbol" pitchFamily="18" charset="2"/>
              </a:rPr>
              <a:t> </a:t>
            </a:r>
            <a:r>
              <a:rPr lang="en-US" sz="2400"/>
              <a:t>curve represents </a:t>
            </a:r>
            <a:r>
              <a:rPr lang="en-US" sz="2600" b="1">
                <a:solidFill>
                  <a:srgbClr val="CC0099"/>
                </a:solidFill>
              </a:rPr>
              <a:t>equilibrium in the goods market</a:t>
            </a:r>
            <a:r>
              <a:rPr lang="en-US" sz="2600"/>
              <a:t>. </a:t>
            </a:r>
            <a:endParaRPr lang="id-ID" sz="2400">
              <a:solidFill>
                <a:srgbClr val="CC0099"/>
              </a:solidFill>
            </a:endParaRPr>
          </a:p>
        </p:txBody>
      </p:sp>
      <p:graphicFrame>
        <p:nvGraphicFramePr>
          <p:cNvPr id="323588" name="Object 4"/>
          <p:cNvGraphicFramePr>
            <a:graphicFrameLocks noChangeAspect="1"/>
          </p:cNvGraphicFramePr>
          <p:nvPr/>
        </p:nvGraphicFramePr>
        <p:xfrm>
          <a:off x="457200" y="2362200"/>
          <a:ext cx="3505200" cy="482600"/>
        </p:xfrm>
        <a:graphic>
          <a:graphicData uri="http://schemas.openxmlformats.org/presentationml/2006/ole">
            <mc:AlternateContent xmlns:mc="http://schemas.openxmlformats.org/markup-compatibility/2006">
              <mc:Choice xmlns:v="urn:schemas-microsoft-com:vml" Requires="v">
                <p:oleObj spid="_x0000_s2140" name="Equation" r:id="rId4" imgW="1752600" imgH="241300" progId="Equation.DSMT4">
                  <p:embed/>
                </p:oleObj>
              </mc:Choice>
              <mc:Fallback>
                <p:oleObj name="Equation" r:id="rId4" imgW="17526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362200"/>
                        <a:ext cx="3505200" cy="482600"/>
                      </a:xfrm>
                      <a:prstGeom prst="rect">
                        <a:avLst/>
                      </a:prstGeom>
                      <a:solidFill>
                        <a:schemeClr val="bg1">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3595" name="Object 11"/>
          <p:cNvGraphicFramePr>
            <a:graphicFrameLocks noChangeAspect="1"/>
          </p:cNvGraphicFramePr>
          <p:nvPr/>
        </p:nvGraphicFramePr>
        <p:xfrm>
          <a:off x="533400" y="4267200"/>
          <a:ext cx="2525713" cy="565150"/>
        </p:xfrm>
        <a:graphic>
          <a:graphicData uri="http://schemas.openxmlformats.org/presentationml/2006/ole">
            <mc:AlternateContent xmlns:mc="http://schemas.openxmlformats.org/markup-compatibility/2006">
              <mc:Choice xmlns:v="urn:schemas-microsoft-com:vml" Requires="v">
                <p:oleObj spid="_x0000_s2141" name="Equation" r:id="rId6" imgW="1079032" imgH="241195" progId="Equation.DSMT4">
                  <p:embed/>
                </p:oleObj>
              </mc:Choice>
              <mc:Fallback>
                <p:oleObj name="Equation" r:id="rId6" imgW="1079032" imgH="24119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267200"/>
                        <a:ext cx="2525713" cy="565150"/>
                      </a:xfrm>
                      <a:prstGeom prst="rect">
                        <a:avLst/>
                      </a:prstGeom>
                      <a:solidFill>
                        <a:schemeClr val="bg1">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23609" name="Group 25"/>
          <p:cNvGrpSpPr>
            <a:grpSpLocks/>
          </p:cNvGrpSpPr>
          <p:nvPr/>
        </p:nvGrpSpPr>
        <p:grpSpPr bwMode="auto">
          <a:xfrm>
            <a:off x="5272088" y="2359025"/>
            <a:ext cx="2592387" cy="2198688"/>
            <a:chOff x="3321" y="1486"/>
            <a:chExt cx="1633" cy="1385"/>
          </a:xfrm>
        </p:grpSpPr>
        <p:sp>
          <p:nvSpPr>
            <p:cNvPr id="7192" name="Line 26"/>
            <p:cNvSpPr>
              <a:spLocks noChangeShapeType="1"/>
            </p:cNvSpPr>
            <p:nvPr/>
          </p:nvSpPr>
          <p:spPr bwMode="auto">
            <a:xfrm>
              <a:off x="3321" y="1486"/>
              <a:ext cx="1257" cy="12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3" name="Text Box 27"/>
            <p:cNvSpPr txBox="1">
              <a:spLocks noChangeArrowheads="1"/>
            </p:cNvSpPr>
            <p:nvPr/>
          </p:nvSpPr>
          <p:spPr bwMode="auto">
            <a:xfrm>
              <a:off x="4521" y="2583"/>
              <a:ext cx="4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latin typeface="Tahoma" pitchFamily="34" charset="0"/>
                </a:rPr>
                <a:t>IS</a:t>
              </a:r>
              <a:endParaRPr lang="en-US" sz="2200" b="1" i="1" baseline="-25000">
                <a:latin typeface="Tahoma" pitchFamily="34" charset="0"/>
              </a:endParaRPr>
            </a:p>
          </p:txBody>
        </p:sp>
      </p:grpSp>
      <p:grpSp>
        <p:nvGrpSpPr>
          <p:cNvPr id="323612" name="Group 28"/>
          <p:cNvGrpSpPr>
            <a:grpSpLocks/>
          </p:cNvGrpSpPr>
          <p:nvPr/>
        </p:nvGrpSpPr>
        <p:grpSpPr bwMode="auto">
          <a:xfrm>
            <a:off x="4662488" y="1357313"/>
            <a:ext cx="3962400" cy="3616325"/>
            <a:chOff x="2976" y="1296"/>
            <a:chExt cx="2304" cy="2088"/>
          </a:xfrm>
        </p:grpSpPr>
        <p:grpSp>
          <p:nvGrpSpPr>
            <p:cNvPr id="7187" name="Group 29"/>
            <p:cNvGrpSpPr>
              <a:grpSpLocks/>
            </p:cNvGrpSpPr>
            <p:nvPr/>
          </p:nvGrpSpPr>
          <p:grpSpPr bwMode="auto">
            <a:xfrm>
              <a:off x="3120" y="1536"/>
              <a:ext cx="1968" cy="1728"/>
              <a:chOff x="2640" y="1056"/>
              <a:chExt cx="2496" cy="2112"/>
            </a:xfrm>
          </p:grpSpPr>
          <p:sp>
            <p:nvSpPr>
              <p:cNvPr id="7190" name="Line 30"/>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Line 31"/>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88" name="Text Box 32"/>
            <p:cNvSpPr txBox="1">
              <a:spLocks noChangeArrowheads="1"/>
            </p:cNvSpPr>
            <p:nvPr/>
          </p:nvSpPr>
          <p:spPr bwMode="auto">
            <a:xfrm>
              <a:off x="4944" y="3120"/>
              <a:ext cx="336"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b="1" i="1">
                  <a:latin typeface="Tahoma" pitchFamily="34" charset="0"/>
                </a:rPr>
                <a:t>Y</a:t>
              </a:r>
              <a:r>
                <a:rPr lang="en-US">
                  <a:latin typeface="Arial" charset="0"/>
                </a:rPr>
                <a:t> </a:t>
              </a:r>
              <a:endParaRPr lang="en-US" sz="2200">
                <a:latin typeface="Arial" charset="0"/>
              </a:endParaRPr>
            </a:p>
          </p:txBody>
        </p:sp>
        <p:sp>
          <p:nvSpPr>
            <p:cNvPr id="7189" name="Text Box 33"/>
            <p:cNvSpPr txBox="1">
              <a:spLocks noChangeArrowheads="1"/>
            </p:cNvSpPr>
            <p:nvPr/>
          </p:nvSpPr>
          <p:spPr bwMode="auto">
            <a:xfrm>
              <a:off x="2976" y="1296"/>
              <a:ext cx="240"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082675" algn="r"/>
                  <a:tab pos="1830388" algn="r"/>
                </a:tabLst>
                <a:defRPr sz="2400">
                  <a:solidFill>
                    <a:schemeClr val="tx1"/>
                  </a:solidFill>
                  <a:latin typeface="Times New Roman" pitchFamily="18" charset="0"/>
                </a:defRPr>
              </a:lvl1pPr>
              <a:lvl2pPr marL="742950" indent="-285750">
                <a:tabLst>
                  <a:tab pos="1082675" algn="r"/>
                  <a:tab pos="1830388" algn="r"/>
                </a:tabLst>
                <a:defRPr sz="2400">
                  <a:solidFill>
                    <a:schemeClr val="tx1"/>
                  </a:solidFill>
                  <a:latin typeface="Times New Roman" pitchFamily="18" charset="0"/>
                </a:defRPr>
              </a:lvl2pPr>
              <a:lvl3pPr marL="1143000" indent="-228600">
                <a:tabLst>
                  <a:tab pos="1082675" algn="r"/>
                  <a:tab pos="1830388" algn="r"/>
                </a:tabLst>
                <a:defRPr sz="2400">
                  <a:solidFill>
                    <a:schemeClr val="tx1"/>
                  </a:solidFill>
                  <a:latin typeface="Times New Roman" pitchFamily="18" charset="0"/>
                </a:defRPr>
              </a:lvl3pPr>
              <a:lvl4pPr marL="1600200" indent="-228600">
                <a:tabLst>
                  <a:tab pos="1082675" algn="r"/>
                  <a:tab pos="1830388" algn="r"/>
                </a:tabLst>
                <a:defRPr sz="2400">
                  <a:solidFill>
                    <a:schemeClr val="tx1"/>
                  </a:solidFill>
                  <a:latin typeface="Times New Roman" pitchFamily="18" charset="0"/>
                </a:defRPr>
              </a:lvl4pPr>
              <a:lvl5pPr marL="2057400" indent="-228600">
                <a:tabLst>
                  <a:tab pos="1082675" algn="r"/>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9pPr>
            </a:lstStyle>
            <a:p>
              <a:pPr algn="ctr" eaLnBrk="1" hangingPunct="1"/>
              <a:r>
                <a:rPr lang="en-US" b="1" i="1">
                  <a:latin typeface="Tahoma" pitchFamily="34" charset="0"/>
                </a:rPr>
                <a:t>r</a:t>
              </a:r>
              <a:endParaRPr lang="en-US" sz="2200">
                <a:latin typeface="Arial" charset="0"/>
              </a:endParaRPr>
            </a:p>
          </p:txBody>
        </p:sp>
      </p:grpSp>
      <p:grpSp>
        <p:nvGrpSpPr>
          <p:cNvPr id="323618" name="Group 34"/>
          <p:cNvGrpSpPr>
            <a:grpSpLocks/>
          </p:cNvGrpSpPr>
          <p:nvPr/>
        </p:nvGrpSpPr>
        <p:grpSpPr bwMode="auto">
          <a:xfrm>
            <a:off x="5348288" y="1738313"/>
            <a:ext cx="2667000" cy="2590800"/>
            <a:chOff x="3504" y="1200"/>
            <a:chExt cx="1488" cy="1440"/>
          </a:xfrm>
        </p:grpSpPr>
        <p:sp>
          <p:nvSpPr>
            <p:cNvPr id="7185" name="Line 35"/>
            <p:cNvSpPr>
              <a:spLocks noChangeShapeType="1"/>
            </p:cNvSpPr>
            <p:nvPr/>
          </p:nvSpPr>
          <p:spPr bwMode="auto">
            <a:xfrm flipV="1">
              <a:off x="3504" y="1440"/>
              <a:ext cx="1200" cy="1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Text Box 36"/>
            <p:cNvSpPr txBox="1">
              <a:spLocks noChangeArrowheads="1"/>
            </p:cNvSpPr>
            <p:nvPr/>
          </p:nvSpPr>
          <p:spPr bwMode="auto">
            <a:xfrm>
              <a:off x="4560" y="1200"/>
              <a:ext cx="432"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latin typeface="Tahoma" pitchFamily="34" charset="0"/>
                </a:rPr>
                <a:t>LM</a:t>
              </a:r>
            </a:p>
          </p:txBody>
        </p:sp>
      </p:grpSp>
      <p:sp>
        <p:nvSpPr>
          <p:cNvPr id="323622" name="Line 38"/>
          <p:cNvSpPr>
            <a:spLocks noChangeShapeType="1"/>
          </p:cNvSpPr>
          <p:nvPr/>
        </p:nvSpPr>
        <p:spPr bwMode="auto">
          <a:xfrm flipH="1">
            <a:off x="4908550" y="3381375"/>
            <a:ext cx="1381125" cy="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623" name="Line 39"/>
          <p:cNvSpPr>
            <a:spLocks noChangeShapeType="1"/>
          </p:cNvSpPr>
          <p:nvPr/>
        </p:nvSpPr>
        <p:spPr bwMode="auto">
          <a:xfrm flipH="1">
            <a:off x="6296025" y="3376613"/>
            <a:ext cx="0" cy="1385887"/>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624" name="Text Box 40"/>
          <p:cNvSpPr txBox="1">
            <a:spLocks noChangeArrowheads="1"/>
          </p:cNvSpPr>
          <p:nvPr/>
        </p:nvSpPr>
        <p:spPr bwMode="auto">
          <a:xfrm>
            <a:off x="4495800" y="3095625"/>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solidFill>
                  <a:srgbClr val="FF0000"/>
                </a:solidFill>
                <a:latin typeface="Tahoma" pitchFamily="34" charset="0"/>
              </a:rPr>
              <a:t>r</a:t>
            </a:r>
            <a:r>
              <a:rPr lang="en-US" sz="2100" b="1" i="1" baseline="-25000">
                <a:solidFill>
                  <a:srgbClr val="FF0000"/>
                </a:solidFill>
                <a:latin typeface="Tahoma" pitchFamily="34" charset="0"/>
              </a:rPr>
              <a:t>1</a:t>
            </a:r>
            <a:endParaRPr lang="en-US" sz="2100" baseline="-25000">
              <a:solidFill>
                <a:srgbClr val="FF0000"/>
              </a:solidFill>
              <a:latin typeface="Arial" charset="0"/>
            </a:endParaRPr>
          </a:p>
        </p:txBody>
      </p:sp>
      <p:sp>
        <p:nvSpPr>
          <p:cNvPr id="323625" name="Text Box 41"/>
          <p:cNvSpPr txBox="1">
            <a:spLocks noChangeArrowheads="1"/>
          </p:cNvSpPr>
          <p:nvPr/>
        </p:nvSpPr>
        <p:spPr bwMode="auto">
          <a:xfrm>
            <a:off x="6029325" y="4724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solidFill>
                  <a:srgbClr val="FF0000"/>
                </a:solidFill>
                <a:latin typeface="Tahoma" pitchFamily="34" charset="0"/>
              </a:rPr>
              <a:t>Y</a:t>
            </a:r>
            <a:r>
              <a:rPr lang="en-US" sz="2100" b="1" i="1" baseline="-25000">
                <a:solidFill>
                  <a:srgbClr val="FF0000"/>
                </a:solidFill>
                <a:latin typeface="Tahoma" pitchFamily="34" charset="0"/>
              </a:rPr>
              <a:t>1</a:t>
            </a:r>
            <a:endParaRPr lang="en-US" sz="2100" baseline="-25000">
              <a:solidFill>
                <a:srgbClr val="FF0000"/>
              </a:solidFill>
              <a:latin typeface="Arial" charset="0"/>
            </a:endParaRPr>
          </a:p>
        </p:txBody>
      </p:sp>
      <p:sp>
        <p:nvSpPr>
          <p:cNvPr id="26" name="TextBox 25"/>
          <p:cNvSpPr txBox="1"/>
          <p:nvPr/>
        </p:nvSpPr>
        <p:spPr>
          <a:xfrm>
            <a:off x="6126815" y="2984262"/>
            <a:ext cx="296876" cy="369332"/>
          </a:xfrm>
          <a:prstGeom prst="rect">
            <a:avLst/>
          </a:prstGeom>
          <a:noFill/>
        </p:spPr>
        <p:txBody>
          <a:bodyPr wrap="none" rtlCol="0">
            <a:spAutoFit/>
          </a:bodyPr>
          <a:lstStyle/>
          <a:p>
            <a:r>
              <a:rPr lang="en-US" b="1" dirty="0">
                <a:solidFill>
                  <a:srgbClr val="FF0000"/>
                </a:solidFill>
              </a:rPr>
              <a:t>E</a:t>
            </a:r>
          </a:p>
        </p:txBody>
      </p:sp>
      <p:sp>
        <p:nvSpPr>
          <p:cNvPr id="2" name="Slide Number Placeholder 1"/>
          <p:cNvSpPr>
            <a:spLocks noGrp="1"/>
          </p:cNvSpPr>
          <p:nvPr>
            <p:ph type="sldNum" sz="quarter" idx="12"/>
          </p:nvPr>
        </p:nvSpPr>
        <p:spPr/>
        <p:txBody>
          <a:bodyPr/>
          <a:lstStyle/>
          <a:p>
            <a:fld id="{456F6E04-529F-4CC8-A90A-18A07CEC6577}" type="slidenum">
              <a:rPr lang="en-US" smtClean="0"/>
              <a:t>3</a:t>
            </a:fld>
            <a:endParaRPr lang="en-US"/>
          </a:p>
        </p:txBody>
      </p:sp>
    </p:spTree>
    <p:extLst>
      <p:ext uri="{BB962C8B-B14F-4D97-AF65-F5344CB8AC3E}">
        <p14:creationId xmlns:p14="http://schemas.microsoft.com/office/powerpoint/2010/main" val="237258442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23612"/>
                                        </p:tgtEl>
                                        <p:attrNameLst>
                                          <p:attrName>style.visibility</p:attrName>
                                        </p:attrNameLst>
                                      </p:cBhvr>
                                      <p:to>
                                        <p:strVal val="visible"/>
                                      </p:to>
                                    </p:set>
                                    <p:animEffect transition="in" filter="strips(downRight)">
                                      <p:cBhvr>
                                        <p:cTn id="7" dur="500"/>
                                        <p:tgtEl>
                                          <p:spTgt spid="323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3587">
                                            <p:txEl>
                                              <p:pRg st="0" end="0"/>
                                            </p:txEl>
                                          </p:spTgt>
                                        </p:tgtEl>
                                        <p:attrNameLst>
                                          <p:attrName>style.visibility</p:attrName>
                                        </p:attrNameLst>
                                      </p:cBhvr>
                                      <p:to>
                                        <p:strVal val="visible"/>
                                      </p:to>
                                    </p:set>
                                    <p:animEffect transition="in" filter="wipe(left)">
                                      <p:cBhvr>
                                        <p:cTn id="12" dur="500"/>
                                        <p:tgtEl>
                                          <p:spTgt spid="3235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23588"/>
                                        </p:tgtEl>
                                        <p:attrNameLst>
                                          <p:attrName>style.visibility</p:attrName>
                                        </p:attrNameLst>
                                      </p:cBhvr>
                                      <p:to>
                                        <p:strVal val="visible"/>
                                      </p:to>
                                    </p:set>
                                    <p:animEffect transition="in" filter="dissolve">
                                      <p:cBhvr>
                                        <p:cTn id="17" dur="500"/>
                                        <p:tgtEl>
                                          <p:spTgt spid="3235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323609"/>
                                        </p:tgtEl>
                                        <p:attrNameLst>
                                          <p:attrName>style.visibility</p:attrName>
                                        </p:attrNameLst>
                                      </p:cBhvr>
                                      <p:to>
                                        <p:strVal val="visible"/>
                                      </p:to>
                                    </p:set>
                                    <p:animEffect transition="in" filter="strips(downRight)">
                                      <p:cBhvr>
                                        <p:cTn id="22" dur="500"/>
                                        <p:tgtEl>
                                          <p:spTgt spid="3236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3602"/>
                                        </p:tgtEl>
                                        <p:attrNameLst>
                                          <p:attrName>style.visibility</p:attrName>
                                        </p:attrNameLst>
                                      </p:cBhvr>
                                      <p:to>
                                        <p:strVal val="visible"/>
                                      </p:to>
                                    </p:set>
                                    <p:animEffect transition="in" filter="wipe(left)">
                                      <p:cBhvr>
                                        <p:cTn id="27" dur="500"/>
                                        <p:tgtEl>
                                          <p:spTgt spid="3236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23595"/>
                                        </p:tgtEl>
                                        <p:attrNameLst>
                                          <p:attrName>style.visibility</p:attrName>
                                        </p:attrNameLst>
                                      </p:cBhvr>
                                      <p:to>
                                        <p:strVal val="visible"/>
                                      </p:to>
                                    </p:set>
                                    <p:animEffect transition="in" filter="dissolve">
                                      <p:cBhvr>
                                        <p:cTn id="32" dur="500"/>
                                        <p:tgtEl>
                                          <p:spTgt spid="3235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3" fill="hold" nodeType="clickEffect">
                                  <p:stCondLst>
                                    <p:cond delay="0"/>
                                  </p:stCondLst>
                                  <p:childTnLst>
                                    <p:set>
                                      <p:cBhvr>
                                        <p:cTn id="36" dur="1" fill="hold">
                                          <p:stCondLst>
                                            <p:cond delay="0"/>
                                          </p:stCondLst>
                                        </p:cTn>
                                        <p:tgtEl>
                                          <p:spTgt spid="323618"/>
                                        </p:tgtEl>
                                        <p:attrNameLst>
                                          <p:attrName>style.visibility</p:attrName>
                                        </p:attrNameLst>
                                      </p:cBhvr>
                                      <p:to>
                                        <p:strVal val="visible"/>
                                      </p:to>
                                    </p:set>
                                    <p:animEffect transition="in" filter="strips(upRight)">
                                      <p:cBhvr>
                                        <p:cTn id="37" dur="500"/>
                                        <p:tgtEl>
                                          <p:spTgt spid="3236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23626"/>
                                        </p:tgtEl>
                                        <p:attrNameLst>
                                          <p:attrName>style.visibility</p:attrName>
                                        </p:attrNameLst>
                                      </p:cBhvr>
                                      <p:to>
                                        <p:strVal val="visible"/>
                                      </p:to>
                                    </p:set>
                                    <p:animEffect transition="in" filter="wipe(left)">
                                      <p:cBhvr>
                                        <p:cTn id="42" dur="500"/>
                                        <p:tgtEl>
                                          <p:spTgt spid="32362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23622"/>
                                        </p:tgtEl>
                                        <p:attrNameLst>
                                          <p:attrName>style.visibility</p:attrName>
                                        </p:attrNameLst>
                                      </p:cBhvr>
                                      <p:to>
                                        <p:strVal val="visible"/>
                                      </p:to>
                                    </p:set>
                                    <p:animEffect transition="in" filter="wipe(right)">
                                      <p:cBhvr>
                                        <p:cTn id="47" dur="500"/>
                                        <p:tgtEl>
                                          <p:spTgt spid="323622"/>
                                        </p:tgtEl>
                                      </p:cBhvr>
                                    </p:animEffect>
                                  </p:childTnLst>
                                </p:cTn>
                              </p:par>
                            </p:childTnLst>
                          </p:cTn>
                        </p:par>
                        <p:par>
                          <p:cTn id="48" fill="hold" nodeType="afterGroup">
                            <p:stCondLst>
                              <p:cond delay="500"/>
                            </p:stCondLst>
                            <p:childTnLst>
                              <p:par>
                                <p:cTn id="49" presetID="9" presetClass="entr" presetSubtype="0" fill="hold" grpId="0" nodeType="afterEffect">
                                  <p:stCondLst>
                                    <p:cond delay="0"/>
                                  </p:stCondLst>
                                  <p:childTnLst>
                                    <p:set>
                                      <p:cBhvr>
                                        <p:cTn id="50" dur="1" fill="hold">
                                          <p:stCondLst>
                                            <p:cond delay="0"/>
                                          </p:stCondLst>
                                        </p:cTn>
                                        <p:tgtEl>
                                          <p:spTgt spid="323624"/>
                                        </p:tgtEl>
                                        <p:attrNameLst>
                                          <p:attrName>style.visibility</p:attrName>
                                        </p:attrNameLst>
                                      </p:cBhvr>
                                      <p:to>
                                        <p:strVal val="visible"/>
                                      </p:to>
                                    </p:set>
                                    <p:animEffect transition="in" filter="dissolve">
                                      <p:cBhvr>
                                        <p:cTn id="51" dur="500"/>
                                        <p:tgtEl>
                                          <p:spTgt spid="32362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323623"/>
                                        </p:tgtEl>
                                        <p:attrNameLst>
                                          <p:attrName>style.visibility</p:attrName>
                                        </p:attrNameLst>
                                      </p:cBhvr>
                                      <p:to>
                                        <p:strVal val="visible"/>
                                      </p:to>
                                    </p:set>
                                    <p:animEffect transition="in" filter="wipe(up)">
                                      <p:cBhvr>
                                        <p:cTn id="56" dur="500"/>
                                        <p:tgtEl>
                                          <p:spTgt spid="323623"/>
                                        </p:tgtEl>
                                      </p:cBhvr>
                                    </p:animEffect>
                                  </p:childTnLst>
                                </p:cTn>
                              </p:par>
                            </p:childTnLst>
                          </p:cTn>
                        </p:par>
                        <p:par>
                          <p:cTn id="57" fill="hold" nodeType="afterGroup">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323625"/>
                                        </p:tgtEl>
                                        <p:attrNameLst>
                                          <p:attrName>style.visibility</p:attrName>
                                        </p:attrNameLst>
                                      </p:cBhvr>
                                      <p:to>
                                        <p:strVal val="visible"/>
                                      </p:to>
                                    </p:set>
                                    <p:animEffect transition="in" filter="dissolve">
                                      <p:cBhvr>
                                        <p:cTn id="60" dur="500"/>
                                        <p:tgtEl>
                                          <p:spTgt spid="323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626" grpId="0" animBg="1" autoUpdateAnimBg="0"/>
      <p:bldP spid="323602" grpId="0" animBg="1" autoUpdateAnimBg="0"/>
      <p:bldP spid="323587" grpId="0" build="p" autoUpdateAnimBg="0"/>
      <p:bldP spid="323622" grpId="0" animBg="1"/>
      <p:bldP spid="323623" grpId="0" animBg="1"/>
      <p:bldP spid="323624" grpId="0" autoUpdateAnimBg="0"/>
      <p:bldP spid="32362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08" y="152400"/>
            <a:ext cx="507769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08" y="1219200"/>
            <a:ext cx="7820892"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56F6E04-529F-4CC8-A90A-18A07CEC6577}" type="slidenum">
              <a:rPr lang="en-US" smtClean="0"/>
              <a:t>30</a:t>
            </a:fld>
            <a:endParaRPr lang="en-US"/>
          </a:p>
        </p:txBody>
      </p:sp>
    </p:spTree>
    <p:extLst>
      <p:ext uri="{BB962C8B-B14F-4D97-AF65-F5344CB8AC3E}">
        <p14:creationId xmlns:p14="http://schemas.microsoft.com/office/powerpoint/2010/main" val="548015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4354"/>
            <a:ext cx="4953000" cy="786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685800" y="1219200"/>
            <a:ext cx="7543800"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b="1" i="1" dirty="0">
                <a:solidFill>
                  <a:srgbClr val="FF0000"/>
                </a:solidFill>
              </a:rPr>
              <a:t>IS</a:t>
            </a:r>
            <a:r>
              <a:rPr lang="en-US" b="1" dirty="0">
                <a:solidFill>
                  <a:srgbClr val="FF0000"/>
                </a:solidFill>
              </a:rPr>
              <a:t>  shocks</a:t>
            </a:r>
            <a:r>
              <a:rPr lang="en-US" sz="2800" dirty="0"/>
              <a:t>:  exogenous changes in the demand for goods &amp; services.  </a:t>
            </a:r>
          </a:p>
          <a:p>
            <a:pPr marL="0" indent="0">
              <a:spcBef>
                <a:spcPct val="50000"/>
              </a:spcBef>
              <a:buFont typeface="Wingdings" pitchFamily="2" charset="2"/>
              <a:buNone/>
            </a:pPr>
            <a:r>
              <a:rPr lang="en-US" sz="2800" dirty="0"/>
              <a:t>Examples: </a:t>
            </a:r>
          </a:p>
          <a:p>
            <a:pPr marL="571500" lvl="1" indent="-346075">
              <a:spcBef>
                <a:spcPct val="15000"/>
              </a:spcBef>
              <a:buClr>
                <a:schemeClr val="accent2"/>
              </a:buClr>
              <a:buFontTx/>
              <a:buChar char="•"/>
            </a:pPr>
            <a:r>
              <a:rPr lang="en-US" dirty="0">
                <a:solidFill>
                  <a:srgbClr val="FF0000"/>
                </a:solidFill>
              </a:rPr>
              <a:t>stock market boom or crash</a:t>
            </a:r>
            <a:r>
              <a:rPr lang="en-US" dirty="0"/>
              <a:t/>
            </a:r>
            <a:br>
              <a:rPr lang="en-US" dirty="0"/>
            </a:br>
            <a:r>
              <a:rPr lang="en-US" dirty="0"/>
              <a:t>	</a:t>
            </a:r>
            <a:r>
              <a:rPr lang="en-US" dirty="0">
                <a:sym typeface="Symbol" pitchFamily="18" charset="2"/>
              </a:rPr>
              <a:t> change in households’ wealth</a:t>
            </a:r>
            <a:br>
              <a:rPr lang="en-US" dirty="0">
                <a:sym typeface="Symbol" pitchFamily="18" charset="2"/>
              </a:rPr>
            </a:br>
            <a:r>
              <a:rPr lang="en-US" dirty="0">
                <a:sym typeface="Symbol" pitchFamily="18" charset="2"/>
              </a:rPr>
              <a:t>	 </a:t>
            </a:r>
            <a:r>
              <a:rPr lang="en-US" b="1" dirty="0">
                <a:sym typeface="Symbol" pitchFamily="18" charset="2"/>
              </a:rPr>
              <a:t></a:t>
            </a:r>
            <a:r>
              <a:rPr lang="en-US" b="1" i="1" dirty="0">
                <a:sym typeface="Symbol" pitchFamily="18" charset="2"/>
              </a:rPr>
              <a:t>C</a:t>
            </a:r>
            <a:r>
              <a:rPr lang="en-US" dirty="0">
                <a:sym typeface="Symbol" pitchFamily="18" charset="2"/>
              </a:rPr>
              <a:t>  </a:t>
            </a:r>
          </a:p>
          <a:p>
            <a:pPr marL="571500" lvl="1" indent="-346075">
              <a:buClr>
                <a:schemeClr val="accent2"/>
              </a:buClr>
              <a:buFontTx/>
              <a:buChar char="•"/>
            </a:pPr>
            <a:r>
              <a:rPr lang="en-US" dirty="0">
                <a:solidFill>
                  <a:srgbClr val="FF0000"/>
                </a:solidFill>
              </a:rPr>
              <a:t>change in business or consumer </a:t>
            </a:r>
            <a:br>
              <a:rPr lang="en-US" dirty="0">
                <a:solidFill>
                  <a:srgbClr val="FF0000"/>
                </a:solidFill>
              </a:rPr>
            </a:br>
            <a:r>
              <a:rPr lang="en-US" dirty="0">
                <a:solidFill>
                  <a:srgbClr val="FF0000"/>
                </a:solidFill>
              </a:rPr>
              <a:t>confidence or expectations</a:t>
            </a:r>
            <a:r>
              <a:rPr lang="en-US" dirty="0"/>
              <a:t> </a:t>
            </a:r>
            <a:br>
              <a:rPr lang="en-US" dirty="0"/>
            </a:br>
            <a:r>
              <a:rPr lang="en-US" dirty="0"/>
              <a:t> 	</a:t>
            </a:r>
            <a:r>
              <a:rPr lang="en-US" dirty="0">
                <a:sym typeface="Symbol" pitchFamily="18" charset="2"/>
              </a:rPr>
              <a:t> </a:t>
            </a:r>
            <a:r>
              <a:rPr lang="en-US" b="1" dirty="0">
                <a:sym typeface="Symbol" pitchFamily="18" charset="2"/>
              </a:rPr>
              <a:t></a:t>
            </a:r>
            <a:r>
              <a:rPr lang="en-US" b="1" i="1" dirty="0">
                <a:sym typeface="Symbol" pitchFamily="18" charset="2"/>
              </a:rPr>
              <a:t>I</a:t>
            </a:r>
            <a:r>
              <a:rPr lang="en-US" dirty="0">
                <a:sym typeface="Symbol" pitchFamily="18" charset="2"/>
              </a:rPr>
              <a:t>  and/or  </a:t>
            </a:r>
            <a:r>
              <a:rPr lang="en-US" b="1" dirty="0">
                <a:sym typeface="Symbol" pitchFamily="18" charset="2"/>
              </a:rPr>
              <a:t></a:t>
            </a:r>
            <a:r>
              <a:rPr lang="en-US" b="1" i="1" dirty="0">
                <a:sym typeface="Symbol" pitchFamily="18" charset="2"/>
              </a:rPr>
              <a:t>C</a:t>
            </a:r>
            <a:endParaRPr lang="en-US" dirty="0"/>
          </a:p>
        </p:txBody>
      </p:sp>
      <p:sp>
        <p:nvSpPr>
          <p:cNvPr id="2" name="Slide Number Placeholder 1"/>
          <p:cNvSpPr>
            <a:spLocks noGrp="1"/>
          </p:cNvSpPr>
          <p:nvPr>
            <p:ph type="sldNum" sz="quarter" idx="12"/>
          </p:nvPr>
        </p:nvSpPr>
        <p:spPr/>
        <p:txBody>
          <a:bodyPr/>
          <a:lstStyle/>
          <a:p>
            <a:fld id="{456F6E04-529F-4CC8-A90A-18A07CEC6577}" type="slidenum">
              <a:rPr lang="en-US" smtClean="0"/>
              <a:t>31</a:t>
            </a:fld>
            <a:endParaRPr lang="en-US"/>
          </a:p>
        </p:txBody>
      </p:sp>
    </p:spTree>
    <p:extLst>
      <p:ext uri="{BB962C8B-B14F-4D97-AF65-F5344CB8AC3E}">
        <p14:creationId xmlns:p14="http://schemas.microsoft.com/office/powerpoint/2010/main" val="302996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4354"/>
            <a:ext cx="4953000" cy="786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a:xfrm>
            <a:off x="609600" y="1143000"/>
            <a:ext cx="75438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15000"/>
              </a:spcBef>
              <a:buFont typeface="Wingdings" pitchFamily="2" charset="2"/>
              <a:buNone/>
            </a:pPr>
            <a:r>
              <a:rPr lang="en-US" sz="2800" b="1" i="1" dirty="0">
                <a:solidFill>
                  <a:srgbClr val="FF0000"/>
                </a:solidFill>
              </a:rPr>
              <a:t>LM</a:t>
            </a:r>
            <a:r>
              <a:rPr lang="en-US" sz="2800" b="1" dirty="0">
                <a:solidFill>
                  <a:srgbClr val="FF0000"/>
                </a:solidFill>
              </a:rPr>
              <a:t> </a:t>
            </a:r>
            <a:r>
              <a:rPr lang="en-US" sz="1400" b="1" dirty="0">
                <a:solidFill>
                  <a:srgbClr val="FF0000"/>
                </a:solidFill>
              </a:rPr>
              <a:t> </a:t>
            </a:r>
            <a:r>
              <a:rPr lang="en-US" sz="2800" b="1" dirty="0">
                <a:solidFill>
                  <a:srgbClr val="FF0000"/>
                </a:solidFill>
              </a:rPr>
              <a:t>shocks</a:t>
            </a:r>
            <a:r>
              <a:rPr lang="en-US" sz="2800" dirty="0"/>
              <a:t>:  exogenous changes in the demand for money (</a:t>
            </a:r>
            <a:r>
              <a:rPr lang="en-US" sz="2800" dirty="0">
                <a:cs typeface="Tahoma" pitchFamily="34" charset="0"/>
              </a:rPr>
              <a:t>∆L)</a:t>
            </a:r>
            <a:r>
              <a:rPr lang="en-US" sz="2800" dirty="0"/>
              <a:t>.  </a:t>
            </a:r>
          </a:p>
          <a:p>
            <a:pPr marL="0" indent="0">
              <a:spcBef>
                <a:spcPct val="50000"/>
              </a:spcBef>
              <a:buFont typeface="Wingdings" pitchFamily="2" charset="2"/>
              <a:buNone/>
            </a:pPr>
            <a:r>
              <a:rPr lang="en-US" sz="2800" dirty="0"/>
              <a:t>Examples:</a:t>
            </a:r>
          </a:p>
          <a:p>
            <a:pPr marL="571500" lvl="1" indent="-346075">
              <a:spcBef>
                <a:spcPct val="15000"/>
              </a:spcBef>
              <a:buClr>
                <a:schemeClr val="accent2"/>
              </a:buClr>
              <a:buFontTx/>
              <a:buChar char="•"/>
            </a:pPr>
            <a:r>
              <a:rPr lang="en-US" dirty="0">
                <a:solidFill>
                  <a:srgbClr val="FF0000"/>
                </a:solidFill>
              </a:rPr>
              <a:t>a wave of credit card fraud</a:t>
            </a:r>
            <a:r>
              <a:rPr lang="en-US" dirty="0"/>
              <a:t> </a:t>
            </a:r>
            <a:r>
              <a:rPr lang="id-ID" sz="1800" dirty="0"/>
              <a:t>(gelombang kecurangan kartu kredit</a:t>
            </a:r>
            <a:r>
              <a:rPr lang="en-US" sz="1800" dirty="0"/>
              <a:t>)</a:t>
            </a:r>
            <a:r>
              <a:rPr lang="en-US" dirty="0"/>
              <a:t> increases demand for money</a:t>
            </a:r>
          </a:p>
          <a:p>
            <a:pPr marL="571500" lvl="1" indent="-346075">
              <a:spcBef>
                <a:spcPct val="15000"/>
              </a:spcBef>
              <a:buClr>
                <a:schemeClr val="accent2"/>
              </a:buClr>
              <a:buFontTx/>
              <a:buChar char="•"/>
            </a:pPr>
            <a:r>
              <a:rPr lang="en-US" dirty="0">
                <a:solidFill>
                  <a:srgbClr val="FF0000"/>
                </a:solidFill>
              </a:rPr>
              <a:t>more ATMs or the Internet </a:t>
            </a:r>
            <a:r>
              <a:rPr lang="en-US" dirty="0"/>
              <a:t>reduce money demand</a:t>
            </a:r>
          </a:p>
        </p:txBody>
      </p:sp>
      <p:sp>
        <p:nvSpPr>
          <p:cNvPr id="2" name="Slide Number Placeholder 1"/>
          <p:cNvSpPr>
            <a:spLocks noGrp="1"/>
          </p:cNvSpPr>
          <p:nvPr>
            <p:ph type="sldNum" sz="quarter" idx="12"/>
          </p:nvPr>
        </p:nvSpPr>
        <p:spPr/>
        <p:txBody>
          <a:bodyPr/>
          <a:lstStyle/>
          <a:p>
            <a:fld id="{456F6E04-529F-4CC8-A90A-18A07CEC6577}" type="slidenum">
              <a:rPr lang="en-US" smtClean="0"/>
              <a:t>32</a:t>
            </a:fld>
            <a:endParaRPr lang="en-US"/>
          </a:p>
        </p:txBody>
      </p:sp>
    </p:spTree>
    <p:extLst>
      <p:ext uri="{BB962C8B-B14F-4D97-AF65-F5344CB8AC3E}">
        <p14:creationId xmlns:p14="http://schemas.microsoft.com/office/powerpoint/2010/main" val="298844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4354"/>
            <a:ext cx="4953000" cy="786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91" y="1447800"/>
            <a:ext cx="8305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56F6E04-529F-4CC8-A90A-18A07CEC6577}" type="slidenum">
              <a:rPr lang="en-US" smtClean="0"/>
              <a:t>33</a:t>
            </a:fld>
            <a:endParaRPr lang="en-US"/>
          </a:p>
        </p:txBody>
      </p:sp>
    </p:spTree>
    <p:extLst>
      <p:ext uri="{BB962C8B-B14F-4D97-AF65-F5344CB8AC3E}">
        <p14:creationId xmlns:p14="http://schemas.microsoft.com/office/powerpoint/2010/main" val="896168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609600" y="228600"/>
            <a:ext cx="8001000" cy="838200"/>
          </a:xfrm>
        </p:spPr>
        <p:txBody>
          <a:bodyPr>
            <a:noAutofit/>
          </a:bodyPr>
          <a:lstStyle/>
          <a:p>
            <a:pPr algn="l" eaLnBrk="1" hangingPunct="1">
              <a:lnSpc>
                <a:spcPct val="90000"/>
              </a:lnSpc>
              <a:defRPr/>
            </a:pPr>
            <a:r>
              <a:rPr lang="en-US" sz="3200" b="1" dirty="0"/>
              <a:t>EXERCISE:</a:t>
            </a:r>
            <a:r>
              <a:rPr lang="en-US" sz="3200" b="1" i="1" dirty="0"/>
              <a:t>  </a:t>
            </a:r>
            <a:br>
              <a:rPr lang="en-US" sz="3200" b="1" i="1" dirty="0"/>
            </a:br>
            <a:r>
              <a:rPr lang="en-US" sz="3200" b="1" i="1" dirty="0"/>
              <a:t>Analyze shocks with the IS-LM model</a:t>
            </a:r>
          </a:p>
        </p:txBody>
      </p:sp>
      <p:sp>
        <p:nvSpPr>
          <p:cNvPr id="40964" name="Rectangle 3"/>
          <p:cNvSpPr>
            <a:spLocks noGrp="1" noChangeArrowheads="1"/>
          </p:cNvSpPr>
          <p:nvPr>
            <p:ph type="body" idx="1"/>
          </p:nvPr>
        </p:nvSpPr>
        <p:spPr>
          <a:xfrm>
            <a:off x="609600" y="1371600"/>
            <a:ext cx="8001000" cy="5105400"/>
          </a:xfrm>
        </p:spPr>
        <p:txBody>
          <a:bodyPr>
            <a:noAutofit/>
          </a:bodyPr>
          <a:lstStyle/>
          <a:p>
            <a:pPr marL="0" indent="0" eaLnBrk="1" hangingPunct="1">
              <a:spcBef>
                <a:spcPct val="10000"/>
              </a:spcBef>
              <a:buFont typeface="Wingdings" pitchFamily="2" charset="2"/>
              <a:buNone/>
            </a:pPr>
            <a:r>
              <a:rPr lang="en-US" sz="2600" dirty="0">
                <a:solidFill>
                  <a:srgbClr val="FF0000"/>
                </a:solidFill>
              </a:rPr>
              <a:t>Use the </a:t>
            </a:r>
            <a:r>
              <a:rPr lang="en-US" sz="2600" i="1" dirty="0">
                <a:solidFill>
                  <a:srgbClr val="FF0000"/>
                </a:solidFill>
              </a:rPr>
              <a:t>IS-LM</a:t>
            </a:r>
            <a:r>
              <a:rPr lang="en-US" sz="2600" dirty="0">
                <a:solidFill>
                  <a:srgbClr val="FF0000"/>
                </a:solidFill>
              </a:rPr>
              <a:t> model to analyze the effects of</a:t>
            </a:r>
          </a:p>
          <a:p>
            <a:pPr lvl="1" indent="-433388" eaLnBrk="1" hangingPunct="1">
              <a:spcBef>
                <a:spcPct val="10000"/>
              </a:spcBef>
              <a:buClr>
                <a:schemeClr val="accent2"/>
              </a:buClr>
              <a:buFontTx/>
              <a:buAutoNum type="arabicPeriod"/>
            </a:pPr>
            <a:r>
              <a:rPr lang="en-US" sz="2600" dirty="0">
                <a:solidFill>
                  <a:srgbClr val="FF0000"/>
                </a:solidFill>
              </a:rPr>
              <a:t>A boom in the stock market makes consumers wealthier.</a:t>
            </a:r>
          </a:p>
          <a:p>
            <a:pPr lvl="1" indent="-433388" eaLnBrk="1" hangingPunct="1">
              <a:spcBef>
                <a:spcPct val="10000"/>
              </a:spcBef>
              <a:buClr>
                <a:schemeClr val="accent2"/>
              </a:buClr>
              <a:buFontTx/>
              <a:buAutoNum type="arabicPeriod"/>
            </a:pPr>
            <a:r>
              <a:rPr lang="en-US" sz="2600" dirty="0">
                <a:solidFill>
                  <a:srgbClr val="FF0000"/>
                </a:solidFill>
              </a:rPr>
              <a:t>After a wave of credit card fraud </a:t>
            </a:r>
            <a:r>
              <a:rPr lang="en-US" sz="2600" dirty="0"/>
              <a:t>(</a:t>
            </a:r>
            <a:r>
              <a:rPr lang="id-ID" sz="2600" dirty="0"/>
              <a:t>kecurangan kartu kredit</a:t>
            </a:r>
            <a:r>
              <a:rPr lang="en-US" sz="2600" dirty="0"/>
              <a:t>)</a:t>
            </a:r>
            <a:r>
              <a:rPr lang="en-US" sz="2600" dirty="0">
                <a:solidFill>
                  <a:srgbClr val="FF0000"/>
                </a:solidFill>
              </a:rPr>
              <a:t>, consumers use cash more frequently in transactions.</a:t>
            </a:r>
          </a:p>
          <a:p>
            <a:pPr marL="0" indent="0" eaLnBrk="1" hangingPunct="1">
              <a:spcBef>
                <a:spcPct val="60000"/>
              </a:spcBef>
              <a:buFont typeface="Wingdings" pitchFamily="2" charset="2"/>
              <a:buNone/>
            </a:pPr>
            <a:r>
              <a:rPr lang="en-US" sz="2600" dirty="0"/>
              <a:t>For each shock, </a:t>
            </a:r>
          </a:p>
          <a:p>
            <a:pPr lvl="1" indent="-433388" eaLnBrk="1" hangingPunct="1">
              <a:spcBef>
                <a:spcPct val="10000"/>
              </a:spcBef>
              <a:buFontTx/>
              <a:buAutoNum type="alphaLcPeriod"/>
            </a:pPr>
            <a:r>
              <a:rPr lang="en-US" sz="2600" dirty="0"/>
              <a:t>use the </a:t>
            </a:r>
            <a:r>
              <a:rPr lang="en-US" sz="2600" i="1" dirty="0"/>
              <a:t>IS-LM</a:t>
            </a:r>
            <a:r>
              <a:rPr lang="en-US" sz="2600" dirty="0"/>
              <a:t> diagram to show the effects of the shock on </a:t>
            </a:r>
            <a:r>
              <a:rPr lang="en-US" sz="2600" b="1" i="1" dirty="0"/>
              <a:t>Y</a:t>
            </a:r>
            <a:r>
              <a:rPr lang="en-US" sz="2600" dirty="0"/>
              <a:t>  and </a:t>
            </a:r>
            <a:r>
              <a:rPr lang="en-US" sz="2600" b="1" i="1" dirty="0"/>
              <a:t>r</a:t>
            </a:r>
            <a:r>
              <a:rPr lang="en-US" sz="2600" dirty="0"/>
              <a:t> .</a:t>
            </a:r>
            <a:endParaRPr lang="en-US" sz="2600" b="1" i="1" dirty="0"/>
          </a:p>
          <a:p>
            <a:pPr lvl="1" indent="-433388" eaLnBrk="1" hangingPunct="1">
              <a:spcBef>
                <a:spcPct val="10000"/>
              </a:spcBef>
              <a:buFontTx/>
              <a:buAutoNum type="alphaLcPeriod"/>
            </a:pPr>
            <a:r>
              <a:rPr lang="en-US" sz="2600" dirty="0"/>
              <a:t>determine what happens to </a:t>
            </a:r>
            <a:r>
              <a:rPr lang="en-US" sz="2600" b="1" i="1" dirty="0"/>
              <a:t>C</a:t>
            </a:r>
            <a:r>
              <a:rPr lang="en-US" sz="2600" dirty="0"/>
              <a:t>, </a:t>
            </a:r>
            <a:r>
              <a:rPr lang="en-US" sz="2600" b="1" i="1" dirty="0"/>
              <a:t>I</a:t>
            </a:r>
            <a:r>
              <a:rPr lang="en-US" sz="2600" dirty="0"/>
              <a:t>, and the unemployment rate.</a:t>
            </a:r>
          </a:p>
        </p:txBody>
      </p:sp>
      <p:sp>
        <p:nvSpPr>
          <p:cNvPr id="2" name="Slide Number Placeholder 1"/>
          <p:cNvSpPr>
            <a:spLocks noGrp="1"/>
          </p:cNvSpPr>
          <p:nvPr>
            <p:ph type="sldNum" sz="quarter" idx="12"/>
          </p:nvPr>
        </p:nvSpPr>
        <p:spPr/>
        <p:txBody>
          <a:bodyPr/>
          <a:lstStyle/>
          <a:p>
            <a:fld id="{456F6E04-529F-4CC8-A90A-18A07CEC6577}" type="slidenum">
              <a:rPr lang="en-US" smtClean="0"/>
              <a:t>34</a:t>
            </a:fld>
            <a:endParaRPr lang="en-US"/>
          </a:p>
        </p:txBody>
      </p:sp>
    </p:spTree>
    <p:extLst>
      <p:ext uri="{BB962C8B-B14F-4D97-AF65-F5344CB8AC3E}">
        <p14:creationId xmlns:p14="http://schemas.microsoft.com/office/powerpoint/2010/main" val="1983565848"/>
      </p:ext>
    </p:extLst>
  </p:cSld>
  <p:clrMapOvr>
    <a:masterClrMapping/>
  </p:clrMapOvr>
  <p:transition>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
            <a:ext cx="464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78" y="1371600"/>
            <a:ext cx="6867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a:xfrm>
            <a:off x="533400" y="2057400"/>
            <a:ext cx="82296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60000"/>
              </a:spcBef>
            </a:pPr>
            <a:r>
              <a:rPr lang="en-US" sz="2800" dirty="0"/>
              <a:t>So far, we’ve been using the </a:t>
            </a:r>
            <a:r>
              <a:rPr lang="en-US" sz="2800" i="1" dirty="0"/>
              <a:t>IS-LM</a:t>
            </a:r>
            <a:r>
              <a:rPr lang="en-US" sz="2800" dirty="0"/>
              <a:t> </a:t>
            </a:r>
            <a:r>
              <a:rPr lang="en-US" sz="1200" dirty="0">
                <a:sym typeface="Symbol" pitchFamily="18" charset="2"/>
              </a:rPr>
              <a:t> </a:t>
            </a:r>
            <a:r>
              <a:rPr lang="en-US" sz="2800" dirty="0"/>
              <a:t>model to analyze the short run, when the price level is assumed fixed.  </a:t>
            </a:r>
          </a:p>
          <a:p>
            <a:pPr>
              <a:spcBef>
                <a:spcPct val="60000"/>
              </a:spcBef>
            </a:pPr>
            <a:r>
              <a:rPr lang="en-US" sz="2800" dirty="0"/>
              <a:t>However, a change in </a:t>
            </a:r>
            <a:r>
              <a:rPr lang="en-US" sz="2800" b="1" i="1" dirty="0"/>
              <a:t>P</a:t>
            </a:r>
            <a:r>
              <a:rPr lang="en-US" sz="2800" dirty="0"/>
              <a:t>  would shift the </a:t>
            </a:r>
            <a:r>
              <a:rPr lang="en-US" sz="2800" i="1" dirty="0"/>
              <a:t>LM</a:t>
            </a:r>
            <a:r>
              <a:rPr lang="en-US" sz="2800" dirty="0"/>
              <a:t> </a:t>
            </a:r>
            <a:r>
              <a:rPr lang="en-US" sz="1200" dirty="0">
                <a:sym typeface="Symbol" pitchFamily="18" charset="2"/>
              </a:rPr>
              <a:t> </a:t>
            </a:r>
            <a:r>
              <a:rPr lang="en-US" sz="2800" dirty="0"/>
              <a:t>curve and therefore affect </a:t>
            </a:r>
            <a:r>
              <a:rPr lang="en-US" sz="2800" b="1" i="1" dirty="0"/>
              <a:t>Y</a:t>
            </a:r>
            <a:r>
              <a:rPr lang="en-US" sz="2800" dirty="0"/>
              <a:t> : </a:t>
            </a:r>
            <a:r>
              <a:rPr lang="en-US" sz="2800" b="1" dirty="0">
                <a:solidFill>
                  <a:srgbClr val="FF0000"/>
                </a:solidFill>
                <a:cs typeface="Tahoma" pitchFamily="34" charset="0"/>
              </a:rPr>
              <a:t>∆P </a:t>
            </a:r>
            <a:r>
              <a:rPr lang="en-US" sz="2800" b="1" dirty="0">
                <a:solidFill>
                  <a:srgbClr val="FF0000"/>
                </a:solidFill>
                <a:cs typeface="Tahoma" pitchFamily="34" charset="0"/>
                <a:sym typeface="Wingdings" pitchFamily="2" charset="2"/>
              </a:rPr>
              <a:t> </a:t>
            </a:r>
            <a:r>
              <a:rPr lang="en-US" sz="2800" b="1" dirty="0">
                <a:solidFill>
                  <a:srgbClr val="FF0000"/>
                </a:solidFill>
                <a:cs typeface="Tahoma" pitchFamily="34" charset="0"/>
              </a:rPr>
              <a:t>∆LM </a:t>
            </a:r>
            <a:r>
              <a:rPr lang="en-US" sz="2800" b="1" dirty="0">
                <a:solidFill>
                  <a:srgbClr val="FF0000"/>
                </a:solidFill>
                <a:cs typeface="Tahoma" pitchFamily="34" charset="0"/>
                <a:sym typeface="Wingdings" pitchFamily="2" charset="2"/>
              </a:rPr>
              <a:t></a:t>
            </a:r>
            <a:r>
              <a:rPr lang="en-US" sz="2800" b="1" dirty="0">
                <a:solidFill>
                  <a:srgbClr val="FF0000"/>
                </a:solidFill>
                <a:cs typeface="Tahoma" pitchFamily="34" charset="0"/>
              </a:rPr>
              <a:t>∆Y</a:t>
            </a:r>
            <a:r>
              <a:rPr lang="en-US" sz="2800" b="1" dirty="0">
                <a:solidFill>
                  <a:srgbClr val="FF0000"/>
                </a:solidFill>
              </a:rPr>
              <a:t> </a:t>
            </a:r>
          </a:p>
          <a:p>
            <a:pPr>
              <a:spcBef>
                <a:spcPct val="60000"/>
              </a:spcBef>
            </a:pPr>
            <a:r>
              <a:rPr lang="en-US" sz="2800" dirty="0"/>
              <a:t>The </a:t>
            </a:r>
            <a:r>
              <a:rPr lang="en-US" sz="2800" b="1" dirty="0">
                <a:solidFill>
                  <a:srgbClr val="A50021"/>
                </a:solidFill>
              </a:rPr>
              <a:t>aggregate demand curve</a:t>
            </a:r>
            <a:r>
              <a:rPr lang="en-US" sz="2800" dirty="0"/>
              <a:t> : captures this </a:t>
            </a:r>
            <a:br>
              <a:rPr lang="en-US" sz="2800" dirty="0"/>
            </a:br>
            <a:r>
              <a:rPr lang="en-US" sz="2800" dirty="0"/>
              <a:t>relationship between </a:t>
            </a:r>
            <a:r>
              <a:rPr lang="en-US" sz="2800" b="1" i="1" dirty="0"/>
              <a:t>P</a:t>
            </a:r>
            <a:r>
              <a:rPr lang="en-US" sz="2800" dirty="0"/>
              <a:t>  and </a:t>
            </a:r>
            <a:r>
              <a:rPr lang="en-US" sz="2800" b="1" i="1" dirty="0"/>
              <a:t>Y</a:t>
            </a:r>
          </a:p>
        </p:txBody>
      </p:sp>
      <p:sp>
        <p:nvSpPr>
          <p:cNvPr id="2" name="Slide Number Placeholder 1"/>
          <p:cNvSpPr>
            <a:spLocks noGrp="1"/>
          </p:cNvSpPr>
          <p:nvPr>
            <p:ph type="sldNum" sz="quarter" idx="12"/>
          </p:nvPr>
        </p:nvSpPr>
        <p:spPr/>
        <p:txBody>
          <a:bodyPr/>
          <a:lstStyle/>
          <a:p>
            <a:fld id="{456F6E04-529F-4CC8-A90A-18A07CEC6577}" type="slidenum">
              <a:rPr lang="en-US" smtClean="0"/>
              <a:t>35</a:t>
            </a:fld>
            <a:endParaRPr lang="en-US"/>
          </a:p>
        </p:txBody>
      </p:sp>
    </p:spTree>
    <p:extLst>
      <p:ext uri="{BB962C8B-B14F-4D97-AF65-F5344CB8AC3E}">
        <p14:creationId xmlns:p14="http://schemas.microsoft.com/office/powerpoint/2010/main" val="205357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718" name="Line 22"/>
          <p:cNvSpPr>
            <a:spLocks noChangeShapeType="1"/>
          </p:cNvSpPr>
          <p:nvPr/>
        </p:nvSpPr>
        <p:spPr bwMode="auto">
          <a:xfrm>
            <a:off x="6731000" y="2584450"/>
            <a:ext cx="0" cy="3140075"/>
          </a:xfrm>
          <a:prstGeom prst="line">
            <a:avLst/>
          </a:prstGeom>
          <a:noFill/>
          <a:ln w="9525">
            <a:solidFill>
              <a:srgbClr val="00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19" name="Line 23"/>
          <p:cNvSpPr>
            <a:spLocks noChangeShapeType="1"/>
          </p:cNvSpPr>
          <p:nvPr/>
        </p:nvSpPr>
        <p:spPr bwMode="auto">
          <a:xfrm>
            <a:off x="6000750" y="2124075"/>
            <a:ext cx="0" cy="3600450"/>
          </a:xfrm>
          <a:prstGeom prst="line">
            <a:avLst/>
          </a:prstGeom>
          <a:noFill/>
          <a:ln w="95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31" name="Text Box 35"/>
          <p:cNvSpPr txBox="1">
            <a:spLocks noChangeArrowheads="1"/>
          </p:cNvSpPr>
          <p:nvPr/>
        </p:nvSpPr>
        <p:spPr bwMode="auto">
          <a:xfrm>
            <a:off x="6629400" y="3397250"/>
            <a:ext cx="381000" cy="442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b="1" i="1">
                <a:solidFill>
                  <a:srgbClr val="003399"/>
                </a:solidFill>
                <a:latin typeface="Arial" charset="0"/>
              </a:rPr>
              <a:t>Y</a:t>
            </a:r>
            <a:r>
              <a:rPr lang="en-US" sz="2300" b="1" baseline="-25000">
                <a:solidFill>
                  <a:srgbClr val="003399"/>
                </a:solidFill>
                <a:latin typeface="Tahoma" pitchFamily="34" charset="0"/>
              </a:rPr>
              <a:t>1</a:t>
            </a:r>
          </a:p>
        </p:txBody>
      </p:sp>
      <p:sp>
        <p:nvSpPr>
          <p:cNvPr id="285732" name="Text Box 36"/>
          <p:cNvSpPr txBox="1">
            <a:spLocks noChangeArrowheads="1"/>
          </p:cNvSpPr>
          <p:nvPr/>
        </p:nvSpPr>
        <p:spPr bwMode="auto">
          <a:xfrm>
            <a:off x="5880100" y="3400425"/>
            <a:ext cx="381000" cy="442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b="1" i="1">
                <a:solidFill>
                  <a:srgbClr val="FF6600"/>
                </a:solidFill>
                <a:latin typeface="Arial" charset="0"/>
              </a:rPr>
              <a:t>Y</a:t>
            </a:r>
            <a:r>
              <a:rPr lang="en-US" sz="2300" b="1" baseline="-25000">
                <a:solidFill>
                  <a:srgbClr val="FF6600"/>
                </a:solidFill>
                <a:latin typeface="Tahoma" pitchFamily="34" charset="0"/>
              </a:rPr>
              <a:t>2</a:t>
            </a:r>
          </a:p>
        </p:txBody>
      </p:sp>
      <p:sp>
        <p:nvSpPr>
          <p:cNvPr id="285698" name="Rectangle 2"/>
          <p:cNvSpPr>
            <a:spLocks noGrp="1" noChangeArrowheads="1"/>
          </p:cNvSpPr>
          <p:nvPr>
            <p:ph type="title"/>
          </p:nvPr>
        </p:nvSpPr>
        <p:spPr>
          <a:xfrm>
            <a:off x="457200" y="0"/>
            <a:ext cx="8229600" cy="914400"/>
          </a:xfrm>
        </p:spPr>
        <p:txBody>
          <a:bodyPr>
            <a:normAutofit/>
          </a:bodyPr>
          <a:lstStyle/>
          <a:p>
            <a:pPr eaLnBrk="1" hangingPunct="1">
              <a:defRPr/>
            </a:pPr>
            <a:r>
              <a:rPr lang="en-US" sz="3200" b="1" dirty="0"/>
              <a:t>Deriving the </a:t>
            </a:r>
            <a:r>
              <a:rPr lang="en-US" sz="3200" b="1" i="1" dirty="0"/>
              <a:t>AD</a:t>
            </a:r>
            <a:r>
              <a:rPr lang="en-US" sz="3200" b="1" dirty="0"/>
              <a:t> curve</a:t>
            </a:r>
          </a:p>
        </p:txBody>
      </p:sp>
      <p:grpSp>
        <p:nvGrpSpPr>
          <p:cNvPr id="285700" name="Group 4"/>
          <p:cNvGrpSpPr>
            <a:grpSpLocks/>
          </p:cNvGrpSpPr>
          <p:nvPr/>
        </p:nvGrpSpPr>
        <p:grpSpPr bwMode="auto">
          <a:xfrm>
            <a:off x="4572000" y="1279525"/>
            <a:ext cx="3657600" cy="2500313"/>
            <a:chOff x="2256" y="806"/>
            <a:chExt cx="2304" cy="1575"/>
          </a:xfrm>
        </p:grpSpPr>
        <p:grpSp>
          <p:nvGrpSpPr>
            <p:cNvPr id="43052" name="Group 5"/>
            <p:cNvGrpSpPr>
              <a:grpSpLocks/>
            </p:cNvGrpSpPr>
            <p:nvPr/>
          </p:nvGrpSpPr>
          <p:grpSpPr bwMode="auto">
            <a:xfrm>
              <a:off x="2496" y="960"/>
              <a:ext cx="1824" cy="1188"/>
              <a:chOff x="2640" y="1056"/>
              <a:chExt cx="2496" cy="2112"/>
            </a:xfrm>
          </p:grpSpPr>
          <p:sp>
            <p:nvSpPr>
              <p:cNvPr id="43055" name="Line 6"/>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6" name="Line 7"/>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053" name="Text Box 8"/>
            <p:cNvSpPr txBox="1">
              <a:spLocks noChangeArrowheads="1"/>
            </p:cNvSpPr>
            <p:nvPr/>
          </p:nvSpPr>
          <p:spPr bwMode="auto">
            <a:xfrm>
              <a:off x="4224" y="2112"/>
              <a:ext cx="3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Y</a:t>
              </a:r>
              <a:r>
                <a:rPr lang="en-US" sz="2200">
                  <a:latin typeface="Arial" charset="0"/>
                </a:rPr>
                <a:t> </a:t>
              </a:r>
            </a:p>
          </p:txBody>
        </p:sp>
        <p:sp>
          <p:nvSpPr>
            <p:cNvPr id="43054" name="Text Box 9"/>
            <p:cNvSpPr txBox="1">
              <a:spLocks noChangeArrowheads="1"/>
            </p:cNvSpPr>
            <p:nvPr/>
          </p:nvSpPr>
          <p:spPr bwMode="auto">
            <a:xfrm>
              <a:off x="2256" y="806"/>
              <a:ext cx="24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sz="2200" b="1" i="1">
                  <a:latin typeface="Tahoma" pitchFamily="34" charset="0"/>
                </a:rPr>
                <a:t>r</a:t>
              </a:r>
              <a:endParaRPr lang="en-US" sz="2200">
                <a:latin typeface="Arial" charset="0"/>
              </a:endParaRPr>
            </a:p>
          </p:txBody>
        </p:sp>
      </p:grpSp>
      <p:grpSp>
        <p:nvGrpSpPr>
          <p:cNvPr id="285706" name="Group 10"/>
          <p:cNvGrpSpPr>
            <a:grpSpLocks/>
          </p:cNvGrpSpPr>
          <p:nvPr/>
        </p:nvGrpSpPr>
        <p:grpSpPr bwMode="auto">
          <a:xfrm>
            <a:off x="4572000" y="3595688"/>
            <a:ext cx="3657600" cy="2500312"/>
            <a:chOff x="2256" y="806"/>
            <a:chExt cx="2304" cy="1575"/>
          </a:xfrm>
        </p:grpSpPr>
        <p:grpSp>
          <p:nvGrpSpPr>
            <p:cNvPr id="43047" name="Group 11"/>
            <p:cNvGrpSpPr>
              <a:grpSpLocks/>
            </p:cNvGrpSpPr>
            <p:nvPr/>
          </p:nvGrpSpPr>
          <p:grpSpPr bwMode="auto">
            <a:xfrm>
              <a:off x="2496" y="960"/>
              <a:ext cx="1824" cy="1188"/>
              <a:chOff x="2640" y="1056"/>
              <a:chExt cx="2496" cy="2112"/>
            </a:xfrm>
          </p:grpSpPr>
          <p:sp>
            <p:nvSpPr>
              <p:cNvPr id="43050" name="Line 12"/>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1" name="Line 13"/>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048" name="Text Box 14"/>
            <p:cNvSpPr txBox="1">
              <a:spLocks noChangeArrowheads="1"/>
            </p:cNvSpPr>
            <p:nvPr/>
          </p:nvSpPr>
          <p:spPr bwMode="auto">
            <a:xfrm>
              <a:off x="4224" y="2112"/>
              <a:ext cx="3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Y</a:t>
              </a:r>
              <a:r>
                <a:rPr lang="en-US" sz="2200">
                  <a:latin typeface="Arial" charset="0"/>
                </a:rPr>
                <a:t> </a:t>
              </a:r>
            </a:p>
          </p:txBody>
        </p:sp>
        <p:sp>
          <p:nvSpPr>
            <p:cNvPr id="43049" name="Text Box 15"/>
            <p:cNvSpPr txBox="1">
              <a:spLocks noChangeArrowheads="1"/>
            </p:cNvSpPr>
            <p:nvPr/>
          </p:nvSpPr>
          <p:spPr bwMode="auto">
            <a:xfrm>
              <a:off x="2256" y="806"/>
              <a:ext cx="24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sz="2200" b="1" i="1">
                  <a:latin typeface="Tahoma" pitchFamily="34" charset="0"/>
                </a:rPr>
                <a:t>P</a:t>
              </a:r>
              <a:endParaRPr lang="en-US" sz="2200">
                <a:latin typeface="Arial" charset="0"/>
              </a:endParaRPr>
            </a:p>
          </p:txBody>
        </p:sp>
      </p:grpSp>
      <p:grpSp>
        <p:nvGrpSpPr>
          <p:cNvPr id="285739" name="Group 43"/>
          <p:cNvGrpSpPr>
            <a:grpSpLocks/>
          </p:cNvGrpSpPr>
          <p:nvPr/>
        </p:nvGrpSpPr>
        <p:grpSpPr bwMode="auto">
          <a:xfrm>
            <a:off x="5181600" y="1600200"/>
            <a:ext cx="2590800" cy="1646238"/>
            <a:chOff x="3264" y="1008"/>
            <a:chExt cx="1632" cy="1037"/>
          </a:xfrm>
        </p:grpSpPr>
        <p:sp>
          <p:nvSpPr>
            <p:cNvPr id="43045" name="Line 16"/>
            <p:cNvSpPr>
              <a:spLocks noChangeShapeType="1"/>
            </p:cNvSpPr>
            <p:nvPr/>
          </p:nvSpPr>
          <p:spPr bwMode="auto">
            <a:xfrm>
              <a:off x="3264" y="1008"/>
              <a:ext cx="1440" cy="9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6" name="Text Box 17"/>
            <p:cNvSpPr txBox="1">
              <a:spLocks noChangeArrowheads="1"/>
            </p:cNvSpPr>
            <p:nvPr/>
          </p:nvSpPr>
          <p:spPr bwMode="auto">
            <a:xfrm>
              <a:off x="4704" y="1824"/>
              <a:ext cx="192"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b="1" i="1">
                  <a:latin typeface="Arial" charset="0"/>
                </a:rPr>
                <a:t>IS</a:t>
              </a:r>
              <a:endParaRPr lang="en-US" sz="2300" b="1">
                <a:latin typeface="Arial" charset="0"/>
              </a:endParaRPr>
            </a:p>
          </p:txBody>
        </p:sp>
      </p:grpSp>
      <p:grpSp>
        <p:nvGrpSpPr>
          <p:cNvPr id="285744" name="Group 48"/>
          <p:cNvGrpSpPr>
            <a:grpSpLocks/>
          </p:cNvGrpSpPr>
          <p:nvPr/>
        </p:nvGrpSpPr>
        <p:grpSpPr bwMode="auto">
          <a:xfrm>
            <a:off x="5638800" y="1752600"/>
            <a:ext cx="3048000" cy="1524000"/>
            <a:chOff x="3552" y="1104"/>
            <a:chExt cx="1920" cy="960"/>
          </a:xfrm>
        </p:grpSpPr>
        <p:sp>
          <p:nvSpPr>
            <p:cNvPr id="43043" name="Text Box 18"/>
            <p:cNvSpPr txBox="1">
              <a:spLocks noChangeArrowheads="1"/>
            </p:cNvSpPr>
            <p:nvPr/>
          </p:nvSpPr>
          <p:spPr bwMode="auto">
            <a:xfrm>
              <a:off x="4848" y="1104"/>
              <a:ext cx="624"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b="1" i="1">
                  <a:latin typeface="Arial" charset="0"/>
                </a:rPr>
                <a:t>LM</a:t>
              </a:r>
              <a:r>
                <a:rPr lang="en-US" sz="2300" b="1">
                  <a:latin typeface="Arial" charset="0"/>
                </a:rPr>
                <a:t>(</a:t>
              </a:r>
              <a:r>
                <a:rPr lang="en-US" sz="2300" b="1" i="1">
                  <a:solidFill>
                    <a:srgbClr val="003399"/>
                  </a:solidFill>
                  <a:latin typeface="Arial" charset="0"/>
                </a:rPr>
                <a:t>P</a:t>
              </a:r>
              <a:r>
                <a:rPr lang="en-US" sz="2300" b="1" baseline="-25000">
                  <a:solidFill>
                    <a:srgbClr val="003399"/>
                  </a:solidFill>
                  <a:latin typeface="Tahoma" pitchFamily="34" charset="0"/>
                </a:rPr>
                <a:t>1</a:t>
              </a:r>
              <a:r>
                <a:rPr lang="en-US" sz="2300" b="1">
                  <a:latin typeface="Arial" charset="0"/>
                </a:rPr>
                <a:t>)</a:t>
              </a:r>
            </a:p>
          </p:txBody>
        </p:sp>
        <p:sp>
          <p:nvSpPr>
            <p:cNvPr id="43044" name="Line 20"/>
            <p:cNvSpPr>
              <a:spLocks noChangeShapeType="1"/>
            </p:cNvSpPr>
            <p:nvPr/>
          </p:nvSpPr>
          <p:spPr bwMode="auto">
            <a:xfrm flipV="1">
              <a:off x="3552" y="1248"/>
              <a:ext cx="1296" cy="816"/>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5745" name="Group 49"/>
          <p:cNvGrpSpPr>
            <a:grpSpLocks/>
          </p:cNvGrpSpPr>
          <p:nvPr/>
        </p:nvGrpSpPr>
        <p:grpSpPr bwMode="auto">
          <a:xfrm>
            <a:off x="5181600" y="1295400"/>
            <a:ext cx="2438400" cy="1371600"/>
            <a:chOff x="3264" y="816"/>
            <a:chExt cx="1536" cy="864"/>
          </a:xfrm>
        </p:grpSpPr>
        <p:sp>
          <p:nvSpPr>
            <p:cNvPr id="43041" name="Text Box 19"/>
            <p:cNvSpPr txBox="1">
              <a:spLocks noChangeArrowheads="1"/>
            </p:cNvSpPr>
            <p:nvPr/>
          </p:nvSpPr>
          <p:spPr bwMode="auto">
            <a:xfrm>
              <a:off x="4176" y="816"/>
              <a:ext cx="624"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b="1" i="1">
                  <a:latin typeface="Arial" charset="0"/>
                </a:rPr>
                <a:t>LM</a:t>
              </a:r>
              <a:r>
                <a:rPr lang="en-US" sz="2300" b="1">
                  <a:latin typeface="Arial" charset="0"/>
                </a:rPr>
                <a:t>(</a:t>
              </a:r>
              <a:r>
                <a:rPr lang="en-US" sz="2300" b="1" i="1">
                  <a:solidFill>
                    <a:srgbClr val="FF6600"/>
                  </a:solidFill>
                  <a:latin typeface="Arial" charset="0"/>
                </a:rPr>
                <a:t>P</a:t>
              </a:r>
              <a:r>
                <a:rPr lang="en-US" sz="2300" b="1" baseline="-25000">
                  <a:solidFill>
                    <a:srgbClr val="FF6600"/>
                  </a:solidFill>
                  <a:latin typeface="Tahoma" pitchFamily="34" charset="0"/>
                </a:rPr>
                <a:t>2</a:t>
              </a:r>
              <a:r>
                <a:rPr lang="en-US" sz="2300" b="1">
                  <a:latin typeface="Arial" charset="0"/>
                </a:rPr>
                <a:t>)</a:t>
              </a:r>
            </a:p>
          </p:txBody>
        </p:sp>
        <p:sp>
          <p:nvSpPr>
            <p:cNvPr id="43042" name="Line 21"/>
            <p:cNvSpPr>
              <a:spLocks noChangeShapeType="1"/>
            </p:cNvSpPr>
            <p:nvPr/>
          </p:nvSpPr>
          <p:spPr bwMode="auto">
            <a:xfrm flipV="1">
              <a:off x="3264" y="1008"/>
              <a:ext cx="1008" cy="672"/>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5723" name="Line 27"/>
          <p:cNvSpPr>
            <a:spLocks noChangeShapeType="1"/>
          </p:cNvSpPr>
          <p:nvPr/>
        </p:nvSpPr>
        <p:spPr bwMode="auto">
          <a:xfrm>
            <a:off x="5257800" y="3886200"/>
            <a:ext cx="2286000" cy="1524000"/>
          </a:xfrm>
          <a:prstGeom prst="line">
            <a:avLst/>
          </a:prstGeom>
          <a:noFill/>
          <a:ln w="19050">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24" name="Text Box 28"/>
          <p:cNvSpPr txBox="1">
            <a:spLocks noChangeArrowheads="1"/>
          </p:cNvSpPr>
          <p:nvPr/>
        </p:nvSpPr>
        <p:spPr bwMode="auto">
          <a:xfrm>
            <a:off x="7543800" y="5257800"/>
            <a:ext cx="457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b="1" i="1">
                <a:solidFill>
                  <a:srgbClr val="990033"/>
                </a:solidFill>
                <a:latin typeface="Arial" charset="0"/>
              </a:rPr>
              <a:t>AD</a:t>
            </a:r>
            <a:endParaRPr lang="en-US" sz="2300" b="1">
              <a:solidFill>
                <a:srgbClr val="990033"/>
              </a:solidFill>
              <a:latin typeface="Arial" charset="0"/>
            </a:endParaRPr>
          </a:p>
        </p:txBody>
      </p:sp>
      <p:grpSp>
        <p:nvGrpSpPr>
          <p:cNvPr id="285740" name="Group 44"/>
          <p:cNvGrpSpPr>
            <a:grpSpLocks/>
          </p:cNvGrpSpPr>
          <p:nvPr/>
        </p:nvGrpSpPr>
        <p:grpSpPr bwMode="auto">
          <a:xfrm>
            <a:off x="4594225" y="4678363"/>
            <a:ext cx="2932113" cy="442912"/>
            <a:chOff x="2894" y="2947"/>
            <a:chExt cx="1847" cy="279"/>
          </a:xfrm>
        </p:grpSpPr>
        <p:sp>
          <p:nvSpPr>
            <p:cNvPr id="43039" name="Line 29"/>
            <p:cNvSpPr>
              <a:spLocks noChangeShapeType="1"/>
            </p:cNvSpPr>
            <p:nvPr/>
          </p:nvSpPr>
          <p:spPr bwMode="auto">
            <a:xfrm flipV="1">
              <a:off x="3120" y="3067"/>
              <a:ext cx="1621" cy="1"/>
            </a:xfrm>
            <a:prstGeom prst="line">
              <a:avLst/>
            </a:prstGeom>
            <a:noFill/>
            <a:ln w="9525">
              <a:solidFill>
                <a:srgbClr val="00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91440"/>
            <a:lstStyle/>
            <a:p>
              <a:endParaRPr lang="en-US"/>
            </a:p>
          </p:txBody>
        </p:sp>
        <p:sp>
          <p:nvSpPr>
            <p:cNvPr id="43040" name="Text Box 31"/>
            <p:cNvSpPr txBox="1">
              <a:spLocks noChangeArrowheads="1"/>
            </p:cNvSpPr>
            <p:nvPr/>
          </p:nvSpPr>
          <p:spPr bwMode="auto">
            <a:xfrm>
              <a:off x="2894" y="2947"/>
              <a:ext cx="24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b="1" i="1">
                  <a:solidFill>
                    <a:srgbClr val="003399"/>
                  </a:solidFill>
                  <a:latin typeface="Arial" charset="0"/>
                </a:rPr>
                <a:t>P</a:t>
              </a:r>
              <a:r>
                <a:rPr lang="en-US" sz="2300" b="1" baseline="-25000">
                  <a:solidFill>
                    <a:srgbClr val="003399"/>
                  </a:solidFill>
                  <a:latin typeface="Tahoma" pitchFamily="34" charset="0"/>
                </a:rPr>
                <a:t>1</a:t>
              </a:r>
            </a:p>
          </p:txBody>
        </p:sp>
      </p:grpSp>
      <p:grpSp>
        <p:nvGrpSpPr>
          <p:cNvPr id="285741" name="Group 45"/>
          <p:cNvGrpSpPr>
            <a:grpSpLocks/>
          </p:cNvGrpSpPr>
          <p:nvPr/>
        </p:nvGrpSpPr>
        <p:grpSpPr bwMode="auto">
          <a:xfrm>
            <a:off x="4592638" y="4191000"/>
            <a:ext cx="2947987" cy="442913"/>
            <a:chOff x="2893" y="2640"/>
            <a:chExt cx="1857" cy="279"/>
          </a:xfrm>
        </p:grpSpPr>
        <p:sp>
          <p:nvSpPr>
            <p:cNvPr id="43037" name="Line 30"/>
            <p:cNvSpPr>
              <a:spLocks noChangeShapeType="1"/>
            </p:cNvSpPr>
            <p:nvPr/>
          </p:nvSpPr>
          <p:spPr bwMode="auto">
            <a:xfrm>
              <a:off x="3118" y="2761"/>
              <a:ext cx="1632" cy="0"/>
            </a:xfrm>
            <a:prstGeom prst="line">
              <a:avLst/>
            </a:prstGeom>
            <a:noFill/>
            <a:ln w="95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91440"/>
            <a:lstStyle/>
            <a:p>
              <a:endParaRPr lang="en-US"/>
            </a:p>
          </p:txBody>
        </p:sp>
        <p:sp>
          <p:nvSpPr>
            <p:cNvPr id="43038" name="Text Box 32"/>
            <p:cNvSpPr txBox="1">
              <a:spLocks noChangeArrowheads="1"/>
            </p:cNvSpPr>
            <p:nvPr/>
          </p:nvSpPr>
          <p:spPr bwMode="auto">
            <a:xfrm>
              <a:off x="2893" y="2640"/>
              <a:ext cx="24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b="1" i="1">
                  <a:solidFill>
                    <a:srgbClr val="FF6600"/>
                  </a:solidFill>
                  <a:latin typeface="Arial" charset="0"/>
                </a:rPr>
                <a:t>P</a:t>
              </a:r>
              <a:r>
                <a:rPr lang="en-US" sz="2300" b="1" baseline="-25000">
                  <a:solidFill>
                    <a:srgbClr val="FF6600"/>
                  </a:solidFill>
                  <a:latin typeface="Tahoma" pitchFamily="34" charset="0"/>
                </a:rPr>
                <a:t>2</a:t>
              </a:r>
            </a:p>
          </p:txBody>
        </p:sp>
      </p:grpSp>
      <p:sp>
        <p:nvSpPr>
          <p:cNvPr id="285729" name="Text Box 33"/>
          <p:cNvSpPr txBox="1">
            <a:spLocks noChangeArrowheads="1"/>
          </p:cNvSpPr>
          <p:nvPr/>
        </p:nvSpPr>
        <p:spPr bwMode="auto">
          <a:xfrm>
            <a:off x="5867400" y="5730875"/>
            <a:ext cx="381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b="1" i="1">
                <a:solidFill>
                  <a:srgbClr val="FF6600"/>
                </a:solidFill>
                <a:latin typeface="Arial" charset="0"/>
              </a:rPr>
              <a:t>Y</a:t>
            </a:r>
            <a:r>
              <a:rPr lang="en-US" sz="2300" b="1" baseline="-25000">
                <a:solidFill>
                  <a:srgbClr val="FF6600"/>
                </a:solidFill>
                <a:latin typeface="Tahoma" pitchFamily="34" charset="0"/>
              </a:rPr>
              <a:t>2</a:t>
            </a:r>
          </a:p>
        </p:txBody>
      </p:sp>
      <p:sp>
        <p:nvSpPr>
          <p:cNvPr id="285730" name="Text Box 34"/>
          <p:cNvSpPr txBox="1">
            <a:spLocks noChangeArrowheads="1"/>
          </p:cNvSpPr>
          <p:nvPr/>
        </p:nvSpPr>
        <p:spPr bwMode="auto">
          <a:xfrm>
            <a:off x="6629400" y="5732463"/>
            <a:ext cx="381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b="1" i="1">
                <a:solidFill>
                  <a:srgbClr val="003399"/>
                </a:solidFill>
                <a:latin typeface="Arial" charset="0"/>
              </a:rPr>
              <a:t>Y</a:t>
            </a:r>
            <a:r>
              <a:rPr lang="en-US" sz="2300" b="1" baseline="-25000">
                <a:solidFill>
                  <a:srgbClr val="003399"/>
                </a:solidFill>
                <a:latin typeface="Tahoma" pitchFamily="34" charset="0"/>
              </a:rPr>
              <a:t>1</a:t>
            </a:r>
          </a:p>
        </p:txBody>
      </p:sp>
      <p:grpSp>
        <p:nvGrpSpPr>
          <p:cNvPr id="285743" name="Group 47"/>
          <p:cNvGrpSpPr>
            <a:grpSpLocks/>
          </p:cNvGrpSpPr>
          <p:nvPr/>
        </p:nvGrpSpPr>
        <p:grpSpPr bwMode="auto">
          <a:xfrm>
            <a:off x="4648200" y="1905000"/>
            <a:ext cx="1352550" cy="350838"/>
            <a:chOff x="2928" y="1200"/>
            <a:chExt cx="852" cy="221"/>
          </a:xfrm>
        </p:grpSpPr>
        <p:sp>
          <p:nvSpPr>
            <p:cNvPr id="43035" name="Line 26"/>
            <p:cNvSpPr>
              <a:spLocks noChangeShapeType="1"/>
            </p:cNvSpPr>
            <p:nvPr/>
          </p:nvSpPr>
          <p:spPr bwMode="auto">
            <a:xfrm flipH="1">
              <a:off x="3116" y="1336"/>
              <a:ext cx="664" cy="0"/>
            </a:xfrm>
            <a:prstGeom prst="line">
              <a:avLst/>
            </a:prstGeom>
            <a:noFill/>
            <a:ln w="95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6" name="Text Box 37"/>
            <p:cNvSpPr txBox="1">
              <a:spLocks noChangeArrowheads="1"/>
            </p:cNvSpPr>
            <p:nvPr/>
          </p:nvSpPr>
          <p:spPr bwMode="auto">
            <a:xfrm>
              <a:off x="2928" y="1200"/>
              <a:ext cx="240"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b="1" i="1">
                  <a:solidFill>
                    <a:srgbClr val="FF6600"/>
                  </a:solidFill>
                  <a:latin typeface="Tahoma" pitchFamily="34" charset="0"/>
                </a:rPr>
                <a:t>r</a:t>
              </a:r>
              <a:r>
                <a:rPr lang="en-US" sz="2100" b="1" baseline="-25000">
                  <a:solidFill>
                    <a:srgbClr val="FF6600"/>
                  </a:solidFill>
                  <a:latin typeface="Tahoma" pitchFamily="34" charset="0"/>
                </a:rPr>
                <a:t>2</a:t>
              </a:r>
            </a:p>
          </p:txBody>
        </p:sp>
      </p:grpSp>
      <p:grpSp>
        <p:nvGrpSpPr>
          <p:cNvPr id="285742" name="Group 46"/>
          <p:cNvGrpSpPr>
            <a:grpSpLocks/>
          </p:cNvGrpSpPr>
          <p:nvPr/>
        </p:nvGrpSpPr>
        <p:grpSpPr bwMode="auto">
          <a:xfrm>
            <a:off x="4648200" y="2362200"/>
            <a:ext cx="2089150" cy="350838"/>
            <a:chOff x="2928" y="1488"/>
            <a:chExt cx="1316" cy="221"/>
          </a:xfrm>
        </p:grpSpPr>
        <p:sp>
          <p:nvSpPr>
            <p:cNvPr id="43033" name="Line 24"/>
            <p:cNvSpPr>
              <a:spLocks noChangeShapeType="1"/>
            </p:cNvSpPr>
            <p:nvPr/>
          </p:nvSpPr>
          <p:spPr bwMode="auto">
            <a:xfrm flipH="1">
              <a:off x="3116" y="1632"/>
              <a:ext cx="1128" cy="0"/>
            </a:xfrm>
            <a:prstGeom prst="line">
              <a:avLst/>
            </a:prstGeom>
            <a:noFill/>
            <a:ln w="9525">
              <a:solidFill>
                <a:srgbClr val="00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4" name="Text Box 38"/>
            <p:cNvSpPr txBox="1">
              <a:spLocks noChangeArrowheads="1"/>
            </p:cNvSpPr>
            <p:nvPr/>
          </p:nvSpPr>
          <p:spPr bwMode="auto">
            <a:xfrm>
              <a:off x="2928" y="1488"/>
              <a:ext cx="240"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b="1" i="1">
                  <a:solidFill>
                    <a:srgbClr val="003399"/>
                  </a:solidFill>
                  <a:latin typeface="Tahoma" pitchFamily="34" charset="0"/>
                </a:rPr>
                <a:t>r</a:t>
              </a:r>
              <a:r>
                <a:rPr lang="en-US" sz="2100" b="1" baseline="-25000">
                  <a:solidFill>
                    <a:srgbClr val="003399"/>
                  </a:solidFill>
                  <a:latin typeface="Tahoma" pitchFamily="34" charset="0"/>
                </a:rPr>
                <a:t>1</a:t>
              </a:r>
            </a:p>
          </p:txBody>
        </p:sp>
      </p:grpSp>
      <p:sp>
        <p:nvSpPr>
          <p:cNvPr id="285735" name="Oval 39"/>
          <p:cNvSpPr>
            <a:spLocks noChangeArrowheads="1"/>
          </p:cNvSpPr>
          <p:nvPr/>
        </p:nvSpPr>
        <p:spPr bwMode="auto">
          <a:xfrm>
            <a:off x="6686550" y="4833938"/>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285736" name="Oval 40"/>
          <p:cNvSpPr>
            <a:spLocks noChangeArrowheads="1"/>
          </p:cNvSpPr>
          <p:nvPr/>
        </p:nvSpPr>
        <p:spPr bwMode="auto">
          <a:xfrm>
            <a:off x="5962650" y="4348163"/>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285737" name="Rectangle 41"/>
          <p:cNvSpPr>
            <a:spLocks noChangeArrowheads="1"/>
          </p:cNvSpPr>
          <p:nvPr/>
        </p:nvSpPr>
        <p:spPr bwMode="auto">
          <a:xfrm>
            <a:off x="914400" y="1600200"/>
            <a:ext cx="3276600" cy="4038600"/>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10000"/>
              </a:lnSpc>
              <a:spcBef>
                <a:spcPct val="40000"/>
              </a:spcBef>
              <a:buSzPct val="110000"/>
              <a:buFont typeface="Wingdings" pitchFamily="2" charset="2"/>
              <a:buNone/>
              <a:tabLst>
                <a:tab pos="635000" algn="l"/>
              </a:tabLst>
            </a:pPr>
            <a:r>
              <a:rPr lang="en-US" sz="2600">
                <a:latin typeface="Tahoma" pitchFamily="34" charset="0"/>
                <a:sym typeface="Symbol" pitchFamily="18" charset="2"/>
              </a:rPr>
              <a:t>Intuition for slope </a:t>
            </a:r>
            <a:br>
              <a:rPr lang="en-US" sz="2600">
                <a:latin typeface="Tahoma" pitchFamily="34" charset="0"/>
                <a:sym typeface="Symbol" pitchFamily="18" charset="2"/>
              </a:rPr>
            </a:br>
            <a:r>
              <a:rPr lang="en-US" sz="2600">
                <a:latin typeface="Tahoma" pitchFamily="34" charset="0"/>
                <a:sym typeface="Symbol" pitchFamily="18" charset="2"/>
              </a:rPr>
              <a:t>of </a:t>
            </a:r>
            <a:r>
              <a:rPr lang="en-US" sz="2600" i="1">
                <a:latin typeface="Tahoma" pitchFamily="34" charset="0"/>
                <a:sym typeface="Symbol" pitchFamily="18" charset="2"/>
              </a:rPr>
              <a:t>AD</a:t>
            </a:r>
            <a:r>
              <a:rPr lang="en-US" sz="2600">
                <a:latin typeface="Tahoma" pitchFamily="34" charset="0"/>
                <a:sym typeface="Symbol" pitchFamily="18" charset="2"/>
              </a:rPr>
              <a:t> </a:t>
            </a:r>
            <a:r>
              <a:rPr lang="en-US" sz="1200">
                <a:latin typeface="Tahoma" pitchFamily="34" charset="0"/>
                <a:sym typeface="Symbol" pitchFamily="18" charset="2"/>
              </a:rPr>
              <a:t> </a:t>
            </a:r>
            <a:r>
              <a:rPr lang="en-US" sz="2600">
                <a:latin typeface="Tahoma" pitchFamily="34" charset="0"/>
                <a:sym typeface="Symbol" pitchFamily="18" charset="2"/>
              </a:rPr>
              <a:t>curve:</a:t>
            </a:r>
          </a:p>
          <a:p>
            <a:pPr eaLnBrk="1" hangingPunct="1">
              <a:lnSpc>
                <a:spcPct val="110000"/>
              </a:lnSpc>
              <a:spcBef>
                <a:spcPct val="40000"/>
              </a:spcBef>
              <a:buSzPct val="110000"/>
              <a:buFont typeface="Wingdings" pitchFamily="2" charset="2"/>
              <a:buNone/>
              <a:tabLst>
                <a:tab pos="635000" algn="l"/>
              </a:tabLst>
            </a:pPr>
            <a:r>
              <a:rPr lang="en-US" sz="2600">
                <a:latin typeface="Tahoma" pitchFamily="34" charset="0"/>
                <a:sym typeface="Symbol" pitchFamily="18" charset="2"/>
              </a:rPr>
              <a:t></a:t>
            </a:r>
            <a:r>
              <a:rPr lang="en-US" sz="2600" b="1" i="1">
                <a:latin typeface="Tahoma" pitchFamily="34" charset="0"/>
                <a:sym typeface="Symbol" pitchFamily="18" charset="2"/>
              </a:rPr>
              <a:t>P</a:t>
            </a:r>
            <a:r>
              <a:rPr lang="en-US" sz="2600">
                <a:latin typeface="Tahoma" pitchFamily="34" charset="0"/>
                <a:sym typeface="Symbol" pitchFamily="18" charset="2"/>
              </a:rPr>
              <a:t>  	 (</a:t>
            </a:r>
            <a:r>
              <a:rPr lang="en-US" sz="2600" b="1" i="1">
                <a:latin typeface="Tahoma" pitchFamily="34" charset="0"/>
                <a:sym typeface="Symbol" pitchFamily="18" charset="2"/>
              </a:rPr>
              <a:t>M</a:t>
            </a:r>
            <a:r>
              <a:rPr lang="en-US" sz="2600" i="1">
                <a:latin typeface="Tahoma" pitchFamily="34" charset="0"/>
                <a:sym typeface="Symbol" pitchFamily="18" charset="2"/>
              </a:rPr>
              <a:t>/</a:t>
            </a:r>
            <a:r>
              <a:rPr lang="en-US" sz="2600" b="1" i="1">
                <a:latin typeface="Tahoma" pitchFamily="34" charset="0"/>
                <a:sym typeface="Symbol" pitchFamily="18" charset="2"/>
              </a:rPr>
              <a:t>P</a:t>
            </a:r>
            <a:r>
              <a:rPr lang="en-US" sz="1200" b="1" i="1">
                <a:latin typeface="Tahoma" pitchFamily="34" charset="0"/>
                <a:sym typeface="Symbol" pitchFamily="18" charset="2"/>
              </a:rPr>
              <a:t> </a:t>
            </a:r>
            <a:r>
              <a:rPr lang="en-US" sz="2600">
                <a:latin typeface="Tahoma" pitchFamily="34" charset="0"/>
                <a:sym typeface="Symbol" pitchFamily="18" charset="2"/>
              </a:rPr>
              <a:t>)</a:t>
            </a:r>
          </a:p>
          <a:p>
            <a:pPr eaLnBrk="1" hangingPunct="1">
              <a:lnSpc>
                <a:spcPct val="110000"/>
              </a:lnSpc>
              <a:spcBef>
                <a:spcPct val="40000"/>
              </a:spcBef>
              <a:buSzPct val="110000"/>
              <a:buFont typeface="Wingdings" pitchFamily="2" charset="2"/>
              <a:buNone/>
              <a:tabLst>
                <a:tab pos="635000" algn="l"/>
              </a:tabLst>
            </a:pPr>
            <a:r>
              <a:rPr lang="en-US" sz="2600">
                <a:latin typeface="Tahoma" pitchFamily="34" charset="0"/>
                <a:sym typeface="Symbol" pitchFamily="18" charset="2"/>
              </a:rPr>
              <a:t>	 </a:t>
            </a:r>
            <a:r>
              <a:rPr lang="en-US" sz="2600" i="1">
                <a:latin typeface="Tahoma" pitchFamily="34" charset="0"/>
                <a:sym typeface="Symbol" pitchFamily="18" charset="2"/>
              </a:rPr>
              <a:t>LM</a:t>
            </a:r>
            <a:r>
              <a:rPr lang="en-US" sz="2600">
                <a:latin typeface="Tahoma" pitchFamily="34" charset="0"/>
                <a:sym typeface="Symbol" pitchFamily="18" charset="2"/>
              </a:rPr>
              <a:t> </a:t>
            </a:r>
            <a:r>
              <a:rPr lang="en-US" sz="1200">
                <a:latin typeface="Tahoma" pitchFamily="34" charset="0"/>
                <a:sym typeface="Symbol" pitchFamily="18" charset="2"/>
              </a:rPr>
              <a:t> </a:t>
            </a:r>
            <a:r>
              <a:rPr lang="en-US" sz="2600">
                <a:latin typeface="Tahoma" pitchFamily="34" charset="0"/>
                <a:sym typeface="Symbol" pitchFamily="18" charset="2"/>
              </a:rPr>
              <a:t>shifts left</a:t>
            </a:r>
            <a:endParaRPr lang="en-US" sz="2600" b="1" i="1">
              <a:latin typeface="Tahoma" pitchFamily="34" charset="0"/>
              <a:sym typeface="Symbol" pitchFamily="18" charset="2"/>
            </a:endParaRPr>
          </a:p>
          <a:p>
            <a:pPr eaLnBrk="1" hangingPunct="1">
              <a:lnSpc>
                <a:spcPct val="110000"/>
              </a:lnSpc>
              <a:spcBef>
                <a:spcPct val="40000"/>
              </a:spcBef>
              <a:buSzPct val="110000"/>
              <a:buFont typeface="Wingdings" pitchFamily="2" charset="2"/>
              <a:buNone/>
              <a:tabLst>
                <a:tab pos="635000" algn="l"/>
              </a:tabLst>
            </a:pPr>
            <a:r>
              <a:rPr lang="en-US" sz="2600">
                <a:latin typeface="Tahoma" pitchFamily="34" charset="0"/>
                <a:sym typeface="Symbol" pitchFamily="18" charset="2"/>
              </a:rPr>
              <a:t>	 </a:t>
            </a:r>
            <a:r>
              <a:rPr lang="en-US" sz="2600" b="1" i="1">
                <a:latin typeface="Tahoma" pitchFamily="34" charset="0"/>
                <a:sym typeface="Symbol" pitchFamily="18" charset="2"/>
              </a:rPr>
              <a:t>r</a:t>
            </a:r>
          </a:p>
          <a:p>
            <a:pPr eaLnBrk="1" hangingPunct="1">
              <a:lnSpc>
                <a:spcPct val="110000"/>
              </a:lnSpc>
              <a:spcBef>
                <a:spcPct val="40000"/>
              </a:spcBef>
              <a:buSzPct val="110000"/>
              <a:buFont typeface="Wingdings" pitchFamily="2" charset="2"/>
              <a:buNone/>
              <a:tabLst>
                <a:tab pos="635000" algn="l"/>
              </a:tabLst>
            </a:pPr>
            <a:r>
              <a:rPr lang="en-US" sz="2600">
                <a:latin typeface="Tahoma" pitchFamily="34" charset="0"/>
                <a:sym typeface="Symbol" pitchFamily="18" charset="2"/>
              </a:rPr>
              <a:t>	 </a:t>
            </a:r>
            <a:r>
              <a:rPr lang="en-US" sz="2600" b="1" i="1">
                <a:latin typeface="Tahoma" pitchFamily="34" charset="0"/>
                <a:sym typeface="Symbol" pitchFamily="18" charset="2"/>
              </a:rPr>
              <a:t>I</a:t>
            </a:r>
          </a:p>
          <a:p>
            <a:pPr eaLnBrk="1" hangingPunct="1">
              <a:lnSpc>
                <a:spcPct val="110000"/>
              </a:lnSpc>
              <a:spcBef>
                <a:spcPct val="40000"/>
              </a:spcBef>
              <a:buSzPct val="110000"/>
              <a:buFont typeface="Wingdings" pitchFamily="2" charset="2"/>
              <a:buNone/>
              <a:tabLst>
                <a:tab pos="635000" algn="l"/>
              </a:tabLst>
            </a:pPr>
            <a:r>
              <a:rPr lang="en-US" sz="2800">
                <a:latin typeface="Tahoma" pitchFamily="34" charset="0"/>
                <a:sym typeface="Symbol" pitchFamily="18" charset="2"/>
              </a:rPr>
              <a:t>	 </a:t>
            </a:r>
            <a:r>
              <a:rPr lang="en-US" sz="2800" b="1" i="1">
                <a:latin typeface="Tahoma" pitchFamily="34" charset="0"/>
                <a:sym typeface="Symbol" pitchFamily="18" charset="2"/>
              </a:rPr>
              <a:t>Y</a:t>
            </a:r>
            <a:r>
              <a:rPr lang="en-US" sz="2800">
                <a:latin typeface="Tahoma" pitchFamily="34" charset="0"/>
                <a:sym typeface="Symbol" pitchFamily="18" charset="2"/>
              </a:rPr>
              <a:t> </a:t>
            </a:r>
          </a:p>
        </p:txBody>
      </p:sp>
      <p:sp>
        <p:nvSpPr>
          <p:cNvPr id="2" name="Slide Number Placeholder 1"/>
          <p:cNvSpPr>
            <a:spLocks noGrp="1"/>
          </p:cNvSpPr>
          <p:nvPr>
            <p:ph type="sldNum" sz="quarter" idx="12"/>
          </p:nvPr>
        </p:nvSpPr>
        <p:spPr/>
        <p:txBody>
          <a:bodyPr/>
          <a:lstStyle/>
          <a:p>
            <a:fld id="{456F6E04-529F-4CC8-A90A-18A07CEC6577}" type="slidenum">
              <a:rPr lang="en-US" smtClean="0"/>
              <a:t>36</a:t>
            </a:fld>
            <a:endParaRPr lang="en-US"/>
          </a:p>
        </p:txBody>
      </p:sp>
    </p:spTree>
    <p:extLst>
      <p:ext uri="{BB962C8B-B14F-4D97-AF65-F5344CB8AC3E}">
        <p14:creationId xmlns:p14="http://schemas.microsoft.com/office/powerpoint/2010/main" val="68712473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85700"/>
                                        </p:tgtEl>
                                        <p:attrNameLst>
                                          <p:attrName>style.visibility</p:attrName>
                                        </p:attrNameLst>
                                      </p:cBhvr>
                                      <p:to>
                                        <p:strVal val="visible"/>
                                      </p:to>
                                    </p:set>
                                    <p:animEffect transition="in" filter="strips(downRight)">
                                      <p:cBhvr>
                                        <p:cTn id="7" dur="500"/>
                                        <p:tgtEl>
                                          <p:spTgt spid="285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85706"/>
                                        </p:tgtEl>
                                        <p:attrNameLst>
                                          <p:attrName>style.visibility</p:attrName>
                                        </p:attrNameLst>
                                      </p:cBhvr>
                                      <p:to>
                                        <p:strVal val="visible"/>
                                      </p:to>
                                    </p:set>
                                    <p:animEffect transition="in" filter="strips(downRight)">
                                      <p:cBhvr>
                                        <p:cTn id="12" dur="500"/>
                                        <p:tgtEl>
                                          <p:spTgt spid="2857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285739"/>
                                        </p:tgtEl>
                                        <p:attrNameLst>
                                          <p:attrName>style.visibility</p:attrName>
                                        </p:attrNameLst>
                                      </p:cBhvr>
                                      <p:to>
                                        <p:strVal val="visible"/>
                                      </p:to>
                                    </p:set>
                                    <p:animEffect transition="in" filter="strips(downRight)">
                                      <p:cBhvr>
                                        <p:cTn id="17" dur="500"/>
                                        <p:tgtEl>
                                          <p:spTgt spid="2857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85740"/>
                                        </p:tgtEl>
                                        <p:attrNameLst>
                                          <p:attrName>style.visibility</p:attrName>
                                        </p:attrNameLst>
                                      </p:cBhvr>
                                      <p:to>
                                        <p:strVal val="visible"/>
                                      </p:to>
                                    </p:set>
                                    <p:animEffect transition="in" filter="wipe(left)">
                                      <p:cBhvr>
                                        <p:cTn id="22" dur="500"/>
                                        <p:tgtEl>
                                          <p:spTgt spid="2857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285744"/>
                                        </p:tgtEl>
                                        <p:attrNameLst>
                                          <p:attrName>style.visibility</p:attrName>
                                        </p:attrNameLst>
                                      </p:cBhvr>
                                      <p:to>
                                        <p:strVal val="visible"/>
                                      </p:to>
                                    </p:set>
                                    <p:animEffect transition="in" filter="strips(upRight)">
                                      <p:cBhvr>
                                        <p:cTn id="27" dur="500"/>
                                        <p:tgtEl>
                                          <p:spTgt spid="2857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85742"/>
                                        </p:tgtEl>
                                        <p:attrNameLst>
                                          <p:attrName>style.visibility</p:attrName>
                                        </p:attrNameLst>
                                      </p:cBhvr>
                                      <p:to>
                                        <p:strVal val="visible"/>
                                      </p:to>
                                    </p:set>
                                    <p:animEffect transition="in" filter="wipe(right)">
                                      <p:cBhvr>
                                        <p:cTn id="32" dur="500"/>
                                        <p:tgtEl>
                                          <p:spTgt spid="2857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85718"/>
                                        </p:tgtEl>
                                        <p:attrNameLst>
                                          <p:attrName>style.visibility</p:attrName>
                                        </p:attrNameLst>
                                      </p:cBhvr>
                                      <p:to>
                                        <p:strVal val="visible"/>
                                      </p:to>
                                    </p:set>
                                    <p:animEffect transition="in" filter="wipe(up)">
                                      <p:cBhvr>
                                        <p:cTn id="37" dur="500"/>
                                        <p:tgtEl>
                                          <p:spTgt spid="285718"/>
                                        </p:tgtEl>
                                      </p:cBhvr>
                                    </p:animEffect>
                                  </p:childTnLst>
                                </p:cTn>
                              </p:par>
                            </p:childTnLst>
                          </p:cTn>
                        </p:par>
                        <p:par>
                          <p:cTn id="38" fill="hold" nodeType="afterGroup">
                            <p:stCondLst>
                              <p:cond delay="500"/>
                            </p:stCondLst>
                            <p:childTnLst>
                              <p:par>
                                <p:cTn id="39" presetID="18" presetClass="entr" presetSubtype="12" fill="hold" grpId="0" nodeType="afterEffect">
                                  <p:stCondLst>
                                    <p:cond delay="0"/>
                                  </p:stCondLst>
                                  <p:childTnLst>
                                    <p:set>
                                      <p:cBhvr>
                                        <p:cTn id="40" dur="1" fill="hold">
                                          <p:stCondLst>
                                            <p:cond delay="0"/>
                                          </p:stCondLst>
                                        </p:cTn>
                                        <p:tgtEl>
                                          <p:spTgt spid="285731"/>
                                        </p:tgtEl>
                                        <p:attrNameLst>
                                          <p:attrName>style.visibility</p:attrName>
                                        </p:attrNameLst>
                                      </p:cBhvr>
                                      <p:to>
                                        <p:strVal val="visible"/>
                                      </p:to>
                                    </p:set>
                                    <p:animEffect transition="in" filter="strips(downLeft)">
                                      <p:cBhvr>
                                        <p:cTn id="41" dur="500"/>
                                        <p:tgtEl>
                                          <p:spTgt spid="285731"/>
                                        </p:tgtEl>
                                      </p:cBhvr>
                                    </p:animEffect>
                                  </p:childTnLst>
                                </p:cTn>
                              </p:par>
                            </p:childTnLst>
                          </p:cTn>
                        </p:par>
                        <p:par>
                          <p:cTn id="42" fill="hold" nodeType="afterGroup">
                            <p:stCondLst>
                              <p:cond delay="1000"/>
                            </p:stCondLst>
                            <p:childTnLst>
                              <p:par>
                                <p:cTn id="43" presetID="18" presetClass="entr" presetSubtype="12" fill="hold" grpId="0" nodeType="afterEffect">
                                  <p:stCondLst>
                                    <p:cond delay="0"/>
                                  </p:stCondLst>
                                  <p:childTnLst>
                                    <p:set>
                                      <p:cBhvr>
                                        <p:cTn id="44" dur="1" fill="hold">
                                          <p:stCondLst>
                                            <p:cond delay="0"/>
                                          </p:stCondLst>
                                        </p:cTn>
                                        <p:tgtEl>
                                          <p:spTgt spid="285730"/>
                                        </p:tgtEl>
                                        <p:attrNameLst>
                                          <p:attrName>style.visibility</p:attrName>
                                        </p:attrNameLst>
                                      </p:cBhvr>
                                      <p:to>
                                        <p:strVal val="visible"/>
                                      </p:to>
                                    </p:set>
                                    <p:animEffect transition="in" filter="strips(downLeft)">
                                      <p:cBhvr>
                                        <p:cTn id="45" dur="500"/>
                                        <p:tgtEl>
                                          <p:spTgt spid="285730"/>
                                        </p:tgtEl>
                                      </p:cBhvr>
                                    </p:animEffect>
                                  </p:childTnLst>
                                </p:cTn>
                              </p:par>
                            </p:childTnLst>
                          </p:cTn>
                        </p:par>
                        <p:par>
                          <p:cTn id="46" fill="hold" nodeType="afterGroup">
                            <p:stCondLst>
                              <p:cond delay="1500"/>
                            </p:stCondLst>
                            <p:childTnLst>
                              <p:par>
                                <p:cTn id="47" presetID="18" presetClass="entr" presetSubtype="12" fill="hold" grpId="0" nodeType="afterEffect">
                                  <p:stCondLst>
                                    <p:cond delay="0"/>
                                  </p:stCondLst>
                                  <p:childTnLst>
                                    <p:set>
                                      <p:cBhvr>
                                        <p:cTn id="48" dur="1" fill="hold">
                                          <p:stCondLst>
                                            <p:cond delay="0"/>
                                          </p:stCondLst>
                                        </p:cTn>
                                        <p:tgtEl>
                                          <p:spTgt spid="285735"/>
                                        </p:tgtEl>
                                        <p:attrNameLst>
                                          <p:attrName>style.visibility</p:attrName>
                                        </p:attrNameLst>
                                      </p:cBhvr>
                                      <p:to>
                                        <p:strVal val="visible"/>
                                      </p:to>
                                    </p:set>
                                    <p:animEffect transition="in" filter="strips(downLeft)">
                                      <p:cBhvr>
                                        <p:cTn id="49" dur="500"/>
                                        <p:tgtEl>
                                          <p:spTgt spid="28573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85741"/>
                                        </p:tgtEl>
                                        <p:attrNameLst>
                                          <p:attrName>style.visibility</p:attrName>
                                        </p:attrNameLst>
                                      </p:cBhvr>
                                      <p:to>
                                        <p:strVal val="visible"/>
                                      </p:to>
                                    </p:set>
                                    <p:animEffect transition="in" filter="wipe(left)">
                                      <p:cBhvr>
                                        <p:cTn id="54" dur="500"/>
                                        <p:tgtEl>
                                          <p:spTgt spid="28574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3" fill="hold" nodeType="clickEffect">
                                  <p:stCondLst>
                                    <p:cond delay="0"/>
                                  </p:stCondLst>
                                  <p:childTnLst>
                                    <p:set>
                                      <p:cBhvr>
                                        <p:cTn id="58" dur="1" fill="hold">
                                          <p:stCondLst>
                                            <p:cond delay="0"/>
                                          </p:stCondLst>
                                        </p:cTn>
                                        <p:tgtEl>
                                          <p:spTgt spid="285745"/>
                                        </p:tgtEl>
                                        <p:attrNameLst>
                                          <p:attrName>style.visibility</p:attrName>
                                        </p:attrNameLst>
                                      </p:cBhvr>
                                      <p:to>
                                        <p:strVal val="visible"/>
                                      </p:to>
                                    </p:set>
                                    <p:animEffect transition="in" filter="strips(upRight)">
                                      <p:cBhvr>
                                        <p:cTn id="59" dur="500"/>
                                        <p:tgtEl>
                                          <p:spTgt spid="28574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2" fill="hold" nodeType="clickEffect">
                                  <p:stCondLst>
                                    <p:cond delay="0"/>
                                  </p:stCondLst>
                                  <p:childTnLst>
                                    <p:set>
                                      <p:cBhvr>
                                        <p:cTn id="63" dur="1" fill="hold">
                                          <p:stCondLst>
                                            <p:cond delay="0"/>
                                          </p:stCondLst>
                                        </p:cTn>
                                        <p:tgtEl>
                                          <p:spTgt spid="285743"/>
                                        </p:tgtEl>
                                        <p:attrNameLst>
                                          <p:attrName>style.visibility</p:attrName>
                                        </p:attrNameLst>
                                      </p:cBhvr>
                                      <p:to>
                                        <p:strVal val="visible"/>
                                      </p:to>
                                    </p:set>
                                    <p:animEffect transition="in" filter="wipe(right)">
                                      <p:cBhvr>
                                        <p:cTn id="64" dur="500"/>
                                        <p:tgtEl>
                                          <p:spTgt spid="28574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285719"/>
                                        </p:tgtEl>
                                        <p:attrNameLst>
                                          <p:attrName>style.visibility</p:attrName>
                                        </p:attrNameLst>
                                      </p:cBhvr>
                                      <p:to>
                                        <p:strVal val="visible"/>
                                      </p:to>
                                    </p:set>
                                    <p:animEffect transition="in" filter="wipe(up)">
                                      <p:cBhvr>
                                        <p:cTn id="69" dur="500"/>
                                        <p:tgtEl>
                                          <p:spTgt spid="285719"/>
                                        </p:tgtEl>
                                      </p:cBhvr>
                                    </p:animEffect>
                                  </p:childTnLst>
                                </p:cTn>
                              </p:par>
                            </p:childTnLst>
                          </p:cTn>
                        </p:par>
                        <p:par>
                          <p:cTn id="70" fill="hold" nodeType="afterGroup">
                            <p:stCondLst>
                              <p:cond delay="500"/>
                            </p:stCondLst>
                            <p:childTnLst>
                              <p:par>
                                <p:cTn id="71" presetID="18" presetClass="entr" presetSubtype="12" fill="hold" grpId="0" nodeType="afterEffect">
                                  <p:stCondLst>
                                    <p:cond delay="0"/>
                                  </p:stCondLst>
                                  <p:childTnLst>
                                    <p:set>
                                      <p:cBhvr>
                                        <p:cTn id="72" dur="1" fill="hold">
                                          <p:stCondLst>
                                            <p:cond delay="0"/>
                                          </p:stCondLst>
                                        </p:cTn>
                                        <p:tgtEl>
                                          <p:spTgt spid="285732"/>
                                        </p:tgtEl>
                                        <p:attrNameLst>
                                          <p:attrName>style.visibility</p:attrName>
                                        </p:attrNameLst>
                                      </p:cBhvr>
                                      <p:to>
                                        <p:strVal val="visible"/>
                                      </p:to>
                                    </p:set>
                                    <p:animEffect transition="in" filter="strips(downLeft)">
                                      <p:cBhvr>
                                        <p:cTn id="73" dur="500"/>
                                        <p:tgtEl>
                                          <p:spTgt spid="285732"/>
                                        </p:tgtEl>
                                      </p:cBhvr>
                                    </p:animEffect>
                                  </p:childTnLst>
                                </p:cTn>
                              </p:par>
                            </p:childTnLst>
                          </p:cTn>
                        </p:par>
                        <p:par>
                          <p:cTn id="74" fill="hold" nodeType="afterGroup">
                            <p:stCondLst>
                              <p:cond delay="1000"/>
                            </p:stCondLst>
                            <p:childTnLst>
                              <p:par>
                                <p:cTn id="75" presetID="18" presetClass="entr" presetSubtype="12" fill="hold" grpId="0" nodeType="afterEffect">
                                  <p:stCondLst>
                                    <p:cond delay="0"/>
                                  </p:stCondLst>
                                  <p:childTnLst>
                                    <p:set>
                                      <p:cBhvr>
                                        <p:cTn id="76" dur="1" fill="hold">
                                          <p:stCondLst>
                                            <p:cond delay="0"/>
                                          </p:stCondLst>
                                        </p:cTn>
                                        <p:tgtEl>
                                          <p:spTgt spid="285729"/>
                                        </p:tgtEl>
                                        <p:attrNameLst>
                                          <p:attrName>style.visibility</p:attrName>
                                        </p:attrNameLst>
                                      </p:cBhvr>
                                      <p:to>
                                        <p:strVal val="visible"/>
                                      </p:to>
                                    </p:set>
                                    <p:animEffect transition="in" filter="strips(downLeft)">
                                      <p:cBhvr>
                                        <p:cTn id="77" dur="500"/>
                                        <p:tgtEl>
                                          <p:spTgt spid="285729"/>
                                        </p:tgtEl>
                                      </p:cBhvr>
                                    </p:animEffect>
                                  </p:childTnLst>
                                </p:cTn>
                              </p:par>
                            </p:childTnLst>
                          </p:cTn>
                        </p:par>
                        <p:par>
                          <p:cTn id="78" fill="hold" nodeType="afterGroup">
                            <p:stCondLst>
                              <p:cond delay="1500"/>
                            </p:stCondLst>
                            <p:childTnLst>
                              <p:par>
                                <p:cTn id="79" presetID="18" presetClass="entr" presetSubtype="12" fill="hold" grpId="0" nodeType="afterEffect">
                                  <p:stCondLst>
                                    <p:cond delay="0"/>
                                  </p:stCondLst>
                                  <p:childTnLst>
                                    <p:set>
                                      <p:cBhvr>
                                        <p:cTn id="80" dur="1" fill="hold">
                                          <p:stCondLst>
                                            <p:cond delay="0"/>
                                          </p:stCondLst>
                                        </p:cTn>
                                        <p:tgtEl>
                                          <p:spTgt spid="285736"/>
                                        </p:tgtEl>
                                        <p:attrNameLst>
                                          <p:attrName>style.visibility</p:attrName>
                                        </p:attrNameLst>
                                      </p:cBhvr>
                                      <p:to>
                                        <p:strVal val="visible"/>
                                      </p:to>
                                    </p:set>
                                    <p:animEffect transition="in" filter="strips(downLeft)">
                                      <p:cBhvr>
                                        <p:cTn id="81" dur="500"/>
                                        <p:tgtEl>
                                          <p:spTgt spid="28573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8" presetClass="entr" presetSubtype="6" fill="hold" grpId="0" nodeType="clickEffect">
                                  <p:stCondLst>
                                    <p:cond delay="0"/>
                                  </p:stCondLst>
                                  <p:childTnLst>
                                    <p:set>
                                      <p:cBhvr>
                                        <p:cTn id="85" dur="1" fill="hold">
                                          <p:stCondLst>
                                            <p:cond delay="0"/>
                                          </p:stCondLst>
                                        </p:cTn>
                                        <p:tgtEl>
                                          <p:spTgt spid="285723"/>
                                        </p:tgtEl>
                                        <p:attrNameLst>
                                          <p:attrName>style.visibility</p:attrName>
                                        </p:attrNameLst>
                                      </p:cBhvr>
                                      <p:to>
                                        <p:strVal val="visible"/>
                                      </p:to>
                                    </p:set>
                                    <p:animEffect transition="in" filter="strips(downRight)">
                                      <p:cBhvr>
                                        <p:cTn id="86" dur="500"/>
                                        <p:tgtEl>
                                          <p:spTgt spid="285723"/>
                                        </p:tgtEl>
                                      </p:cBhvr>
                                    </p:animEffect>
                                  </p:childTnLst>
                                </p:cTn>
                              </p:par>
                            </p:childTnLst>
                          </p:cTn>
                        </p:par>
                        <p:par>
                          <p:cTn id="87" fill="hold" nodeType="afterGroup">
                            <p:stCondLst>
                              <p:cond delay="500"/>
                            </p:stCondLst>
                            <p:childTnLst>
                              <p:par>
                                <p:cTn id="88" presetID="9" presetClass="entr" presetSubtype="0" fill="hold" grpId="0" nodeType="afterEffect">
                                  <p:stCondLst>
                                    <p:cond delay="0"/>
                                  </p:stCondLst>
                                  <p:childTnLst>
                                    <p:set>
                                      <p:cBhvr>
                                        <p:cTn id="89" dur="1" fill="hold">
                                          <p:stCondLst>
                                            <p:cond delay="0"/>
                                          </p:stCondLst>
                                        </p:cTn>
                                        <p:tgtEl>
                                          <p:spTgt spid="285724"/>
                                        </p:tgtEl>
                                        <p:attrNameLst>
                                          <p:attrName>style.visibility</p:attrName>
                                        </p:attrNameLst>
                                      </p:cBhvr>
                                      <p:to>
                                        <p:strVal val="visible"/>
                                      </p:to>
                                    </p:set>
                                    <p:animEffect transition="in" filter="dissolve">
                                      <p:cBhvr>
                                        <p:cTn id="90" dur="500"/>
                                        <p:tgtEl>
                                          <p:spTgt spid="285724"/>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85737">
                                            <p:txEl>
                                              <p:pRg st="0" end="0"/>
                                            </p:txEl>
                                          </p:spTgt>
                                        </p:tgtEl>
                                        <p:attrNameLst>
                                          <p:attrName>style.visibility</p:attrName>
                                        </p:attrNameLst>
                                      </p:cBhvr>
                                      <p:to>
                                        <p:strVal val="visible"/>
                                      </p:to>
                                    </p:set>
                                    <p:animEffect transition="in" filter="wipe(left)">
                                      <p:cBhvr>
                                        <p:cTn id="95" dur="500"/>
                                        <p:tgtEl>
                                          <p:spTgt spid="285737">
                                            <p:txEl>
                                              <p:pRg st="0" end="0"/>
                                            </p:txEl>
                                          </p:spTgt>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85737">
                                            <p:txEl>
                                              <p:pRg st="1" end="1"/>
                                            </p:txEl>
                                          </p:spTgt>
                                        </p:tgtEl>
                                        <p:attrNameLst>
                                          <p:attrName>style.visibility</p:attrName>
                                        </p:attrNameLst>
                                      </p:cBhvr>
                                      <p:to>
                                        <p:strVal val="visible"/>
                                      </p:to>
                                    </p:set>
                                    <p:animEffect transition="in" filter="wipe(left)">
                                      <p:cBhvr>
                                        <p:cTn id="100" dur="500"/>
                                        <p:tgtEl>
                                          <p:spTgt spid="285737">
                                            <p:txEl>
                                              <p:pRg st="1" end="1"/>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285737">
                                            <p:txEl>
                                              <p:pRg st="2" end="2"/>
                                            </p:txEl>
                                          </p:spTgt>
                                        </p:tgtEl>
                                        <p:attrNameLst>
                                          <p:attrName>style.visibility</p:attrName>
                                        </p:attrNameLst>
                                      </p:cBhvr>
                                      <p:to>
                                        <p:strVal val="visible"/>
                                      </p:to>
                                    </p:set>
                                    <p:animEffect transition="in" filter="wipe(left)">
                                      <p:cBhvr>
                                        <p:cTn id="105" dur="500"/>
                                        <p:tgtEl>
                                          <p:spTgt spid="285737">
                                            <p:txEl>
                                              <p:pRg st="2" end="2"/>
                                            </p:txEl>
                                          </p:spTgt>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85737">
                                            <p:txEl>
                                              <p:pRg st="3" end="3"/>
                                            </p:txEl>
                                          </p:spTgt>
                                        </p:tgtEl>
                                        <p:attrNameLst>
                                          <p:attrName>style.visibility</p:attrName>
                                        </p:attrNameLst>
                                      </p:cBhvr>
                                      <p:to>
                                        <p:strVal val="visible"/>
                                      </p:to>
                                    </p:set>
                                    <p:animEffect transition="in" filter="wipe(left)">
                                      <p:cBhvr>
                                        <p:cTn id="110" dur="500"/>
                                        <p:tgtEl>
                                          <p:spTgt spid="285737">
                                            <p:txEl>
                                              <p:pRg st="3" end="3"/>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85737">
                                            <p:txEl>
                                              <p:pRg st="4" end="4"/>
                                            </p:txEl>
                                          </p:spTgt>
                                        </p:tgtEl>
                                        <p:attrNameLst>
                                          <p:attrName>style.visibility</p:attrName>
                                        </p:attrNameLst>
                                      </p:cBhvr>
                                      <p:to>
                                        <p:strVal val="visible"/>
                                      </p:to>
                                    </p:set>
                                    <p:animEffect transition="in" filter="wipe(left)">
                                      <p:cBhvr>
                                        <p:cTn id="115" dur="500"/>
                                        <p:tgtEl>
                                          <p:spTgt spid="285737">
                                            <p:txEl>
                                              <p:pRg st="4" end="4"/>
                                            </p:txEl>
                                          </p:spTgt>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85737">
                                            <p:txEl>
                                              <p:pRg st="5" end="5"/>
                                            </p:txEl>
                                          </p:spTgt>
                                        </p:tgtEl>
                                        <p:attrNameLst>
                                          <p:attrName>style.visibility</p:attrName>
                                        </p:attrNameLst>
                                      </p:cBhvr>
                                      <p:to>
                                        <p:strVal val="visible"/>
                                      </p:to>
                                    </p:set>
                                    <p:animEffect transition="in" filter="wipe(left)">
                                      <p:cBhvr>
                                        <p:cTn id="120" dur="500"/>
                                        <p:tgtEl>
                                          <p:spTgt spid="2857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18" grpId="0" animBg="1"/>
      <p:bldP spid="285719" grpId="0" animBg="1"/>
      <p:bldP spid="285731" grpId="0" animBg="1" autoUpdateAnimBg="0"/>
      <p:bldP spid="285732" grpId="0" animBg="1" autoUpdateAnimBg="0"/>
      <p:bldP spid="285723" grpId="0" animBg="1"/>
      <p:bldP spid="285724" grpId="0" autoUpdateAnimBg="0"/>
      <p:bldP spid="285729" grpId="0" autoUpdateAnimBg="0"/>
      <p:bldP spid="285730" grpId="0" autoUpdateAnimBg="0"/>
      <p:bldP spid="285735" grpId="0" animBg="1"/>
      <p:bldP spid="285736" grpId="0" animBg="1"/>
      <p:bldP spid="28573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a:t>Deriving the </a:t>
            </a:r>
            <a:r>
              <a:rPr lang="en-US" sz="3200" b="1" i="1"/>
              <a:t>AD</a:t>
            </a:r>
            <a:r>
              <a:rPr lang="en-US" sz="3200" b="1"/>
              <a:t> curve</a:t>
            </a:r>
            <a:endParaRPr lang="en-US" sz="3200" b="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18" y="914400"/>
            <a:ext cx="8077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40535" y="3374023"/>
            <a:ext cx="309700" cy="338554"/>
          </a:xfrm>
          <a:prstGeom prst="rect">
            <a:avLst/>
          </a:prstGeom>
          <a:noFill/>
        </p:spPr>
        <p:txBody>
          <a:bodyPr wrap="none" rtlCol="0">
            <a:spAutoFit/>
          </a:bodyPr>
          <a:lstStyle/>
          <a:p>
            <a:r>
              <a:rPr lang="en-US" sz="1600" b="1" dirty="0">
                <a:solidFill>
                  <a:srgbClr val="0070C0"/>
                </a:solidFill>
              </a:rPr>
              <a:t>A</a:t>
            </a:r>
          </a:p>
        </p:txBody>
      </p:sp>
      <p:sp>
        <p:nvSpPr>
          <p:cNvPr id="6" name="TextBox 5"/>
          <p:cNvSpPr txBox="1"/>
          <p:nvPr/>
        </p:nvSpPr>
        <p:spPr>
          <a:xfrm>
            <a:off x="7192959" y="3204746"/>
            <a:ext cx="309700" cy="338554"/>
          </a:xfrm>
          <a:prstGeom prst="rect">
            <a:avLst/>
          </a:prstGeom>
          <a:noFill/>
        </p:spPr>
        <p:txBody>
          <a:bodyPr wrap="none" rtlCol="0">
            <a:spAutoFit/>
          </a:bodyPr>
          <a:lstStyle/>
          <a:p>
            <a:r>
              <a:rPr lang="en-US" sz="1600" b="1" dirty="0">
                <a:solidFill>
                  <a:srgbClr val="0070C0"/>
                </a:solidFill>
              </a:rPr>
              <a:t>A</a:t>
            </a:r>
          </a:p>
        </p:txBody>
      </p:sp>
      <p:sp>
        <p:nvSpPr>
          <p:cNvPr id="5" name="Rectangle 4"/>
          <p:cNvSpPr/>
          <p:nvPr/>
        </p:nvSpPr>
        <p:spPr>
          <a:xfrm>
            <a:off x="2895600" y="2823930"/>
            <a:ext cx="300082" cy="338554"/>
          </a:xfrm>
          <a:prstGeom prst="rect">
            <a:avLst/>
          </a:prstGeom>
        </p:spPr>
        <p:txBody>
          <a:bodyPr wrap="none">
            <a:spAutoFit/>
          </a:bodyPr>
          <a:lstStyle/>
          <a:p>
            <a:r>
              <a:rPr lang="en-US" sz="1600" b="1" dirty="0">
                <a:solidFill>
                  <a:srgbClr val="FF0000"/>
                </a:solidFill>
              </a:rPr>
              <a:t>B</a:t>
            </a:r>
          </a:p>
        </p:txBody>
      </p:sp>
      <p:sp>
        <p:nvSpPr>
          <p:cNvPr id="7" name="Rectangle 6"/>
          <p:cNvSpPr/>
          <p:nvPr/>
        </p:nvSpPr>
        <p:spPr>
          <a:xfrm>
            <a:off x="6534627" y="2675013"/>
            <a:ext cx="300082" cy="338554"/>
          </a:xfrm>
          <a:prstGeom prst="rect">
            <a:avLst/>
          </a:prstGeom>
        </p:spPr>
        <p:txBody>
          <a:bodyPr wrap="none">
            <a:spAutoFit/>
          </a:bodyPr>
          <a:lstStyle/>
          <a:p>
            <a:r>
              <a:rPr lang="en-US" sz="1600" b="1" dirty="0">
                <a:solidFill>
                  <a:srgbClr val="FF0000"/>
                </a:solidFill>
              </a:rPr>
              <a:t>B</a:t>
            </a:r>
            <a:endParaRPr lang="en-US" sz="1600" dirty="0"/>
          </a:p>
        </p:txBody>
      </p:sp>
      <p:sp>
        <p:nvSpPr>
          <p:cNvPr id="9" name="TextBox 8"/>
          <p:cNvSpPr txBox="1"/>
          <p:nvPr/>
        </p:nvSpPr>
        <p:spPr>
          <a:xfrm>
            <a:off x="1577473" y="3350660"/>
            <a:ext cx="362600" cy="338554"/>
          </a:xfrm>
          <a:prstGeom prst="rect">
            <a:avLst/>
          </a:prstGeom>
          <a:noFill/>
        </p:spPr>
        <p:txBody>
          <a:bodyPr wrap="none" rtlCol="0">
            <a:spAutoFit/>
          </a:bodyPr>
          <a:lstStyle/>
          <a:p>
            <a:r>
              <a:rPr lang="en-US" sz="1600" b="1" dirty="0">
                <a:solidFill>
                  <a:srgbClr val="0070C0"/>
                </a:solidFill>
              </a:rPr>
              <a:t>r1</a:t>
            </a:r>
          </a:p>
        </p:txBody>
      </p:sp>
      <p:cxnSp>
        <p:nvCxnSpPr>
          <p:cNvPr id="10" name="Straight Connector 9"/>
          <p:cNvCxnSpPr/>
          <p:nvPr/>
        </p:nvCxnSpPr>
        <p:spPr>
          <a:xfrm>
            <a:off x="1905000" y="3543300"/>
            <a:ext cx="1600200"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85373" y="2823488"/>
            <a:ext cx="362600" cy="338554"/>
          </a:xfrm>
          <a:prstGeom prst="rect">
            <a:avLst/>
          </a:prstGeom>
          <a:noFill/>
        </p:spPr>
        <p:txBody>
          <a:bodyPr wrap="none" rtlCol="0">
            <a:spAutoFit/>
          </a:bodyPr>
          <a:lstStyle/>
          <a:p>
            <a:r>
              <a:rPr lang="en-US" sz="1600" b="1" dirty="0">
                <a:solidFill>
                  <a:srgbClr val="FF0000"/>
                </a:solidFill>
              </a:rPr>
              <a:t>r2</a:t>
            </a:r>
          </a:p>
        </p:txBody>
      </p:sp>
      <p:cxnSp>
        <p:nvCxnSpPr>
          <p:cNvPr id="14" name="Straight Connector 13"/>
          <p:cNvCxnSpPr/>
          <p:nvPr/>
        </p:nvCxnSpPr>
        <p:spPr>
          <a:xfrm>
            <a:off x="1905000" y="2992765"/>
            <a:ext cx="990600" cy="2080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456F6E04-529F-4CC8-A90A-18A07CEC6577}" type="slidenum">
              <a:rPr lang="en-US" smtClean="0"/>
              <a:t>37</a:t>
            </a:fld>
            <a:endParaRPr lang="en-US"/>
          </a:p>
        </p:txBody>
      </p:sp>
    </p:spTree>
    <p:extLst>
      <p:ext uri="{BB962C8B-B14F-4D97-AF65-F5344CB8AC3E}">
        <p14:creationId xmlns:p14="http://schemas.microsoft.com/office/powerpoint/2010/main" val="3666661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a:t>Deriving the </a:t>
            </a:r>
            <a:r>
              <a:rPr lang="en-US" sz="3200" b="1" i="1"/>
              <a:t>AD</a:t>
            </a:r>
            <a:r>
              <a:rPr lang="en-US" sz="3200" b="1"/>
              <a:t> curve</a:t>
            </a:r>
            <a:endParaRPr lang="en-US" sz="3200" b="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18" y="914400"/>
            <a:ext cx="8077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40535" y="3374023"/>
            <a:ext cx="309700" cy="338554"/>
          </a:xfrm>
          <a:prstGeom prst="rect">
            <a:avLst/>
          </a:prstGeom>
          <a:noFill/>
        </p:spPr>
        <p:txBody>
          <a:bodyPr wrap="none" rtlCol="0">
            <a:spAutoFit/>
          </a:bodyPr>
          <a:lstStyle/>
          <a:p>
            <a:r>
              <a:rPr lang="en-US" sz="1600" b="1" dirty="0">
                <a:solidFill>
                  <a:srgbClr val="0070C0"/>
                </a:solidFill>
              </a:rPr>
              <a:t>A</a:t>
            </a:r>
          </a:p>
        </p:txBody>
      </p:sp>
      <p:sp>
        <p:nvSpPr>
          <p:cNvPr id="6" name="TextBox 5"/>
          <p:cNvSpPr txBox="1"/>
          <p:nvPr/>
        </p:nvSpPr>
        <p:spPr>
          <a:xfrm>
            <a:off x="7192959" y="3204746"/>
            <a:ext cx="309700" cy="338554"/>
          </a:xfrm>
          <a:prstGeom prst="rect">
            <a:avLst/>
          </a:prstGeom>
          <a:noFill/>
        </p:spPr>
        <p:txBody>
          <a:bodyPr wrap="none" rtlCol="0">
            <a:spAutoFit/>
          </a:bodyPr>
          <a:lstStyle/>
          <a:p>
            <a:r>
              <a:rPr lang="en-US" sz="1600" b="1" dirty="0">
                <a:solidFill>
                  <a:srgbClr val="0070C0"/>
                </a:solidFill>
              </a:rPr>
              <a:t>A</a:t>
            </a:r>
          </a:p>
        </p:txBody>
      </p:sp>
      <p:sp>
        <p:nvSpPr>
          <p:cNvPr id="5" name="Rectangle 4"/>
          <p:cNvSpPr/>
          <p:nvPr/>
        </p:nvSpPr>
        <p:spPr>
          <a:xfrm>
            <a:off x="2895600" y="2823930"/>
            <a:ext cx="300082" cy="338554"/>
          </a:xfrm>
          <a:prstGeom prst="rect">
            <a:avLst/>
          </a:prstGeom>
        </p:spPr>
        <p:txBody>
          <a:bodyPr wrap="none">
            <a:spAutoFit/>
          </a:bodyPr>
          <a:lstStyle/>
          <a:p>
            <a:r>
              <a:rPr lang="en-US" sz="1600" b="1" dirty="0">
                <a:solidFill>
                  <a:srgbClr val="FF0000"/>
                </a:solidFill>
              </a:rPr>
              <a:t>B</a:t>
            </a:r>
          </a:p>
        </p:txBody>
      </p:sp>
      <p:sp>
        <p:nvSpPr>
          <p:cNvPr id="7" name="Rectangle 6"/>
          <p:cNvSpPr/>
          <p:nvPr/>
        </p:nvSpPr>
        <p:spPr>
          <a:xfrm>
            <a:off x="6534627" y="2675013"/>
            <a:ext cx="300082" cy="338554"/>
          </a:xfrm>
          <a:prstGeom prst="rect">
            <a:avLst/>
          </a:prstGeom>
        </p:spPr>
        <p:txBody>
          <a:bodyPr wrap="none">
            <a:spAutoFit/>
          </a:bodyPr>
          <a:lstStyle/>
          <a:p>
            <a:r>
              <a:rPr lang="en-US" sz="1600" b="1" dirty="0">
                <a:solidFill>
                  <a:srgbClr val="FF0000"/>
                </a:solidFill>
              </a:rPr>
              <a:t>B</a:t>
            </a:r>
            <a:endParaRPr lang="en-US" sz="1600" dirty="0"/>
          </a:p>
        </p:txBody>
      </p:sp>
      <p:sp>
        <p:nvSpPr>
          <p:cNvPr id="9" name="TextBox 8"/>
          <p:cNvSpPr txBox="1"/>
          <p:nvPr/>
        </p:nvSpPr>
        <p:spPr>
          <a:xfrm>
            <a:off x="1577473" y="3350660"/>
            <a:ext cx="362600" cy="338554"/>
          </a:xfrm>
          <a:prstGeom prst="rect">
            <a:avLst/>
          </a:prstGeom>
          <a:noFill/>
        </p:spPr>
        <p:txBody>
          <a:bodyPr wrap="none" rtlCol="0">
            <a:spAutoFit/>
          </a:bodyPr>
          <a:lstStyle/>
          <a:p>
            <a:r>
              <a:rPr lang="en-US" sz="1600" b="1" dirty="0">
                <a:solidFill>
                  <a:srgbClr val="0070C0"/>
                </a:solidFill>
              </a:rPr>
              <a:t>r1</a:t>
            </a:r>
          </a:p>
        </p:txBody>
      </p:sp>
      <p:cxnSp>
        <p:nvCxnSpPr>
          <p:cNvPr id="10" name="Straight Connector 9"/>
          <p:cNvCxnSpPr/>
          <p:nvPr/>
        </p:nvCxnSpPr>
        <p:spPr>
          <a:xfrm>
            <a:off x="1905000" y="3543300"/>
            <a:ext cx="1600200"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85373" y="2823488"/>
            <a:ext cx="362600" cy="338554"/>
          </a:xfrm>
          <a:prstGeom prst="rect">
            <a:avLst/>
          </a:prstGeom>
          <a:noFill/>
        </p:spPr>
        <p:txBody>
          <a:bodyPr wrap="none" rtlCol="0">
            <a:spAutoFit/>
          </a:bodyPr>
          <a:lstStyle/>
          <a:p>
            <a:r>
              <a:rPr lang="en-US" sz="1600" b="1" dirty="0">
                <a:solidFill>
                  <a:srgbClr val="FF0000"/>
                </a:solidFill>
              </a:rPr>
              <a:t>r2</a:t>
            </a:r>
          </a:p>
        </p:txBody>
      </p:sp>
      <p:cxnSp>
        <p:nvCxnSpPr>
          <p:cNvPr id="14" name="Straight Connector 13"/>
          <p:cNvCxnSpPr/>
          <p:nvPr/>
        </p:nvCxnSpPr>
        <p:spPr>
          <a:xfrm>
            <a:off x="1905000" y="2992765"/>
            <a:ext cx="990600" cy="2080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7200" y="5011855"/>
            <a:ext cx="8361218" cy="1723549"/>
          </a:xfrm>
          <a:prstGeom prst="rect">
            <a:avLst/>
          </a:prstGeom>
          <a:solidFill>
            <a:schemeClr val="bg1"/>
          </a:solidFill>
        </p:spPr>
        <p:txBody>
          <a:bodyPr wrap="square" rtlCol="0">
            <a:spAutoFit/>
          </a:bodyPr>
          <a:lstStyle/>
          <a:p>
            <a:pPr marL="342900" indent="-342900">
              <a:buFont typeface="Wingdings" pitchFamily="2" charset="2"/>
              <a:buChar char="ü"/>
            </a:pPr>
            <a:r>
              <a:rPr lang="id-ID" sz="2100" dirty="0"/>
              <a:t>Gb(a): IS dan LM(</a:t>
            </a:r>
            <a:r>
              <a:rPr lang="id-ID" sz="2100" b="1" dirty="0"/>
              <a:t>P1</a:t>
            </a:r>
            <a:r>
              <a:rPr lang="id-ID" sz="2100" dirty="0"/>
              <a:t>) </a:t>
            </a:r>
            <a:r>
              <a:rPr lang="id-ID" sz="2100" dirty="0">
                <a:sym typeface="Wingdings" pitchFamily="2" charset="2"/>
              </a:rPr>
              <a:t></a:t>
            </a:r>
            <a:r>
              <a:rPr lang="id-ID" sz="2100" dirty="0">
                <a:latin typeface="Times New Roman" pitchFamily="18" charset="0"/>
                <a:cs typeface="Times New Roman" pitchFamily="18" charset="0"/>
                <a:sym typeface="Wingdings" pitchFamily="2" charset="2"/>
              </a:rPr>
              <a:t> titik</a:t>
            </a:r>
            <a:r>
              <a:rPr lang="id-ID" sz="2100" dirty="0">
                <a:sym typeface="Wingdings" pitchFamily="2" charset="2"/>
              </a:rPr>
              <a:t> </a:t>
            </a:r>
            <a:r>
              <a:rPr lang="id-ID" sz="2100" b="1" dirty="0">
                <a:solidFill>
                  <a:srgbClr val="0070C0"/>
                </a:solidFill>
                <a:sym typeface="Wingdings" pitchFamily="2" charset="2"/>
              </a:rPr>
              <a:t>A: r1 dan Y1 </a:t>
            </a:r>
            <a:r>
              <a:rPr lang="id-ID" sz="2100" dirty="0">
                <a:sym typeface="Wingdings" pitchFamily="2" charset="2"/>
              </a:rPr>
              <a:t> gb(b) </a:t>
            </a:r>
            <a:r>
              <a:rPr lang="id-ID" sz="2100" dirty="0">
                <a:latin typeface="Times New Roman" pitchFamily="18" charset="0"/>
                <a:cs typeface="Times New Roman" pitchFamily="18" charset="0"/>
                <a:sym typeface="Wingdings" pitchFamily="2" charset="2"/>
              </a:rPr>
              <a:t> titik</a:t>
            </a:r>
            <a:r>
              <a:rPr lang="id-ID" sz="2100" dirty="0">
                <a:sym typeface="Wingdings" pitchFamily="2" charset="2"/>
              </a:rPr>
              <a:t> </a:t>
            </a:r>
            <a:r>
              <a:rPr lang="id-ID" sz="2100" b="1" dirty="0">
                <a:solidFill>
                  <a:srgbClr val="0070C0"/>
                </a:solidFill>
                <a:sym typeface="Wingdings" pitchFamily="2" charset="2"/>
              </a:rPr>
              <a:t>A: P1 dan Y1</a:t>
            </a:r>
          </a:p>
          <a:p>
            <a:pPr marL="342900" indent="-342900">
              <a:buFont typeface="Wingdings" pitchFamily="2" charset="2"/>
              <a:buChar char="ü"/>
            </a:pPr>
            <a:r>
              <a:rPr lang="id-ID" sz="2100" dirty="0">
                <a:sym typeface="Wingdings" pitchFamily="2" charset="2"/>
              </a:rPr>
              <a:t>P </a:t>
            </a:r>
            <a:r>
              <a:rPr lang="id-ID" sz="2100" dirty="0">
                <a:sym typeface="Symbol"/>
              </a:rPr>
              <a:t> dari P1 ke P2 </a:t>
            </a:r>
            <a:r>
              <a:rPr lang="id-ID" sz="2100" dirty="0">
                <a:sym typeface="Wingdings" pitchFamily="2" charset="2"/>
              </a:rPr>
              <a:t> LM geser kiri (M </a:t>
            </a:r>
            <a:r>
              <a:rPr lang="id-ID" sz="2100" dirty="0">
                <a:latin typeface="Times New Roman"/>
                <a:cs typeface="Times New Roman"/>
                <a:sym typeface="Wingdings" pitchFamily="2" charset="2"/>
              </a:rPr>
              <a:t>↓) dari LM(</a:t>
            </a:r>
            <a:r>
              <a:rPr lang="id-ID" sz="2100" b="1" dirty="0">
                <a:latin typeface="Times New Roman"/>
                <a:cs typeface="Times New Roman"/>
                <a:sym typeface="Wingdings" pitchFamily="2" charset="2"/>
              </a:rPr>
              <a:t>P1</a:t>
            </a:r>
            <a:r>
              <a:rPr lang="id-ID" sz="2100" dirty="0">
                <a:latin typeface="Times New Roman"/>
                <a:cs typeface="Times New Roman"/>
                <a:sym typeface="Wingdings" pitchFamily="2" charset="2"/>
              </a:rPr>
              <a:t>) ke LM(</a:t>
            </a:r>
            <a:r>
              <a:rPr lang="id-ID" sz="2100" b="1" dirty="0">
                <a:solidFill>
                  <a:srgbClr val="FF0000"/>
                </a:solidFill>
                <a:latin typeface="Times New Roman"/>
                <a:cs typeface="Times New Roman"/>
                <a:sym typeface="Wingdings" pitchFamily="2" charset="2"/>
              </a:rPr>
              <a:t>P2</a:t>
            </a:r>
            <a:r>
              <a:rPr lang="id-ID" sz="2100" dirty="0">
                <a:latin typeface="Times New Roman"/>
                <a:cs typeface="Times New Roman"/>
                <a:sym typeface="Wingdings" pitchFamily="2" charset="2"/>
              </a:rPr>
              <a:t>) </a:t>
            </a:r>
          </a:p>
          <a:p>
            <a:pPr marL="342900" indent="-342900">
              <a:buFont typeface="Wingdings" pitchFamily="2" charset="2"/>
              <a:buChar char="ü"/>
            </a:pPr>
            <a:r>
              <a:rPr lang="id-ID" sz="2100" dirty="0"/>
              <a:t>Gb(a):</a:t>
            </a:r>
            <a:r>
              <a:rPr lang="id-ID" sz="2100" dirty="0">
                <a:latin typeface="Times New Roman"/>
                <a:cs typeface="Times New Roman"/>
                <a:sym typeface="Wingdings" pitchFamily="2" charset="2"/>
              </a:rPr>
              <a:t> </a:t>
            </a:r>
            <a:r>
              <a:rPr lang="id-ID" sz="2100" dirty="0"/>
              <a:t>IS dan LM(</a:t>
            </a:r>
            <a:r>
              <a:rPr lang="id-ID" sz="2100" b="1" dirty="0">
                <a:solidFill>
                  <a:srgbClr val="FF0000"/>
                </a:solidFill>
              </a:rPr>
              <a:t>P2</a:t>
            </a:r>
            <a:r>
              <a:rPr lang="id-ID" sz="2100" dirty="0"/>
              <a:t>) </a:t>
            </a:r>
            <a:r>
              <a:rPr lang="id-ID" sz="2100" dirty="0">
                <a:sym typeface="Wingdings" pitchFamily="2" charset="2"/>
              </a:rPr>
              <a:t></a:t>
            </a:r>
            <a:r>
              <a:rPr lang="id-ID" sz="2100" dirty="0">
                <a:latin typeface="Times New Roman" pitchFamily="18" charset="0"/>
                <a:cs typeface="Times New Roman" pitchFamily="18" charset="0"/>
                <a:sym typeface="Wingdings" pitchFamily="2" charset="2"/>
              </a:rPr>
              <a:t> titik</a:t>
            </a:r>
            <a:r>
              <a:rPr lang="id-ID" sz="2100" dirty="0">
                <a:sym typeface="Wingdings" pitchFamily="2" charset="2"/>
              </a:rPr>
              <a:t> </a:t>
            </a:r>
            <a:r>
              <a:rPr lang="id-ID" sz="2100" b="1" dirty="0">
                <a:solidFill>
                  <a:srgbClr val="FF0000"/>
                </a:solidFill>
                <a:sym typeface="Wingdings" pitchFamily="2" charset="2"/>
              </a:rPr>
              <a:t>B: r2 dan Y2 </a:t>
            </a:r>
            <a:r>
              <a:rPr lang="id-ID" sz="2100" dirty="0">
                <a:sym typeface="Wingdings" pitchFamily="2" charset="2"/>
              </a:rPr>
              <a:t> gb(b)  </a:t>
            </a:r>
            <a:r>
              <a:rPr lang="id-ID" sz="2100" dirty="0">
                <a:latin typeface="Times New Roman" pitchFamily="18" charset="0"/>
                <a:cs typeface="Times New Roman" pitchFamily="18" charset="0"/>
                <a:sym typeface="Wingdings" pitchFamily="2" charset="2"/>
              </a:rPr>
              <a:t>titik </a:t>
            </a:r>
            <a:r>
              <a:rPr lang="id-ID" sz="2100" b="1" dirty="0">
                <a:solidFill>
                  <a:srgbClr val="FF0000"/>
                </a:solidFill>
                <a:sym typeface="Wingdings" pitchFamily="2" charset="2"/>
              </a:rPr>
              <a:t>B: P2 dan Y2</a:t>
            </a:r>
            <a:endParaRPr lang="en-US" sz="2100" b="1" dirty="0">
              <a:solidFill>
                <a:srgbClr val="FF0000"/>
              </a:solidFill>
              <a:sym typeface="Wingdings" pitchFamily="2" charset="2"/>
            </a:endParaRPr>
          </a:p>
          <a:p>
            <a:pPr marL="342900" indent="-342900">
              <a:buFont typeface="Wingdings" pitchFamily="2" charset="2"/>
              <a:buChar char="ü"/>
            </a:pPr>
            <a:r>
              <a:rPr lang="id-ID" sz="2100" b="1" dirty="0">
                <a:solidFill>
                  <a:srgbClr val="FF0000"/>
                </a:solidFill>
                <a:sym typeface="Wingdings" pitchFamily="2" charset="2"/>
              </a:rPr>
              <a:t>Gb (b): </a:t>
            </a:r>
            <a:r>
              <a:rPr lang="id-ID" sz="2100" dirty="0">
                <a:latin typeface="Times New Roman" pitchFamily="18" charset="0"/>
                <a:cs typeface="Times New Roman" pitchFamily="18" charset="0"/>
                <a:sym typeface="Wingdings" pitchFamily="2" charset="2"/>
              </a:rPr>
              <a:t>titik </a:t>
            </a:r>
            <a:r>
              <a:rPr lang="id-ID" sz="2100" b="1" dirty="0">
                <a:solidFill>
                  <a:srgbClr val="FF0000"/>
                </a:solidFill>
                <a:sym typeface="Wingdings" pitchFamily="2" charset="2"/>
              </a:rPr>
              <a:t>A dan </a:t>
            </a:r>
            <a:r>
              <a:rPr lang="id-ID" sz="2100" dirty="0">
                <a:latin typeface="Times New Roman" pitchFamily="18" charset="0"/>
                <a:cs typeface="Times New Roman" pitchFamily="18" charset="0"/>
                <a:sym typeface="Wingdings" pitchFamily="2" charset="2"/>
              </a:rPr>
              <a:t>titik </a:t>
            </a:r>
            <a:r>
              <a:rPr lang="id-ID" sz="2100" b="1" dirty="0">
                <a:solidFill>
                  <a:srgbClr val="FF0000"/>
                </a:solidFill>
                <a:sym typeface="Wingdings" pitchFamily="2" charset="2"/>
              </a:rPr>
              <a:t>B  AD</a:t>
            </a:r>
          </a:p>
          <a:p>
            <a:pPr marL="342900" indent="-342900">
              <a:buFont typeface="Wingdings" pitchFamily="2" charset="2"/>
              <a:buChar char="ü"/>
            </a:pPr>
            <a:endParaRPr lang="id-ID" sz="2200" b="1" dirty="0">
              <a:solidFill>
                <a:srgbClr val="FF0000"/>
              </a:solidFill>
              <a:sym typeface="Wingdings" pitchFamily="2" charset="2"/>
            </a:endParaRPr>
          </a:p>
        </p:txBody>
      </p:sp>
      <p:sp>
        <p:nvSpPr>
          <p:cNvPr id="15" name="TextBox 14"/>
          <p:cNvSpPr txBox="1"/>
          <p:nvPr/>
        </p:nvSpPr>
        <p:spPr>
          <a:xfrm>
            <a:off x="5632777" y="4640851"/>
            <a:ext cx="659155" cy="338554"/>
          </a:xfrm>
          <a:prstGeom prst="rect">
            <a:avLst/>
          </a:prstGeom>
          <a:solidFill>
            <a:schemeClr val="bg1"/>
          </a:solidFill>
        </p:spPr>
        <p:txBody>
          <a:bodyPr wrap="none" rtlCol="0">
            <a:spAutoFit/>
          </a:bodyPr>
          <a:lstStyle/>
          <a:p>
            <a:r>
              <a:rPr lang="en-US" sz="1600" dirty="0"/>
              <a:t>Gb(b)</a:t>
            </a:r>
          </a:p>
        </p:txBody>
      </p:sp>
      <p:sp>
        <p:nvSpPr>
          <p:cNvPr id="16" name="TextBox 15"/>
          <p:cNvSpPr txBox="1"/>
          <p:nvPr/>
        </p:nvSpPr>
        <p:spPr>
          <a:xfrm>
            <a:off x="1905000" y="4639969"/>
            <a:ext cx="649537" cy="338554"/>
          </a:xfrm>
          <a:prstGeom prst="rect">
            <a:avLst/>
          </a:prstGeom>
          <a:solidFill>
            <a:schemeClr val="bg1"/>
          </a:solidFill>
        </p:spPr>
        <p:txBody>
          <a:bodyPr wrap="none" rtlCol="0">
            <a:spAutoFit/>
          </a:bodyPr>
          <a:lstStyle/>
          <a:p>
            <a:r>
              <a:rPr lang="en-US" sz="1600" dirty="0"/>
              <a:t>Gb(a)</a:t>
            </a:r>
          </a:p>
        </p:txBody>
      </p:sp>
      <p:sp>
        <p:nvSpPr>
          <p:cNvPr id="8" name="Slide Number Placeholder 7"/>
          <p:cNvSpPr>
            <a:spLocks noGrp="1"/>
          </p:cNvSpPr>
          <p:nvPr>
            <p:ph type="sldNum" sz="quarter" idx="12"/>
          </p:nvPr>
        </p:nvSpPr>
        <p:spPr/>
        <p:txBody>
          <a:bodyPr/>
          <a:lstStyle/>
          <a:p>
            <a:fld id="{456F6E04-529F-4CC8-A90A-18A07CEC6577}" type="slidenum">
              <a:rPr lang="en-US" smtClean="0"/>
              <a:t>38</a:t>
            </a:fld>
            <a:endParaRPr lang="en-US"/>
          </a:p>
        </p:txBody>
      </p:sp>
    </p:spTree>
    <p:extLst>
      <p:ext uri="{BB962C8B-B14F-4D97-AF65-F5344CB8AC3E}">
        <p14:creationId xmlns:p14="http://schemas.microsoft.com/office/powerpoint/2010/main" val="1854887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title"/>
          </p:nvPr>
        </p:nvSpPr>
        <p:spPr>
          <a:xfrm>
            <a:off x="381000" y="-20782"/>
            <a:ext cx="8382000" cy="838200"/>
          </a:xfrm>
        </p:spPr>
        <p:txBody>
          <a:bodyPr>
            <a:normAutofit/>
          </a:bodyPr>
          <a:lstStyle/>
          <a:p>
            <a:pPr eaLnBrk="1" hangingPunct="1">
              <a:defRPr/>
            </a:pPr>
            <a:r>
              <a:rPr lang="en-US" sz="3600" b="1" dirty="0"/>
              <a:t>Monetary policy and the </a:t>
            </a:r>
            <a:r>
              <a:rPr lang="en-US" sz="3600" b="1" i="1" dirty="0"/>
              <a:t>AD</a:t>
            </a:r>
            <a:r>
              <a:rPr lang="en-US" sz="3600" b="1" dirty="0"/>
              <a:t> curve</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6962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371600" y="2895600"/>
            <a:ext cx="106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3550" y="2557046"/>
            <a:ext cx="309700" cy="338554"/>
          </a:xfrm>
          <a:prstGeom prst="rect">
            <a:avLst/>
          </a:prstGeom>
          <a:noFill/>
        </p:spPr>
        <p:txBody>
          <a:bodyPr wrap="none" rtlCol="0">
            <a:spAutoFit/>
          </a:bodyPr>
          <a:lstStyle/>
          <a:p>
            <a:r>
              <a:rPr lang="en-US" sz="1600" b="1" dirty="0">
                <a:solidFill>
                  <a:srgbClr val="0070C0"/>
                </a:solidFill>
              </a:rPr>
              <a:t>A</a:t>
            </a:r>
          </a:p>
        </p:txBody>
      </p:sp>
      <p:sp>
        <p:nvSpPr>
          <p:cNvPr id="9" name="TextBox 8"/>
          <p:cNvSpPr txBox="1"/>
          <p:nvPr/>
        </p:nvSpPr>
        <p:spPr>
          <a:xfrm>
            <a:off x="5638800" y="2557046"/>
            <a:ext cx="309700" cy="338554"/>
          </a:xfrm>
          <a:prstGeom prst="rect">
            <a:avLst/>
          </a:prstGeom>
          <a:noFill/>
        </p:spPr>
        <p:txBody>
          <a:bodyPr wrap="none" rtlCol="0">
            <a:spAutoFit/>
          </a:bodyPr>
          <a:lstStyle/>
          <a:p>
            <a:r>
              <a:rPr lang="en-US" sz="1600" b="1" dirty="0">
                <a:solidFill>
                  <a:srgbClr val="0070C0"/>
                </a:solidFill>
              </a:rPr>
              <a:t>A</a:t>
            </a:r>
          </a:p>
        </p:txBody>
      </p:sp>
      <p:sp>
        <p:nvSpPr>
          <p:cNvPr id="11" name="TextBox 10"/>
          <p:cNvSpPr txBox="1"/>
          <p:nvPr/>
        </p:nvSpPr>
        <p:spPr>
          <a:xfrm>
            <a:off x="1009000" y="2726323"/>
            <a:ext cx="362600" cy="338554"/>
          </a:xfrm>
          <a:prstGeom prst="rect">
            <a:avLst/>
          </a:prstGeom>
          <a:noFill/>
        </p:spPr>
        <p:txBody>
          <a:bodyPr wrap="none" rtlCol="0">
            <a:spAutoFit/>
          </a:bodyPr>
          <a:lstStyle/>
          <a:p>
            <a:r>
              <a:rPr lang="en-US" sz="1600" b="1" dirty="0">
                <a:solidFill>
                  <a:srgbClr val="0070C0"/>
                </a:solidFill>
              </a:rPr>
              <a:t>r1</a:t>
            </a:r>
          </a:p>
        </p:txBody>
      </p:sp>
      <p:sp>
        <p:nvSpPr>
          <p:cNvPr id="12" name="TextBox 11"/>
          <p:cNvSpPr txBox="1"/>
          <p:nvPr/>
        </p:nvSpPr>
        <p:spPr>
          <a:xfrm>
            <a:off x="457200" y="4648200"/>
            <a:ext cx="8534400" cy="2223686"/>
          </a:xfrm>
          <a:prstGeom prst="rect">
            <a:avLst/>
          </a:prstGeom>
          <a:solidFill>
            <a:schemeClr val="bg1"/>
          </a:solidFill>
        </p:spPr>
        <p:txBody>
          <a:bodyPr wrap="square" rtlCol="0">
            <a:spAutoFit/>
          </a:bodyPr>
          <a:lstStyle/>
          <a:p>
            <a:pPr marL="342900" indent="-342900">
              <a:spcBef>
                <a:spcPts val="500"/>
              </a:spcBef>
              <a:buFont typeface="Wingdings" pitchFamily="2" charset="2"/>
              <a:buChar char="Ø"/>
            </a:pPr>
            <a:r>
              <a:rPr lang="id-ID" sz="2100" dirty="0">
                <a:latin typeface="Times New Roman" pitchFamily="18" charset="0"/>
                <a:cs typeface="Times New Roman" pitchFamily="18" charset="0"/>
              </a:rPr>
              <a:t>Gb(a): IS dan LM(P1) </a:t>
            </a:r>
            <a:r>
              <a:rPr lang="id-ID" sz="2100" dirty="0">
                <a:latin typeface="Times New Roman" pitchFamily="18" charset="0"/>
                <a:cs typeface="Times New Roman" pitchFamily="18" charset="0"/>
                <a:sym typeface="Wingdings" pitchFamily="2" charset="2"/>
              </a:rPr>
              <a:t></a:t>
            </a:r>
            <a:r>
              <a:rPr lang="en-US" sz="2100" dirty="0">
                <a:latin typeface="Times New Roman" pitchFamily="18" charset="0"/>
                <a:cs typeface="Times New Roman" pitchFamily="18" charset="0"/>
                <a:sym typeface="Wingdings" pitchFamily="2" charset="2"/>
              </a:rPr>
              <a:t> </a:t>
            </a:r>
            <a:r>
              <a:rPr lang="id-ID" sz="2100" dirty="0">
                <a:latin typeface="Times New Roman" pitchFamily="18" charset="0"/>
                <a:cs typeface="Times New Roman" pitchFamily="18" charset="0"/>
                <a:sym typeface="Wingdings" pitchFamily="2" charset="2"/>
              </a:rPr>
              <a:t>titik </a:t>
            </a:r>
            <a:r>
              <a:rPr lang="id-ID" sz="2100" b="1" dirty="0">
                <a:solidFill>
                  <a:srgbClr val="0070C0"/>
                </a:solidFill>
                <a:latin typeface="Times New Roman" pitchFamily="18" charset="0"/>
                <a:cs typeface="Times New Roman" pitchFamily="18" charset="0"/>
                <a:sym typeface="Wingdings" pitchFamily="2" charset="2"/>
              </a:rPr>
              <a:t>A: r1 dan Y1 </a:t>
            </a:r>
            <a:r>
              <a:rPr lang="id-ID" sz="2100" dirty="0">
                <a:latin typeface="Times New Roman" pitchFamily="18" charset="0"/>
                <a:cs typeface="Times New Roman" pitchFamily="18" charset="0"/>
                <a:sym typeface="Wingdings" pitchFamily="2" charset="2"/>
              </a:rPr>
              <a:t> gb(b) </a:t>
            </a:r>
            <a:r>
              <a:rPr lang="en-US" sz="2100" dirty="0">
                <a:latin typeface="Times New Roman" pitchFamily="18" charset="0"/>
                <a:cs typeface="Times New Roman" pitchFamily="18" charset="0"/>
                <a:sym typeface="Wingdings" pitchFamily="2" charset="2"/>
              </a:rPr>
              <a:t> </a:t>
            </a:r>
            <a:r>
              <a:rPr lang="id-ID" sz="2100" dirty="0">
                <a:latin typeface="Times New Roman" pitchFamily="18" charset="0"/>
                <a:cs typeface="Times New Roman" pitchFamily="18" charset="0"/>
                <a:sym typeface="Wingdings" pitchFamily="2" charset="2"/>
              </a:rPr>
              <a:t>titik </a:t>
            </a:r>
            <a:r>
              <a:rPr lang="id-ID" sz="2100" b="1" dirty="0">
                <a:solidFill>
                  <a:srgbClr val="0070C0"/>
                </a:solidFill>
                <a:latin typeface="Times New Roman" pitchFamily="18" charset="0"/>
                <a:cs typeface="Times New Roman" pitchFamily="18" charset="0"/>
                <a:sym typeface="Wingdings" pitchFamily="2" charset="2"/>
              </a:rPr>
              <a:t>A: P1 dan Y1  AD1</a:t>
            </a:r>
          </a:p>
          <a:p>
            <a:pPr marL="342900" indent="-342900">
              <a:spcBef>
                <a:spcPts val="500"/>
              </a:spcBef>
              <a:buFont typeface="Wingdings" pitchFamily="2" charset="2"/>
              <a:buChar char="Ø"/>
            </a:pPr>
            <a:r>
              <a:rPr lang="id-ID" sz="2100" b="1" dirty="0">
                <a:solidFill>
                  <a:srgbClr val="FF0000"/>
                </a:solidFill>
                <a:latin typeface="Times New Roman" pitchFamily="18" charset="0"/>
                <a:cs typeface="Times New Roman" pitchFamily="18" charset="0"/>
                <a:sym typeface="Wingdings" pitchFamily="2" charset="2"/>
              </a:rPr>
              <a:t>M </a:t>
            </a:r>
            <a:r>
              <a:rPr lang="id-ID" sz="2100" b="1" dirty="0">
                <a:solidFill>
                  <a:srgbClr val="FF0000"/>
                </a:solidFill>
                <a:latin typeface="Times New Roman" pitchFamily="18" charset="0"/>
                <a:cs typeface="Times New Roman" pitchFamily="18" charset="0"/>
                <a:sym typeface="Symbol"/>
              </a:rPr>
              <a:t></a:t>
            </a:r>
            <a:r>
              <a:rPr lang="id-ID" sz="2100" dirty="0">
                <a:latin typeface="Times New Roman" pitchFamily="18" charset="0"/>
                <a:cs typeface="Times New Roman" pitchFamily="18" charset="0"/>
                <a:sym typeface="Symbol"/>
              </a:rPr>
              <a:t> </a:t>
            </a:r>
            <a:r>
              <a:rPr lang="id-ID" sz="2100" dirty="0">
                <a:latin typeface="Times New Roman" pitchFamily="18" charset="0"/>
                <a:cs typeface="Times New Roman" pitchFamily="18" charset="0"/>
                <a:sym typeface="Wingdings" pitchFamily="2" charset="2"/>
              </a:rPr>
              <a:t></a:t>
            </a:r>
            <a:r>
              <a:rPr lang="en-US" sz="2100" dirty="0">
                <a:latin typeface="Times New Roman" pitchFamily="18" charset="0"/>
                <a:cs typeface="Times New Roman" pitchFamily="18" charset="0"/>
                <a:sym typeface="Wingdings" pitchFamily="2" charset="2"/>
              </a:rPr>
              <a:t> </a:t>
            </a:r>
            <a:r>
              <a:rPr lang="id-ID" sz="2100" dirty="0">
                <a:latin typeface="Times New Roman" pitchFamily="18" charset="0"/>
                <a:cs typeface="Times New Roman" pitchFamily="18" charset="0"/>
              </a:rPr>
              <a:t>Gb(a):</a:t>
            </a:r>
            <a:r>
              <a:rPr lang="id-ID" sz="2100" dirty="0">
                <a:latin typeface="Times New Roman" pitchFamily="18" charset="0"/>
                <a:cs typeface="Times New Roman" pitchFamily="18" charset="0"/>
                <a:sym typeface="Wingdings" pitchFamily="2" charset="2"/>
              </a:rPr>
              <a:t> LM geser kanan dari LM1(P=</a:t>
            </a:r>
            <a:r>
              <a:rPr lang="id-ID" sz="2100" b="1" dirty="0">
                <a:latin typeface="Times New Roman" pitchFamily="18" charset="0"/>
                <a:cs typeface="Times New Roman" pitchFamily="18" charset="0"/>
                <a:sym typeface="Wingdings" pitchFamily="2" charset="2"/>
              </a:rPr>
              <a:t>P1</a:t>
            </a:r>
            <a:r>
              <a:rPr lang="id-ID" sz="2100" dirty="0">
                <a:latin typeface="Times New Roman" pitchFamily="18" charset="0"/>
                <a:cs typeface="Times New Roman" pitchFamily="18" charset="0"/>
                <a:sym typeface="Wingdings" pitchFamily="2" charset="2"/>
              </a:rPr>
              <a:t>) ke LM2(P=</a:t>
            </a:r>
            <a:r>
              <a:rPr lang="id-ID" sz="2100" b="1" dirty="0">
                <a:latin typeface="Times New Roman" pitchFamily="18" charset="0"/>
                <a:cs typeface="Times New Roman" pitchFamily="18" charset="0"/>
                <a:sym typeface="Wingdings" pitchFamily="2" charset="2"/>
              </a:rPr>
              <a:t>P1</a:t>
            </a:r>
            <a:r>
              <a:rPr lang="id-ID" sz="2100" dirty="0">
                <a:latin typeface="Times New Roman" pitchFamily="18" charset="0"/>
                <a:cs typeface="Times New Roman" pitchFamily="18" charset="0"/>
                <a:sym typeface="Wingdings" pitchFamily="2" charset="2"/>
              </a:rPr>
              <a:t>)</a:t>
            </a:r>
          </a:p>
          <a:p>
            <a:pPr marL="342900" indent="-342900">
              <a:spcBef>
                <a:spcPts val="500"/>
              </a:spcBef>
              <a:buFont typeface="Wingdings" pitchFamily="2" charset="2"/>
              <a:buChar char="Ø"/>
            </a:pPr>
            <a:r>
              <a:rPr lang="id-ID" sz="2100" dirty="0">
                <a:latin typeface="Times New Roman" pitchFamily="18" charset="0"/>
                <a:cs typeface="Times New Roman" pitchFamily="18" charset="0"/>
              </a:rPr>
              <a:t>Gb(a):</a:t>
            </a:r>
            <a:r>
              <a:rPr lang="id-ID" sz="2100" dirty="0">
                <a:latin typeface="Times New Roman" pitchFamily="18" charset="0"/>
                <a:cs typeface="Times New Roman" pitchFamily="18" charset="0"/>
                <a:sym typeface="Wingdings" pitchFamily="2" charset="2"/>
              </a:rPr>
              <a:t> </a:t>
            </a:r>
            <a:r>
              <a:rPr lang="id-ID" sz="2100" dirty="0">
                <a:latin typeface="Times New Roman" pitchFamily="18" charset="0"/>
                <a:cs typeface="Times New Roman" pitchFamily="18" charset="0"/>
              </a:rPr>
              <a:t>IS dan LM2(P=</a:t>
            </a:r>
            <a:r>
              <a:rPr lang="id-ID" sz="2100" b="1" dirty="0">
                <a:latin typeface="Times New Roman" pitchFamily="18" charset="0"/>
                <a:cs typeface="Times New Roman" pitchFamily="18" charset="0"/>
              </a:rPr>
              <a:t>P1</a:t>
            </a:r>
            <a:r>
              <a:rPr lang="id-ID" sz="2100" dirty="0">
                <a:latin typeface="Times New Roman" pitchFamily="18" charset="0"/>
                <a:cs typeface="Times New Roman" pitchFamily="18" charset="0"/>
              </a:rPr>
              <a:t>)</a:t>
            </a:r>
            <a:r>
              <a:rPr lang="id-ID" sz="2100" dirty="0">
                <a:latin typeface="Times New Roman" pitchFamily="18" charset="0"/>
                <a:cs typeface="Times New Roman" pitchFamily="18" charset="0"/>
                <a:sym typeface="Wingdings" pitchFamily="2" charset="2"/>
              </a:rPr>
              <a:t></a:t>
            </a:r>
            <a:r>
              <a:rPr lang="en-US" sz="2100" dirty="0">
                <a:latin typeface="Times New Roman" pitchFamily="18" charset="0"/>
                <a:cs typeface="Times New Roman" pitchFamily="18" charset="0"/>
                <a:sym typeface="Wingdings" pitchFamily="2" charset="2"/>
              </a:rPr>
              <a:t> </a:t>
            </a:r>
            <a:r>
              <a:rPr lang="id-ID" sz="2100" dirty="0">
                <a:latin typeface="Times New Roman" pitchFamily="18" charset="0"/>
                <a:cs typeface="Times New Roman" pitchFamily="18" charset="0"/>
                <a:sym typeface="Wingdings" pitchFamily="2" charset="2"/>
              </a:rPr>
              <a:t>titik</a:t>
            </a:r>
            <a:r>
              <a:rPr lang="en-US" sz="2100" dirty="0">
                <a:latin typeface="Times New Roman" pitchFamily="18" charset="0"/>
                <a:cs typeface="Times New Roman" pitchFamily="18" charset="0"/>
                <a:sym typeface="Wingdings" pitchFamily="2" charset="2"/>
              </a:rPr>
              <a:t> </a:t>
            </a:r>
            <a:r>
              <a:rPr lang="id-ID" sz="2100" b="1" dirty="0">
                <a:solidFill>
                  <a:srgbClr val="FF0000"/>
                </a:solidFill>
                <a:latin typeface="Times New Roman" pitchFamily="18" charset="0"/>
                <a:cs typeface="Times New Roman" pitchFamily="18" charset="0"/>
                <a:sym typeface="Wingdings" pitchFamily="2" charset="2"/>
              </a:rPr>
              <a:t>B: r2 dan Y2 </a:t>
            </a:r>
            <a:r>
              <a:rPr lang="id-ID" sz="2100" dirty="0">
                <a:latin typeface="Times New Roman" pitchFamily="18" charset="0"/>
                <a:cs typeface="Times New Roman" pitchFamily="18" charset="0"/>
                <a:sym typeface="Wingdings" pitchFamily="2" charset="2"/>
              </a:rPr>
              <a:t> gb(b)  titik </a:t>
            </a:r>
            <a:r>
              <a:rPr lang="id-ID" sz="2100" b="1" dirty="0">
                <a:solidFill>
                  <a:srgbClr val="FF0000"/>
                </a:solidFill>
                <a:latin typeface="Times New Roman" pitchFamily="18" charset="0"/>
                <a:cs typeface="Times New Roman" pitchFamily="18" charset="0"/>
                <a:sym typeface="Wingdings" pitchFamily="2" charset="2"/>
              </a:rPr>
              <a:t>B: P1 dan Y2  AD2</a:t>
            </a:r>
          </a:p>
          <a:p>
            <a:pPr marL="342900" indent="-342900">
              <a:spcBef>
                <a:spcPts val="500"/>
              </a:spcBef>
              <a:buFont typeface="Wingdings" pitchFamily="2" charset="2"/>
              <a:buChar char="Ø"/>
            </a:pPr>
            <a:r>
              <a:rPr lang="id-ID" sz="2100" b="1" dirty="0">
                <a:solidFill>
                  <a:srgbClr val="FF0000"/>
                </a:solidFill>
                <a:latin typeface="Times New Roman" pitchFamily="18" charset="0"/>
                <a:cs typeface="Times New Roman" pitchFamily="18" charset="0"/>
                <a:sym typeface="Wingdings" pitchFamily="2" charset="2"/>
              </a:rPr>
              <a:t>M </a:t>
            </a:r>
            <a:r>
              <a:rPr lang="id-ID" sz="2100" b="1" dirty="0">
                <a:solidFill>
                  <a:srgbClr val="FF0000"/>
                </a:solidFill>
                <a:latin typeface="Times New Roman" pitchFamily="18" charset="0"/>
                <a:cs typeface="Times New Roman" pitchFamily="18" charset="0"/>
                <a:sym typeface="Symbol"/>
              </a:rPr>
              <a:t> </a:t>
            </a:r>
            <a:r>
              <a:rPr lang="id-ID" sz="2100" b="1" dirty="0">
                <a:latin typeface="Times New Roman" pitchFamily="18" charset="0"/>
                <a:cs typeface="Times New Roman" pitchFamily="18" charset="0"/>
                <a:sym typeface="Wingdings" pitchFamily="2" charset="2"/>
              </a:rPr>
              <a:t></a:t>
            </a:r>
            <a:r>
              <a:rPr lang="id-ID" sz="2100" b="1" dirty="0">
                <a:solidFill>
                  <a:srgbClr val="FF0000"/>
                </a:solidFill>
                <a:latin typeface="Times New Roman" pitchFamily="18" charset="0"/>
                <a:cs typeface="Times New Roman" pitchFamily="18" charset="0"/>
                <a:sym typeface="Wingdings" pitchFamily="2" charset="2"/>
              </a:rPr>
              <a:t>AD</a:t>
            </a:r>
            <a:r>
              <a:rPr lang="id-ID" sz="2100" b="1" dirty="0">
                <a:latin typeface="Times New Roman" pitchFamily="18" charset="0"/>
                <a:cs typeface="Times New Roman" pitchFamily="18" charset="0"/>
                <a:sym typeface="Wingdings" pitchFamily="2" charset="2"/>
              </a:rPr>
              <a:t> </a:t>
            </a:r>
            <a:r>
              <a:rPr lang="id-ID" sz="2100" b="1" dirty="0">
                <a:solidFill>
                  <a:srgbClr val="FF0000"/>
                </a:solidFill>
                <a:latin typeface="Times New Roman" pitchFamily="18" charset="0"/>
                <a:cs typeface="Times New Roman" pitchFamily="18" charset="0"/>
                <a:sym typeface="Symbol"/>
              </a:rPr>
              <a:t> </a:t>
            </a:r>
            <a:r>
              <a:rPr lang="id-ID" sz="2100" dirty="0">
                <a:latin typeface="Times New Roman" pitchFamily="18" charset="0"/>
                <a:cs typeface="Times New Roman" pitchFamily="18" charset="0"/>
                <a:sym typeface="Symbol"/>
              </a:rPr>
              <a:t>geser kanan dari </a:t>
            </a:r>
            <a:r>
              <a:rPr lang="id-ID" sz="2100" b="1" dirty="0">
                <a:solidFill>
                  <a:srgbClr val="0070C0"/>
                </a:solidFill>
                <a:latin typeface="Times New Roman" pitchFamily="18" charset="0"/>
                <a:cs typeface="Times New Roman" pitchFamily="18" charset="0"/>
                <a:sym typeface="Symbol"/>
              </a:rPr>
              <a:t>AD1</a:t>
            </a:r>
            <a:r>
              <a:rPr lang="id-ID" sz="2100" b="1" dirty="0">
                <a:solidFill>
                  <a:srgbClr val="FF0000"/>
                </a:solidFill>
                <a:latin typeface="Times New Roman" pitchFamily="18" charset="0"/>
                <a:cs typeface="Times New Roman" pitchFamily="18" charset="0"/>
                <a:sym typeface="Symbol"/>
              </a:rPr>
              <a:t> </a:t>
            </a:r>
            <a:r>
              <a:rPr lang="id-ID" sz="2100" dirty="0">
                <a:latin typeface="Times New Roman" pitchFamily="18" charset="0"/>
                <a:cs typeface="Times New Roman" pitchFamily="18" charset="0"/>
                <a:sym typeface="Symbol"/>
              </a:rPr>
              <a:t>ke</a:t>
            </a:r>
            <a:r>
              <a:rPr lang="id-ID" sz="2100" b="1" dirty="0">
                <a:solidFill>
                  <a:srgbClr val="FF0000"/>
                </a:solidFill>
                <a:latin typeface="Times New Roman" pitchFamily="18" charset="0"/>
                <a:cs typeface="Times New Roman" pitchFamily="18" charset="0"/>
                <a:sym typeface="Symbol"/>
              </a:rPr>
              <a:t> AD2</a:t>
            </a:r>
            <a:endParaRPr lang="id-ID" sz="2100" b="1" dirty="0">
              <a:latin typeface="Times New Roman" pitchFamily="18" charset="0"/>
              <a:cs typeface="Times New Roman" pitchFamily="18" charset="0"/>
              <a:sym typeface="Wingdings" pitchFamily="2" charset="2"/>
            </a:endParaRPr>
          </a:p>
        </p:txBody>
      </p:sp>
      <p:sp>
        <p:nvSpPr>
          <p:cNvPr id="13" name="Rectangle 12"/>
          <p:cNvSpPr/>
          <p:nvPr/>
        </p:nvSpPr>
        <p:spPr>
          <a:xfrm>
            <a:off x="2902377" y="3076334"/>
            <a:ext cx="300082" cy="338554"/>
          </a:xfrm>
          <a:prstGeom prst="rect">
            <a:avLst/>
          </a:prstGeom>
        </p:spPr>
        <p:txBody>
          <a:bodyPr wrap="none">
            <a:spAutoFit/>
          </a:bodyPr>
          <a:lstStyle/>
          <a:p>
            <a:r>
              <a:rPr lang="en-US" sz="1600" b="1" dirty="0">
                <a:solidFill>
                  <a:srgbClr val="FF0000"/>
                </a:solidFill>
              </a:rPr>
              <a:t>B</a:t>
            </a:r>
          </a:p>
        </p:txBody>
      </p:sp>
      <p:sp>
        <p:nvSpPr>
          <p:cNvPr id="14" name="Rectangle 13"/>
          <p:cNvSpPr/>
          <p:nvPr/>
        </p:nvSpPr>
        <p:spPr>
          <a:xfrm>
            <a:off x="6370732" y="2362450"/>
            <a:ext cx="300082" cy="338554"/>
          </a:xfrm>
          <a:prstGeom prst="rect">
            <a:avLst/>
          </a:prstGeom>
        </p:spPr>
        <p:txBody>
          <a:bodyPr wrap="none">
            <a:spAutoFit/>
          </a:bodyPr>
          <a:lstStyle/>
          <a:p>
            <a:r>
              <a:rPr lang="en-US" sz="1600" b="1" dirty="0">
                <a:solidFill>
                  <a:srgbClr val="FF0000"/>
                </a:solidFill>
              </a:rPr>
              <a:t>B</a:t>
            </a:r>
          </a:p>
        </p:txBody>
      </p:sp>
      <p:cxnSp>
        <p:nvCxnSpPr>
          <p:cNvPr id="15" name="Straight Connector 14"/>
          <p:cNvCxnSpPr/>
          <p:nvPr/>
        </p:nvCxnSpPr>
        <p:spPr>
          <a:xfrm>
            <a:off x="1392382" y="3207696"/>
            <a:ext cx="1509995"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09000" y="3076334"/>
            <a:ext cx="362600" cy="338554"/>
          </a:xfrm>
          <a:prstGeom prst="rect">
            <a:avLst/>
          </a:prstGeom>
          <a:noFill/>
        </p:spPr>
        <p:txBody>
          <a:bodyPr wrap="none" rtlCol="0">
            <a:spAutoFit/>
          </a:bodyPr>
          <a:lstStyle/>
          <a:p>
            <a:r>
              <a:rPr lang="en-US" sz="1600" b="1" dirty="0">
                <a:solidFill>
                  <a:srgbClr val="FF0000"/>
                </a:solidFill>
              </a:rPr>
              <a:t>r2</a:t>
            </a:r>
          </a:p>
        </p:txBody>
      </p:sp>
      <p:sp>
        <p:nvSpPr>
          <p:cNvPr id="17" name="TextBox 16"/>
          <p:cNvSpPr txBox="1"/>
          <p:nvPr/>
        </p:nvSpPr>
        <p:spPr>
          <a:xfrm>
            <a:off x="1392382" y="4309646"/>
            <a:ext cx="649537" cy="338554"/>
          </a:xfrm>
          <a:prstGeom prst="rect">
            <a:avLst/>
          </a:prstGeom>
          <a:solidFill>
            <a:schemeClr val="bg1"/>
          </a:solidFill>
        </p:spPr>
        <p:txBody>
          <a:bodyPr wrap="none" rtlCol="0">
            <a:spAutoFit/>
          </a:bodyPr>
          <a:lstStyle/>
          <a:p>
            <a:r>
              <a:rPr lang="en-US" sz="1600" dirty="0"/>
              <a:t>Gb(a)</a:t>
            </a:r>
          </a:p>
        </p:txBody>
      </p:sp>
      <p:sp>
        <p:nvSpPr>
          <p:cNvPr id="20" name="TextBox 19"/>
          <p:cNvSpPr txBox="1"/>
          <p:nvPr/>
        </p:nvSpPr>
        <p:spPr>
          <a:xfrm>
            <a:off x="5289345" y="4309646"/>
            <a:ext cx="659155" cy="338554"/>
          </a:xfrm>
          <a:prstGeom prst="rect">
            <a:avLst/>
          </a:prstGeom>
          <a:solidFill>
            <a:schemeClr val="bg1"/>
          </a:solidFill>
        </p:spPr>
        <p:txBody>
          <a:bodyPr wrap="none" rtlCol="0">
            <a:spAutoFit/>
          </a:bodyPr>
          <a:lstStyle/>
          <a:p>
            <a:r>
              <a:rPr lang="en-US" sz="1600" dirty="0"/>
              <a:t>Gb(b)</a:t>
            </a:r>
          </a:p>
        </p:txBody>
      </p:sp>
      <p:sp>
        <p:nvSpPr>
          <p:cNvPr id="2" name="Slide Number Placeholder 1"/>
          <p:cNvSpPr>
            <a:spLocks noGrp="1"/>
          </p:cNvSpPr>
          <p:nvPr>
            <p:ph type="sldNum" sz="quarter" idx="12"/>
          </p:nvPr>
        </p:nvSpPr>
        <p:spPr/>
        <p:txBody>
          <a:bodyPr/>
          <a:lstStyle/>
          <a:p>
            <a:fld id="{456F6E04-529F-4CC8-A90A-18A07CEC6577}" type="slidenum">
              <a:rPr lang="en-US" smtClean="0"/>
              <a:t>39</a:t>
            </a:fld>
            <a:endParaRPr lang="en-US"/>
          </a:p>
        </p:txBody>
      </p:sp>
    </p:spTree>
    <p:extLst>
      <p:ext uri="{BB962C8B-B14F-4D97-AF65-F5344CB8AC3E}">
        <p14:creationId xmlns:p14="http://schemas.microsoft.com/office/powerpoint/2010/main" val="550696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0" y="-20782"/>
            <a:ext cx="9144000" cy="935182"/>
          </a:xfrm>
        </p:spPr>
        <p:txBody>
          <a:bodyPr/>
          <a:lstStyle/>
          <a:p>
            <a:pPr eaLnBrk="1" hangingPunct="1">
              <a:defRPr/>
            </a:pPr>
            <a:r>
              <a:rPr lang="en-US" sz="3500" b="1" dirty="0">
                <a:solidFill>
                  <a:srgbClr val="0070C0"/>
                </a:solidFill>
              </a:rPr>
              <a:t>Policy analysis with the </a:t>
            </a:r>
            <a:r>
              <a:rPr lang="en-US" sz="3500" b="1" i="1" dirty="0">
                <a:solidFill>
                  <a:srgbClr val="0070C0"/>
                </a:solidFill>
              </a:rPr>
              <a:t>IS</a:t>
            </a:r>
            <a:r>
              <a:rPr lang="en-US" sz="3500" b="1" dirty="0">
                <a:solidFill>
                  <a:srgbClr val="0070C0"/>
                </a:solidFill>
              </a:rPr>
              <a:t>-</a:t>
            </a:r>
            <a:r>
              <a:rPr lang="en-US" sz="3500" b="1" i="1" dirty="0">
                <a:solidFill>
                  <a:srgbClr val="0070C0"/>
                </a:solidFill>
              </a:rPr>
              <a:t>LM</a:t>
            </a:r>
            <a:r>
              <a:rPr lang="en-US" sz="3500" b="1" dirty="0">
                <a:solidFill>
                  <a:srgbClr val="0070C0"/>
                </a:solidFill>
              </a:rPr>
              <a:t> Model</a:t>
            </a:r>
          </a:p>
        </p:txBody>
      </p:sp>
      <p:sp>
        <p:nvSpPr>
          <p:cNvPr id="325635" name="Rectangle 3"/>
          <p:cNvSpPr>
            <a:spLocks noGrp="1" noChangeArrowheads="1"/>
          </p:cNvSpPr>
          <p:nvPr>
            <p:ph type="body" idx="1"/>
          </p:nvPr>
        </p:nvSpPr>
        <p:spPr>
          <a:xfrm>
            <a:off x="457200" y="2514600"/>
            <a:ext cx="4114800" cy="3733800"/>
          </a:xfrm>
          <a:solidFill>
            <a:schemeClr val="bg1">
              <a:alpha val="50195"/>
            </a:schemeClr>
          </a:solidFill>
        </p:spPr>
        <p:txBody>
          <a:bodyPr/>
          <a:lstStyle/>
          <a:p>
            <a:pPr marL="0" indent="0" eaLnBrk="1" hangingPunct="1">
              <a:lnSpc>
                <a:spcPct val="105000"/>
              </a:lnSpc>
              <a:spcBef>
                <a:spcPct val="50000"/>
              </a:spcBef>
              <a:buFont typeface="Wingdings" pitchFamily="2" charset="2"/>
              <a:buNone/>
            </a:pPr>
            <a:r>
              <a:rPr lang="en-US" sz="2500" dirty="0"/>
              <a:t>Policymakers can affect macroeconomic variables with </a:t>
            </a:r>
          </a:p>
          <a:p>
            <a:pPr marL="336550" lvl="1" indent="-222250" eaLnBrk="1" hangingPunct="1">
              <a:lnSpc>
                <a:spcPct val="105000"/>
              </a:lnSpc>
              <a:spcBef>
                <a:spcPct val="10000"/>
              </a:spcBef>
              <a:buClr>
                <a:schemeClr val="accent2"/>
              </a:buClr>
              <a:buSzTx/>
              <a:buFontTx/>
              <a:buChar char="•"/>
            </a:pPr>
            <a:r>
              <a:rPr lang="en-US" dirty="0">
                <a:solidFill>
                  <a:srgbClr val="FF0000"/>
                </a:solidFill>
              </a:rPr>
              <a:t>fiscal policy</a:t>
            </a:r>
            <a:r>
              <a:rPr lang="en-US" dirty="0"/>
              <a:t>: </a:t>
            </a:r>
            <a:r>
              <a:rPr lang="en-US" b="1" i="1" dirty="0"/>
              <a:t>G</a:t>
            </a:r>
            <a:r>
              <a:rPr lang="en-US" dirty="0"/>
              <a:t>  and/or </a:t>
            </a:r>
            <a:r>
              <a:rPr lang="en-US" b="1" i="1" dirty="0"/>
              <a:t>T</a:t>
            </a:r>
          </a:p>
          <a:p>
            <a:pPr marL="336550" lvl="1" indent="-222250" eaLnBrk="1" hangingPunct="1">
              <a:lnSpc>
                <a:spcPct val="105000"/>
              </a:lnSpc>
              <a:spcBef>
                <a:spcPct val="10000"/>
              </a:spcBef>
              <a:buClr>
                <a:schemeClr val="accent2"/>
              </a:buClr>
              <a:buSzTx/>
              <a:buFontTx/>
              <a:buChar char="•"/>
            </a:pPr>
            <a:r>
              <a:rPr lang="en-US" dirty="0">
                <a:solidFill>
                  <a:srgbClr val="FF0000"/>
                </a:solidFill>
              </a:rPr>
              <a:t>monetary policy</a:t>
            </a:r>
            <a:r>
              <a:rPr lang="en-US" dirty="0"/>
              <a:t>:  </a:t>
            </a:r>
            <a:r>
              <a:rPr lang="en-US" b="1" i="1" dirty="0"/>
              <a:t>M</a:t>
            </a:r>
            <a:endParaRPr lang="en-US" dirty="0"/>
          </a:p>
          <a:p>
            <a:pPr marL="0" indent="0" eaLnBrk="1" hangingPunct="1">
              <a:lnSpc>
                <a:spcPct val="105000"/>
              </a:lnSpc>
              <a:spcBef>
                <a:spcPct val="50000"/>
              </a:spcBef>
              <a:buFont typeface="Wingdings" pitchFamily="2" charset="2"/>
              <a:buNone/>
            </a:pPr>
            <a:r>
              <a:rPr lang="en-US" sz="2500" dirty="0"/>
              <a:t>We can use </a:t>
            </a:r>
            <a:r>
              <a:rPr lang="en-US" sz="2500" dirty="0">
                <a:solidFill>
                  <a:srgbClr val="CC0000"/>
                </a:solidFill>
              </a:rPr>
              <a:t>the </a:t>
            </a:r>
            <a:r>
              <a:rPr lang="en-US" sz="2500" i="1" dirty="0">
                <a:solidFill>
                  <a:srgbClr val="CC0000"/>
                </a:solidFill>
              </a:rPr>
              <a:t>IS-LM</a:t>
            </a:r>
            <a:r>
              <a:rPr lang="en-US" sz="2500" dirty="0">
                <a:solidFill>
                  <a:srgbClr val="CC0000"/>
                </a:solidFill>
              </a:rPr>
              <a:t> model to analyze the effects of these policies</a:t>
            </a:r>
            <a:r>
              <a:rPr lang="en-US" sz="2500" dirty="0"/>
              <a:t>.</a:t>
            </a:r>
          </a:p>
        </p:txBody>
      </p:sp>
      <p:graphicFrame>
        <p:nvGraphicFramePr>
          <p:cNvPr id="8197" name="Object 4"/>
          <p:cNvGraphicFramePr>
            <a:graphicFrameLocks noChangeAspect="1"/>
          </p:cNvGraphicFramePr>
          <p:nvPr/>
        </p:nvGraphicFramePr>
        <p:xfrm>
          <a:off x="673100" y="1295400"/>
          <a:ext cx="3289300" cy="454025"/>
        </p:xfrm>
        <a:graphic>
          <a:graphicData uri="http://schemas.openxmlformats.org/presentationml/2006/ole">
            <mc:AlternateContent xmlns:mc="http://schemas.openxmlformats.org/markup-compatibility/2006">
              <mc:Choice xmlns:v="urn:schemas-microsoft-com:vml" Requires="v">
                <p:oleObj spid="_x0000_s3164" name="Equation" r:id="rId4" imgW="1752600" imgH="241300" progId="Equation.DSMT4">
                  <p:embed/>
                </p:oleObj>
              </mc:Choice>
              <mc:Fallback>
                <p:oleObj name="Equation" r:id="rId4" imgW="17526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100" y="1295400"/>
                        <a:ext cx="3289300" cy="454025"/>
                      </a:xfrm>
                      <a:prstGeom prst="rect">
                        <a:avLst/>
                      </a:prstGeom>
                      <a:solidFill>
                        <a:schemeClr val="bg1">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8" name="Object 11"/>
          <p:cNvGraphicFramePr>
            <a:graphicFrameLocks noChangeAspect="1"/>
          </p:cNvGraphicFramePr>
          <p:nvPr/>
        </p:nvGraphicFramePr>
        <p:xfrm>
          <a:off x="1131888" y="1828800"/>
          <a:ext cx="2220912" cy="496888"/>
        </p:xfrm>
        <a:graphic>
          <a:graphicData uri="http://schemas.openxmlformats.org/presentationml/2006/ole">
            <mc:AlternateContent xmlns:mc="http://schemas.openxmlformats.org/markup-compatibility/2006">
              <mc:Choice xmlns:v="urn:schemas-microsoft-com:vml" Requires="v">
                <p:oleObj spid="_x0000_s3165" name="Equation" r:id="rId6" imgW="1079032" imgH="241195" progId="Equation.DSMT4">
                  <p:embed/>
                </p:oleObj>
              </mc:Choice>
              <mc:Fallback>
                <p:oleObj name="Equation" r:id="rId6" imgW="1079032" imgH="24119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1888" y="1828800"/>
                        <a:ext cx="2220912" cy="496888"/>
                      </a:xfrm>
                      <a:prstGeom prst="rect">
                        <a:avLst/>
                      </a:prstGeom>
                      <a:solidFill>
                        <a:schemeClr val="bg1">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9" name="Group 24"/>
          <p:cNvGrpSpPr>
            <a:grpSpLocks/>
          </p:cNvGrpSpPr>
          <p:nvPr/>
        </p:nvGrpSpPr>
        <p:grpSpPr bwMode="auto">
          <a:xfrm>
            <a:off x="5272088" y="2359025"/>
            <a:ext cx="2592387" cy="2198688"/>
            <a:chOff x="3321" y="1486"/>
            <a:chExt cx="1633" cy="1385"/>
          </a:xfrm>
        </p:grpSpPr>
        <p:sp>
          <p:nvSpPr>
            <p:cNvPr id="8216" name="Line 25"/>
            <p:cNvSpPr>
              <a:spLocks noChangeShapeType="1"/>
            </p:cNvSpPr>
            <p:nvPr/>
          </p:nvSpPr>
          <p:spPr bwMode="auto">
            <a:xfrm>
              <a:off x="3321" y="1486"/>
              <a:ext cx="1257" cy="12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7" name="Text Box 26"/>
            <p:cNvSpPr txBox="1">
              <a:spLocks noChangeArrowheads="1"/>
            </p:cNvSpPr>
            <p:nvPr/>
          </p:nvSpPr>
          <p:spPr bwMode="auto">
            <a:xfrm>
              <a:off x="4521" y="2583"/>
              <a:ext cx="4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latin typeface="Tahoma" pitchFamily="34" charset="0"/>
                </a:rPr>
                <a:t>IS</a:t>
              </a:r>
              <a:endParaRPr lang="en-US" sz="2200" b="1" i="1" baseline="-25000">
                <a:latin typeface="Tahoma" pitchFamily="34" charset="0"/>
              </a:endParaRPr>
            </a:p>
          </p:txBody>
        </p:sp>
      </p:grpSp>
      <p:grpSp>
        <p:nvGrpSpPr>
          <p:cNvPr id="8200" name="Group 27"/>
          <p:cNvGrpSpPr>
            <a:grpSpLocks/>
          </p:cNvGrpSpPr>
          <p:nvPr/>
        </p:nvGrpSpPr>
        <p:grpSpPr bwMode="auto">
          <a:xfrm>
            <a:off x="4662488" y="1357313"/>
            <a:ext cx="3962400" cy="3616325"/>
            <a:chOff x="2976" y="1296"/>
            <a:chExt cx="2304" cy="2088"/>
          </a:xfrm>
        </p:grpSpPr>
        <p:grpSp>
          <p:nvGrpSpPr>
            <p:cNvPr id="8211" name="Group 28"/>
            <p:cNvGrpSpPr>
              <a:grpSpLocks/>
            </p:cNvGrpSpPr>
            <p:nvPr/>
          </p:nvGrpSpPr>
          <p:grpSpPr bwMode="auto">
            <a:xfrm>
              <a:off x="3120" y="1536"/>
              <a:ext cx="1968" cy="1728"/>
              <a:chOff x="2640" y="1056"/>
              <a:chExt cx="2496" cy="2112"/>
            </a:xfrm>
          </p:grpSpPr>
          <p:sp>
            <p:nvSpPr>
              <p:cNvPr id="8214" name="Line 29"/>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5" name="Line 30"/>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12" name="Text Box 31"/>
            <p:cNvSpPr txBox="1">
              <a:spLocks noChangeArrowheads="1"/>
            </p:cNvSpPr>
            <p:nvPr/>
          </p:nvSpPr>
          <p:spPr bwMode="auto">
            <a:xfrm>
              <a:off x="4944" y="3120"/>
              <a:ext cx="336"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b="1" i="1">
                  <a:latin typeface="Tahoma" pitchFamily="34" charset="0"/>
                </a:rPr>
                <a:t>Y</a:t>
              </a:r>
              <a:r>
                <a:rPr lang="en-US">
                  <a:latin typeface="Arial" charset="0"/>
                </a:rPr>
                <a:t> </a:t>
              </a:r>
              <a:endParaRPr lang="en-US" sz="2200">
                <a:latin typeface="Arial" charset="0"/>
              </a:endParaRPr>
            </a:p>
          </p:txBody>
        </p:sp>
        <p:sp>
          <p:nvSpPr>
            <p:cNvPr id="8213" name="Text Box 32"/>
            <p:cNvSpPr txBox="1">
              <a:spLocks noChangeArrowheads="1"/>
            </p:cNvSpPr>
            <p:nvPr/>
          </p:nvSpPr>
          <p:spPr bwMode="auto">
            <a:xfrm>
              <a:off x="2976" y="1296"/>
              <a:ext cx="240"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082675" algn="r"/>
                  <a:tab pos="1830388" algn="r"/>
                </a:tabLst>
                <a:defRPr sz="2400">
                  <a:solidFill>
                    <a:schemeClr val="tx1"/>
                  </a:solidFill>
                  <a:latin typeface="Times New Roman" pitchFamily="18" charset="0"/>
                </a:defRPr>
              </a:lvl1pPr>
              <a:lvl2pPr marL="742950" indent="-285750">
                <a:tabLst>
                  <a:tab pos="1082675" algn="r"/>
                  <a:tab pos="1830388" algn="r"/>
                </a:tabLst>
                <a:defRPr sz="2400">
                  <a:solidFill>
                    <a:schemeClr val="tx1"/>
                  </a:solidFill>
                  <a:latin typeface="Times New Roman" pitchFamily="18" charset="0"/>
                </a:defRPr>
              </a:lvl2pPr>
              <a:lvl3pPr marL="1143000" indent="-228600">
                <a:tabLst>
                  <a:tab pos="1082675" algn="r"/>
                  <a:tab pos="1830388" algn="r"/>
                </a:tabLst>
                <a:defRPr sz="2400">
                  <a:solidFill>
                    <a:schemeClr val="tx1"/>
                  </a:solidFill>
                  <a:latin typeface="Times New Roman" pitchFamily="18" charset="0"/>
                </a:defRPr>
              </a:lvl3pPr>
              <a:lvl4pPr marL="1600200" indent="-228600">
                <a:tabLst>
                  <a:tab pos="1082675" algn="r"/>
                  <a:tab pos="1830388" algn="r"/>
                </a:tabLst>
                <a:defRPr sz="2400">
                  <a:solidFill>
                    <a:schemeClr val="tx1"/>
                  </a:solidFill>
                  <a:latin typeface="Times New Roman" pitchFamily="18" charset="0"/>
                </a:defRPr>
              </a:lvl4pPr>
              <a:lvl5pPr marL="2057400" indent="-228600">
                <a:tabLst>
                  <a:tab pos="1082675" algn="r"/>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082675" algn="r"/>
                  <a:tab pos="1830388" algn="r"/>
                </a:tabLst>
                <a:defRPr sz="2400">
                  <a:solidFill>
                    <a:schemeClr val="tx1"/>
                  </a:solidFill>
                  <a:latin typeface="Times New Roman" pitchFamily="18" charset="0"/>
                </a:defRPr>
              </a:lvl9pPr>
            </a:lstStyle>
            <a:p>
              <a:pPr algn="ctr" eaLnBrk="1" hangingPunct="1"/>
              <a:r>
                <a:rPr lang="en-US" b="1" i="1">
                  <a:latin typeface="Tahoma" pitchFamily="34" charset="0"/>
                </a:rPr>
                <a:t>r</a:t>
              </a:r>
              <a:endParaRPr lang="en-US" sz="2200">
                <a:latin typeface="Arial" charset="0"/>
              </a:endParaRPr>
            </a:p>
          </p:txBody>
        </p:sp>
      </p:grpSp>
      <p:grpSp>
        <p:nvGrpSpPr>
          <p:cNvPr id="8201" name="Group 33"/>
          <p:cNvGrpSpPr>
            <a:grpSpLocks/>
          </p:cNvGrpSpPr>
          <p:nvPr/>
        </p:nvGrpSpPr>
        <p:grpSpPr bwMode="auto">
          <a:xfrm>
            <a:off x="5348288" y="1738313"/>
            <a:ext cx="2667000" cy="2590800"/>
            <a:chOff x="3504" y="1200"/>
            <a:chExt cx="1488" cy="1440"/>
          </a:xfrm>
        </p:grpSpPr>
        <p:sp>
          <p:nvSpPr>
            <p:cNvPr id="8209" name="Line 34"/>
            <p:cNvSpPr>
              <a:spLocks noChangeShapeType="1"/>
            </p:cNvSpPr>
            <p:nvPr/>
          </p:nvSpPr>
          <p:spPr bwMode="auto">
            <a:xfrm flipV="1">
              <a:off x="3504" y="1440"/>
              <a:ext cx="1200" cy="1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Text Box 35"/>
            <p:cNvSpPr txBox="1">
              <a:spLocks noChangeArrowheads="1"/>
            </p:cNvSpPr>
            <p:nvPr/>
          </p:nvSpPr>
          <p:spPr bwMode="auto">
            <a:xfrm>
              <a:off x="4560" y="1200"/>
              <a:ext cx="432"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i="1">
                  <a:latin typeface="Tahoma" pitchFamily="34" charset="0"/>
                </a:rPr>
                <a:t>LM</a:t>
              </a:r>
            </a:p>
          </p:txBody>
        </p:sp>
      </p:grpSp>
      <p:grpSp>
        <p:nvGrpSpPr>
          <p:cNvPr id="8202" name="Group 36"/>
          <p:cNvGrpSpPr>
            <a:grpSpLocks/>
          </p:cNvGrpSpPr>
          <p:nvPr/>
        </p:nvGrpSpPr>
        <p:grpSpPr bwMode="auto">
          <a:xfrm>
            <a:off x="4495800" y="3095625"/>
            <a:ext cx="2066925" cy="2085975"/>
            <a:chOff x="2832" y="1950"/>
            <a:chExt cx="1302" cy="1314"/>
          </a:xfrm>
        </p:grpSpPr>
        <p:sp>
          <p:nvSpPr>
            <p:cNvPr id="8205" name="Line 37"/>
            <p:cNvSpPr>
              <a:spLocks noChangeShapeType="1"/>
            </p:cNvSpPr>
            <p:nvPr/>
          </p:nvSpPr>
          <p:spPr bwMode="auto">
            <a:xfrm flipH="1">
              <a:off x="3092" y="2130"/>
              <a:ext cx="87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6" name="Line 38"/>
            <p:cNvSpPr>
              <a:spLocks noChangeShapeType="1"/>
            </p:cNvSpPr>
            <p:nvPr/>
          </p:nvSpPr>
          <p:spPr bwMode="auto">
            <a:xfrm flipH="1">
              <a:off x="3966" y="2127"/>
              <a:ext cx="0" cy="87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Text Box 39"/>
            <p:cNvSpPr txBox="1">
              <a:spLocks noChangeArrowheads="1"/>
            </p:cNvSpPr>
            <p:nvPr/>
          </p:nvSpPr>
          <p:spPr bwMode="auto">
            <a:xfrm>
              <a:off x="2832" y="195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solidFill>
                    <a:srgbClr val="FF0000"/>
                  </a:solidFill>
                  <a:latin typeface="Tahoma" pitchFamily="34" charset="0"/>
                </a:rPr>
                <a:t>r</a:t>
              </a:r>
              <a:r>
                <a:rPr lang="en-US" sz="2100" b="1" i="1" baseline="-25000">
                  <a:solidFill>
                    <a:srgbClr val="FF0000"/>
                  </a:solidFill>
                  <a:latin typeface="Tahoma" pitchFamily="34" charset="0"/>
                </a:rPr>
                <a:t>1</a:t>
              </a:r>
              <a:endParaRPr lang="en-US" sz="2100" baseline="-25000">
                <a:solidFill>
                  <a:srgbClr val="FF0000"/>
                </a:solidFill>
                <a:latin typeface="Arial" charset="0"/>
              </a:endParaRPr>
            </a:p>
          </p:txBody>
        </p:sp>
        <p:sp>
          <p:nvSpPr>
            <p:cNvPr id="8208" name="Text Box 40"/>
            <p:cNvSpPr txBox="1">
              <a:spLocks noChangeArrowheads="1"/>
            </p:cNvSpPr>
            <p:nvPr/>
          </p:nvSpPr>
          <p:spPr bwMode="auto">
            <a:xfrm>
              <a:off x="3798" y="297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b="1" i="1">
                  <a:solidFill>
                    <a:srgbClr val="FF0000"/>
                  </a:solidFill>
                  <a:latin typeface="Tahoma" pitchFamily="34" charset="0"/>
                </a:rPr>
                <a:t>Y</a:t>
              </a:r>
              <a:r>
                <a:rPr lang="en-US" sz="2100" b="1" i="1" baseline="-25000">
                  <a:solidFill>
                    <a:srgbClr val="FF0000"/>
                  </a:solidFill>
                  <a:latin typeface="Tahoma" pitchFamily="34" charset="0"/>
                </a:rPr>
                <a:t>1</a:t>
              </a:r>
              <a:endParaRPr lang="en-US" sz="2100" baseline="-25000">
                <a:solidFill>
                  <a:srgbClr val="FF0000"/>
                </a:solidFill>
                <a:latin typeface="Arial" charset="0"/>
              </a:endParaRPr>
            </a:p>
          </p:txBody>
        </p:sp>
      </p:grpSp>
      <p:sp>
        <p:nvSpPr>
          <p:cNvPr id="8204" name="TextBox 28"/>
          <p:cNvSpPr txBox="1">
            <a:spLocks noChangeArrowheads="1"/>
          </p:cNvSpPr>
          <p:nvPr/>
        </p:nvSpPr>
        <p:spPr bwMode="auto">
          <a:xfrm>
            <a:off x="7240588" y="6596063"/>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b="1"/>
              <a:t>-</a:t>
            </a:r>
          </a:p>
        </p:txBody>
      </p:sp>
      <p:sp>
        <p:nvSpPr>
          <p:cNvPr id="2" name="TextBox 1"/>
          <p:cNvSpPr txBox="1"/>
          <p:nvPr/>
        </p:nvSpPr>
        <p:spPr>
          <a:xfrm>
            <a:off x="6126815" y="2984262"/>
            <a:ext cx="296876" cy="369332"/>
          </a:xfrm>
          <a:prstGeom prst="rect">
            <a:avLst/>
          </a:prstGeom>
          <a:noFill/>
        </p:spPr>
        <p:txBody>
          <a:bodyPr wrap="none" rtlCol="0">
            <a:spAutoFit/>
          </a:bodyPr>
          <a:lstStyle/>
          <a:p>
            <a:r>
              <a:rPr lang="en-US" b="1" dirty="0">
                <a:solidFill>
                  <a:srgbClr val="FF0000"/>
                </a:solidFill>
              </a:rPr>
              <a:t>E</a:t>
            </a:r>
          </a:p>
        </p:txBody>
      </p:sp>
      <p:sp>
        <p:nvSpPr>
          <p:cNvPr id="3" name="Slide Number Placeholder 2"/>
          <p:cNvSpPr>
            <a:spLocks noGrp="1"/>
          </p:cNvSpPr>
          <p:nvPr>
            <p:ph type="sldNum" sz="quarter" idx="12"/>
          </p:nvPr>
        </p:nvSpPr>
        <p:spPr/>
        <p:txBody>
          <a:bodyPr/>
          <a:lstStyle/>
          <a:p>
            <a:fld id="{456F6E04-529F-4CC8-A90A-18A07CEC6577}" type="slidenum">
              <a:rPr lang="en-US" smtClean="0"/>
              <a:t>4</a:t>
            </a:fld>
            <a:endParaRPr lang="en-US"/>
          </a:p>
        </p:txBody>
      </p:sp>
    </p:spTree>
    <p:extLst>
      <p:ext uri="{BB962C8B-B14F-4D97-AF65-F5344CB8AC3E}">
        <p14:creationId xmlns:p14="http://schemas.microsoft.com/office/powerpoint/2010/main" val="10877432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animEffect transition="in" filter="wipe(up)">
                                      <p:cBhvr>
                                        <p:cTn id="7" dur="500"/>
                                        <p:tgtEl>
                                          <p:spTgt spid="325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25635">
                                            <p:txEl>
                                              <p:pRg st="1" end="1"/>
                                            </p:txEl>
                                          </p:spTgt>
                                        </p:tgtEl>
                                        <p:attrNameLst>
                                          <p:attrName>style.visibility</p:attrName>
                                        </p:attrNameLst>
                                      </p:cBhvr>
                                      <p:to>
                                        <p:strVal val="visible"/>
                                      </p:to>
                                    </p:set>
                                    <p:animEffect transition="in" filter="wipe(up)">
                                      <p:cBhvr>
                                        <p:cTn id="12" dur="500"/>
                                        <p:tgtEl>
                                          <p:spTgt spid="3256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5635">
                                            <p:txEl>
                                              <p:pRg st="2" end="2"/>
                                            </p:txEl>
                                          </p:spTgt>
                                        </p:tgtEl>
                                        <p:attrNameLst>
                                          <p:attrName>style.visibility</p:attrName>
                                        </p:attrNameLst>
                                      </p:cBhvr>
                                      <p:to>
                                        <p:strVal val="visible"/>
                                      </p:to>
                                    </p:set>
                                    <p:animEffect transition="in" filter="wipe(up)">
                                      <p:cBhvr>
                                        <p:cTn id="17" dur="500"/>
                                        <p:tgtEl>
                                          <p:spTgt spid="3256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5635">
                                            <p:txEl>
                                              <p:pRg st="3" end="3"/>
                                            </p:txEl>
                                          </p:spTgt>
                                        </p:tgtEl>
                                        <p:attrNameLst>
                                          <p:attrName>style.visibility</p:attrName>
                                        </p:attrNameLst>
                                      </p:cBhvr>
                                      <p:to>
                                        <p:strVal val="visible"/>
                                      </p:to>
                                    </p:set>
                                    <p:animEffect transition="in" filter="wipe(up)">
                                      <p:cBhvr>
                                        <p:cTn id="22" dur="500"/>
                                        <p:tgtEl>
                                          <p:spTgt spid="325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bldLvl="3"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title"/>
          </p:nvPr>
        </p:nvSpPr>
        <p:spPr>
          <a:xfrm>
            <a:off x="381000" y="-20782"/>
            <a:ext cx="8382000" cy="838200"/>
          </a:xfrm>
        </p:spPr>
        <p:txBody>
          <a:bodyPr>
            <a:normAutofit/>
          </a:bodyPr>
          <a:lstStyle/>
          <a:p>
            <a:pPr eaLnBrk="1" hangingPunct="1">
              <a:defRPr/>
            </a:pPr>
            <a:r>
              <a:rPr lang="en-US" sz="3600" b="1" dirty="0">
                <a:solidFill>
                  <a:srgbClr val="FF0000"/>
                </a:solidFill>
              </a:rPr>
              <a:t>Fiscal policy and the </a:t>
            </a:r>
            <a:r>
              <a:rPr lang="en-US" sz="3600" b="1" i="1" dirty="0">
                <a:solidFill>
                  <a:srgbClr val="FF0000"/>
                </a:solidFill>
              </a:rPr>
              <a:t>AD</a:t>
            </a:r>
            <a:r>
              <a:rPr lang="en-US" sz="3600" b="1" dirty="0">
                <a:solidFill>
                  <a:srgbClr val="FF0000"/>
                </a:solidFill>
              </a:rPr>
              <a:t> curve</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7543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1768" y="4496682"/>
            <a:ext cx="8534400" cy="2223686"/>
          </a:xfrm>
          <a:prstGeom prst="rect">
            <a:avLst/>
          </a:prstGeom>
          <a:solidFill>
            <a:schemeClr val="bg1"/>
          </a:solidFill>
        </p:spPr>
        <p:txBody>
          <a:bodyPr wrap="square" rtlCol="0">
            <a:spAutoFit/>
          </a:bodyPr>
          <a:lstStyle/>
          <a:p>
            <a:pPr marL="342900" indent="-342900">
              <a:spcBef>
                <a:spcPts val="500"/>
              </a:spcBef>
              <a:buFont typeface="Wingdings" pitchFamily="2" charset="2"/>
              <a:buChar char="Ø"/>
            </a:pPr>
            <a:r>
              <a:rPr lang="id-ID" sz="2100" dirty="0">
                <a:latin typeface="Times New Roman" pitchFamily="18" charset="0"/>
                <a:cs typeface="Times New Roman" pitchFamily="18" charset="0"/>
              </a:rPr>
              <a:t>Gb(a): IS dan LM(</a:t>
            </a:r>
            <a:r>
              <a:rPr lang="id-ID" sz="2100" b="1" dirty="0">
                <a:latin typeface="Times New Roman" pitchFamily="18" charset="0"/>
                <a:cs typeface="Times New Roman" pitchFamily="18" charset="0"/>
              </a:rPr>
              <a:t>P1</a:t>
            </a:r>
            <a:r>
              <a:rPr lang="id-ID" sz="2100" dirty="0">
                <a:latin typeface="Times New Roman" pitchFamily="18" charset="0"/>
                <a:cs typeface="Times New Roman" pitchFamily="18" charset="0"/>
              </a:rPr>
              <a:t>) </a:t>
            </a:r>
            <a:r>
              <a:rPr lang="id-ID" sz="2100" dirty="0">
                <a:latin typeface="Times New Roman" pitchFamily="18" charset="0"/>
                <a:cs typeface="Times New Roman" pitchFamily="18" charset="0"/>
                <a:sym typeface="Wingdings" pitchFamily="2" charset="2"/>
              </a:rPr>
              <a:t> titik </a:t>
            </a:r>
            <a:r>
              <a:rPr lang="id-ID" sz="2100" b="1" dirty="0">
                <a:solidFill>
                  <a:srgbClr val="0070C0"/>
                </a:solidFill>
                <a:latin typeface="Times New Roman" pitchFamily="18" charset="0"/>
                <a:cs typeface="Times New Roman" pitchFamily="18" charset="0"/>
                <a:sym typeface="Wingdings" pitchFamily="2" charset="2"/>
              </a:rPr>
              <a:t>A: r1 dan Y1 </a:t>
            </a:r>
            <a:r>
              <a:rPr lang="id-ID" sz="2100" dirty="0">
                <a:latin typeface="Times New Roman" pitchFamily="18" charset="0"/>
                <a:cs typeface="Times New Roman" pitchFamily="18" charset="0"/>
                <a:sym typeface="Wingdings" pitchFamily="2" charset="2"/>
              </a:rPr>
              <a:t> gb(b)  titik </a:t>
            </a:r>
            <a:r>
              <a:rPr lang="id-ID" sz="2100" b="1" dirty="0">
                <a:solidFill>
                  <a:srgbClr val="0070C0"/>
                </a:solidFill>
                <a:latin typeface="Times New Roman" pitchFamily="18" charset="0"/>
                <a:cs typeface="Times New Roman" pitchFamily="18" charset="0"/>
                <a:sym typeface="Wingdings" pitchFamily="2" charset="2"/>
              </a:rPr>
              <a:t>A: P1 dan Y1  AD1</a:t>
            </a:r>
          </a:p>
          <a:p>
            <a:pPr marL="342900" indent="-342900">
              <a:spcBef>
                <a:spcPts val="500"/>
              </a:spcBef>
              <a:buFont typeface="Wingdings" pitchFamily="2" charset="2"/>
              <a:buChar char="Ø"/>
            </a:pPr>
            <a:r>
              <a:rPr lang="en-US" sz="2100" b="1" dirty="0">
                <a:solidFill>
                  <a:srgbClr val="FF0000"/>
                </a:solidFill>
                <a:latin typeface="Times New Roman" pitchFamily="18" charset="0"/>
                <a:cs typeface="Times New Roman" pitchFamily="18" charset="0"/>
                <a:sym typeface="Wingdings" pitchFamily="2" charset="2"/>
              </a:rPr>
              <a:t>G</a:t>
            </a:r>
            <a:r>
              <a:rPr lang="id-ID" sz="2100" b="1" dirty="0">
                <a:solidFill>
                  <a:srgbClr val="FF0000"/>
                </a:solidFill>
                <a:latin typeface="Times New Roman" pitchFamily="18" charset="0"/>
                <a:cs typeface="Times New Roman" pitchFamily="18" charset="0"/>
                <a:sym typeface="Wingdings" pitchFamily="2" charset="2"/>
              </a:rPr>
              <a:t> </a:t>
            </a:r>
            <a:r>
              <a:rPr lang="id-ID" sz="2100" b="1" dirty="0">
                <a:solidFill>
                  <a:srgbClr val="FF0000"/>
                </a:solidFill>
                <a:latin typeface="Times New Roman" pitchFamily="18" charset="0"/>
                <a:cs typeface="Times New Roman" pitchFamily="18" charset="0"/>
                <a:sym typeface="Symbol"/>
              </a:rPr>
              <a:t></a:t>
            </a:r>
            <a:r>
              <a:rPr lang="id-ID" sz="2100" dirty="0">
                <a:latin typeface="Times New Roman" pitchFamily="18" charset="0"/>
                <a:cs typeface="Times New Roman" pitchFamily="18" charset="0"/>
                <a:sym typeface="Symbol"/>
              </a:rPr>
              <a:t> </a:t>
            </a:r>
            <a:r>
              <a:rPr lang="id-ID" sz="2100" dirty="0">
                <a:latin typeface="Times New Roman" pitchFamily="18" charset="0"/>
                <a:cs typeface="Times New Roman" pitchFamily="18" charset="0"/>
                <a:sym typeface="Wingdings" pitchFamily="2" charset="2"/>
              </a:rPr>
              <a:t> </a:t>
            </a:r>
            <a:r>
              <a:rPr lang="en-US" sz="2100" dirty="0">
                <a:latin typeface="Times New Roman" pitchFamily="18" charset="0"/>
                <a:cs typeface="Times New Roman" pitchFamily="18" charset="0"/>
                <a:sym typeface="Wingdings" pitchFamily="2" charset="2"/>
              </a:rPr>
              <a:t>IS</a:t>
            </a:r>
            <a:r>
              <a:rPr lang="id-ID" sz="2100" dirty="0">
                <a:latin typeface="Times New Roman" pitchFamily="18" charset="0"/>
                <a:cs typeface="Times New Roman" pitchFamily="18" charset="0"/>
                <a:sym typeface="Wingdings" pitchFamily="2" charset="2"/>
              </a:rPr>
              <a:t> geser kanan dari </a:t>
            </a:r>
            <a:r>
              <a:rPr lang="en-US" sz="2100" dirty="0">
                <a:latin typeface="Times New Roman" pitchFamily="18" charset="0"/>
                <a:cs typeface="Times New Roman" pitchFamily="18" charset="0"/>
                <a:sym typeface="Wingdings" pitchFamily="2" charset="2"/>
              </a:rPr>
              <a:t>IS</a:t>
            </a:r>
            <a:r>
              <a:rPr lang="id-ID" sz="2100" dirty="0">
                <a:latin typeface="Times New Roman" pitchFamily="18" charset="0"/>
                <a:cs typeface="Times New Roman" pitchFamily="18" charset="0"/>
                <a:sym typeface="Wingdings" pitchFamily="2" charset="2"/>
              </a:rPr>
              <a:t>1 ke </a:t>
            </a:r>
            <a:r>
              <a:rPr lang="en-US" sz="2100" dirty="0">
                <a:latin typeface="Times New Roman" pitchFamily="18" charset="0"/>
                <a:cs typeface="Times New Roman" pitchFamily="18" charset="0"/>
                <a:sym typeface="Wingdings" pitchFamily="2" charset="2"/>
              </a:rPr>
              <a:t>IS</a:t>
            </a:r>
            <a:r>
              <a:rPr lang="id-ID" sz="2100" dirty="0">
                <a:latin typeface="Times New Roman" pitchFamily="18" charset="0"/>
                <a:cs typeface="Times New Roman" pitchFamily="18" charset="0"/>
                <a:sym typeface="Wingdings" pitchFamily="2" charset="2"/>
              </a:rPr>
              <a:t>2</a:t>
            </a:r>
          </a:p>
          <a:p>
            <a:pPr marL="342900" indent="-342900">
              <a:spcBef>
                <a:spcPts val="500"/>
              </a:spcBef>
              <a:buFont typeface="Wingdings" pitchFamily="2" charset="2"/>
              <a:buChar char="Ø"/>
            </a:pPr>
            <a:r>
              <a:rPr lang="id-ID" sz="2100" dirty="0">
                <a:latin typeface="Times New Roman" pitchFamily="18" charset="0"/>
                <a:cs typeface="Times New Roman" pitchFamily="18" charset="0"/>
              </a:rPr>
              <a:t>Gb(a):</a:t>
            </a:r>
            <a:r>
              <a:rPr lang="id-ID" sz="2100" dirty="0">
                <a:latin typeface="Times New Roman" pitchFamily="18" charset="0"/>
                <a:cs typeface="Times New Roman" pitchFamily="18" charset="0"/>
                <a:sym typeface="Wingdings" pitchFamily="2" charset="2"/>
              </a:rPr>
              <a:t> </a:t>
            </a:r>
            <a:r>
              <a:rPr lang="id-ID" sz="2100" dirty="0">
                <a:latin typeface="Times New Roman" pitchFamily="18" charset="0"/>
                <a:cs typeface="Times New Roman" pitchFamily="18" charset="0"/>
              </a:rPr>
              <a:t>IS dan LM2(P=</a:t>
            </a:r>
            <a:r>
              <a:rPr lang="id-ID" sz="2100" b="1" dirty="0">
                <a:latin typeface="Times New Roman" pitchFamily="18" charset="0"/>
                <a:cs typeface="Times New Roman" pitchFamily="18" charset="0"/>
              </a:rPr>
              <a:t>P1</a:t>
            </a:r>
            <a:r>
              <a:rPr lang="id-ID" sz="2100" dirty="0">
                <a:latin typeface="Times New Roman" pitchFamily="18" charset="0"/>
                <a:cs typeface="Times New Roman" pitchFamily="18" charset="0"/>
              </a:rPr>
              <a:t>)</a:t>
            </a:r>
            <a:r>
              <a:rPr lang="id-ID" sz="2100" dirty="0">
                <a:latin typeface="Times New Roman" pitchFamily="18" charset="0"/>
                <a:cs typeface="Times New Roman" pitchFamily="18" charset="0"/>
                <a:sym typeface="Wingdings" pitchFamily="2" charset="2"/>
              </a:rPr>
              <a:t> titik </a:t>
            </a:r>
            <a:r>
              <a:rPr lang="id-ID" sz="2100" b="1" dirty="0">
                <a:solidFill>
                  <a:srgbClr val="FF0000"/>
                </a:solidFill>
                <a:latin typeface="Times New Roman" pitchFamily="18" charset="0"/>
                <a:cs typeface="Times New Roman" pitchFamily="18" charset="0"/>
                <a:sym typeface="Wingdings" pitchFamily="2" charset="2"/>
              </a:rPr>
              <a:t>B: r2 dan Y2 </a:t>
            </a:r>
            <a:r>
              <a:rPr lang="id-ID" sz="2100" dirty="0">
                <a:latin typeface="Times New Roman" pitchFamily="18" charset="0"/>
                <a:cs typeface="Times New Roman" pitchFamily="18" charset="0"/>
                <a:sym typeface="Wingdings" pitchFamily="2" charset="2"/>
              </a:rPr>
              <a:t> gb(b)  titik </a:t>
            </a:r>
            <a:r>
              <a:rPr lang="id-ID" sz="2100" b="1" dirty="0">
                <a:solidFill>
                  <a:srgbClr val="FF0000"/>
                </a:solidFill>
                <a:latin typeface="Times New Roman" pitchFamily="18" charset="0"/>
                <a:cs typeface="Times New Roman" pitchFamily="18" charset="0"/>
                <a:sym typeface="Wingdings" pitchFamily="2" charset="2"/>
              </a:rPr>
              <a:t>B: P1 dan Y2  AD2</a:t>
            </a:r>
          </a:p>
          <a:p>
            <a:pPr marL="342900" indent="-342900">
              <a:spcBef>
                <a:spcPts val="500"/>
              </a:spcBef>
              <a:buFont typeface="Wingdings" pitchFamily="2" charset="2"/>
              <a:buChar char="Ø"/>
            </a:pPr>
            <a:r>
              <a:rPr lang="en-US" sz="2100" b="1" dirty="0">
                <a:solidFill>
                  <a:srgbClr val="FF0000"/>
                </a:solidFill>
                <a:latin typeface="Times New Roman" pitchFamily="18" charset="0"/>
                <a:cs typeface="Times New Roman" pitchFamily="18" charset="0"/>
                <a:sym typeface="Wingdings" pitchFamily="2" charset="2"/>
              </a:rPr>
              <a:t>G</a:t>
            </a:r>
            <a:r>
              <a:rPr lang="id-ID" sz="2100" b="1" dirty="0">
                <a:solidFill>
                  <a:srgbClr val="FF0000"/>
                </a:solidFill>
                <a:latin typeface="Times New Roman" pitchFamily="18" charset="0"/>
                <a:cs typeface="Times New Roman" pitchFamily="18" charset="0"/>
                <a:sym typeface="Wingdings" pitchFamily="2" charset="2"/>
              </a:rPr>
              <a:t> </a:t>
            </a:r>
            <a:r>
              <a:rPr lang="id-ID" sz="2100" b="1" dirty="0">
                <a:solidFill>
                  <a:srgbClr val="FF0000"/>
                </a:solidFill>
                <a:latin typeface="Times New Roman" pitchFamily="18" charset="0"/>
                <a:cs typeface="Times New Roman" pitchFamily="18" charset="0"/>
                <a:sym typeface="Symbol"/>
              </a:rPr>
              <a:t> </a:t>
            </a:r>
            <a:r>
              <a:rPr lang="id-ID" sz="2100" b="1" dirty="0">
                <a:latin typeface="Times New Roman" pitchFamily="18" charset="0"/>
                <a:cs typeface="Times New Roman" pitchFamily="18" charset="0"/>
                <a:sym typeface="Wingdings" pitchFamily="2" charset="2"/>
              </a:rPr>
              <a:t></a:t>
            </a:r>
            <a:r>
              <a:rPr lang="id-ID" sz="2100" b="1" dirty="0">
                <a:solidFill>
                  <a:srgbClr val="FF0000"/>
                </a:solidFill>
                <a:latin typeface="Times New Roman" pitchFamily="18" charset="0"/>
                <a:cs typeface="Times New Roman" pitchFamily="18" charset="0"/>
                <a:sym typeface="Wingdings" pitchFamily="2" charset="2"/>
              </a:rPr>
              <a:t>AD</a:t>
            </a:r>
            <a:r>
              <a:rPr lang="id-ID" sz="2100" b="1" dirty="0">
                <a:latin typeface="Times New Roman" pitchFamily="18" charset="0"/>
                <a:cs typeface="Times New Roman" pitchFamily="18" charset="0"/>
                <a:sym typeface="Wingdings" pitchFamily="2" charset="2"/>
              </a:rPr>
              <a:t> </a:t>
            </a:r>
            <a:r>
              <a:rPr lang="id-ID" sz="2100" b="1" dirty="0">
                <a:solidFill>
                  <a:srgbClr val="FF0000"/>
                </a:solidFill>
                <a:latin typeface="Times New Roman" pitchFamily="18" charset="0"/>
                <a:cs typeface="Times New Roman" pitchFamily="18" charset="0"/>
                <a:sym typeface="Symbol"/>
              </a:rPr>
              <a:t> </a:t>
            </a:r>
            <a:r>
              <a:rPr lang="id-ID" sz="2100" dirty="0">
                <a:latin typeface="Times New Roman" pitchFamily="18" charset="0"/>
                <a:cs typeface="Times New Roman" pitchFamily="18" charset="0"/>
                <a:sym typeface="Symbol"/>
              </a:rPr>
              <a:t>geser kanan dari </a:t>
            </a:r>
            <a:r>
              <a:rPr lang="id-ID" sz="2100" b="1" dirty="0">
                <a:solidFill>
                  <a:srgbClr val="0070C0"/>
                </a:solidFill>
                <a:latin typeface="Times New Roman" pitchFamily="18" charset="0"/>
                <a:cs typeface="Times New Roman" pitchFamily="18" charset="0"/>
                <a:sym typeface="Symbol"/>
              </a:rPr>
              <a:t>AD1</a:t>
            </a:r>
            <a:r>
              <a:rPr lang="id-ID" sz="2100" b="1" dirty="0">
                <a:solidFill>
                  <a:srgbClr val="FF0000"/>
                </a:solidFill>
                <a:latin typeface="Times New Roman" pitchFamily="18" charset="0"/>
                <a:cs typeface="Times New Roman" pitchFamily="18" charset="0"/>
                <a:sym typeface="Symbol"/>
              </a:rPr>
              <a:t> </a:t>
            </a:r>
            <a:r>
              <a:rPr lang="id-ID" sz="2100" dirty="0">
                <a:latin typeface="Times New Roman" pitchFamily="18" charset="0"/>
                <a:cs typeface="Times New Roman" pitchFamily="18" charset="0"/>
                <a:sym typeface="Symbol"/>
              </a:rPr>
              <a:t>ke</a:t>
            </a:r>
            <a:r>
              <a:rPr lang="id-ID" sz="2100" b="1" dirty="0">
                <a:solidFill>
                  <a:srgbClr val="FF0000"/>
                </a:solidFill>
                <a:latin typeface="Times New Roman" pitchFamily="18" charset="0"/>
                <a:cs typeface="Times New Roman" pitchFamily="18" charset="0"/>
                <a:sym typeface="Symbol"/>
              </a:rPr>
              <a:t> AD2</a:t>
            </a:r>
            <a:endParaRPr lang="id-ID" sz="2100" b="1" dirty="0">
              <a:latin typeface="Times New Roman" pitchFamily="18" charset="0"/>
              <a:cs typeface="Times New Roman" pitchFamily="18" charset="0"/>
              <a:sym typeface="Wingdings" pitchFamily="2" charset="2"/>
            </a:endParaRPr>
          </a:p>
        </p:txBody>
      </p:sp>
      <p:cxnSp>
        <p:nvCxnSpPr>
          <p:cNvPr id="6" name="Straight Connector 5"/>
          <p:cNvCxnSpPr/>
          <p:nvPr/>
        </p:nvCxnSpPr>
        <p:spPr>
          <a:xfrm>
            <a:off x="1489364" y="2971800"/>
            <a:ext cx="106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26764" y="2802523"/>
            <a:ext cx="362600" cy="338554"/>
          </a:xfrm>
          <a:prstGeom prst="rect">
            <a:avLst/>
          </a:prstGeom>
          <a:noFill/>
        </p:spPr>
        <p:txBody>
          <a:bodyPr wrap="none" rtlCol="0">
            <a:spAutoFit/>
          </a:bodyPr>
          <a:lstStyle/>
          <a:p>
            <a:r>
              <a:rPr lang="en-US" sz="1600" b="1" dirty="0">
                <a:solidFill>
                  <a:srgbClr val="0070C0"/>
                </a:solidFill>
              </a:rPr>
              <a:t>r1</a:t>
            </a:r>
          </a:p>
        </p:txBody>
      </p:sp>
      <p:sp>
        <p:nvSpPr>
          <p:cNvPr id="8" name="TextBox 7"/>
          <p:cNvSpPr txBox="1"/>
          <p:nvPr/>
        </p:nvSpPr>
        <p:spPr>
          <a:xfrm>
            <a:off x="2667000" y="2802523"/>
            <a:ext cx="309700" cy="338554"/>
          </a:xfrm>
          <a:prstGeom prst="rect">
            <a:avLst/>
          </a:prstGeom>
          <a:noFill/>
        </p:spPr>
        <p:txBody>
          <a:bodyPr wrap="none" rtlCol="0">
            <a:spAutoFit/>
          </a:bodyPr>
          <a:lstStyle/>
          <a:p>
            <a:r>
              <a:rPr lang="en-US" sz="1600" b="1" dirty="0">
                <a:solidFill>
                  <a:srgbClr val="0070C0"/>
                </a:solidFill>
              </a:rPr>
              <a:t>A</a:t>
            </a:r>
          </a:p>
        </p:txBody>
      </p:sp>
      <p:sp>
        <p:nvSpPr>
          <p:cNvPr id="9" name="TextBox 8"/>
          <p:cNvSpPr txBox="1"/>
          <p:nvPr/>
        </p:nvSpPr>
        <p:spPr>
          <a:xfrm>
            <a:off x="5715000" y="2535823"/>
            <a:ext cx="309700" cy="338554"/>
          </a:xfrm>
          <a:prstGeom prst="rect">
            <a:avLst/>
          </a:prstGeom>
          <a:noFill/>
        </p:spPr>
        <p:txBody>
          <a:bodyPr wrap="none" rtlCol="0">
            <a:spAutoFit/>
          </a:bodyPr>
          <a:lstStyle/>
          <a:p>
            <a:r>
              <a:rPr lang="en-US" sz="1600" b="1" dirty="0">
                <a:solidFill>
                  <a:srgbClr val="0070C0"/>
                </a:solidFill>
              </a:rPr>
              <a:t>A</a:t>
            </a:r>
          </a:p>
        </p:txBody>
      </p:sp>
      <p:cxnSp>
        <p:nvCxnSpPr>
          <p:cNvPr id="10" name="Straight Connector 9"/>
          <p:cNvCxnSpPr/>
          <p:nvPr/>
        </p:nvCxnSpPr>
        <p:spPr>
          <a:xfrm>
            <a:off x="1416627" y="2508297"/>
            <a:ext cx="1859973"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70155" y="2339020"/>
            <a:ext cx="362600" cy="338554"/>
          </a:xfrm>
          <a:prstGeom prst="rect">
            <a:avLst/>
          </a:prstGeom>
          <a:noFill/>
        </p:spPr>
        <p:txBody>
          <a:bodyPr wrap="none" rtlCol="0">
            <a:spAutoFit/>
          </a:bodyPr>
          <a:lstStyle/>
          <a:p>
            <a:r>
              <a:rPr lang="en-US" sz="1600" b="1" dirty="0">
                <a:solidFill>
                  <a:srgbClr val="FF0000"/>
                </a:solidFill>
              </a:rPr>
              <a:t>r2</a:t>
            </a:r>
          </a:p>
        </p:txBody>
      </p:sp>
      <p:sp>
        <p:nvSpPr>
          <p:cNvPr id="13" name="Rectangle 12"/>
          <p:cNvSpPr/>
          <p:nvPr/>
        </p:nvSpPr>
        <p:spPr>
          <a:xfrm>
            <a:off x="3126559" y="2450739"/>
            <a:ext cx="300082" cy="338554"/>
          </a:xfrm>
          <a:prstGeom prst="rect">
            <a:avLst/>
          </a:prstGeom>
        </p:spPr>
        <p:txBody>
          <a:bodyPr wrap="none">
            <a:spAutoFit/>
          </a:bodyPr>
          <a:lstStyle/>
          <a:p>
            <a:r>
              <a:rPr lang="en-US" sz="1600" b="1" dirty="0">
                <a:solidFill>
                  <a:srgbClr val="FF0000"/>
                </a:solidFill>
              </a:rPr>
              <a:t>B</a:t>
            </a:r>
          </a:p>
        </p:txBody>
      </p:sp>
      <p:sp>
        <p:nvSpPr>
          <p:cNvPr id="14" name="Rectangle 13"/>
          <p:cNvSpPr/>
          <p:nvPr/>
        </p:nvSpPr>
        <p:spPr>
          <a:xfrm>
            <a:off x="6772514" y="2450739"/>
            <a:ext cx="300082" cy="338554"/>
          </a:xfrm>
          <a:prstGeom prst="rect">
            <a:avLst/>
          </a:prstGeom>
        </p:spPr>
        <p:txBody>
          <a:bodyPr wrap="none">
            <a:spAutoFit/>
          </a:bodyPr>
          <a:lstStyle/>
          <a:p>
            <a:r>
              <a:rPr lang="en-US" sz="1600" b="1" dirty="0">
                <a:solidFill>
                  <a:srgbClr val="FF0000"/>
                </a:solidFill>
              </a:rPr>
              <a:t>B</a:t>
            </a:r>
          </a:p>
        </p:txBody>
      </p:sp>
      <p:sp>
        <p:nvSpPr>
          <p:cNvPr id="15" name="TextBox 14"/>
          <p:cNvSpPr txBox="1"/>
          <p:nvPr/>
        </p:nvSpPr>
        <p:spPr>
          <a:xfrm>
            <a:off x="1347623" y="4132183"/>
            <a:ext cx="649537" cy="338554"/>
          </a:xfrm>
          <a:prstGeom prst="rect">
            <a:avLst/>
          </a:prstGeom>
          <a:solidFill>
            <a:schemeClr val="bg1"/>
          </a:solidFill>
        </p:spPr>
        <p:txBody>
          <a:bodyPr wrap="none" rtlCol="0">
            <a:spAutoFit/>
          </a:bodyPr>
          <a:lstStyle/>
          <a:p>
            <a:r>
              <a:rPr lang="en-US" sz="1600" dirty="0"/>
              <a:t>Gb(a)</a:t>
            </a:r>
          </a:p>
        </p:txBody>
      </p:sp>
      <p:sp>
        <p:nvSpPr>
          <p:cNvPr id="16" name="TextBox 15"/>
          <p:cNvSpPr txBox="1"/>
          <p:nvPr/>
        </p:nvSpPr>
        <p:spPr>
          <a:xfrm>
            <a:off x="5289345" y="4158128"/>
            <a:ext cx="659155" cy="338554"/>
          </a:xfrm>
          <a:prstGeom prst="rect">
            <a:avLst/>
          </a:prstGeom>
          <a:solidFill>
            <a:schemeClr val="bg1"/>
          </a:solidFill>
        </p:spPr>
        <p:txBody>
          <a:bodyPr wrap="none" rtlCol="0">
            <a:spAutoFit/>
          </a:bodyPr>
          <a:lstStyle/>
          <a:p>
            <a:r>
              <a:rPr lang="en-US" sz="1600" dirty="0"/>
              <a:t>Gb(b)</a:t>
            </a:r>
          </a:p>
        </p:txBody>
      </p:sp>
      <p:sp>
        <p:nvSpPr>
          <p:cNvPr id="2" name="Slide Number Placeholder 1"/>
          <p:cNvSpPr>
            <a:spLocks noGrp="1"/>
          </p:cNvSpPr>
          <p:nvPr>
            <p:ph type="sldNum" sz="quarter" idx="12"/>
          </p:nvPr>
        </p:nvSpPr>
        <p:spPr/>
        <p:txBody>
          <a:bodyPr/>
          <a:lstStyle/>
          <a:p>
            <a:fld id="{456F6E04-529F-4CC8-A90A-18A07CEC6577}" type="slidenum">
              <a:rPr lang="en-US" smtClean="0"/>
              <a:t>40</a:t>
            </a:fld>
            <a:endParaRPr lang="en-US"/>
          </a:p>
        </p:txBody>
      </p:sp>
    </p:spTree>
    <p:extLst>
      <p:ext uri="{BB962C8B-B14F-4D97-AF65-F5344CB8AC3E}">
        <p14:creationId xmlns:p14="http://schemas.microsoft.com/office/powerpoint/2010/main" val="5131214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5210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53366"/>
            <a:ext cx="7620000" cy="346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21332"/>
            <a:ext cx="7620000" cy="182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56F6E04-529F-4CC8-A90A-18A07CEC6577}" type="slidenum">
              <a:rPr lang="en-US" smtClean="0"/>
              <a:t>41</a:t>
            </a:fld>
            <a:endParaRPr lang="en-US"/>
          </a:p>
        </p:txBody>
      </p:sp>
    </p:spTree>
    <p:extLst>
      <p:ext uri="{BB962C8B-B14F-4D97-AF65-F5344CB8AC3E}">
        <p14:creationId xmlns:p14="http://schemas.microsoft.com/office/powerpoint/2010/main" val="1189538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5210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53366"/>
            <a:ext cx="7620000" cy="346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302328" y="3228109"/>
            <a:ext cx="9074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6248" y="3031747"/>
            <a:ext cx="362600" cy="338554"/>
          </a:xfrm>
          <a:prstGeom prst="rect">
            <a:avLst/>
          </a:prstGeom>
          <a:noFill/>
        </p:spPr>
        <p:txBody>
          <a:bodyPr wrap="none" rtlCol="0">
            <a:spAutoFit/>
          </a:bodyPr>
          <a:lstStyle/>
          <a:p>
            <a:r>
              <a:rPr lang="en-US" sz="1600" b="1" dirty="0">
                <a:solidFill>
                  <a:srgbClr val="0070C0"/>
                </a:solidFill>
              </a:rPr>
              <a:t>r1</a:t>
            </a:r>
          </a:p>
        </p:txBody>
      </p:sp>
      <p:cxnSp>
        <p:nvCxnSpPr>
          <p:cNvPr id="8" name="Straight Connector 7"/>
          <p:cNvCxnSpPr/>
          <p:nvPr/>
        </p:nvCxnSpPr>
        <p:spPr>
          <a:xfrm>
            <a:off x="1330037" y="3505200"/>
            <a:ext cx="1260763"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67438" y="3370301"/>
            <a:ext cx="362600" cy="338554"/>
          </a:xfrm>
          <a:prstGeom prst="rect">
            <a:avLst/>
          </a:prstGeom>
          <a:noFill/>
        </p:spPr>
        <p:txBody>
          <a:bodyPr wrap="none" rtlCol="0">
            <a:spAutoFit/>
          </a:bodyPr>
          <a:lstStyle/>
          <a:p>
            <a:r>
              <a:rPr lang="en-US" sz="1600" b="1" dirty="0">
                <a:solidFill>
                  <a:srgbClr val="FF0000"/>
                </a:solidFill>
              </a:rPr>
              <a:t>r2</a:t>
            </a:r>
          </a:p>
        </p:txBody>
      </p:sp>
      <p:cxnSp>
        <p:nvCxnSpPr>
          <p:cNvPr id="6" name="Straight Connector 5"/>
          <p:cNvCxnSpPr/>
          <p:nvPr/>
        </p:nvCxnSpPr>
        <p:spPr>
          <a:xfrm>
            <a:off x="2209800" y="3228109"/>
            <a:ext cx="0" cy="96289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25294" y="4111823"/>
            <a:ext cx="369012" cy="307777"/>
          </a:xfrm>
          <a:prstGeom prst="rect">
            <a:avLst/>
          </a:prstGeom>
          <a:noFill/>
        </p:spPr>
        <p:txBody>
          <a:bodyPr wrap="none" rtlCol="0">
            <a:spAutoFit/>
          </a:bodyPr>
          <a:lstStyle/>
          <a:p>
            <a:r>
              <a:rPr lang="en-US" sz="1400" b="1" dirty="0">
                <a:solidFill>
                  <a:srgbClr val="0070C0"/>
                </a:solidFill>
              </a:rPr>
              <a:t>Y1</a:t>
            </a:r>
          </a:p>
        </p:txBody>
      </p:sp>
      <p:cxnSp>
        <p:nvCxnSpPr>
          <p:cNvPr id="14" name="Straight Connector 13"/>
          <p:cNvCxnSpPr/>
          <p:nvPr/>
        </p:nvCxnSpPr>
        <p:spPr>
          <a:xfrm>
            <a:off x="6248400" y="3148932"/>
            <a:ext cx="0" cy="96289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63894" y="4111823"/>
            <a:ext cx="369012" cy="307777"/>
          </a:xfrm>
          <a:prstGeom prst="rect">
            <a:avLst/>
          </a:prstGeom>
          <a:noFill/>
        </p:spPr>
        <p:txBody>
          <a:bodyPr wrap="none" rtlCol="0">
            <a:spAutoFit/>
          </a:bodyPr>
          <a:lstStyle/>
          <a:p>
            <a:r>
              <a:rPr lang="en-US" sz="1400" b="1" dirty="0">
                <a:solidFill>
                  <a:srgbClr val="0070C0"/>
                </a:solidFill>
              </a:rPr>
              <a:t>Y1</a:t>
            </a:r>
          </a:p>
        </p:txBody>
      </p:sp>
      <p:sp>
        <p:nvSpPr>
          <p:cNvPr id="16" name="TextBox 15"/>
          <p:cNvSpPr txBox="1"/>
          <p:nvPr/>
        </p:nvSpPr>
        <p:spPr>
          <a:xfrm>
            <a:off x="360218" y="4591293"/>
            <a:ext cx="8534400" cy="2003112"/>
          </a:xfrm>
          <a:prstGeom prst="rect">
            <a:avLst/>
          </a:prstGeom>
          <a:solidFill>
            <a:schemeClr val="bg1"/>
          </a:solidFill>
        </p:spPr>
        <p:txBody>
          <a:bodyPr wrap="square" rtlCol="0">
            <a:spAutoFit/>
          </a:bodyPr>
          <a:lstStyle/>
          <a:p>
            <a:pPr marL="342900" indent="-342900">
              <a:spcBef>
                <a:spcPts val="500"/>
              </a:spcBef>
              <a:buFont typeface="Wingdings" pitchFamily="2" charset="2"/>
              <a:buChar char="Ø"/>
            </a:pPr>
            <a:r>
              <a:rPr lang="id-ID" sz="2000" dirty="0" smtClean="0">
                <a:latin typeface="Times New Roman" pitchFamily="18" charset="0"/>
                <a:cs typeface="Times New Roman" pitchFamily="18" charset="0"/>
              </a:rPr>
              <a:t>Gb(a): IS dan LM(</a:t>
            </a:r>
            <a:r>
              <a:rPr lang="id-ID" sz="2000" b="1" dirty="0" smtClean="0">
                <a:latin typeface="Times New Roman" pitchFamily="18" charset="0"/>
                <a:cs typeface="Times New Roman" pitchFamily="18" charset="0"/>
              </a:rPr>
              <a:t>P1</a:t>
            </a:r>
            <a:r>
              <a:rPr lang="id-ID" sz="2000" dirty="0" smtClean="0">
                <a:latin typeface="Times New Roman" pitchFamily="18" charset="0"/>
                <a:cs typeface="Times New Roman" pitchFamily="18" charset="0"/>
              </a:rPr>
              <a:t>) dan LRAS </a:t>
            </a:r>
            <a:r>
              <a:rPr lang="id-ID" sz="2000" dirty="0" smtClean="0">
                <a:latin typeface="Times New Roman" pitchFamily="18" charset="0"/>
                <a:cs typeface="Times New Roman" pitchFamily="18" charset="0"/>
                <a:sym typeface="Wingdings" pitchFamily="2" charset="2"/>
              </a:rPr>
              <a:t> titik </a:t>
            </a:r>
            <a:r>
              <a:rPr lang="id-ID" sz="2000" b="1" dirty="0" smtClean="0">
                <a:solidFill>
                  <a:srgbClr val="0070C0"/>
                </a:solidFill>
                <a:latin typeface="Times New Roman" pitchFamily="18" charset="0"/>
                <a:cs typeface="Times New Roman" pitchFamily="18" charset="0"/>
                <a:sym typeface="Wingdings" pitchFamily="2" charset="2"/>
              </a:rPr>
              <a:t>K: r1 dan Y1 </a:t>
            </a:r>
            <a:r>
              <a:rPr lang="id-ID" sz="2000" dirty="0" smtClean="0">
                <a:latin typeface="Times New Roman" pitchFamily="18" charset="0"/>
                <a:cs typeface="Times New Roman" pitchFamily="18" charset="0"/>
                <a:sym typeface="Wingdings" pitchFamily="2" charset="2"/>
              </a:rPr>
              <a:t>(Y1&lt;Ybar)  gb(b)  pada P1: SRAS1 dan AD  titik </a:t>
            </a:r>
            <a:r>
              <a:rPr lang="id-ID" sz="2000" b="1" dirty="0" smtClean="0">
                <a:solidFill>
                  <a:srgbClr val="0070C0"/>
                </a:solidFill>
                <a:latin typeface="Times New Roman" pitchFamily="18" charset="0"/>
                <a:cs typeface="Times New Roman" pitchFamily="18" charset="0"/>
                <a:sym typeface="Wingdings" pitchFamily="2" charset="2"/>
              </a:rPr>
              <a:t>K: P1 dan Y1 </a:t>
            </a:r>
            <a:r>
              <a:rPr lang="id-ID" sz="2000" dirty="0" smtClean="0">
                <a:latin typeface="Times New Roman" pitchFamily="18" charset="0"/>
                <a:cs typeface="Times New Roman" pitchFamily="18" charset="0"/>
                <a:sym typeface="Wingdings" pitchFamily="2" charset="2"/>
              </a:rPr>
              <a:t>(Y1&lt;Ybar)</a:t>
            </a:r>
          </a:p>
          <a:p>
            <a:pPr marL="342900" indent="-342900">
              <a:spcBef>
                <a:spcPts val="500"/>
              </a:spcBef>
              <a:buFont typeface="Wingdings" pitchFamily="2" charset="2"/>
              <a:buChar char="Ø"/>
            </a:pPr>
            <a:r>
              <a:rPr lang="id-ID" sz="2000" dirty="0" smtClean="0">
                <a:solidFill>
                  <a:srgbClr val="FF0000"/>
                </a:solidFill>
                <a:latin typeface="Times New Roman" pitchFamily="18" charset="0"/>
                <a:cs typeface="Times New Roman" pitchFamily="18" charset="0"/>
                <a:sym typeface="Wingdings" pitchFamily="2" charset="2"/>
              </a:rPr>
              <a:t>Gb(b): </a:t>
            </a:r>
            <a:r>
              <a:rPr lang="id-ID" sz="2000" dirty="0" smtClean="0">
                <a:latin typeface="Times New Roman" pitchFamily="18" charset="0"/>
                <a:cs typeface="Times New Roman" pitchFamily="18" charset="0"/>
                <a:sym typeface="Wingdings" pitchFamily="2" charset="2"/>
              </a:rPr>
              <a:t>pada titik K  AD dan LRAS  AD di titik K (Y1); LRAS di titik K’ (Ybar)  kelebihan AS  </a:t>
            </a:r>
            <a:r>
              <a:rPr lang="id-ID" sz="2000" b="1" dirty="0" smtClean="0">
                <a:solidFill>
                  <a:srgbClr val="FF0000"/>
                </a:solidFill>
                <a:latin typeface="Times New Roman" pitchFamily="18" charset="0"/>
                <a:cs typeface="Times New Roman" pitchFamily="18" charset="0"/>
                <a:sym typeface="Wingdings" pitchFamily="2" charset="2"/>
              </a:rPr>
              <a:t>P </a:t>
            </a:r>
            <a:r>
              <a:rPr lang="id-ID" sz="2000" b="1" dirty="0" smtClean="0">
                <a:solidFill>
                  <a:srgbClr val="FF0000"/>
                </a:solidFill>
                <a:latin typeface="Times New Roman"/>
                <a:cs typeface="Times New Roman"/>
                <a:sym typeface="Symbol"/>
              </a:rPr>
              <a:t>↓</a:t>
            </a:r>
            <a:r>
              <a:rPr lang="id-ID" sz="2000" dirty="0" smtClean="0">
                <a:latin typeface="Times New Roman" pitchFamily="18" charset="0"/>
                <a:cs typeface="Times New Roman" pitchFamily="18" charset="0"/>
                <a:sym typeface="Symbol"/>
              </a:rPr>
              <a:t> </a:t>
            </a:r>
            <a:r>
              <a:rPr lang="id-ID" sz="2000" dirty="0" smtClean="0">
                <a:latin typeface="Times New Roman" pitchFamily="18" charset="0"/>
                <a:cs typeface="Times New Roman" pitchFamily="18" charset="0"/>
                <a:sym typeface="Wingdings" pitchFamily="2" charset="2"/>
              </a:rPr>
              <a:t> dari P1 sampai ke P2  proses dari titik K ke titik C  </a:t>
            </a:r>
            <a:r>
              <a:rPr lang="id-ID" sz="2000" dirty="0" smtClean="0">
                <a:latin typeface="Times New Roman" pitchFamily="18" charset="0"/>
                <a:cs typeface="Times New Roman" pitchFamily="18" charset="0"/>
              </a:rPr>
              <a:t>Gb(a): </a:t>
            </a:r>
            <a:r>
              <a:rPr lang="id-ID" sz="2000" dirty="0" smtClean="0">
                <a:latin typeface="Times New Roman" pitchFamily="18" charset="0"/>
                <a:cs typeface="Times New Roman" pitchFamily="18" charset="0"/>
                <a:sym typeface="Wingdings" pitchFamily="2" charset="2"/>
              </a:rPr>
              <a:t>LM </a:t>
            </a:r>
            <a:r>
              <a:rPr lang="id-ID" sz="2000" dirty="0" smtClean="0">
                <a:latin typeface="Times New Roman" pitchFamily="18" charset="0"/>
                <a:cs typeface="Times New Roman" pitchFamily="18" charset="0"/>
                <a:sym typeface="Symbol"/>
              </a:rPr>
              <a:t> (</a:t>
            </a:r>
            <a:r>
              <a:rPr lang="id-ID" sz="2000" dirty="0" smtClean="0">
                <a:latin typeface="Times New Roman" pitchFamily="18" charset="0"/>
                <a:cs typeface="Times New Roman" pitchFamily="18" charset="0"/>
              </a:rPr>
              <a:t>karena </a:t>
            </a:r>
            <a:r>
              <a:rPr lang="id-ID" sz="2000" b="1" dirty="0" smtClean="0">
                <a:solidFill>
                  <a:srgbClr val="FF0000"/>
                </a:solidFill>
                <a:latin typeface="Times New Roman" pitchFamily="18" charset="0"/>
                <a:cs typeface="Times New Roman" pitchFamily="18" charset="0"/>
                <a:sym typeface="Wingdings" pitchFamily="2" charset="2"/>
              </a:rPr>
              <a:t>P </a:t>
            </a:r>
            <a:r>
              <a:rPr lang="id-ID" sz="2000" b="1" dirty="0" smtClean="0">
                <a:solidFill>
                  <a:srgbClr val="FF0000"/>
                </a:solidFill>
                <a:latin typeface="Times New Roman"/>
                <a:cs typeface="Times New Roman"/>
                <a:sym typeface="Symbol"/>
              </a:rPr>
              <a:t>↓) </a:t>
            </a:r>
            <a:r>
              <a:rPr lang="id-ID" sz="2000" dirty="0" smtClean="0">
                <a:latin typeface="Times New Roman" pitchFamily="18" charset="0"/>
                <a:cs typeface="Times New Roman" pitchFamily="18" charset="0"/>
                <a:sym typeface="Wingdings" pitchFamily="2" charset="2"/>
              </a:rPr>
              <a:t>geser kanan dari LM (</a:t>
            </a:r>
            <a:r>
              <a:rPr lang="id-ID" sz="2000" b="1" dirty="0" smtClean="0">
                <a:latin typeface="Times New Roman" pitchFamily="18" charset="0"/>
                <a:cs typeface="Times New Roman" pitchFamily="18" charset="0"/>
                <a:sym typeface="Wingdings" pitchFamily="2" charset="2"/>
              </a:rPr>
              <a:t>P1</a:t>
            </a:r>
            <a:r>
              <a:rPr lang="id-ID" sz="2000" dirty="0" smtClean="0">
                <a:latin typeface="Times New Roman" pitchFamily="18" charset="0"/>
                <a:cs typeface="Times New Roman" pitchFamily="18" charset="0"/>
                <a:sym typeface="Wingdings" pitchFamily="2" charset="2"/>
              </a:rPr>
              <a:t>) ke LM (</a:t>
            </a:r>
            <a:r>
              <a:rPr lang="id-ID" sz="2000" b="1" dirty="0" smtClean="0">
                <a:latin typeface="Times New Roman" pitchFamily="18" charset="0"/>
                <a:cs typeface="Times New Roman" pitchFamily="18" charset="0"/>
                <a:sym typeface="Wingdings" pitchFamily="2" charset="2"/>
              </a:rPr>
              <a:t>P2</a:t>
            </a:r>
            <a:r>
              <a:rPr lang="id-ID" sz="2000" dirty="0" smtClean="0">
                <a:latin typeface="Times New Roman" pitchFamily="18" charset="0"/>
                <a:cs typeface="Times New Roman" pitchFamily="18" charset="0"/>
                <a:sym typeface="Wingdings" pitchFamily="2" charset="2"/>
              </a:rPr>
              <a:t>)  I</a:t>
            </a:r>
            <a:r>
              <a:rPr lang="id-ID" sz="2000" dirty="0" smtClean="0">
                <a:latin typeface="Times New Roman" pitchFamily="18" charset="0"/>
                <a:cs typeface="Times New Roman" pitchFamily="18" charset="0"/>
              </a:rPr>
              <a:t>S dan LM (</a:t>
            </a:r>
            <a:r>
              <a:rPr lang="id-ID" sz="2000" b="1" dirty="0" smtClean="0">
                <a:latin typeface="Times New Roman" pitchFamily="18" charset="0"/>
                <a:cs typeface="Times New Roman" pitchFamily="18" charset="0"/>
              </a:rPr>
              <a:t>P2</a:t>
            </a:r>
            <a:r>
              <a:rPr lang="id-ID" sz="2000" dirty="0" smtClean="0">
                <a:latin typeface="Times New Roman" pitchFamily="18" charset="0"/>
                <a:cs typeface="Times New Roman" pitchFamily="18" charset="0"/>
              </a:rPr>
              <a:t>)</a:t>
            </a:r>
            <a:r>
              <a:rPr lang="id-ID" sz="2000" dirty="0" smtClean="0">
                <a:latin typeface="Times New Roman" pitchFamily="18" charset="0"/>
                <a:cs typeface="Times New Roman" pitchFamily="18" charset="0"/>
                <a:sym typeface="Wingdings" pitchFamily="2" charset="2"/>
              </a:rPr>
              <a:t> titik </a:t>
            </a:r>
            <a:r>
              <a:rPr lang="id-ID" sz="2000" b="1" dirty="0" smtClean="0">
                <a:solidFill>
                  <a:srgbClr val="FF0000"/>
                </a:solidFill>
                <a:latin typeface="Times New Roman" pitchFamily="18" charset="0"/>
                <a:cs typeface="Times New Roman" pitchFamily="18" charset="0"/>
                <a:sym typeface="Wingdings" pitchFamily="2" charset="2"/>
              </a:rPr>
              <a:t>C: r2 dan Ybar </a:t>
            </a:r>
            <a:endParaRPr lang="id-ID" sz="2000" b="1" dirty="0">
              <a:solidFill>
                <a:srgbClr val="FF0000"/>
              </a:solidFill>
              <a:latin typeface="Times New Roman" pitchFamily="18" charset="0"/>
              <a:cs typeface="Times New Roman" pitchFamily="18" charset="0"/>
              <a:sym typeface="Wingdings" pitchFamily="2" charset="2"/>
            </a:endParaRPr>
          </a:p>
        </p:txBody>
      </p:sp>
      <p:sp>
        <p:nvSpPr>
          <p:cNvPr id="17" name="TextBox 16"/>
          <p:cNvSpPr txBox="1"/>
          <p:nvPr/>
        </p:nvSpPr>
        <p:spPr>
          <a:xfrm>
            <a:off x="1302328" y="4238884"/>
            <a:ext cx="649537" cy="338554"/>
          </a:xfrm>
          <a:prstGeom prst="rect">
            <a:avLst/>
          </a:prstGeom>
          <a:solidFill>
            <a:schemeClr val="bg1"/>
          </a:solidFill>
        </p:spPr>
        <p:txBody>
          <a:bodyPr wrap="none" rtlCol="0">
            <a:spAutoFit/>
          </a:bodyPr>
          <a:lstStyle/>
          <a:p>
            <a:r>
              <a:rPr lang="en-US" sz="1600" dirty="0"/>
              <a:t>Gb(a)</a:t>
            </a:r>
          </a:p>
        </p:txBody>
      </p:sp>
      <p:sp>
        <p:nvSpPr>
          <p:cNvPr id="18" name="TextBox 17"/>
          <p:cNvSpPr txBox="1"/>
          <p:nvPr/>
        </p:nvSpPr>
        <p:spPr>
          <a:xfrm>
            <a:off x="5261597" y="4252739"/>
            <a:ext cx="659155" cy="338554"/>
          </a:xfrm>
          <a:prstGeom prst="rect">
            <a:avLst/>
          </a:prstGeom>
          <a:solidFill>
            <a:schemeClr val="bg1"/>
          </a:solidFill>
        </p:spPr>
        <p:txBody>
          <a:bodyPr wrap="none" rtlCol="0">
            <a:spAutoFit/>
          </a:bodyPr>
          <a:lstStyle/>
          <a:p>
            <a:r>
              <a:rPr lang="en-US" sz="1600" dirty="0"/>
              <a:t>Gb(b)</a:t>
            </a:r>
          </a:p>
        </p:txBody>
      </p:sp>
      <p:sp>
        <p:nvSpPr>
          <p:cNvPr id="11" name="Rectangle 10"/>
          <p:cNvSpPr/>
          <p:nvPr/>
        </p:nvSpPr>
        <p:spPr>
          <a:xfrm>
            <a:off x="6553200" y="2893247"/>
            <a:ext cx="383438" cy="307777"/>
          </a:xfrm>
          <a:prstGeom prst="rect">
            <a:avLst/>
          </a:prstGeom>
        </p:spPr>
        <p:txBody>
          <a:bodyPr wrap="none">
            <a:spAutoFit/>
          </a:bodyPr>
          <a:lstStyle/>
          <a:p>
            <a:r>
              <a:rPr lang="en-US" sz="1400" b="1" dirty="0">
                <a:latin typeface="Times New Roman" pitchFamily="18" charset="0"/>
                <a:cs typeface="Times New Roman" pitchFamily="18" charset="0"/>
                <a:sym typeface="Wingdings" pitchFamily="2" charset="2"/>
              </a:rPr>
              <a:t>K’</a:t>
            </a:r>
            <a:endParaRPr lang="en-US" sz="1400" b="1" dirty="0"/>
          </a:p>
        </p:txBody>
      </p:sp>
      <p:sp>
        <p:nvSpPr>
          <p:cNvPr id="2" name="Slide Number Placeholder 1"/>
          <p:cNvSpPr>
            <a:spLocks noGrp="1"/>
          </p:cNvSpPr>
          <p:nvPr>
            <p:ph type="sldNum" sz="quarter" idx="12"/>
          </p:nvPr>
        </p:nvSpPr>
        <p:spPr/>
        <p:txBody>
          <a:bodyPr/>
          <a:lstStyle/>
          <a:p>
            <a:fld id="{456F6E04-529F-4CC8-A90A-18A07CEC6577}" type="slidenum">
              <a:rPr lang="en-US" smtClean="0"/>
              <a:t>42</a:t>
            </a:fld>
            <a:endParaRPr lang="en-US"/>
          </a:p>
        </p:txBody>
      </p:sp>
    </p:spTree>
    <p:extLst>
      <p:ext uri="{BB962C8B-B14F-4D97-AF65-F5344CB8AC3E}">
        <p14:creationId xmlns:p14="http://schemas.microsoft.com/office/powerpoint/2010/main" val="36172543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762000"/>
          </a:xfrm>
        </p:spPr>
        <p:txBody>
          <a:bodyPr/>
          <a:lstStyle/>
          <a:p>
            <a:pPr eaLnBrk="1" hangingPunct="1"/>
            <a:r>
              <a:rPr lang="en-US" sz="3200" b="1" dirty="0"/>
              <a:t>The SR and LR effects of an </a:t>
            </a:r>
            <a:r>
              <a:rPr lang="en-US" sz="3200" b="1" i="1" dirty="0"/>
              <a:t>IS</a:t>
            </a:r>
            <a:r>
              <a:rPr lang="en-US" sz="3200" b="1" dirty="0"/>
              <a:t> shock</a:t>
            </a:r>
          </a:p>
        </p:txBody>
      </p:sp>
      <p:sp>
        <p:nvSpPr>
          <p:cNvPr id="359427" name="Rectangle 3"/>
          <p:cNvSpPr>
            <a:spLocks noGrp="1" noChangeArrowheads="1"/>
          </p:cNvSpPr>
          <p:nvPr>
            <p:ph idx="1"/>
          </p:nvPr>
        </p:nvSpPr>
        <p:spPr>
          <a:xfrm>
            <a:off x="343994" y="4537364"/>
            <a:ext cx="4075605" cy="944274"/>
          </a:xfrm>
          <a:solidFill>
            <a:srgbClr val="FFFFCC"/>
          </a:solidFill>
          <a:ln>
            <a:solidFill>
              <a:schemeClr val="tx1"/>
            </a:solidFill>
            <a:miter lim="800000"/>
            <a:headEnd/>
            <a:tailEnd/>
          </a:ln>
        </p:spPr>
        <p:txBody>
          <a:bodyPr/>
          <a:lstStyle/>
          <a:p>
            <a:pPr marL="0" indent="0" eaLnBrk="1" hangingPunct="1">
              <a:buFont typeface="Wingdings" pitchFamily="2" charset="2"/>
              <a:buNone/>
            </a:pPr>
            <a:r>
              <a:rPr lang="en-US" sz="2500" dirty="0"/>
              <a:t>A negative </a:t>
            </a:r>
            <a:r>
              <a:rPr lang="en-US" sz="2500" i="1" dirty="0"/>
              <a:t>IS</a:t>
            </a:r>
            <a:r>
              <a:rPr lang="en-US" sz="2500" dirty="0"/>
              <a:t> </a:t>
            </a:r>
            <a:r>
              <a:rPr lang="en-US" sz="1000" dirty="0">
                <a:sym typeface="Symbol" pitchFamily="18" charset="2"/>
              </a:rPr>
              <a:t> </a:t>
            </a:r>
            <a:r>
              <a:rPr lang="en-US" sz="2500" dirty="0"/>
              <a:t>shock shifts </a:t>
            </a:r>
            <a:r>
              <a:rPr lang="en-US" sz="2500" i="1" dirty="0"/>
              <a:t>IS</a:t>
            </a:r>
            <a:r>
              <a:rPr lang="en-US" sz="2500" dirty="0"/>
              <a:t> </a:t>
            </a:r>
            <a:r>
              <a:rPr lang="en-US" sz="1000" dirty="0">
                <a:sym typeface="Symbol" pitchFamily="18" charset="2"/>
              </a:rPr>
              <a:t> </a:t>
            </a:r>
            <a:r>
              <a:rPr lang="en-US" sz="2500" dirty="0"/>
              <a:t>and </a:t>
            </a:r>
            <a:r>
              <a:rPr lang="en-US" sz="2500" i="1" dirty="0"/>
              <a:t>AD</a:t>
            </a:r>
            <a:r>
              <a:rPr lang="en-US" sz="2500" dirty="0"/>
              <a:t> </a:t>
            </a:r>
            <a:r>
              <a:rPr lang="en-US" sz="1000" dirty="0">
                <a:sym typeface="Symbol" pitchFamily="18" charset="2"/>
              </a:rPr>
              <a:t> </a:t>
            </a:r>
            <a:r>
              <a:rPr lang="en-US" sz="2500" dirty="0"/>
              <a:t>left, causing </a:t>
            </a:r>
            <a:r>
              <a:rPr lang="en-US" sz="2500" b="1" i="1" dirty="0"/>
              <a:t>Y</a:t>
            </a:r>
            <a:r>
              <a:rPr lang="en-US" sz="2500" dirty="0"/>
              <a:t>  to fall.  </a:t>
            </a:r>
          </a:p>
        </p:txBody>
      </p:sp>
      <p:grpSp>
        <p:nvGrpSpPr>
          <p:cNvPr id="359428" name="Group 4"/>
          <p:cNvGrpSpPr>
            <a:grpSpLocks/>
          </p:cNvGrpSpPr>
          <p:nvPr/>
        </p:nvGrpSpPr>
        <p:grpSpPr bwMode="auto">
          <a:xfrm>
            <a:off x="4572000" y="1143000"/>
            <a:ext cx="3657600" cy="2500313"/>
            <a:chOff x="2256" y="806"/>
            <a:chExt cx="2304" cy="1575"/>
          </a:xfrm>
        </p:grpSpPr>
        <p:grpSp>
          <p:nvGrpSpPr>
            <p:cNvPr id="51245" name="Group 5"/>
            <p:cNvGrpSpPr>
              <a:grpSpLocks/>
            </p:cNvGrpSpPr>
            <p:nvPr/>
          </p:nvGrpSpPr>
          <p:grpSpPr bwMode="auto">
            <a:xfrm>
              <a:off x="2496" y="960"/>
              <a:ext cx="1824" cy="1188"/>
              <a:chOff x="2640" y="1056"/>
              <a:chExt cx="2496" cy="2112"/>
            </a:xfrm>
          </p:grpSpPr>
          <p:sp>
            <p:nvSpPr>
              <p:cNvPr id="51248" name="Line 6"/>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9" name="Line 7"/>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46" name="Text Box 8"/>
            <p:cNvSpPr txBox="1">
              <a:spLocks noChangeArrowheads="1"/>
            </p:cNvSpPr>
            <p:nvPr/>
          </p:nvSpPr>
          <p:spPr bwMode="auto">
            <a:xfrm>
              <a:off x="4224" y="2112"/>
              <a:ext cx="3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Y</a:t>
              </a:r>
              <a:r>
                <a:rPr lang="en-US" sz="2200">
                  <a:latin typeface="Arial" charset="0"/>
                </a:rPr>
                <a:t> </a:t>
              </a:r>
            </a:p>
          </p:txBody>
        </p:sp>
        <p:sp>
          <p:nvSpPr>
            <p:cNvPr id="51247" name="Text Box 9"/>
            <p:cNvSpPr txBox="1">
              <a:spLocks noChangeArrowheads="1"/>
            </p:cNvSpPr>
            <p:nvPr/>
          </p:nvSpPr>
          <p:spPr bwMode="auto">
            <a:xfrm>
              <a:off x="2256" y="806"/>
              <a:ext cx="24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sz="2200" b="1" i="1">
                  <a:latin typeface="Tahoma" pitchFamily="34" charset="0"/>
                </a:rPr>
                <a:t>r</a:t>
              </a:r>
              <a:endParaRPr lang="en-US" sz="2200">
                <a:latin typeface="Arial" charset="0"/>
              </a:endParaRPr>
            </a:p>
          </p:txBody>
        </p:sp>
      </p:grpSp>
      <p:grpSp>
        <p:nvGrpSpPr>
          <p:cNvPr id="359434" name="Group 10"/>
          <p:cNvGrpSpPr>
            <a:grpSpLocks/>
          </p:cNvGrpSpPr>
          <p:nvPr/>
        </p:nvGrpSpPr>
        <p:grpSpPr bwMode="auto">
          <a:xfrm>
            <a:off x="4572000" y="3767138"/>
            <a:ext cx="3657600" cy="2500312"/>
            <a:chOff x="2256" y="806"/>
            <a:chExt cx="2304" cy="1575"/>
          </a:xfrm>
        </p:grpSpPr>
        <p:grpSp>
          <p:nvGrpSpPr>
            <p:cNvPr id="51240" name="Group 11"/>
            <p:cNvGrpSpPr>
              <a:grpSpLocks/>
            </p:cNvGrpSpPr>
            <p:nvPr/>
          </p:nvGrpSpPr>
          <p:grpSpPr bwMode="auto">
            <a:xfrm>
              <a:off x="2496" y="960"/>
              <a:ext cx="1824" cy="1188"/>
              <a:chOff x="2640" y="1056"/>
              <a:chExt cx="2496" cy="2112"/>
            </a:xfrm>
          </p:grpSpPr>
          <p:sp>
            <p:nvSpPr>
              <p:cNvPr id="51243" name="Line 12"/>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4" name="Line 13"/>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41" name="Text Box 14"/>
            <p:cNvSpPr txBox="1">
              <a:spLocks noChangeArrowheads="1"/>
            </p:cNvSpPr>
            <p:nvPr/>
          </p:nvSpPr>
          <p:spPr bwMode="auto">
            <a:xfrm>
              <a:off x="4224" y="2112"/>
              <a:ext cx="3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Y</a:t>
              </a:r>
              <a:r>
                <a:rPr lang="en-US" sz="2200">
                  <a:latin typeface="Arial" charset="0"/>
                </a:rPr>
                <a:t> </a:t>
              </a:r>
            </a:p>
          </p:txBody>
        </p:sp>
        <p:sp>
          <p:nvSpPr>
            <p:cNvPr id="51242" name="Text Box 15"/>
            <p:cNvSpPr txBox="1">
              <a:spLocks noChangeArrowheads="1"/>
            </p:cNvSpPr>
            <p:nvPr/>
          </p:nvSpPr>
          <p:spPr bwMode="auto">
            <a:xfrm>
              <a:off x="2256" y="806"/>
              <a:ext cx="24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sz="2200" b="1" i="1">
                  <a:latin typeface="Tahoma" pitchFamily="34" charset="0"/>
                </a:rPr>
                <a:t>P</a:t>
              </a:r>
              <a:endParaRPr lang="en-US" sz="2200">
                <a:latin typeface="Arial" charset="0"/>
              </a:endParaRPr>
            </a:p>
          </p:txBody>
        </p:sp>
      </p:grpSp>
      <p:grpSp>
        <p:nvGrpSpPr>
          <p:cNvPr id="359477" name="Group 53"/>
          <p:cNvGrpSpPr>
            <a:grpSpLocks/>
          </p:cNvGrpSpPr>
          <p:nvPr/>
        </p:nvGrpSpPr>
        <p:grpSpPr bwMode="auto">
          <a:xfrm>
            <a:off x="6400800" y="3829050"/>
            <a:ext cx="762000" cy="2495550"/>
            <a:chOff x="4032" y="2412"/>
            <a:chExt cx="480" cy="1572"/>
          </a:xfrm>
        </p:grpSpPr>
        <p:sp>
          <p:nvSpPr>
            <p:cNvPr id="51237" name="Line 16"/>
            <p:cNvSpPr>
              <a:spLocks noChangeShapeType="1"/>
            </p:cNvSpPr>
            <p:nvPr/>
          </p:nvSpPr>
          <p:spPr bwMode="auto">
            <a:xfrm>
              <a:off x="4227" y="2610"/>
              <a:ext cx="0" cy="1104"/>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8" name="Text Box 17"/>
            <p:cNvSpPr txBox="1">
              <a:spLocks noChangeArrowheads="1"/>
            </p:cNvSpPr>
            <p:nvPr/>
          </p:nvSpPr>
          <p:spPr bwMode="auto">
            <a:xfrm>
              <a:off x="4032" y="2412"/>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LRAS</a:t>
              </a:r>
            </a:p>
          </p:txBody>
        </p:sp>
        <p:graphicFrame>
          <p:nvGraphicFramePr>
            <p:cNvPr id="51239" name="Object 18"/>
            <p:cNvGraphicFramePr>
              <a:graphicFrameLocks noChangeAspect="1"/>
            </p:cNvGraphicFramePr>
            <p:nvPr/>
          </p:nvGraphicFramePr>
          <p:xfrm>
            <a:off x="4145" y="3708"/>
            <a:ext cx="211" cy="276"/>
          </p:xfrm>
          <a:graphic>
            <a:graphicData uri="http://schemas.openxmlformats.org/presentationml/2006/ole">
              <mc:AlternateContent xmlns:mc="http://schemas.openxmlformats.org/markup-compatibility/2006">
                <mc:Choice xmlns:v="urn:schemas-microsoft-com:vml" Requires="v">
                  <p:oleObj spid="_x0000_s22600" name="Equation" r:id="rId4" imgW="164885" imgH="215619" progId="Equation.DSMT4">
                    <p:embed/>
                  </p:oleObj>
                </mc:Choice>
                <mc:Fallback>
                  <p:oleObj name="Equation" r:id="rId4"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3708"/>
                          <a:ext cx="211"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59478" name="Group 54"/>
          <p:cNvGrpSpPr>
            <a:grpSpLocks/>
          </p:cNvGrpSpPr>
          <p:nvPr/>
        </p:nvGrpSpPr>
        <p:grpSpPr bwMode="auto">
          <a:xfrm>
            <a:off x="6400800" y="1219200"/>
            <a:ext cx="762000" cy="2495550"/>
            <a:chOff x="4032" y="768"/>
            <a:chExt cx="480" cy="1572"/>
          </a:xfrm>
        </p:grpSpPr>
        <p:sp>
          <p:nvSpPr>
            <p:cNvPr id="51234" name="Line 20"/>
            <p:cNvSpPr>
              <a:spLocks noChangeShapeType="1"/>
            </p:cNvSpPr>
            <p:nvPr/>
          </p:nvSpPr>
          <p:spPr bwMode="auto">
            <a:xfrm>
              <a:off x="4227" y="966"/>
              <a:ext cx="0" cy="1104"/>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5" name="Text Box 21"/>
            <p:cNvSpPr txBox="1">
              <a:spLocks noChangeArrowheads="1"/>
            </p:cNvSpPr>
            <p:nvPr/>
          </p:nvSpPr>
          <p:spPr bwMode="auto">
            <a:xfrm>
              <a:off x="4032" y="768"/>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LRAS</a:t>
              </a:r>
            </a:p>
          </p:txBody>
        </p:sp>
        <p:graphicFrame>
          <p:nvGraphicFramePr>
            <p:cNvPr id="51236" name="Object 22"/>
            <p:cNvGraphicFramePr>
              <a:graphicFrameLocks noChangeAspect="1"/>
            </p:cNvGraphicFramePr>
            <p:nvPr/>
          </p:nvGraphicFramePr>
          <p:xfrm>
            <a:off x="4145" y="2064"/>
            <a:ext cx="211" cy="276"/>
          </p:xfrm>
          <a:graphic>
            <a:graphicData uri="http://schemas.openxmlformats.org/presentationml/2006/ole">
              <mc:AlternateContent xmlns:mc="http://schemas.openxmlformats.org/markup-compatibility/2006">
                <mc:Choice xmlns:v="urn:schemas-microsoft-com:vml" Requires="v">
                  <p:oleObj spid="_x0000_s22601" name="Equation" r:id="rId6" imgW="164885" imgH="215619" progId="Equation.DSMT4">
                    <p:embed/>
                  </p:oleObj>
                </mc:Choice>
                <mc:Fallback>
                  <p:oleObj name="Equation" r:id="rId6"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2064"/>
                          <a:ext cx="211"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59469" name="Group 45"/>
          <p:cNvGrpSpPr>
            <a:grpSpLocks/>
          </p:cNvGrpSpPr>
          <p:nvPr/>
        </p:nvGrpSpPr>
        <p:grpSpPr bwMode="auto">
          <a:xfrm>
            <a:off x="5715000" y="1371600"/>
            <a:ext cx="2514600" cy="1600200"/>
            <a:chOff x="3600" y="864"/>
            <a:chExt cx="1584" cy="1008"/>
          </a:xfrm>
        </p:grpSpPr>
        <p:sp>
          <p:nvSpPr>
            <p:cNvPr id="51232" name="Line 23"/>
            <p:cNvSpPr>
              <a:spLocks noChangeShapeType="1"/>
            </p:cNvSpPr>
            <p:nvPr/>
          </p:nvSpPr>
          <p:spPr bwMode="auto">
            <a:xfrm>
              <a:off x="3600" y="864"/>
              <a:ext cx="1296" cy="816"/>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3" name="Text Box 24"/>
            <p:cNvSpPr txBox="1">
              <a:spLocks noChangeArrowheads="1"/>
            </p:cNvSpPr>
            <p:nvPr/>
          </p:nvSpPr>
          <p:spPr bwMode="auto">
            <a:xfrm>
              <a:off x="4914" y="1593"/>
              <a:ext cx="27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Tahoma" pitchFamily="34" charset="0"/>
                </a:rPr>
                <a:t>IS</a:t>
              </a:r>
              <a:r>
                <a:rPr lang="en-US" sz="2300" baseline="-25000">
                  <a:latin typeface="Tahoma" pitchFamily="34" charset="0"/>
                </a:rPr>
                <a:t>1</a:t>
              </a:r>
            </a:p>
          </p:txBody>
        </p:sp>
      </p:grpSp>
      <p:grpSp>
        <p:nvGrpSpPr>
          <p:cNvPr id="359472" name="Group 48"/>
          <p:cNvGrpSpPr>
            <a:grpSpLocks/>
          </p:cNvGrpSpPr>
          <p:nvPr/>
        </p:nvGrpSpPr>
        <p:grpSpPr bwMode="auto">
          <a:xfrm>
            <a:off x="4572000" y="4267200"/>
            <a:ext cx="3962400" cy="533400"/>
            <a:chOff x="2880" y="2688"/>
            <a:chExt cx="2496" cy="336"/>
          </a:xfrm>
        </p:grpSpPr>
        <p:sp>
          <p:nvSpPr>
            <p:cNvPr id="51229" name="Line 27"/>
            <p:cNvSpPr>
              <a:spLocks noChangeShapeType="1"/>
            </p:cNvSpPr>
            <p:nvPr/>
          </p:nvSpPr>
          <p:spPr bwMode="auto">
            <a:xfrm>
              <a:off x="3120" y="2880"/>
              <a:ext cx="1872"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0" name="Text Box 28"/>
            <p:cNvSpPr txBox="1">
              <a:spLocks noChangeArrowheads="1"/>
            </p:cNvSpPr>
            <p:nvPr/>
          </p:nvSpPr>
          <p:spPr bwMode="auto">
            <a:xfrm>
              <a:off x="4800" y="2688"/>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SRAS</a:t>
              </a:r>
              <a:r>
                <a:rPr lang="en-US" sz="2300" baseline="-25000">
                  <a:latin typeface="Tahoma" pitchFamily="34" charset="0"/>
                </a:rPr>
                <a:t>1</a:t>
              </a:r>
            </a:p>
          </p:txBody>
        </p:sp>
        <p:sp>
          <p:nvSpPr>
            <p:cNvPr id="51231" name="Text Box 29"/>
            <p:cNvSpPr txBox="1">
              <a:spLocks noChangeArrowheads="1"/>
            </p:cNvSpPr>
            <p:nvPr/>
          </p:nvSpPr>
          <p:spPr bwMode="auto">
            <a:xfrm>
              <a:off x="2880" y="273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P</a:t>
              </a:r>
              <a:r>
                <a:rPr lang="en-US" sz="2200" baseline="-25000">
                  <a:latin typeface="Tahoma" pitchFamily="34" charset="0"/>
                </a:rPr>
                <a:t>1</a:t>
              </a:r>
            </a:p>
          </p:txBody>
        </p:sp>
      </p:grpSp>
      <p:grpSp>
        <p:nvGrpSpPr>
          <p:cNvPr id="359470" name="Group 46"/>
          <p:cNvGrpSpPr>
            <a:grpSpLocks/>
          </p:cNvGrpSpPr>
          <p:nvPr/>
        </p:nvGrpSpPr>
        <p:grpSpPr bwMode="auto">
          <a:xfrm>
            <a:off x="5486400" y="1292225"/>
            <a:ext cx="2771775" cy="1527175"/>
            <a:chOff x="3456" y="814"/>
            <a:chExt cx="1746" cy="962"/>
          </a:xfrm>
        </p:grpSpPr>
        <p:sp>
          <p:nvSpPr>
            <p:cNvPr id="51227" name="Text Box 31"/>
            <p:cNvSpPr txBox="1">
              <a:spLocks noChangeArrowheads="1"/>
            </p:cNvSpPr>
            <p:nvPr/>
          </p:nvSpPr>
          <p:spPr bwMode="auto">
            <a:xfrm>
              <a:off x="4608" y="814"/>
              <a:ext cx="594"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Arial" charset="0"/>
                </a:rPr>
                <a:t>LM</a:t>
              </a:r>
              <a:r>
                <a:rPr lang="en-US" sz="2300">
                  <a:latin typeface="Arial" charset="0"/>
                </a:rPr>
                <a:t>(</a:t>
              </a:r>
              <a:r>
                <a:rPr lang="en-US" sz="2300" b="1" i="1">
                  <a:latin typeface="Arial" charset="0"/>
                </a:rPr>
                <a:t>P</a:t>
              </a:r>
              <a:r>
                <a:rPr lang="en-US" sz="2300" baseline="-25000">
                  <a:latin typeface="Tahoma" pitchFamily="34" charset="0"/>
                </a:rPr>
                <a:t>1</a:t>
              </a:r>
              <a:r>
                <a:rPr lang="en-US" sz="2300">
                  <a:latin typeface="Arial" charset="0"/>
                </a:rPr>
                <a:t>)</a:t>
              </a:r>
            </a:p>
          </p:txBody>
        </p:sp>
        <p:sp>
          <p:nvSpPr>
            <p:cNvPr id="51228" name="Line 32"/>
            <p:cNvSpPr>
              <a:spLocks noChangeShapeType="1"/>
            </p:cNvSpPr>
            <p:nvPr/>
          </p:nvSpPr>
          <p:spPr bwMode="auto">
            <a:xfrm flipV="1">
              <a:off x="3456" y="1008"/>
              <a:ext cx="1152" cy="768"/>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9458" name="Line 34"/>
          <p:cNvSpPr>
            <a:spLocks noChangeShapeType="1"/>
          </p:cNvSpPr>
          <p:nvPr/>
        </p:nvSpPr>
        <p:spPr bwMode="auto">
          <a:xfrm>
            <a:off x="6124575" y="2395538"/>
            <a:ext cx="0" cy="3497262"/>
          </a:xfrm>
          <a:prstGeom prst="line">
            <a:avLst/>
          </a:prstGeom>
          <a:noFill/>
          <a:ln w="12700">
            <a:solidFill>
              <a:srgbClr val="CC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59482" name="Group 58"/>
          <p:cNvGrpSpPr>
            <a:grpSpLocks/>
          </p:cNvGrpSpPr>
          <p:nvPr/>
        </p:nvGrpSpPr>
        <p:grpSpPr bwMode="auto">
          <a:xfrm>
            <a:off x="5105400" y="1752600"/>
            <a:ext cx="2971800" cy="4125913"/>
            <a:chOff x="3216" y="1104"/>
            <a:chExt cx="1872" cy="2599"/>
          </a:xfrm>
        </p:grpSpPr>
        <p:grpSp>
          <p:nvGrpSpPr>
            <p:cNvPr id="51221" name="Group 49"/>
            <p:cNvGrpSpPr>
              <a:grpSpLocks/>
            </p:cNvGrpSpPr>
            <p:nvPr/>
          </p:nvGrpSpPr>
          <p:grpSpPr bwMode="auto">
            <a:xfrm>
              <a:off x="3216" y="1104"/>
              <a:ext cx="1623" cy="960"/>
              <a:chOff x="3216" y="1104"/>
              <a:chExt cx="1623" cy="960"/>
            </a:xfrm>
          </p:grpSpPr>
          <p:sp>
            <p:nvSpPr>
              <p:cNvPr id="51225" name="Line 30"/>
              <p:cNvSpPr>
                <a:spLocks noChangeShapeType="1"/>
              </p:cNvSpPr>
              <p:nvPr/>
            </p:nvSpPr>
            <p:spPr bwMode="auto">
              <a:xfrm>
                <a:off x="3216" y="1104"/>
                <a:ext cx="1296" cy="816"/>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6" name="Text Box 33"/>
              <p:cNvSpPr txBox="1">
                <a:spLocks noChangeArrowheads="1"/>
              </p:cNvSpPr>
              <p:nvPr/>
            </p:nvSpPr>
            <p:spPr bwMode="auto">
              <a:xfrm>
                <a:off x="4512" y="1785"/>
                <a:ext cx="327"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Tahoma" pitchFamily="34" charset="0"/>
                  </a:rPr>
                  <a:t>IS</a:t>
                </a:r>
                <a:r>
                  <a:rPr lang="en-US" sz="2300" baseline="-25000">
                    <a:latin typeface="Tahoma" pitchFamily="34" charset="0"/>
                  </a:rPr>
                  <a:t>2</a:t>
                </a:r>
              </a:p>
            </p:txBody>
          </p:sp>
        </p:grpSp>
        <p:grpSp>
          <p:nvGrpSpPr>
            <p:cNvPr id="51222" name="Group 50"/>
            <p:cNvGrpSpPr>
              <a:grpSpLocks/>
            </p:cNvGrpSpPr>
            <p:nvPr/>
          </p:nvGrpSpPr>
          <p:grpSpPr bwMode="auto">
            <a:xfrm>
              <a:off x="3415" y="2517"/>
              <a:ext cx="1673" cy="1186"/>
              <a:chOff x="3415" y="2517"/>
              <a:chExt cx="1673" cy="1186"/>
            </a:xfrm>
          </p:grpSpPr>
          <p:sp>
            <p:nvSpPr>
              <p:cNvPr id="51223" name="Line 25"/>
              <p:cNvSpPr>
                <a:spLocks noChangeShapeType="1"/>
              </p:cNvSpPr>
              <p:nvPr/>
            </p:nvSpPr>
            <p:spPr bwMode="auto">
              <a:xfrm>
                <a:off x="3415" y="2517"/>
                <a:ext cx="1315" cy="1082"/>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4" name="Text Box 36"/>
              <p:cNvSpPr txBox="1">
                <a:spLocks noChangeArrowheads="1"/>
              </p:cNvSpPr>
              <p:nvPr/>
            </p:nvSpPr>
            <p:spPr bwMode="auto">
              <a:xfrm>
                <a:off x="4733" y="3453"/>
                <a:ext cx="3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Arial" charset="0"/>
                  </a:rPr>
                  <a:t>AD</a:t>
                </a:r>
                <a:r>
                  <a:rPr lang="en-US" sz="2300" baseline="-25000">
                    <a:latin typeface="Tahoma" pitchFamily="34" charset="0"/>
                  </a:rPr>
                  <a:t>2</a:t>
                </a:r>
              </a:p>
            </p:txBody>
          </p:sp>
        </p:grpSp>
      </p:grpSp>
      <p:grpSp>
        <p:nvGrpSpPr>
          <p:cNvPr id="359471" name="Group 47"/>
          <p:cNvGrpSpPr>
            <a:grpSpLocks/>
          </p:cNvGrpSpPr>
          <p:nvPr/>
        </p:nvGrpSpPr>
        <p:grpSpPr bwMode="auto">
          <a:xfrm>
            <a:off x="5653088" y="3702050"/>
            <a:ext cx="2663825" cy="1912938"/>
            <a:chOff x="3561" y="2332"/>
            <a:chExt cx="1678" cy="1205"/>
          </a:xfrm>
        </p:grpSpPr>
        <p:sp>
          <p:nvSpPr>
            <p:cNvPr id="51219" name="Text Box 26"/>
            <p:cNvSpPr txBox="1">
              <a:spLocks noChangeArrowheads="1"/>
            </p:cNvSpPr>
            <p:nvPr/>
          </p:nvSpPr>
          <p:spPr bwMode="auto">
            <a:xfrm>
              <a:off x="4884" y="3287"/>
              <a:ext cx="3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Arial" charset="0"/>
                </a:rPr>
                <a:t>AD</a:t>
              </a:r>
              <a:r>
                <a:rPr lang="en-US" sz="2300" baseline="-25000">
                  <a:latin typeface="Tahoma" pitchFamily="34" charset="0"/>
                </a:rPr>
                <a:t>1</a:t>
              </a:r>
            </a:p>
          </p:txBody>
        </p:sp>
        <p:sp>
          <p:nvSpPr>
            <p:cNvPr id="51220" name="Line 41"/>
            <p:cNvSpPr>
              <a:spLocks noChangeShapeType="1"/>
            </p:cNvSpPr>
            <p:nvPr/>
          </p:nvSpPr>
          <p:spPr bwMode="auto">
            <a:xfrm>
              <a:off x="3561" y="2332"/>
              <a:ext cx="1315" cy="108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481" name="Group 57"/>
          <p:cNvGrpSpPr>
            <a:grpSpLocks/>
          </p:cNvGrpSpPr>
          <p:nvPr/>
        </p:nvGrpSpPr>
        <p:grpSpPr bwMode="auto">
          <a:xfrm>
            <a:off x="6119813" y="3114675"/>
            <a:ext cx="576262" cy="2619375"/>
            <a:chOff x="3855" y="1962"/>
            <a:chExt cx="363" cy="1650"/>
          </a:xfrm>
        </p:grpSpPr>
        <p:sp>
          <p:nvSpPr>
            <p:cNvPr id="51217" name="Line 55"/>
            <p:cNvSpPr>
              <a:spLocks noChangeShapeType="1"/>
            </p:cNvSpPr>
            <p:nvPr/>
          </p:nvSpPr>
          <p:spPr bwMode="auto">
            <a:xfrm flipH="1">
              <a:off x="3855" y="1962"/>
              <a:ext cx="360" cy="0"/>
            </a:xfrm>
            <a:prstGeom prst="line">
              <a:avLst/>
            </a:prstGeom>
            <a:noFill/>
            <a:ln w="444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8" name="Line 56"/>
            <p:cNvSpPr>
              <a:spLocks noChangeShapeType="1"/>
            </p:cNvSpPr>
            <p:nvPr/>
          </p:nvSpPr>
          <p:spPr bwMode="auto">
            <a:xfrm flipH="1">
              <a:off x="3858" y="3612"/>
              <a:ext cx="360" cy="0"/>
            </a:xfrm>
            <a:prstGeom prst="line">
              <a:avLst/>
            </a:prstGeom>
            <a:noFill/>
            <a:ln w="444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 name="TextBox 49"/>
          <p:cNvSpPr txBox="1"/>
          <p:nvPr/>
        </p:nvSpPr>
        <p:spPr>
          <a:xfrm>
            <a:off x="281650" y="1002576"/>
            <a:ext cx="4274303" cy="772006"/>
          </a:xfrm>
          <a:prstGeom prst="rect">
            <a:avLst/>
          </a:prstGeom>
          <a:solidFill>
            <a:schemeClr val="accent6">
              <a:lumMod val="20000"/>
              <a:lumOff val="80000"/>
            </a:schemeClr>
          </a:solidFill>
        </p:spPr>
        <p:txBody>
          <a:bodyPr wrap="square" rtlCol="0">
            <a:spAutoFit/>
          </a:bodyPr>
          <a:lstStyle/>
          <a:p>
            <a:pPr>
              <a:spcBef>
                <a:spcPts val="500"/>
              </a:spcBef>
            </a:pPr>
            <a:r>
              <a:rPr lang="en-US" sz="2000" dirty="0"/>
              <a:t>Gb(a): LRAS-</a:t>
            </a:r>
            <a:r>
              <a:rPr lang="id-ID" sz="2000" dirty="0"/>
              <a:t>IS1-LM(P1)</a:t>
            </a:r>
            <a:r>
              <a:rPr lang="en-US" sz="2000" dirty="0"/>
              <a:t> </a:t>
            </a:r>
            <a:r>
              <a:rPr lang="id-ID" sz="2000" dirty="0">
                <a:sym typeface="Wingdings" pitchFamily="2" charset="2"/>
              </a:rPr>
              <a:t></a:t>
            </a:r>
            <a:r>
              <a:rPr lang="id-ID" sz="2000" dirty="0"/>
              <a:t>Titik A</a:t>
            </a:r>
            <a:r>
              <a:rPr lang="en-US" sz="2000" dirty="0"/>
              <a:t>: </a:t>
            </a:r>
            <a:r>
              <a:rPr lang="id-ID" sz="2000" dirty="0">
                <a:sym typeface="Wingdings" pitchFamily="2" charset="2"/>
              </a:rPr>
              <a:t>Ybar</a:t>
            </a:r>
            <a:endParaRPr lang="en-US" sz="2000" dirty="0">
              <a:sym typeface="Wingdings" pitchFamily="2" charset="2"/>
            </a:endParaRPr>
          </a:p>
          <a:p>
            <a:pPr>
              <a:spcBef>
                <a:spcPts val="500"/>
              </a:spcBef>
            </a:pPr>
            <a:r>
              <a:rPr lang="en-US" sz="2000" dirty="0"/>
              <a:t>Gb(b): LRAS-AD1-SRAS1</a:t>
            </a:r>
            <a:r>
              <a:rPr lang="id-ID" sz="2000" dirty="0"/>
              <a:t> </a:t>
            </a:r>
            <a:r>
              <a:rPr lang="id-ID" sz="2000" dirty="0">
                <a:sym typeface="Wingdings" pitchFamily="2" charset="2"/>
              </a:rPr>
              <a:t></a:t>
            </a:r>
            <a:r>
              <a:rPr lang="id-ID" sz="2000" dirty="0"/>
              <a:t>Titik A</a:t>
            </a:r>
            <a:r>
              <a:rPr lang="en-US" sz="2000" dirty="0"/>
              <a:t>: </a:t>
            </a:r>
            <a:r>
              <a:rPr lang="id-ID" sz="2000" dirty="0">
                <a:sym typeface="Wingdings" pitchFamily="2" charset="2"/>
              </a:rPr>
              <a:t>Ybar</a:t>
            </a:r>
            <a:endParaRPr lang="id-ID" sz="2000" dirty="0"/>
          </a:p>
        </p:txBody>
      </p:sp>
      <p:sp>
        <p:nvSpPr>
          <p:cNvPr id="2" name="TextBox 1"/>
          <p:cNvSpPr txBox="1"/>
          <p:nvPr/>
        </p:nvSpPr>
        <p:spPr>
          <a:xfrm>
            <a:off x="6781800" y="1800958"/>
            <a:ext cx="351378" cy="369332"/>
          </a:xfrm>
          <a:prstGeom prst="rect">
            <a:avLst/>
          </a:prstGeom>
          <a:noFill/>
        </p:spPr>
        <p:txBody>
          <a:bodyPr wrap="none" rtlCol="0">
            <a:spAutoFit/>
          </a:bodyPr>
          <a:lstStyle/>
          <a:p>
            <a:r>
              <a:rPr lang="en-US" sz="1800" b="1" dirty="0">
                <a:solidFill>
                  <a:srgbClr val="002060"/>
                </a:solidFill>
              </a:rPr>
              <a:t>A</a:t>
            </a:r>
          </a:p>
        </p:txBody>
      </p:sp>
      <p:sp>
        <p:nvSpPr>
          <p:cNvPr id="3" name="Rectangle 2"/>
          <p:cNvSpPr/>
          <p:nvPr/>
        </p:nvSpPr>
        <p:spPr>
          <a:xfrm>
            <a:off x="309359" y="1885802"/>
            <a:ext cx="4246594" cy="2482731"/>
          </a:xfrm>
          <a:prstGeom prst="rect">
            <a:avLst/>
          </a:prstGeom>
          <a:solidFill>
            <a:schemeClr val="accent3">
              <a:lumMod val="20000"/>
              <a:lumOff val="80000"/>
            </a:schemeClr>
          </a:solidFill>
        </p:spPr>
        <p:txBody>
          <a:bodyPr wrap="square">
            <a:spAutoFit/>
          </a:bodyPr>
          <a:lstStyle/>
          <a:p>
            <a:pPr>
              <a:spcBef>
                <a:spcPts val="500"/>
              </a:spcBef>
            </a:pPr>
            <a:r>
              <a:rPr lang="id-ID" sz="2100" b="1" dirty="0"/>
              <a:t>Shock IS </a:t>
            </a:r>
            <a:r>
              <a:rPr lang="id-ID" sz="2100" b="1" dirty="0">
                <a:sym typeface="Symbol" pitchFamily="18" charset="2"/>
              </a:rPr>
              <a:t>negatif </a:t>
            </a:r>
            <a:r>
              <a:rPr lang="id-ID" sz="2100" dirty="0">
                <a:sym typeface="Symbol" pitchFamily="18" charset="2"/>
              </a:rPr>
              <a:t>( …? atau …?)</a:t>
            </a:r>
          </a:p>
          <a:p>
            <a:pPr marL="342900" indent="-342900">
              <a:spcBef>
                <a:spcPts val="500"/>
              </a:spcBef>
              <a:buFont typeface="Arial" pitchFamily="34" charset="0"/>
              <a:buChar char="•"/>
            </a:pPr>
            <a:r>
              <a:rPr lang="id-ID" sz="2100" dirty="0">
                <a:sym typeface="Wingdings" pitchFamily="2" charset="2"/>
              </a:rPr>
              <a:t>Gb(a): IS geser kiri dari IS1 ke IS2  IS2 dan LM(P1) titik B: Y1 (Y1&lt;Ybar)</a:t>
            </a:r>
          </a:p>
          <a:p>
            <a:pPr marL="342900" indent="-342900">
              <a:spcBef>
                <a:spcPts val="500"/>
              </a:spcBef>
              <a:buFont typeface="Arial" pitchFamily="34" charset="0"/>
              <a:buChar char="•"/>
            </a:pPr>
            <a:r>
              <a:rPr lang="id-ID" sz="2100" dirty="0">
                <a:sym typeface="Wingdings" pitchFamily="2" charset="2"/>
              </a:rPr>
              <a:t>Gb(b): AD geser kiri dari AD1 ke AD2  AD2 dan SRAS1 titik B: Y1 (Y1&lt;Ybar)  </a:t>
            </a:r>
            <a:r>
              <a:rPr lang="id-ID" sz="2100" dirty="0"/>
              <a:t> </a:t>
            </a:r>
          </a:p>
        </p:txBody>
      </p:sp>
      <p:sp>
        <p:nvSpPr>
          <p:cNvPr id="53" name="TextBox 52"/>
          <p:cNvSpPr txBox="1"/>
          <p:nvPr/>
        </p:nvSpPr>
        <p:spPr>
          <a:xfrm>
            <a:off x="5867152" y="3243203"/>
            <a:ext cx="498855" cy="400110"/>
          </a:xfrm>
          <a:prstGeom prst="rect">
            <a:avLst/>
          </a:prstGeom>
          <a:noFill/>
        </p:spPr>
        <p:txBody>
          <a:bodyPr wrap="none" rtlCol="0">
            <a:spAutoFit/>
          </a:bodyPr>
          <a:lstStyle/>
          <a:p>
            <a:r>
              <a:rPr lang="en-US" sz="2000" b="1" dirty="0">
                <a:solidFill>
                  <a:srgbClr val="FF0000"/>
                </a:solidFill>
              </a:rPr>
              <a:t>Y1</a:t>
            </a:r>
          </a:p>
        </p:txBody>
      </p:sp>
      <p:sp>
        <p:nvSpPr>
          <p:cNvPr id="4" name="TextBox 3"/>
          <p:cNvSpPr txBox="1"/>
          <p:nvPr/>
        </p:nvSpPr>
        <p:spPr>
          <a:xfrm>
            <a:off x="4914901" y="3276601"/>
            <a:ext cx="704039" cy="369332"/>
          </a:xfrm>
          <a:prstGeom prst="rect">
            <a:avLst/>
          </a:prstGeom>
          <a:noFill/>
        </p:spPr>
        <p:txBody>
          <a:bodyPr wrap="none" rtlCol="0">
            <a:spAutoFit/>
          </a:bodyPr>
          <a:lstStyle/>
          <a:p>
            <a:r>
              <a:rPr lang="en-US" dirty="0"/>
              <a:t>Gb(a)</a:t>
            </a:r>
          </a:p>
        </p:txBody>
      </p:sp>
      <p:sp>
        <p:nvSpPr>
          <p:cNvPr id="5" name="Rectangle 4"/>
          <p:cNvSpPr/>
          <p:nvPr/>
        </p:nvSpPr>
        <p:spPr>
          <a:xfrm>
            <a:off x="4921828" y="6085537"/>
            <a:ext cx="715260" cy="369332"/>
          </a:xfrm>
          <a:prstGeom prst="rect">
            <a:avLst/>
          </a:prstGeom>
        </p:spPr>
        <p:txBody>
          <a:bodyPr wrap="none">
            <a:spAutoFit/>
          </a:bodyPr>
          <a:lstStyle/>
          <a:p>
            <a:r>
              <a:rPr lang="en-US" dirty="0"/>
              <a:t>Gb(b)</a:t>
            </a:r>
          </a:p>
        </p:txBody>
      </p:sp>
      <p:sp>
        <p:nvSpPr>
          <p:cNvPr id="56" name="TextBox 55"/>
          <p:cNvSpPr txBox="1"/>
          <p:nvPr/>
        </p:nvSpPr>
        <p:spPr>
          <a:xfrm>
            <a:off x="6728889" y="4267200"/>
            <a:ext cx="351378" cy="369332"/>
          </a:xfrm>
          <a:prstGeom prst="rect">
            <a:avLst/>
          </a:prstGeom>
          <a:noFill/>
        </p:spPr>
        <p:txBody>
          <a:bodyPr wrap="none" rtlCol="0">
            <a:spAutoFit/>
          </a:bodyPr>
          <a:lstStyle/>
          <a:p>
            <a:r>
              <a:rPr lang="en-US" sz="1800" b="1" dirty="0">
                <a:solidFill>
                  <a:srgbClr val="002060"/>
                </a:solidFill>
              </a:rPr>
              <a:t>A</a:t>
            </a:r>
          </a:p>
        </p:txBody>
      </p:sp>
      <p:sp>
        <p:nvSpPr>
          <p:cNvPr id="57" name="TextBox 56"/>
          <p:cNvSpPr txBox="1"/>
          <p:nvPr/>
        </p:nvSpPr>
        <p:spPr>
          <a:xfrm>
            <a:off x="5944124" y="2044917"/>
            <a:ext cx="314510" cy="369332"/>
          </a:xfrm>
          <a:prstGeom prst="rect">
            <a:avLst/>
          </a:prstGeom>
          <a:noFill/>
        </p:spPr>
        <p:txBody>
          <a:bodyPr wrap="none" rtlCol="0">
            <a:spAutoFit/>
          </a:bodyPr>
          <a:lstStyle/>
          <a:p>
            <a:r>
              <a:rPr lang="en-US" sz="1800" b="1" dirty="0">
                <a:solidFill>
                  <a:srgbClr val="FF0000"/>
                </a:solidFill>
              </a:rPr>
              <a:t>B</a:t>
            </a:r>
          </a:p>
        </p:txBody>
      </p:sp>
      <p:sp>
        <p:nvSpPr>
          <p:cNvPr id="58" name="TextBox 57"/>
          <p:cNvSpPr txBox="1"/>
          <p:nvPr/>
        </p:nvSpPr>
        <p:spPr>
          <a:xfrm>
            <a:off x="6051497" y="4261644"/>
            <a:ext cx="314510" cy="369332"/>
          </a:xfrm>
          <a:prstGeom prst="rect">
            <a:avLst/>
          </a:prstGeom>
          <a:noFill/>
        </p:spPr>
        <p:txBody>
          <a:bodyPr wrap="none" rtlCol="0">
            <a:spAutoFit/>
          </a:bodyPr>
          <a:lstStyle/>
          <a:p>
            <a:r>
              <a:rPr lang="en-US" sz="1800" b="1" dirty="0">
                <a:solidFill>
                  <a:srgbClr val="FF0000"/>
                </a:solidFill>
              </a:rPr>
              <a:t>B</a:t>
            </a:r>
          </a:p>
        </p:txBody>
      </p:sp>
      <p:sp>
        <p:nvSpPr>
          <p:cNvPr id="59" name="TextBox 58"/>
          <p:cNvSpPr txBox="1"/>
          <p:nvPr/>
        </p:nvSpPr>
        <p:spPr>
          <a:xfrm>
            <a:off x="5935066" y="5878513"/>
            <a:ext cx="498855" cy="400110"/>
          </a:xfrm>
          <a:prstGeom prst="rect">
            <a:avLst/>
          </a:prstGeom>
          <a:noFill/>
        </p:spPr>
        <p:txBody>
          <a:bodyPr wrap="none" rtlCol="0">
            <a:spAutoFit/>
          </a:bodyPr>
          <a:lstStyle/>
          <a:p>
            <a:r>
              <a:rPr lang="en-US" sz="2000" b="1" dirty="0">
                <a:solidFill>
                  <a:srgbClr val="FF0000"/>
                </a:solidFill>
              </a:rPr>
              <a:t>Y1</a:t>
            </a:r>
          </a:p>
        </p:txBody>
      </p:sp>
      <p:sp>
        <p:nvSpPr>
          <p:cNvPr id="60" name="Rectangle 59"/>
          <p:cNvSpPr>
            <a:spLocks noChangeArrowheads="1"/>
          </p:cNvSpPr>
          <p:nvPr/>
        </p:nvSpPr>
        <p:spPr bwMode="auto">
          <a:xfrm>
            <a:off x="309358" y="5621410"/>
            <a:ext cx="4034041" cy="990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40000"/>
              </a:spcBef>
              <a:buSzPct val="110000"/>
              <a:buFont typeface="Wingdings" pitchFamily="2" charset="2"/>
              <a:buNone/>
            </a:pPr>
            <a:r>
              <a:rPr lang="en-US" sz="2500" dirty="0">
                <a:latin typeface="Tahoma" pitchFamily="34" charset="0"/>
              </a:rPr>
              <a:t>In the new short-run equilibrium, </a:t>
            </a:r>
          </a:p>
        </p:txBody>
      </p:sp>
      <p:graphicFrame>
        <p:nvGraphicFramePr>
          <p:cNvPr id="6" name="Object 5"/>
          <p:cNvGraphicFramePr>
            <a:graphicFrameLocks noChangeAspect="1"/>
          </p:cNvGraphicFramePr>
          <p:nvPr>
            <p:extLst>
              <p:ext uri="{D42A27DB-BD31-4B8C-83A1-F6EECF244321}">
                <p14:modId xmlns:p14="http://schemas.microsoft.com/office/powerpoint/2010/main" val="2603709351"/>
              </p:ext>
            </p:extLst>
          </p:nvPr>
        </p:nvGraphicFramePr>
        <p:xfrm>
          <a:off x="2214359" y="6053931"/>
          <a:ext cx="833641" cy="400938"/>
        </p:xfrm>
        <a:graphic>
          <a:graphicData uri="http://schemas.openxmlformats.org/presentationml/2006/ole">
            <mc:AlternateContent xmlns:mc="http://schemas.openxmlformats.org/markup-compatibility/2006">
              <mc:Choice xmlns:v="urn:schemas-microsoft-com:vml" Requires="v">
                <p:oleObj spid="_x0000_s22602" name="Equation" r:id="rId7" imgW="431613" imgH="253890" progId="Equation.DSMT4">
                  <p:embed/>
                </p:oleObj>
              </mc:Choice>
              <mc:Fallback>
                <p:oleObj name="Equation" r:id="rId7" imgW="431613" imgH="253890" progId="Equation.DSMT4">
                  <p:embed/>
                  <p:pic>
                    <p:nvPicPr>
                      <p:cNvPr id="0" name="Object 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4359" y="6053931"/>
                        <a:ext cx="833641" cy="400938"/>
                      </a:xfrm>
                      <a:prstGeom prst="rect">
                        <a:avLst/>
                      </a:prstGeom>
                      <a:noFill/>
                      <a:ln>
                        <a:noFill/>
                      </a:ln>
                      <a:effectLst/>
                    </p:spPr>
                  </p:pic>
                </p:oleObj>
              </mc:Fallback>
            </mc:AlternateContent>
          </a:graphicData>
        </a:graphic>
      </p:graphicFrame>
      <p:sp>
        <p:nvSpPr>
          <p:cNvPr id="7" name="Slide Number Placeholder 6"/>
          <p:cNvSpPr>
            <a:spLocks noGrp="1"/>
          </p:cNvSpPr>
          <p:nvPr>
            <p:ph type="sldNum" sz="quarter" idx="12"/>
          </p:nvPr>
        </p:nvSpPr>
        <p:spPr/>
        <p:txBody>
          <a:bodyPr/>
          <a:lstStyle/>
          <a:p>
            <a:fld id="{456F6E04-529F-4CC8-A90A-18A07CEC6577}" type="slidenum">
              <a:rPr lang="en-US" smtClean="0"/>
              <a:t>43</a:t>
            </a:fld>
            <a:endParaRPr lang="en-US"/>
          </a:p>
        </p:txBody>
      </p:sp>
    </p:spTree>
    <p:extLst>
      <p:ext uri="{BB962C8B-B14F-4D97-AF65-F5344CB8AC3E}">
        <p14:creationId xmlns:p14="http://schemas.microsoft.com/office/powerpoint/2010/main" val="91158768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59428"/>
                                        </p:tgtEl>
                                        <p:attrNameLst>
                                          <p:attrName>style.visibility</p:attrName>
                                        </p:attrNameLst>
                                      </p:cBhvr>
                                      <p:to>
                                        <p:strVal val="visible"/>
                                      </p:to>
                                    </p:set>
                                    <p:animEffect transition="in" filter="strips(downRight)">
                                      <p:cBhvr>
                                        <p:cTn id="7" dur="500"/>
                                        <p:tgtEl>
                                          <p:spTgt spid="359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59434"/>
                                        </p:tgtEl>
                                        <p:attrNameLst>
                                          <p:attrName>style.visibility</p:attrName>
                                        </p:attrNameLst>
                                      </p:cBhvr>
                                      <p:to>
                                        <p:strVal val="visible"/>
                                      </p:to>
                                    </p:set>
                                    <p:animEffect transition="in" filter="strips(downRight)">
                                      <p:cBhvr>
                                        <p:cTn id="12" dur="500"/>
                                        <p:tgtEl>
                                          <p:spTgt spid="3594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59477"/>
                                        </p:tgtEl>
                                        <p:attrNameLst>
                                          <p:attrName>style.visibility</p:attrName>
                                        </p:attrNameLst>
                                      </p:cBhvr>
                                      <p:to>
                                        <p:strVal val="visible"/>
                                      </p:to>
                                    </p:set>
                                    <p:animEffect transition="in" filter="wipe(up)">
                                      <p:cBhvr>
                                        <p:cTn id="17" dur="500"/>
                                        <p:tgtEl>
                                          <p:spTgt spid="3594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59478"/>
                                        </p:tgtEl>
                                        <p:attrNameLst>
                                          <p:attrName>style.visibility</p:attrName>
                                        </p:attrNameLst>
                                      </p:cBhvr>
                                      <p:to>
                                        <p:strVal val="visible"/>
                                      </p:to>
                                    </p:set>
                                    <p:animEffect transition="in" filter="wipe(up)">
                                      <p:cBhvr>
                                        <p:cTn id="22" dur="500"/>
                                        <p:tgtEl>
                                          <p:spTgt spid="3594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359469"/>
                                        </p:tgtEl>
                                        <p:attrNameLst>
                                          <p:attrName>style.visibility</p:attrName>
                                        </p:attrNameLst>
                                      </p:cBhvr>
                                      <p:to>
                                        <p:strVal val="visible"/>
                                      </p:to>
                                    </p:set>
                                    <p:animEffect transition="in" filter="strips(downRight)">
                                      <p:cBhvr>
                                        <p:cTn id="27" dur="500"/>
                                        <p:tgtEl>
                                          <p:spTgt spid="3594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359471"/>
                                        </p:tgtEl>
                                        <p:attrNameLst>
                                          <p:attrName>style.visibility</p:attrName>
                                        </p:attrNameLst>
                                      </p:cBhvr>
                                      <p:to>
                                        <p:strVal val="visible"/>
                                      </p:to>
                                    </p:set>
                                    <p:animEffect transition="in" filter="strips(downRight)">
                                      <p:cBhvr>
                                        <p:cTn id="32" dur="500"/>
                                        <p:tgtEl>
                                          <p:spTgt spid="3594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59472"/>
                                        </p:tgtEl>
                                        <p:attrNameLst>
                                          <p:attrName>style.visibility</p:attrName>
                                        </p:attrNameLst>
                                      </p:cBhvr>
                                      <p:to>
                                        <p:strVal val="visible"/>
                                      </p:to>
                                    </p:set>
                                    <p:animEffect transition="in" filter="wipe(left)">
                                      <p:cBhvr>
                                        <p:cTn id="37" dur="500"/>
                                        <p:tgtEl>
                                          <p:spTgt spid="35947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59470"/>
                                        </p:tgtEl>
                                        <p:attrNameLst>
                                          <p:attrName>style.visibility</p:attrName>
                                        </p:attrNameLst>
                                      </p:cBhvr>
                                      <p:to>
                                        <p:strVal val="visible"/>
                                      </p:to>
                                    </p:set>
                                    <p:animEffect transition="in" filter="wipe(left)">
                                      <p:cBhvr>
                                        <p:cTn id="42" dur="500"/>
                                        <p:tgtEl>
                                          <p:spTgt spid="3594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59427"/>
                                        </p:tgtEl>
                                        <p:attrNameLst>
                                          <p:attrName>style.visibility</p:attrName>
                                        </p:attrNameLst>
                                      </p:cBhvr>
                                      <p:to>
                                        <p:strVal val="visible"/>
                                      </p:to>
                                    </p:set>
                                    <p:animEffect transition="in" filter="wipe(left)">
                                      <p:cBhvr>
                                        <p:cTn id="47" dur="500"/>
                                        <p:tgtEl>
                                          <p:spTgt spid="35942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359482"/>
                                        </p:tgtEl>
                                        <p:attrNameLst>
                                          <p:attrName>style.visibility</p:attrName>
                                        </p:attrNameLst>
                                      </p:cBhvr>
                                      <p:to>
                                        <p:strVal val="visible"/>
                                      </p:to>
                                    </p:set>
                                    <p:animEffect transition="in" filter="wipe(right)">
                                      <p:cBhvr>
                                        <p:cTn id="52" dur="500"/>
                                        <p:tgtEl>
                                          <p:spTgt spid="35948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7" presetClass="entr" presetSubtype="2" fill="hold" nodeType="clickEffect">
                                  <p:stCondLst>
                                    <p:cond delay="0"/>
                                  </p:stCondLst>
                                  <p:childTnLst>
                                    <p:set>
                                      <p:cBhvr>
                                        <p:cTn id="56" dur="1" fill="hold">
                                          <p:stCondLst>
                                            <p:cond delay="0"/>
                                          </p:stCondLst>
                                        </p:cTn>
                                        <p:tgtEl>
                                          <p:spTgt spid="359481"/>
                                        </p:tgtEl>
                                        <p:attrNameLst>
                                          <p:attrName>style.visibility</p:attrName>
                                        </p:attrNameLst>
                                      </p:cBhvr>
                                      <p:to>
                                        <p:strVal val="visible"/>
                                      </p:to>
                                    </p:set>
                                    <p:anim calcmode="lin" valueType="num">
                                      <p:cBhvr>
                                        <p:cTn id="57" dur="500" fill="hold"/>
                                        <p:tgtEl>
                                          <p:spTgt spid="359481"/>
                                        </p:tgtEl>
                                        <p:attrNameLst>
                                          <p:attrName>ppt_x</p:attrName>
                                        </p:attrNameLst>
                                      </p:cBhvr>
                                      <p:tavLst>
                                        <p:tav tm="0">
                                          <p:val>
                                            <p:strVal val="#ppt_x+#ppt_w/2"/>
                                          </p:val>
                                        </p:tav>
                                        <p:tav tm="100000">
                                          <p:val>
                                            <p:strVal val="#ppt_x"/>
                                          </p:val>
                                        </p:tav>
                                      </p:tavLst>
                                    </p:anim>
                                    <p:anim calcmode="lin" valueType="num">
                                      <p:cBhvr>
                                        <p:cTn id="58" dur="500" fill="hold"/>
                                        <p:tgtEl>
                                          <p:spTgt spid="359481"/>
                                        </p:tgtEl>
                                        <p:attrNameLst>
                                          <p:attrName>ppt_y</p:attrName>
                                        </p:attrNameLst>
                                      </p:cBhvr>
                                      <p:tavLst>
                                        <p:tav tm="0">
                                          <p:val>
                                            <p:strVal val="#ppt_y"/>
                                          </p:val>
                                        </p:tav>
                                        <p:tav tm="100000">
                                          <p:val>
                                            <p:strVal val="#ppt_y"/>
                                          </p:val>
                                        </p:tav>
                                      </p:tavLst>
                                    </p:anim>
                                    <p:anim calcmode="lin" valueType="num">
                                      <p:cBhvr>
                                        <p:cTn id="59" dur="500" fill="hold"/>
                                        <p:tgtEl>
                                          <p:spTgt spid="359481"/>
                                        </p:tgtEl>
                                        <p:attrNameLst>
                                          <p:attrName>ppt_w</p:attrName>
                                        </p:attrNameLst>
                                      </p:cBhvr>
                                      <p:tavLst>
                                        <p:tav tm="0">
                                          <p:val>
                                            <p:fltVal val="0"/>
                                          </p:val>
                                        </p:tav>
                                        <p:tav tm="100000">
                                          <p:val>
                                            <p:strVal val="#ppt_w"/>
                                          </p:val>
                                        </p:tav>
                                      </p:tavLst>
                                    </p:anim>
                                    <p:anim calcmode="lin" valueType="num">
                                      <p:cBhvr>
                                        <p:cTn id="60" dur="500" fill="hold"/>
                                        <p:tgtEl>
                                          <p:spTgt spid="359481"/>
                                        </p:tgtEl>
                                        <p:attrNameLst>
                                          <p:attrName>ppt_h</p:attrName>
                                        </p:attrNameLst>
                                      </p:cBhvr>
                                      <p:tavLst>
                                        <p:tav tm="0">
                                          <p:val>
                                            <p:strVal val="#ppt_h"/>
                                          </p:val>
                                        </p:tav>
                                        <p:tav tm="100000">
                                          <p:val>
                                            <p:strVal val="#ppt_h"/>
                                          </p:val>
                                        </p:tav>
                                      </p:tavLst>
                                    </p:anim>
                                  </p:childTnLst>
                                </p:cTn>
                              </p:par>
                            </p:childTnLst>
                          </p:cTn>
                        </p:par>
                        <p:par>
                          <p:cTn id="61" fill="hold" nodeType="afterGroup">
                            <p:stCondLst>
                              <p:cond delay="500"/>
                            </p:stCondLst>
                            <p:childTnLst>
                              <p:par>
                                <p:cTn id="62" presetID="18" presetClass="entr" presetSubtype="6" fill="hold" grpId="0" nodeType="afterEffect">
                                  <p:stCondLst>
                                    <p:cond delay="0"/>
                                  </p:stCondLst>
                                  <p:childTnLst>
                                    <p:set>
                                      <p:cBhvr>
                                        <p:cTn id="63" dur="1" fill="hold">
                                          <p:stCondLst>
                                            <p:cond delay="0"/>
                                          </p:stCondLst>
                                        </p:cTn>
                                        <p:tgtEl>
                                          <p:spTgt spid="359458"/>
                                        </p:tgtEl>
                                        <p:attrNameLst>
                                          <p:attrName>style.visibility</p:attrName>
                                        </p:attrNameLst>
                                      </p:cBhvr>
                                      <p:to>
                                        <p:strVal val="visible"/>
                                      </p:to>
                                    </p:set>
                                    <p:animEffect transition="in" filter="strips(downRight)">
                                      <p:cBhvr>
                                        <p:cTn id="64" dur="500"/>
                                        <p:tgtEl>
                                          <p:spTgt spid="35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animBg="1" autoUpdateAnimBg="0"/>
      <p:bldP spid="35945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solidFill>
                  <a:srgbClr val="003366"/>
                </a:solidFill>
                <a:latin typeface="Arial" charset="0"/>
              </a:rPr>
              <a:t>slide </a:t>
            </a:r>
            <a:fld id="{E6D8DA3C-0817-41A3-8E62-4E2F3C12EE8B}" type="slidenum">
              <a:rPr lang="en-US" sz="1600" smtClean="0">
                <a:solidFill>
                  <a:srgbClr val="003366"/>
                </a:solidFill>
                <a:latin typeface="Arial" charset="0"/>
              </a:rPr>
              <a:pPr/>
              <a:t>44</a:t>
            </a:fld>
            <a:endParaRPr lang="en-US" sz="1600">
              <a:solidFill>
                <a:srgbClr val="003366"/>
              </a:solidFill>
              <a:latin typeface="Arial" charset="0"/>
            </a:endParaRPr>
          </a:p>
        </p:txBody>
      </p:sp>
      <p:grpSp>
        <p:nvGrpSpPr>
          <p:cNvPr id="53251" name="Group 3"/>
          <p:cNvGrpSpPr>
            <a:grpSpLocks/>
          </p:cNvGrpSpPr>
          <p:nvPr/>
        </p:nvGrpSpPr>
        <p:grpSpPr bwMode="auto">
          <a:xfrm>
            <a:off x="4572000" y="1143000"/>
            <a:ext cx="3657600" cy="2500313"/>
            <a:chOff x="2256" y="806"/>
            <a:chExt cx="2304" cy="1575"/>
          </a:xfrm>
        </p:grpSpPr>
        <p:grpSp>
          <p:nvGrpSpPr>
            <p:cNvPr id="53288" name="Group 4"/>
            <p:cNvGrpSpPr>
              <a:grpSpLocks/>
            </p:cNvGrpSpPr>
            <p:nvPr/>
          </p:nvGrpSpPr>
          <p:grpSpPr bwMode="auto">
            <a:xfrm>
              <a:off x="2496" y="960"/>
              <a:ext cx="1824" cy="1188"/>
              <a:chOff x="2640" y="1056"/>
              <a:chExt cx="2496" cy="2112"/>
            </a:xfrm>
          </p:grpSpPr>
          <p:sp>
            <p:nvSpPr>
              <p:cNvPr id="53291" name="Line 5"/>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92" name="Line 6"/>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289" name="Text Box 7"/>
            <p:cNvSpPr txBox="1">
              <a:spLocks noChangeArrowheads="1"/>
            </p:cNvSpPr>
            <p:nvPr/>
          </p:nvSpPr>
          <p:spPr bwMode="auto">
            <a:xfrm>
              <a:off x="4224" y="2112"/>
              <a:ext cx="3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Y</a:t>
              </a:r>
              <a:r>
                <a:rPr lang="en-US" sz="2200">
                  <a:latin typeface="Arial" charset="0"/>
                </a:rPr>
                <a:t> </a:t>
              </a:r>
            </a:p>
          </p:txBody>
        </p:sp>
        <p:sp>
          <p:nvSpPr>
            <p:cNvPr id="53290" name="Text Box 8"/>
            <p:cNvSpPr txBox="1">
              <a:spLocks noChangeArrowheads="1"/>
            </p:cNvSpPr>
            <p:nvPr/>
          </p:nvSpPr>
          <p:spPr bwMode="auto">
            <a:xfrm>
              <a:off x="2256" y="806"/>
              <a:ext cx="24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sz="2200" b="1" i="1">
                  <a:latin typeface="Tahoma" pitchFamily="34" charset="0"/>
                </a:rPr>
                <a:t>r</a:t>
              </a:r>
              <a:endParaRPr lang="en-US" sz="2200">
                <a:latin typeface="Arial" charset="0"/>
              </a:endParaRPr>
            </a:p>
          </p:txBody>
        </p:sp>
      </p:grpSp>
      <p:grpSp>
        <p:nvGrpSpPr>
          <p:cNvPr id="53252" name="Group 9"/>
          <p:cNvGrpSpPr>
            <a:grpSpLocks/>
          </p:cNvGrpSpPr>
          <p:nvPr/>
        </p:nvGrpSpPr>
        <p:grpSpPr bwMode="auto">
          <a:xfrm>
            <a:off x="4572000" y="3767138"/>
            <a:ext cx="3657600" cy="2500312"/>
            <a:chOff x="2256" y="806"/>
            <a:chExt cx="2304" cy="1575"/>
          </a:xfrm>
        </p:grpSpPr>
        <p:grpSp>
          <p:nvGrpSpPr>
            <p:cNvPr id="53283" name="Group 10"/>
            <p:cNvGrpSpPr>
              <a:grpSpLocks/>
            </p:cNvGrpSpPr>
            <p:nvPr/>
          </p:nvGrpSpPr>
          <p:grpSpPr bwMode="auto">
            <a:xfrm>
              <a:off x="2496" y="960"/>
              <a:ext cx="1824" cy="1188"/>
              <a:chOff x="2640" y="1056"/>
              <a:chExt cx="2496" cy="2112"/>
            </a:xfrm>
          </p:grpSpPr>
          <p:sp>
            <p:nvSpPr>
              <p:cNvPr id="53286" name="Line 11"/>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87" name="Line 12"/>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284" name="Text Box 13"/>
            <p:cNvSpPr txBox="1">
              <a:spLocks noChangeArrowheads="1"/>
            </p:cNvSpPr>
            <p:nvPr/>
          </p:nvSpPr>
          <p:spPr bwMode="auto">
            <a:xfrm>
              <a:off x="4224" y="2112"/>
              <a:ext cx="3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Y</a:t>
              </a:r>
              <a:r>
                <a:rPr lang="en-US" sz="2200">
                  <a:latin typeface="Arial" charset="0"/>
                </a:rPr>
                <a:t> </a:t>
              </a:r>
            </a:p>
          </p:txBody>
        </p:sp>
        <p:sp>
          <p:nvSpPr>
            <p:cNvPr id="53285" name="Text Box 14"/>
            <p:cNvSpPr txBox="1">
              <a:spLocks noChangeArrowheads="1"/>
            </p:cNvSpPr>
            <p:nvPr/>
          </p:nvSpPr>
          <p:spPr bwMode="auto">
            <a:xfrm>
              <a:off x="2256" y="806"/>
              <a:ext cx="24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sz="2200" b="1" i="1">
                  <a:latin typeface="Tahoma" pitchFamily="34" charset="0"/>
                </a:rPr>
                <a:t>P</a:t>
              </a:r>
              <a:endParaRPr lang="en-US" sz="2200">
                <a:latin typeface="Arial" charset="0"/>
              </a:endParaRPr>
            </a:p>
          </p:txBody>
        </p:sp>
      </p:grpSp>
      <p:sp>
        <p:nvSpPr>
          <p:cNvPr id="53253" name="Line 15"/>
          <p:cNvSpPr>
            <a:spLocks noChangeShapeType="1"/>
          </p:cNvSpPr>
          <p:nvPr/>
        </p:nvSpPr>
        <p:spPr bwMode="auto">
          <a:xfrm>
            <a:off x="6710363" y="4143375"/>
            <a:ext cx="0" cy="175260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4" name="Text Box 16"/>
          <p:cNvSpPr txBox="1">
            <a:spLocks noChangeArrowheads="1"/>
          </p:cNvSpPr>
          <p:nvPr/>
        </p:nvSpPr>
        <p:spPr bwMode="auto">
          <a:xfrm>
            <a:off x="6400800" y="382905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LRAS</a:t>
            </a:r>
          </a:p>
        </p:txBody>
      </p:sp>
      <p:graphicFrame>
        <p:nvGraphicFramePr>
          <p:cNvPr id="53255" name="Object 17"/>
          <p:cNvGraphicFramePr>
            <a:graphicFrameLocks noChangeAspect="1"/>
          </p:cNvGraphicFramePr>
          <p:nvPr/>
        </p:nvGraphicFramePr>
        <p:xfrm>
          <a:off x="6580188" y="5886450"/>
          <a:ext cx="334962" cy="438150"/>
        </p:xfrm>
        <a:graphic>
          <a:graphicData uri="http://schemas.openxmlformats.org/presentationml/2006/ole">
            <mc:AlternateContent xmlns:mc="http://schemas.openxmlformats.org/markup-compatibility/2006">
              <mc:Choice xmlns:v="urn:schemas-microsoft-com:vml" Requires="v">
                <p:oleObj spid="_x0000_s23614" name="Equation" r:id="rId4" imgW="164885" imgH="215619" progId="Equation.DSMT4">
                  <p:embed/>
                </p:oleObj>
              </mc:Choice>
              <mc:Fallback>
                <p:oleObj name="Equation" r:id="rId4"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0188" y="5886450"/>
                        <a:ext cx="334962"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3256" name="Group 18"/>
          <p:cNvGrpSpPr>
            <a:grpSpLocks/>
          </p:cNvGrpSpPr>
          <p:nvPr/>
        </p:nvGrpSpPr>
        <p:grpSpPr bwMode="auto">
          <a:xfrm>
            <a:off x="6400800" y="1219200"/>
            <a:ext cx="762000" cy="2495550"/>
            <a:chOff x="4032" y="768"/>
            <a:chExt cx="480" cy="1572"/>
          </a:xfrm>
        </p:grpSpPr>
        <p:sp>
          <p:nvSpPr>
            <p:cNvPr id="53280" name="Line 19"/>
            <p:cNvSpPr>
              <a:spLocks noChangeShapeType="1"/>
            </p:cNvSpPr>
            <p:nvPr/>
          </p:nvSpPr>
          <p:spPr bwMode="auto">
            <a:xfrm>
              <a:off x="4227" y="966"/>
              <a:ext cx="0" cy="1104"/>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81" name="Text Box 20"/>
            <p:cNvSpPr txBox="1">
              <a:spLocks noChangeArrowheads="1"/>
            </p:cNvSpPr>
            <p:nvPr/>
          </p:nvSpPr>
          <p:spPr bwMode="auto">
            <a:xfrm>
              <a:off x="4032" y="768"/>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LRAS</a:t>
              </a:r>
            </a:p>
          </p:txBody>
        </p:sp>
        <p:graphicFrame>
          <p:nvGraphicFramePr>
            <p:cNvPr id="53282" name="Object 21"/>
            <p:cNvGraphicFramePr>
              <a:graphicFrameLocks noChangeAspect="1"/>
            </p:cNvGraphicFramePr>
            <p:nvPr/>
          </p:nvGraphicFramePr>
          <p:xfrm>
            <a:off x="4145" y="2064"/>
            <a:ext cx="211" cy="276"/>
          </p:xfrm>
          <a:graphic>
            <a:graphicData uri="http://schemas.openxmlformats.org/presentationml/2006/ole">
              <mc:AlternateContent xmlns:mc="http://schemas.openxmlformats.org/markup-compatibility/2006">
                <mc:Choice xmlns:v="urn:schemas-microsoft-com:vml" Requires="v">
                  <p:oleObj spid="_x0000_s23615" name="Equation" r:id="rId6" imgW="164885" imgH="215619" progId="Equation.DSMT4">
                    <p:embed/>
                  </p:oleObj>
                </mc:Choice>
                <mc:Fallback>
                  <p:oleObj name="Equation" r:id="rId6"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2064"/>
                          <a:ext cx="211"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3257" name="Line 22"/>
          <p:cNvSpPr>
            <a:spLocks noChangeShapeType="1"/>
          </p:cNvSpPr>
          <p:nvPr/>
        </p:nvSpPr>
        <p:spPr bwMode="auto">
          <a:xfrm>
            <a:off x="5715000" y="1371600"/>
            <a:ext cx="2057400" cy="1295400"/>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8" name="Text Box 23"/>
          <p:cNvSpPr txBox="1">
            <a:spLocks noChangeArrowheads="1"/>
          </p:cNvSpPr>
          <p:nvPr/>
        </p:nvSpPr>
        <p:spPr bwMode="auto">
          <a:xfrm>
            <a:off x="7800975" y="2528888"/>
            <a:ext cx="42862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solidFill>
                  <a:srgbClr val="DDDDDD"/>
                </a:solidFill>
                <a:latin typeface="Tahoma" pitchFamily="34" charset="0"/>
              </a:rPr>
              <a:t>IS</a:t>
            </a:r>
            <a:r>
              <a:rPr lang="en-US" sz="2300" baseline="-25000">
                <a:solidFill>
                  <a:srgbClr val="DDDDDD"/>
                </a:solidFill>
                <a:latin typeface="Tahoma" pitchFamily="34" charset="0"/>
              </a:rPr>
              <a:t>1</a:t>
            </a:r>
          </a:p>
        </p:txBody>
      </p:sp>
      <p:grpSp>
        <p:nvGrpSpPr>
          <p:cNvPr id="53259" name="Group 24"/>
          <p:cNvGrpSpPr>
            <a:grpSpLocks/>
          </p:cNvGrpSpPr>
          <p:nvPr/>
        </p:nvGrpSpPr>
        <p:grpSpPr bwMode="auto">
          <a:xfrm>
            <a:off x="4572000" y="4267200"/>
            <a:ext cx="3962400" cy="533400"/>
            <a:chOff x="2880" y="2688"/>
            <a:chExt cx="2496" cy="336"/>
          </a:xfrm>
        </p:grpSpPr>
        <p:sp>
          <p:nvSpPr>
            <p:cNvPr id="53277" name="Line 25"/>
            <p:cNvSpPr>
              <a:spLocks noChangeShapeType="1"/>
            </p:cNvSpPr>
            <p:nvPr/>
          </p:nvSpPr>
          <p:spPr bwMode="auto">
            <a:xfrm>
              <a:off x="3120" y="2880"/>
              <a:ext cx="1872"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78" name="Text Box 26"/>
            <p:cNvSpPr txBox="1">
              <a:spLocks noChangeArrowheads="1"/>
            </p:cNvSpPr>
            <p:nvPr/>
          </p:nvSpPr>
          <p:spPr bwMode="auto">
            <a:xfrm>
              <a:off x="4800" y="2688"/>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SRAS</a:t>
              </a:r>
              <a:r>
                <a:rPr lang="en-US" sz="2300" baseline="-25000">
                  <a:latin typeface="Tahoma" pitchFamily="34" charset="0"/>
                </a:rPr>
                <a:t>1</a:t>
              </a:r>
            </a:p>
          </p:txBody>
        </p:sp>
        <p:sp>
          <p:nvSpPr>
            <p:cNvPr id="53279" name="Text Box 27"/>
            <p:cNvSpPr txBox="1">
              <a:spLocks noChangeArrowheads="1"/>
            </p:cNvSpPr>
            <p:nvPr/>
          </p:nvSpPr>
          <p:spPr bwMode="auto">
            <a:xfrm>
              <a:off x="2880" y="273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P</a:t>
              </a:r>
              <a:r>
                <a:rPr lang="en-US" sz="2200" baseline="-25000">
                  <a:latin typeface="Tahoma" pitchFamily="34" charset="0"/>
                </a:rPr>
                <a:t>1</a:t>
              </a:r>
            </a:p>
          </p:txBody>
        </p:sp>
      </p:grpSp>
      <p:grpSp>
        <p:nvGrpSpPr>
          <p:cNvPr id="53260" name="Group 28"/>
          <p:cNvGrpSpPr>
            <a:grpSpLocks/>
          </p:cNvGrpSpPr>
          <p:nvPr/>
        </p:nvGrpSpPr>
        <p:grpSpPr bwMode="auto">
          <a:xfrm>
            <a:off x="5486400" y="1292225"/>
            <a:ext cx="2771775" cy="1527175"/>
            <a:chOff x="3456" y="814"/>
            <a:chExt cx="1746" cy="962"/>
          </a:xfrm>
        </p:grpSpPr>
        <p:sp>
          <p:nvSpPr>
            <p:cNvPr id="53275" name="Text Box 29"/>
            <p:cNvSpPr txBox="1">
              <a:spLocks noChangeArrowheads="1"/>
            </p:cNvSpPr>
            <p:nvPr/>
          </p:nvSpPr>
          <p:spPr bwMode="auto">
            <a:xfrm>
              <a:off x="4608" y="814"/>
              <a:ext cx="594"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Arial" charset="0"/>
                </a:rPr>
                <a:t>LM</a:t>
              </a:r>
              <a:r>
                <a:rPr lang="en-US" sz="2300">
                  <a:latin typeface="Arial" charset="0"/>
                </a:rPr>
                <a:t>(</a:t>
              </a:r>
              <a:r>
                <a:rPr lang="en-US" sz="2300" b="1" i="1">
                  <a:latin typeface="Arial" charset="0"/>
                </a:rPr>
                <a:t>P</a:t>
              </a:r>
              <a:r>
                <a:rPr lang="en-US" sz="2300" baseline="-25000">
                  <a:latin typeface="Tahoma" pitchFamily="34" charset="0"/>
                </a:rPr>
                <a:t>1</a:t>
              </a:r>
              <a:r>
                <a:rPr lang="en-US" sz="2300">
                  <a:latin typeface="Arial" charset="0"/>
                </a:rPr>
                <a:t>)</a:t>
              </a:r>
            </a:p>
          </p:txBody>
        </p:sp>
        <p:sp>
          <p:nvSpPr>
            <p:cNvPr id="53276" name="Line 30"/>
            <p:cNvSpPr>
              <a:spLocks noChangeShapeType="1"/>
            </p:cNvSpPr>
            <p:nvPr/>
          </p:nvSpPr>
          <p:spPr bwMode="auto">
            <a:xfrm flipV="1">
              <a:off x="3456" y="1008"/>
              <a:ext cx="1152" cy="768"/>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3261" name="Group 31"/>
          <p:cNvGrpSpPr>
            <a:grpSpLocks/>
          </p:cNvGrpSpPr>
          <p:nvPr/>
        </p:nvGrpSpPr>
        <p:grpSpPr bwMode="auto">
          <a:xfrm>
            <a:off x="5105400" y="1752600"/>
            <a:ext cx="2576513" cy="1524000"/>
            <a:chOff x="3216" y="1104"/>
            <a:chExt cx="1623" cy="960"/>
          </a:xfrm>
        </p:grpSpPr>
        <p:sp>
          <p:nvSpPr>
            <p:cNvPr id="53273" name="Line 32"/>
            <p:cNvSpPr>
              <a:spLocks noChangeShapeType="1"/>
            </p:cNvSpPr>
            <p:nvPr/>
          </p:nvSpPr>
          <p:spPr bwMode="auto">
            <a:xfrm>
              <a:off x="3216" y="1104"/>
              <a:ext cx="1296" cy="816"/>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74" name="Text Box 33"/>
            <p:cNvSpPr txBox="1">
              <a:spLocks noChangeArrowheads="1"/>
            </p:cNvSpPr>
            <p:nvPr/>
          </p:nvSpPr>
          <p:spPr bwMode="auto">
            <a:xfrm>
              <a:off x="4512" y="1785"/>
              <a:ext cx="327"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Tahoma" pitchFamily="34" charset="0"/>
                </a:rPr>
                <a:t>IS</a:t>
              </a:r>
              <a:r>
                <a:rPr lang="en-US" sz="2300" baseline="-25000">
                  <a:latin typeface="Tahoma" pitchFamily="34" charset="0"/>
                </a:rPr>
                <a:t>2</a:t>
              </a:r>
            </a:p>
          </p:txBody>
        </p:sp>
      </p:grpSp>
      <p:sp>
        <p:nvSpPr>
          <p:cNvPr id="53262" name="Line 34"/>
          <p:cNvSpPr>
            <a:spLocks noChangeShapeType="1"/>
          </p:cNvSpPr>
          <p:nvPr/>
        </p:nvSpPr>
        <p:spPr bwMode="auto">
          <a:xfrm>
            <a:off x="6124575" y="2395538"/>
            <a:ext cx="0" cy="3497262"/>
          </a:xfrm>
          <a:prstGeom prst="line">
            <a:avLst/>
          </a:prstGeom>
          <a:noFill/>
          <a:ln w="12700">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3263" name="Group 35"/>
          <p:cNvGrpSpPr>
            <a:grpSpLocks/>
          </p:cNvGrpSpPr>
          <p:nvPr/>
        </p:nvGrpSpPr>
        <p:grpSpPr bwMode="auto">
          <a:xfrm>
            <a:off x="5421313" y="3995738"/>
            <a:ext cx="2655887" cy="1882775"/>
            <a:chOff x="3415" y="2517"/>
            <a:chExt cx="1673" cy="1186"/>
          </a:xfrm>
        </p:grpSpPr>
        <p:sp>
          <p:nvSpPr>
            <p:cNvPr id="53271" name="Line 36"/>
            <p:cNvSpPr>
              <a:spLocks noChangeShapeType="1"/>
            </p:cNvSpPr>
            <p:nvPr/>
          </p:nvSpPr>
          <p:spPr bwMode="auto">
            <a:xfrm>
              <a:off x="3415" y="2517"/>
              <a:ext cx="1315" cy="1082"/>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72" name="Text Box 37"/>
            <p:cNvSpPr txBox="1">
              <a:spLocks noChangeArrowheads="1"/>
            </p:cNvSpPr>
            <p:nvPr/>
          </p:nvSpPr>
          <p:spPr bwMode="auto">
            <a:xfrm>
              <a:off x="4733" y="3453"/>
              <a:ext cx="3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Arial" charset="0"/>
                </a:rPr>
                <a:t>AD</a:t>
              </a:r>
              <a:r>
                <a:rPr lang="en-US" sz="2300" baseline="-25000">
                  <a:latin typeface="Tahoma" pitchFamily="34" charset="0"/>
                </a:rPr>
                <a:t>2</a:t>
              </a:r>
            </a:p>
          </p:txBody>
        </p:sp>
      </p:grpSp>
      <p:sp>
        <p:nvSpPr>
          <p:cNvPr id="53264" name="Text Box 38"/>
          <p:cNvSpPr txBox="1">
            <a:spLocks noChangeArrowheads="1"/>
          </p:cNvSpPr>
          <p:nvPr/>
        </p:nvSpPr>
        <p:spPr bwMode="auto">
          <a:xfrm>
            <a:off x="7753350" y="5218113"/>
            <a:ext cx="563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solidFill>
                  <a:srgbClr val="DDDDDD"/>
                </a:solidFill>
                <a:latin typeface="Arial" charset="0"/>
              </a:rPr>
              <a:t>AD</a:t>
            </a:r>
            <a:r>
              <a:rPr lang="en-US" sz="2300" baseline="-25000">
                <a:solidFill>
                  <a:srgbClr val="DDDDDD"/>
                </a:solidFill>
                <a:latin typeface="Tahoma" pitchFamily="34" charset="0"/>
              </a:rPr>
              <a:t>1</a:t>
            </a:r>
          </a:p>
        </p:txBody>
      </p:sp>
      <p:sp>
        <p:nvSpPr>
          <p:cNvPr id="53265" name="Line 39"/>
          <p:cNvSpPr>
            <a:spLocks noChangeShapeType="1"/>
          </p:cNvSpPr>
          <p:nvPr/>
        </p:nvSpPr>
        <p:spPr bwMode="auto">
          <a:xfrm>
            <a:off x="5653088" y="3702050"/>
            <a:ext cx="2087562" cy="1717675"/>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6" name="Rectangle 40"/>
          <p:cNvSpPr>
            <a:spLocks noChangeArrowheads="1"/>
          </p:cNvSpPr>
          <p:nvPr/>
        </p:nvSpPr>
        <p:spPr bwMode="auto">
          <a:xfrm>
            <a:off x="471055" y="893619"/>
            <a:ext cx="3200400" cy="990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40000"/>
              </a:spcBef>
              <a:buSzPct val="110000"/>
              <a:buFont typeface="Wingdings" pitchFamily="2" charset="2"/>
              <a:buNone/>
            </a:pPr>
            <a:r>
              <a:rPr lang="en-US" sz="2500" dirty="0">
                <a:latin typeface="Tahoma" pitchFamily="34" charset="0"/>
              </a:rPr>
              <a:t>In the new short-run equilibrium, </a:t>
            </a:r>
          </a:p>
        </p:txBody>
      </p:sp>
      <p:graphicFrame>
        <p:nvGraphicFramePr>
          <p:cNvPr id="53267" name="Object 41"/>
          <p:cNvGraphicFramePr>
            <a:graphicFrameLocks noChangeAspect="1"/>
          </p:cNvGraphicFramePr>
          <p:nvPr>
            <p:extLst>
              <p:ext uri="{D42A27DB-BD31-4B8C-83A1-F6EECF244321}">
                <p14:modId xmlns:p14="http://schemas.microsoft.com/office/powerpoint/2010/main" val="991102541"/>
              </p:ext>
            </p:extLst>
          </p:nvPr>
        </p:nvGraphicFramePr>
        <p:xfrm>
          <a:off x="2362200" y="1292225"/>
          <a:ext cx="923925" cy="542925"/>
        </p:xfrm>
        <a:graphic>
          <a:graphicData uri="http://schemas.openxmlformats.org/presentationml/2006/ole">
            <mc:AlternateContent xmlns:mc="http://schemas.openxmlformats.org/markup-compatibility/2006">
              <mc:Choice xmlns:v="urn:schemas-microsoft-com:vml" Requires="v">
                <p:oleObj spid="_x0000_s23616" name="Equation" r:id="rId7" imgW="431613" imgH="253890" progId="Equation.DSMT4">
                  <p:embed/>
                </p:oleObj>
              </mc:Choice>
              <mc:Fallback>
                <p:oleObj name="Equation" r:id="rId7" imgW="431613" imgH="25389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1292225"/>
                        <a:ext cx="9239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68" name="Rectangle 42"/>
          <p:cNvSpPr>
            <a:spLocks noChangeArrowheads="1"/>
          </p:cNvSpPr>
          <p:nvPr/>
        </p:nvSpPr>
        <p:spPr bwMode="auto">
          <a:xfrm>
            <a:off x="450273" y="2223655"/>
            <a:ext cx="3505200" cy="2895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40000"/>
              </a:spcBef>
              <a:buSzPct val="110000"/>
              <a:buFont typeface="Wingdings" pitchFamily="2" charset="2"/>
              <a:buNone/>
            </a:pPr>
            <a:r>
              <a:rPr lang="en-US" sz="2500">
                <a:latin typeface="Tahoma" pitchFamily="34" charset="0"/>
              </a:rPr>
              <a:t>Over time,  </a:t>
            </a:r>
            <a:br>
              <a:rPr lang="en-US" sz="2500">
                <a:latin typeface="Tahoma" pitchFamily="34" charset="0"/>
              </a:rPr>
            </a:br>
            <a:r>
              <a:rPr lang="en-US" sz="2500" b="1" i="1">
                <a:latin typeface="Tahoma" pitchFamily="34" charset="0"/>
              </a:rPr>
              <a:t>P</a:t>
            </a:r>
            <a:r>
              <a:rPr lang="en-US" sz="2500">
                <a:latin typeface="Tahoma" pitchFamily="34" charset="0"/>
              </a:rPr>
              <a:t>  gradually falls, which causes</a:t>
            </a:r>
          </a:p>
          <a:p>
            <a:pPr marL="346075" lvl="1" indent="-231775" eaLnBrk="1" hangingPunct="1">
              <a:spcBef>
                <a:spcPct val="5000"/>
              </a:spcBef>
              <a:buSzPct val="90000"/>
              <a:buFontTx/>
              <a:buChar char="•"/>
            </a:pPr>
            <a:r>
              <a:rPr lang="en-US" sz="2500" i="1">
                <a:latin typeface="Tahoma" pitchFamily="34" charset="0"/>
              </a:rPr>
              <a:t>SRAS</a:t>
            </a:r>
            <a:r>
              <a:rPr lang="en-US" sz="2500">
                <a:latin typeface="Tahoma" pitchFamily="34" charset="0"/>
              </a:rPr>
              <a:t>  to move down</a:t>
            </a:r>
          </a:p>
          <a:p>
            <a:pPr marL="346075" lvl="1" indent="-231775" eaLnBrk="1" hangingPunct="1">
              <a:spcBef>
                <a:spcPct val="5000"/>
              </a:spcBef>
              <a:buSzPct val="90000"/>
              <a:buFontTx/>
              <a:buChar char="•"/>
            </a:pPr>
            <a:r>
              <a:rPr lang="en-US" sz="2500" b="1" i="1">
                <a:latin typeface="Tahoma" pitchFamily="34" charset="0"/>
              </a:rPr>
              <a:t>M</a:t>
            </a:r>
            <a:r>
              <a:rPr lang="en-US" sz="2500" i="1">
                <a:latin typeface="Tahoma" pitchFamily="34" charset="0"/>
              </a:rPr>
              <a:t>/</a:t>
            </a:r>
            <a:r>
              <a:rPr lang="en-US" sz="2500" b="1" i="1">
                <a:latin typeface="Tahoma" pitchFamily="34" charset="0"/>
              </a:rPr>
              <a:t>P</a:t>
            </a:r>
            <a:r>
              <a:rPr lang="en-US" sz="2500">
                <a:latin typeface="Tahoma" pitchFamily="34" charset="0"/>
              </a:rPr>
              <a:t>  to increase, which causes </a:t>
            </a:r>
            <a:r>
              <a:rPr lang="en-US" sz="2500" i="1">
                <a:latin typeface="Tahoma" pitchFamily="34" charset="0"/>
              </a:rPr>
              <a:t>LM</a:t>
            </a:r>
            <a:r>
              <a:rPr lang="en-US" sz="2500">
                <a:latin typeface="Tahoma" pitchFamily="34" charset="0"/>
              </a:rPr>
              <a:t> </a:t>
            </a:r>
            <a:br>
              <a:rPr lang="en-US" sz="2500">
                <a:latin typeface="Tahoma" pitchFamily="34" charset="0"/>
              </a:rPr>
            </a:br>
            <a:r>
              <a:rPr lang="en-US" sz="2500">
                <a:latin typeface="Tahoma" pitchFamily="34" charset="0"/>
              </a:rPr>
              <a:t>to move down </a:t>
            </a:r>
          </a:p>
        </p:txBody>
      </p:sp>
      <p:sp>
        <p:nvSpPr>
          <p:cNvPr id="46" name="Rectangle 2"/>
          <p:cNvSpPr>
            <a:spLocks noGrp="1" noChangeArrowheads="1"/>
          </p:cNvSpPr>
          <p:nvPr>
            <p:ph type="title"/>
          </p:nvPr>
        </p:nvSpPr>
        <p:spPr>
          <a:xfrm>
            <a:off x="0" y="0"/>
            <a:ext cx="9144000" cy="762000"/>
          </a:xfrm>
        </p:spPr>
        <p:txBody>
          <a:bodyPr/>
          <a:lstStyle/>
          <a:p>
            <a:pPr eaLnBrk="1" hangingPunct="1"/>
            <a:r>
              <a:rPr lang="en-US" sz="3200" b="1" dirty="0"/>
              <a:t>The SR and LR effects of an </a:t>
            </a:r>
            <a:r>
              <a:rPr lang="en-US" sz="3200" b="1" i="1" dirty="0"/>
              <a:t>IS</a:t>
            </a:r>
            <a:r>
              <a:rPr lang="en-US" sz="3200" b="1" dirty="0"/>
              <a:t> shock</a:t>
            </a:r>
          </a:p>
        </p:txBody>
      </p:sp>
      <p:sp>
        <p:nvSpPr>
          <p:cNvPr id="44" name="TextBox 43"/>
          <p:cNvSpPr txBox="1"/>
          <p:nvPr/>
        </p:nvSpPr>
        <p:spPr>
          <a:xfrm>
            <a:off x="6781800" y="1800958"/>
            <a:ext cx="351378" cy="369332"/>
          </a:xfrm>
          <a:prstGeom prst="rect">
            <a:avLst/>
          </a:prstGeom>
          <a:noFill/>
        </p:spPr>
        <p:txBody>
          <a:bodyPr wrap="none" rtlCol="0">
            <a:spAutoFit/>
          </a:bodyPr>
          <a:lstStyle/>
          <a:p>
            <a:r>
              <a:rPr lang="en-US" sz="1800" b="1" dirty="0">
                <a:solidFill>
                  <a:srgbClr val="002060"/>
                </a:solidFill>
              </a:rPr>
              <a:t>A</a:t>
            </a:r>
          </a:p>
        </p:txBody>
      </p:sp>
      <p:sp>
        <p:nvSpPr>
          <p:cNvPr id="45" name="TextBox 44"/>
          <p:cNvSpPr txBox="1"/>
          <p:nvPr/>
        </p:nvSpPr>
        <p:spPr>
          <a:xfrm>
            <a:off x="5944124" y="2044917"/>
            <a:ext cx="314510" cy="369332"/>
          </a:xfrm>
          <a:prstGeom prst="rect">
            <a:avLst/>
          </a:prstGeom>
          <a:noFill/>
        </p:spPr>
        <p:txBody>
          <a:bodyPr wrap="none" rtlCol="0">
            <a:spAutoFit/>
          </a:bodyPr>
          <a:lstStyle/>
          <a:p>
            <a:r>
              <a:rPr lang="en-US" sz="1800" b="1" dirty="0">
                <a:solidFill>
                  <a:srgbClr val="FF0000"/>
                </a:solidFill>
              </a:rPr>
              <a:t>B</a:t>
            </a:r>
          </a:p>
        </p:txBody>
      </p:sp>
      <p:sp>
        <p:nvSpPr>
          <p:cNvPr id="47" name="TextBox 46"/>
          <p:cNvSpPr txBox="1"/>
          <p:nvPr/>
        </p:nvSpPr>
        <p:spPr>
          <a:xfrm>
            <a:off x="6728889" y="4267200"/>
            <a:ext cx="351378" cy="369332"/>
          </a:xfrm>
          <a:prstGeom prst="rect">
            <a:avLst/>
          </a:prstGeom>
          <a:noFill/>
        </p:spPr>
        <p:txBody>
          <a:bodyPr wrap="none" rtlCol="0">
            <a:spAutoFit/>
          </a:bodyPr>
          <a:lstStyle/>
          <a:p>
            <a:r>
              <a:rPr lang="en-US" sz="1800" b="1" dirty="0">
                <a:solidFill>
                  <a:srgbClr val="002060"/>
                </a:solidFill>
              </a:rPr>
              <a:t>A</a:t>
            </a:r>
          </a:p>
        </p:txBody>
      </p:sp>
      <p:sp>
        <p:nvSpPr>
          <p:cNvPr id="48" name="TextBox 47"/>
          <p:cNvSpPr txBox="1"/>
          <p:nvPr/>
        </p:nvSpPr>
        <p:spPr>
          <a:xfrm>
            <a:off x="6096524" y="4260273"/>
            <a:ext cx="314510" cy="369332"/>
          </a:xfrm>
          <a:prstGeom prst="rect">
            <a:avLst/>
          </a:prstGeom>
          <a:noFill/>
        </p:spPr>
        <p:txBody>
          <a:bodyPr wrap="none" rtlCol="0">
            <a:spAutoFit/>
          </a:bodyPr>
          <a:lstStyle/>
          <a:p>
            <a:r>
              <a:rPr lang="en-US" sz="1800" b="1" dirty="0">
                <a:solidFill>
                  <a:srgbClr val="FF0000"/>
                </a:solidFill>
              </a:rPr>
              <a:t>B</a:t>
            </a:r>
          </a:p>
        </p:txBody>
      </p:sp>
      <p:sp>
        <p:nvSpPr>
          <p:cNvPr id="49" name="TextBox 48"/>
          <p:cNvSpPr txBox="1"/>
          <p:nvPr/>
        </p:nvSpPr>
        <p:spPr>
          <a:xfrm>
            <a:off x="5916071" y="3260301"/>
            <a:ext cx="498855" cy="400110"/>
          </a:xfrm>
          <a:prstGeom prst="rect">
            <a:avLst/>
          </a:prstGeom>
          <a:noFill/>
        </p:spPr>
        <p:txBody>
          <a:bodyPr wrap="none" rtlCol="0">
            <a:spAutoFit/>
          </a:bodyPr>
          <a:lstStyle/>
          <a:p>
            <a:r>
              <a:rPr lang="en-US" sz="2000" b="1" dirty="0">
                <a:solidFill>
                  <a:srgbClr val="FF0000"/>
                </a:solidFill>
              </a:rPr>
              <a:t>Y1</a:t>
            </a:r>
          </a:p>
        </p:txBody>
      </p:sp>
      <p:sp>
        <p:nvSpPr>
          <p:cNvPr id="50" name="TextBox 49"/>
          <p:cNvSpPr txBox="1"/>
          <p:nvPr/>
        </p:nvSpPr>
        <p:spPr>
          <a:xfrm>
            <a:off x="5884672" y="5878513"/>
            <a:ext cx="498855" cy="400110"/>
          </a:xfrm>
          <a:prstGeom prst="rect">
            <a:avLst/>
          </a:prstGeom>
          <a:noFill/>
        </p:spPr>
        <p:txBody>
          <a:bodyPr wrap="none" rtlCol="0">
            <a:spAutoFit/>
          </a:bodyPr>
          <a:lstStyle/>
          <a:p>
            <a:r>
              <a:rPr lang="en-US" sz="2000" b="1" dirty="0">
                <a:solidFill>
                  <a:srgbClr val="FF0000"/>
                </a:solidFill>
              </a:rPr>
              <a:t>Y1</a:t>
            </a:r>
          </a:p>
        </p:txBody>
      </p:sp>
    </p:spTree>
    <p:extLst>
      <p:ext uri="{BB962C8B-B14F-4D97-AF65-F5344CB8AC3E}">
        <p14:creationId xmlns:p14="http://schemas.microsoft.com/office/powerpoint/2010/main" val="1050316047"/>
      </p:ext>
    </p:extLst>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solidFill>
                  <a:srgbClr val="003366"/>
                </a:solidFill>
                <a:latin typeface="Arial" charset="0"/>
              </a:rPr>
              <a:t>slide </a:t>
            </a:r>
            <a:fld id="{B4F9620C-48F2-4865-A919-1D66E355E44C}" type="slidenum">
              <a:rPr lang="en-US" sz="1600" smtClean="0">
                <a:solidFill>
                  <a:srgbClr val="003366"/>
                </a:solidFill>
                <a:latin typeface="Arial" charset="0"/>
              </a:rPr>
              <a:pPr/>
              <a:t>45</a:t>
            </a:fld>
            <a:endParaRPr lang="en-US" sz="1600">
              <a:solidFill>
                <a:srgbClr val="003366"/>
              </a:solidFill>
              <a:latin typeface="Arial" charset="0"/>
            </a:endParaRPr>
          </a:p>
        </p:txBody>
      </p:sp>
      <p:sp>
        <p:nvSpPr>
          <p:cNvPr id="54275" name="Line 30"/>
          <p:cNvSpPr>
            <a:spLocks noChangeShapeType="1"/>
          </p:cNvSpPr>
          <p:nvPr/>
        </p:nvSpPr>
        <p:spPr bwMode="auto">
          <a:xfrm flipV="1">
            <a:off x="5486400" y="1600200"/>
            <a:ext cx="1828800" cy="1219200"/>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6" name="Line 22"/>
          <p:cNvSpPr>
            <a:spLocks noChangeShapeType="1"/>
          </p:cNvSpPr>
          <p:nvPr/>
        </p:nvSpPr>
        <p:spPr bwMode="auto">
          <a:xfrm>
            <a:off x="5715000" y="1371600"/>
            <a:ext cx="2057400" cy="1295400"/>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7" name="Line 25"/>
          <p:cNvSpPr>
            <a:spLocks noChangeShapeType="1"/>
          </p:cNvSpPr>
          <p:nvPr/>
        </p:nvSpPr>
        <p:spPr bwMode="auto">
          <a:xfrm>
            <a:off x="4953000" y="4572000"/>
            <a:ext cx="2971800" cy="0"/>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8" name="Line 39"/>
          <p:cNvSpPr>
            <a:spLocks noChangeShapeType="1"/>
          </p:cNvSpPr>
          <p:nvPr/>
        </p:nvSpPr>
        <p:spPr bwMode="auto">
          <a:xfrm>
            <a:off x="5653088" y="3702050"/>
            <a:ext cx="2087562" cy="1717675"/>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4279" name="Group 35"/>
          <p:cNvGrpSpPr>
            <a:grpSpLocks/>
          </p:cNvGrpSpPr>
          <p:nvPr/>
        </p:nvGrpSpPr>
        <p:grpSpPr bwMode="auto">
          <a:xfrm>
            <a:off x="5421313" y="3995738"/>
            <a:ext cx="2655887" cy="1882775"/>
            <a:chOff x="3415" y="2517"/>
            <a:chExt cx="1673" cy="1186"/>
          </a:xfrm>
        </p:grpSpPr>
        <p:sp>
          <p:nvSpPr>
            <p:cNvPr id="54327" name="Line 36"/>
            <p:cNvSpPr>
              <a:spLocks noChangeShapeType="1"/>
            </p:cNvSpPr>
            <p:nvPr/>
          </p:nvSpPr>
          <p:spPr bwMode="auto">
            <a:xfrm>
              <a:off x="3415" y="2517"/>
              <a:ext cx="1315" cy="1082"/>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8" name="Text Box 37"/>
            <p:cNvSpPr txBox="1">
              <a:spLocks noChangeArrowheads="1"/>
            </p:cNvSpPr>
            <p:nvPr/>
          </p:nvSpPr>
          <p:spPr bwMode="auto">
            <a:xfrm>
              <a:off x="4733" y="3453"/>
              <a:ext cx="3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Arial" charset="0"/>
                </a:rPr>
                <a:t>AD</a:t>
              </a:r>
              <a:r>
                <a:rPr lang="en-US" sz="2300" baseline="-25000">
                  <a:latin typeface="Tahoma" pitchFamily="34" charset="0"/>
                </a:rPr>
                <a:t>2</a:t>
              </a:r>
            </a:p>
          </p:txBody>
        </p:sp>
      </p:grpSp>
      <p:grpSp>
        <p:nvGrpSpPr>
          <p:cNvPr id="385091" name="Group 67"/>
          <p:cNvGrpSpPr>
            <a:grpSpLocks/>
          </p:cNvGrpSpPr>
          <p:nvPr/>
        </p:nvGrpSpPr>
        <p:grpSpPr bwMode="auto">
          <a:xfrm>
            <a:off x="4962525" y="1716088"/>
            <a:ext cx="2971800" cy="4171950"/>
            <a:chOff x="3126" y="1081"/>
            <a:chExt cx="1872" cy="2628"/>
          </a:xfrm>
        </p:grpSpPr>
        <p:sp>
          <p:nvSpPr>
            <p:cNvPr id="54324" name="Line 52"/>
            <p:cNvSpPr>
              <a:spLocks noChangeShapeType="1"/>
            </p:cNvSpPr>
            <p:nvPr/>
          </p:nvSpPr>
          <p:spPr bwMode="auto">
            <a:xfrm flipH="1">
              <a:off x="3981" y="1578"/>
              <a:ext cx="3" cy="2131"/>
            </a:xfrm>
            <a:prstGeom prst="line">
              <a:avLst/>
            </a:prstGeom>
            <a:noFill/>
            <a:ln w="12700">
              <a:solidFill>
                <a:srgbClr val="3399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5" name="Line 60"/>
            <p:cNvSpPr>
              <a:spLocks noChangeShapeType="1"/>
            </p:cNvSpPr>
            <p:nvPr/>
          </p:nvSpPr>
          <p:spPr bwMode="auto">
            <a:xfrm>
              <a:off x="3126" y="2984"/>
              <a:ext cx="1872" cy="0"/>
            </a:xfrm>
            <a:prstGeom prst="line">
              <a:avLst/>
            </a:prstGeom>
            <a:noFill/>
            <a:ln w="28575">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6" name="Line 62"/>
            <p:cNvSpPr>
              <a:spLocks noChangeShapeType="1"/>
            </p:cNvSpPr>
            <p:nvPr/>
          </p:nvSpPr>
          <p:spPr bwMode="auto">
            <a:xfrm flipV="1">
              <a:off x="3587" y="1081"/>
              <a:ext cx="1152" cy="768"/>
            </a:xfrm>
            <a:prstGeom prst="line">
              <a:avLst/>
            </a:prstGeom>
            <a:noFill/>
            <a:ln w="28575">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85092" name="Group 68"/>
          <p:cNvGrpSpPr>
            <a:grpSpLocks/>
          </p:cNvGrpSpPr>
          <p:nvPr/>
        </p:nvGrpSpPr>
        <p:grpSpPr bwMode="auto">
          <a:xfrm>
            <a:off x="4956175" y="1849438"/>
            <a:ext cx="2971800" cy="4046537"/>
            <a:chOff x="3122" y="1165"/>
            <a:chExt cx="1872" cy="2549"/>
          </a:xfrm>
        </p:grpSpPr>
        <p:sp>
          <p:nvSpPr>
            <p:cNvPr id="54321" name="Line 61"/>
            <p:cNvSpPr>
              <a:spLocks noChangeShapeType="1"/>
            </p:cNvSpPr>
            <p:nvPr/>
          </p:nvSpPr>
          <p:spPr bwMode="auto">
            <a:xfrm>
              <a:off x="3122" y="3083"/>
              <a:ext cx="1872" cy="0"/>
            </a:xfrm>
            <a:prstGeom prst="line">
              <a:avLst/>
            </a:prstGeom>
            <a:noFill/>
            <a:ln w="28575">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2" name="Line 63"/>
            <p:cNvSpPr>
              <a:spLocks noChangeShapeType="1"/>
            </p:cNvSpPr>
            <p:nvPr/>
          </p:nvSpPr>
          <p:spPr bwMode="auto">
            <a:xfrm flipV="1">
              <a:off x="3696" y="1165"/>
              <a:ext cx="1152" cy="768"/>
            </a:xfrm>
            <a:prstGeom prst="line">
              <a:avLst/>
            </a:prstGeom>
            <a:noFill/>
            <a:ln w="28575">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3" name="Line 65"/>
            <p:cNvSpPr>
              <a:spLocks noChangeShapeType="1"/>
            </p:cNvSpPr>
            <p:nvPr/>
          </p:nvSpPr>
          <p:spPr bwMode="auto">
            <a:xfrm>
              <a:off x="4106" y="1657"/>
              <a:ext cx="1" cy="2057"/>
            </a:xfrm>
            <a:prstGeom prst="line">
              <a:avLst/>
            </a:prstGeom>
            <a:noFill/>
            <a:ln w="12700">
              <a:solidFill>
                <a:srgbClr val="3399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282" name="Group 3"/>
          <p:cNvGrpSpPr>
            <a:grpSpLocks/>
          </p:cNvGrpSpPr>
          <p:nvPr/>
        </p:nvGrpSpPr>
        <p:grpSpPr bwMode="auto">
          <a:xfrm>
            <a:off x="4572000" y="1143000"/>
            <a:ext cx="3657600" cy="2500313"/>
            <a:chOff x="2256" y="806"/>
            <a:chExt cx="2304" cy="1575"/>
          </a:xfrm>
        </p:grpSpPr>
        <p:grpSp>
          <p:nvGrpSpPr>
            <p:cNvPr id="54316" name="Group 4"/>
            <p:cNvGrpSpPr>
              <a:grpSpLocks/>
            </p:cNvGrpSpPr>
            <p:nvPr/>
          </p:nvGrpSpPr>
          <p:grpSpPr bwMode="auto">
            <a:xfrm>
              <a:off x="2496" y="960"/>
              <a:ext cx="1824" cy="1188"/>
              <a:chOff x="2640" y="1056"/>
              <a:chExt cx="2496" cy="2112"/>
            </a:xfrm>
          </p:grpSpPr>
          <p:sp>
            <p:nvSpPr>
              <p:cNvPr id="54319" name="Line 5"/>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0" name="Line 6"/>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317" name="Text Box 7"/>
            <p:cNvSpPr txBox="1">
              <a:spLocks noChangeArrowheads="1"/>
            </p:cNvSpPr>
            <p:nvPr/>
          </p:nvSpPr>
          <p:spPr bwMode="auto">
            <a:xfrm>
              <a:off x="4224" y="2112"/>
              <a:ext cx="3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Y</a:t>
              </a:r>
              <a:r>
                <a:rPr lang="en-US" sz="2200">
                  <a:latin typeface="Arial" charset="0"/>
                </a:rPr>
                <a:t> </a:t>
              </a:r>
            </a:p>
          </p:txBody>
        </p:sp>
        <p:sp>
          <p:nvSpPr>
            <p:cNvPr id="54318" name="Text Box 8"/>
            <p:cNvSpPr txBox="1">
              <a:spLocks noChangeArrowheads="1"/>
            </p:cNvSpPr>
            <p:nvPr/>
          </p:nvSpPr>
          <p:spPr bwMode="auto">
            <a:xfrm>
              <a:off x="2256" y="806"/>
              <a:ext cx="24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sz="2200" b="1" i="1">
                  <a:latin typeface="Tahoma" pitchFamily="34" charset="0"/>
                </a:rPr>
                <a:t>r</a:t>
              </a:r>
              <a:endParaRPr lang="en-US" sz="2200">
                <a:latin typeface="Arial" charset="0"/>
              </a:endParaRPr>
            </a:p>
          </p:txBody>
        </p:sp>
      </p:grpSp>
      <p:grpSp>
        <p:nvGrpSpPr>
          <p:cNvPr id="54283" name="Group 9"/>
          <p:cNvGrpSpPr>
            <a:grpSpLocks/>
          </p:cNvGrpSpPr>
          <p:nvPr/>
        </p:nvGrpSpPr>
        <p:grpSpPr bwMode="auto">
          <a:xfrm>
            <a:off x="4572000" y="3767138"/>
            <a:ext cx="3657600" cy="2500312"/>
            <a:chOff x="2256" y="806"/>
            <a:chExt cx="2304" cy="1575"/>
          </a:xfrm>
        </p:grpSpPr>
        <p:grpSp>
          <p:nvGrpSpPr>
            <p:cNvPr id="54311" name="Group 10"/>
            <p:cNvGrpSpPr>
              <a:grpSpLocks/>
            </p:cNvGrpSpPr>
            <p:nvPr/>
          </p:nvGrpSpPr>
          <p:grpSpPr bwMode="auto">
            <a:xfrm>
              <a:off x="2496" y="960"/>
              <a:ext cx="1824" cy="1188"/>
              <a:chOff x="2640" y="1056"/>
              <a:chExt cx="2496" cy="2112"/>
            </a:xfrm>
          </p:grpSpPr>
          <p:sp>
            <p:nvSpPr>
              <p:cNvPr id="54314" name="Line 11"/>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5" name="Line 12"/>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312" name="Text Box 13"/>
            <p:cNvSpPr txBox="1">
              <a:spLocks noChangeArrowheads="1"/>
            </p:cNvSpPr>
            <p:nvPr/>
          </p:nvSpPr>
          <p:spPr bwMode="auto">
            <a:xfrm>
              <a:off x="4224" y="2112"/>
              <a:ext cx="3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Y</a:t>
              </a:r>
              <a:r>
                <a:rPr lang="en-US" sz="2200">
                  <a:latin typeface="Arial" charset="0"/>
                </a:rPr>
                <a:t> </a:t>
              </a:r>
            </a:p>
          </p:txBody>
        </p:sp>
        <p:sp>
          <p:nvSpPr>
            <p:cNvPr id="54313" name="Text Box 14"/>
            <p:cNvSpPr txBox="1">
              <a:spLocks noChangeArrowheads="1"/>
            </p:cNvSpPr>
            <p:nvPr/>
          </p:nvSpPr>
          <p:spPr bwMode="auto">
            <a:xfrm>
              <a:off x="2256" y="806"/>
              <a:ext cx="24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sz="2200" b="1" i="1">
                  <a:latin typeface="Tahoma" pitchFamily="34" charset="0"/>
                </a:rPr>
                <a:t>P</a:t>
              </a:r>
              <a:endParaRPr lang="en-US" sz="2200">
                <a:latin typeface="Arial" charset="0"/>
              </a:endParaRPr>
            </a:p>
          </p:txBody>
        </p:sp>
      </p:grpSp>
      <p:sp>
        <p:nvSpPr>
          <p:cNvPr id="54284" name="Line 15"/>
          <p:cNvSpPr>
            <a:spLocks noChangeShapeType="1"/>
          </p:cNvSpPr>
          <p:nvPr/>
        </p:nvSpPr>
        <p:spPr bwMode="auto">
          <a:xfrm>
            <a:off x="6710363" y="4143375"/>
            <a:ext cx="0" cy="175260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5" name="Text Box 16"/>
          <p:cNvSpPr txBox="1">
            <a:spLocks noChangeArrowheads="1"/>
          </p:cNvSpPr>
          <p:nvPr/>
        </p:nvSpPr>
        <p:spPr bwMode="auto">
          <a:xfrm>
            <a:off x="6400800" y="382905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LRAS</a:t>
            </a:r>
          </a:p>
        </p:txBody>
      </p:sp>
      <p:graphicFrame>
        <p:nvGraphicFramePr>
          <p:cNvPr id="54286" name="Object 17"/>
          <p:cNvGraphicFramePr>
            <a:graphicFrameLocks noChangeAspect="1"/>
          </p:cNvGraphicFramePr>
          <p:nvPr/>
        </p:nvGraphicFramePr>
        <p:xfrm>
          <a:off x="6580188" y="5886450"/>
          <a:ext cx="334962" cy="438150"/>
        </p:xfrm>
        <a:graphic>
          <a:graphicData uri="http://schemas.openxmlformats.org/presentationml/2006/ole">
            <mc:AlternateContent xmlns:mc="http://schemas.openxmlformats.org/markup-compatibility/2006">
              <mc:Choice xmlns:v="urn:schemas-microsoft-com:vml" Requires="v">
                <p:oleObj spid="_x0000_s24620" name="Equation" r:id="rId4" imgW="164885" imgH="215619" progId="Equation.DSMT4">
                  <p:embed/>
                </p:oleObj>
              </mc:Choice>
              <mc:Fallback>
                <p:oleObj name="Equation" r:id="rId4"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0188" y="5886450"/>
                        <a:ext cx="334962"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4287" name="Group 18"/>
          <p:cNvGrpSpPr>
            <a:grpSpLocks/>
          </p:cNvGrpSpPr>
          <p:nvPr/>
        </p:nvGrpSpPr>
        <p:grpSpPr bwMode="auto">
          <a:xfrm>
            <a:off x="6400800" y="1219200"/>
            <a:ext cx="762000" cy="2495550"/>
            <a:chOff x="4032" y="768"/>
            <a:chExt cx="480" cy="1572"/>
          </a:xfrm>
        </p:grpSpPr>
        <p:sp>
          <p:nvSpPr>
            <p:cNvPr id="54308" name="Line 19"/>
            <p:cNvSpPr>
              <a:spLocks noChangeShapeType="1"/>
            </p:cNvSpPr>
            <p:nvPr/>
          </p:nvSpPr>
          <p:spPr bwMode="auto">
            <a:xfrm>
              <a:off x="4227" y="966"/>
              <a:ext cx="0" cy="1104"/>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9" name="Text Box 20"/>
            <p:cNvSpPr txBox="1">
              <a:spLocks noChangeArrowheads="1"/>
            </p:cNvSpPr>
            <p:nvPr/>
          </p:nvSpPr>
          <p:spPr bwMode="auto">
            <a:xfrm>
              <a:off x="4032" y="768"/>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LRAS</a:t>
              </a:r>
            </a:p>
          </p:txBody>
        </p:sp>
        <p:graphicFrame>
          <p:nvGraphicFramePr>
            <p:cNvPr id="54310" name="Object 21"/>
            <p:cNvGraphicFramePr>
              <a:graphicFrameLocks noChangeAspect="1"/>
            </p:cNvGraphicFramePr>
            <p:nvPr/>
          </p:nvGraphicFramePr>
          <p:xfrm>
            <a:off x="4145" y="2064"/>
            <a:ext cx="211" cy="276"/>
          </p:xfrm>
          <a:graphic>
            <a:graphicData uri="http://schemas.openxmlformats.org/presentationml/2006/ole">
              <mc:AlternateContent xmlns:mc="http://schemas.openxmlformats.org/markup-compatibility/2006">
                <mc:Choice xmlns:v="urn:schemas-microsoft-com:vml" Requires="v">
                  <p:oleObj spid="_x0000_s24621" name="Equation" r:id="rId6" imgW="164885" imgH="215619" progId="Equation.DSMT4">
                    <p:embed/>
                  </p:oleObj>
                </mc:Choice>
                <mc:Fallback>
                  <p:oleObj name="Equation" r:id="rId6"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2064"/>
                          <a:ext cx="211"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4288" name="Text Box 23"/>
          <p:cNvSpPr txBox="1">
            <a:spLocks noChangeArrowheads="1"/>
          </p:cNvSpPr>
          <p:nvPr/>
        </p:nvSpPr>
        <p:spPr bwMode="auto">
          <a:xfrm>
            <a:off x="7800975" y="2528888"/>
            <a:ext cx="42862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solidFill>
                  <a:srgbClr val="DDDDDD"/>
                </a:solidFill>
                <a:latin typeface="Tahoma" pitchFamily="34" charset="0"/>
              </a:rPr>
              <a:t>IS</a:t>
            </a:r>
            <a:r>
              <a:rPr lang="en-US" sz="2300" baseline="-25000">
                <a:solidFill>
                  <a:srgbClr val="DDDDDD"/>
                </a:solidFill>
                <a:latin typeface="Tahoma" pitchFamily="34" charset="0"/>
              </a:rPr>
              <a:t>1</a:t>
            </a:r>
          </a:p>
        </p:txBody>
      </p:sp>
      <p:sp>
        <p:nvSpPr>
          <p:cNvPr id="54289" name="Text Box 26"/>
          <p:cNvSpPr txBox="1">
            <a:spLocks noChangeArrowheads="1"/>
          </p:cNvSpPr>
          <p:nvPr/>
        </p:nvSpPr>
        <p:spPr bwMode="auto">
          <a:xfrm>
            <a:off x="7620000" y="42672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solidFill>
                  <a:srgbClr val="DDDDDD"/>
                </a:solidFill>
                <a:latin typeface="Arial" charset="0"/>
              </a:rPr>
              <a:t>SRAS</a:t>
            </a:r>
            <a:r>
              <a:rPr lang="en-US" sz="2300" baseline="-25000">
                <a:solidFill>
                  <a:srgbClr val="DDDDDD"/>
                </a:solidFill>
                <a:latin typeface="Tahoma" pitchFamily="34" charset="0"/>
              </a:rPr>
              <a:t>1</a:t>
            </a:r>
          </a:p>
        </p:txBody>
      </p:sp>
      <p:sp>
        <p:nvSpPr>
          <p:cNvPr id="54290" name="Text Box 27"/>
          <p:cNvSpPr txBox="1">
            <a:spLocks noChangeArrowheads="1"/>
          </p:cNvSpPr>
          <p:nvPr/>
        </p:nvSpPr>
        <p:spPr bwMode="auto">
          <a:xfrm>
            <a:off x="4572000" y="4343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solidFill>
                  <a:srgbClr val="DDDDDD"/>
                </a:solidFill>
                <a:latin typeface="Tahoma" pitchFamily="34" charset="0"/>
              </a:rPr>
              <a:t>P</a:t>
            </a:r>
            <a:r>
              <a:rPr lang="en-US" sz="2200" baseline="-25000">
                <a:solidFill>
                  <a:srgbClr val="DDDDDD"/>
                </a:solidFill>
                <a:latin typeface="Tahoma" pitchFamily="34" charset="0"/>
              </a:rPr>
              <a:t>1</a:t>
            </a:r>
          </a:p>
        </p:txBody>
      </p:sp>
      <p:sp>
        <p:nvSpPr>
          <p:cNvPr id="54291" name="Text Box 29"/>
          <p:cNvSpPr txBox="1">
            <a:spLocks noChangeArrowheads="1"/>
          </p:cNvSpPr>
          <p:nvPr/>
        </p:nvSpPr>
        <p:spPr bwMode="auto">
          <a:xfrm>
            <a:off x="7315200" y="1292225"/>
            <a:ext cx="9429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solidFill>
                  <a:srgbClr val="DDDDDD"/>
                </a:solidFill>
                <a:latin typeface="Arial" charset="0"/>
              </a:rPr>
              <a:t>LM</a:t>
            </a:r>
            <a:r>
              <a:rPr lang="en-US" sz="2300">
                <a:solidFill>
                  <a:srgbClr val="DDDDDD"/>
                </a:solidFill>
                <a:latin typeface="Arial" charset="0"/>
              </a:rPr>
              <a:t>(</a:t>
            </a:r>
            <a:r>
              <a:rPr lang="en-US" sz="2300" b="1" i="1">
                <a:solidFill>
                  <a:srgbClr val="DDDDDD"/>
                </a:solidFill>
                <a:latin typeface="Arial" charset="0"/>
              </a:rPr>
              <a:t>P</a:t>
            </a:r>
            <a:r>
              <a:rPr lang="en-US" sz="2300" baseline="-25000">
                <a:solidFill>
                  <a:srgbClr val="DDDDDD"/>
                </a:solidFill>
                <a:latin typeface="Tahoma" pitchFamily="34" charset="0"/>
              </a:rPr>
              <a:t>1</a:t>
            </a:r>
            <a:r>
              <a:rPr lang="en-US" sz="2300">
                <a:solidFill>
                  <a:srgbClr val="DDDDDD"/>
                </a:solidFill>
                <a:latin typeface="Arial" charset="0"/>
              </a:rPr>
              <a:t>)</a:t>
            </a:r>
          </a:p>
        </p:txBody>
      </p:sp>
      <p:grpSp>
        <p:nvGrpSpPr>
          <p:cNvPr id="54292" name="Group 31"/>
          <p:cNvGrpSpPr>
            <a:grpSpLocks/>
          </p:cNvGrpSpPr>
          <p:nvPr/>
        </p:nvGrpSpPr>
        <p:grpSpPr bwMode="auto">
          <a:xfrm>
            <a:off x="5105400" y="1752600"/>
            <a:ext cx="2576513" cy="1524000"/>
            <a:chOff x="3216" y="1104"/>
            <a:chExt cx="1623" cy="960"/>
          </a:xfrm>
        </p:grpSpPr>
        <p:sp>
          <p:nvSpPr>
            <p:cNvPr id="54306" name="Line 32"/>
            <p:cNvSpPr>
              <a:spLocks noChangeShapeType="1"/>
            </p:cNvSpPr>
            <p:nvPr/>
          </p:nvSpPr>
          <p:spPr bwMode="auto">
            <a:xfrm>
              <a:off x="3216" y="1104"/>
              <a:ext cx="1296" cy="816"/>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7" name="Text Box 33"/>
            <p:cNvSpPr txBox="1">
              <a:spLocks noChangeArrowheads="1"/>
            </p:cNvSpPr>
            <p:nvPr/>
          </p:nvSpPr>
          <p:spPr bwMode="auto">
            <a:xfrm>
              <a:off x="4512" y="1785"/>
              <a:ext cx="327"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Tahoma" pitchFamily="34" charset="0"/>
                </a:rPr>
                <a:t>IS</a:t>
              </a:r>
              <a:r>
                <a:rPr lang="en-US" sz="2300" baseline="-25000">
                  <a:latin typeface="Tahoma" pitchFamily="34" charset="0"/>
                </a:rPr>
                <a:t>2</a:t>
              </a:r>
            </a:p>
          </p:txBody>
        </p:sp>
      </p:grpSp>
      <p:sp>
        <p:nvSpPr>
          <p:cNvPr id="54293" name="Line 34"/>
          <p:cNvSpPr>
            <a:spLocks noChangeShapeType="1"/>
          </p:cNvSpPr>
          <p:nvPr/>
        </p:nvSpPr>
        <p:spPr bwMode="auto">
          <a:xfrm>
            <a:off x="6124575" y="2395538"/>
            <a:ext cx="0" cy="3497262"/>
          </a:xfrm>
          <a:prstGeom prst="line">
            <a:avLst/>
          </a:prstGeom>
          <a:noFill/>
          <a:ln w="12700">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4" name="Text Box 38"/>
          <p:cNvSpPr txBox="1">
            <a:spLocks noChangeArrowheads="1"/>
          </p:cNvSpPr>
          <p:nvPr/>
        </p:nvSpPr>
        <p:spPr bwMode="auto">
          <a:xfrm>
            <a:off x="7753350" y="5218113"/>
            <a:ext cx="563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solidFill>
                  <a:srgbClr val="DDDDDD"/>
                </a:solidFill>
                <a:latin typeface="Arial" charset="0"/>
              </a:rPr>
              <a:t>AD</a:t>
            </a:r>
            <a:r>
              <a:rPr lang="en-US" sz="2300" baseline="-25000">
                <a:solidFill>
                  <a:srgbClr val="DDDDDD"/>
                </a:solidFill>
                <a:latin typeface="Tahoma" pitchFamily="34" charset="0"/>
              </a:rPr>
              <a:t>1</a:t>
            </a:r>
          </a:p>
        </p:txBody>
      </p:sp>
      <p:grpSp>
        <p:nvGrpSpPr>
          <p:cNvPr id="385094" name="Group 70"/>
          <p:cNvGrpSpPr>
            <a:grpSpLocks/>
          </p:cNvGrpSpPr>
          <p:nvPr/>
        </p:nvGrpSpPr>
        <p:grpSpPr bwMode="auto">
          <a:xfrm>
            <a:off x="4572000" y="1695450"/>
            <a:ext cx="4222750" cy="3567113"/>
            <a:chOff x="2880" y="1068"/>
            <a:chExt cx="2660" cy="2247"/>
          </a:xfrm>
        </p:grpSpPr>
        <p:grpSp>
          <p:nvGrpSpPr>
            <p:cNvPr id="54299" name="Group 71"/>
            <p:cNvGrpSpPr>
              <a:grpSpLocks/>
            </p:cNvGrpSpPr>
            <p:nvPr/>
          </p:nvGrpSpPr>
          <p:grpSpPr bwMode="auto">
            <a:xfrm>
              <a:off x="2880" y="2979"/>
              <a:ext cx="2496" cy="336"/>
              <a:chOff x="2880" y="2979"/>
              <a:chExt cx="2496" cy="336"/>
            </a:xfrm>
          </p:grpSpPr>
          <p:sp>
            <p:nvSpPr>
              <p:cNvPr id="54303" name="Line 72"/>
              <p:cNvSpPr>
                <a:spLocks noChangeShapeType="1"/>
              </p:cNvSpPr>
              <p:nvPr/>
            </p:nvSpPr>
            <p:spPr bwMode="auto">
              <a:xfrm>
                <a:off x="3120" y="3171"/>
                <a:ext cx="1872" cy="0"/>
              </a:xfrm>
              <a:prstGeom prst="line">
                <a:avLst/>
              </a:prstGeom>
              <a:noFill/>
              <a:ln w="28575">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4" name="Text Box 73"/>
              <p:cNvSpPr txBox="1">
                <a:spLocks noChangeArrowheads="1"/>
              </p:cNvSpPr>
              <p:nvPr/>
            </p:nvSpPr>
            <p:spPr bwMode="auto">
              <a:xfrm>
                <a:off x="4800" y="2979"/>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SRAS</a:t>
                </a:r>
                <a:r>
                  <a:rPr lang="en-US" sz="2300" baseline="-25000">
                    <a:latin typeface="Tahoma" pitchFamily="34" charset="0"/>
                  </a:rPr>
                  <a:t>2</a:t>
                </a:r>
              </a:p>
            </p:txBody>
          </p:sp>
          <p:sp>
            <p:nvSpPr>
              <p:cNvPr id="54305" name="Text Box 74"/>
              <p:cNvSpPr txBox="1">
                <a:spLocks noChangeArrowheads="1"/>
              </p:cNvSpPr>
              <p:nvPr/>
            </p:nvSpPr>
            <p:spPr bwMode="auto">
              <a:xfrm>
                <a:off x="2880" y="3027"/>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P</a:t>
                </a:r>
                <a:r>
                  <a:rPr lang="en-US" sz="2200" baseline="-25000">
                    <a:latin typeface="Tahoma" pitchFamily="34" charset="0"/>
                  </a:rPr>
                  <a:t>2</a:t>
                </a:r>
              </a:p>
            </p:txBody>
          </p:sp>
        </p:grpSp>
        <p:grpSp>
          <p:nvGrpSpPr>
            <p:cNvPr id="54300" name="Group 75"/>
            <p:cNvGrpSpPr>
              <a:grpSpLocks/>
            </p:cNvGrpSpPr>
            <p:nvPr/>
          </p:nvGrpSpPr>
          <p:grpSpPr bwMode="auto">
            <a:xfrm>
              <a:off x="3825" y="1068"/>
              <a:ext cx="1715" cy="945"/>
              <a:chOff x="3825" y="1068"/>
              <a:chExt cx="1715" cy="945"/>
            </a:xfrm>
          </p:grpSpPr>
          <p:sp>
            <p:nvSpPr>
              <p:cNvPr id="54301" name="Line 76"/>
              <p:cNvSpPr>
                <a:spLocks noChangeShapeType="1"/>
              </p:cNvSpPr>
              <p:nvPr/>
            </p:nvSpPr>
            <p:spPr bwMode="auto">
              <a:xfrm flipV="1">
                <a:off x="3825" y="1245"/>
                <a:ext cx="1152" cy="768"/>
              </a:xfrm>
              <a:prstGeom prst="line">
                <a:avLst/>
              </a:prstGeom>
              <a:noFill/>
              <a:ln w="28575">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2" name="Text Box 77"/>
              <p:cNvSpPr txBox="1">
                <a:spLocks noChangeArrowheads="1"/>
              </p:cNvSpPr>
              <p:nvPr/>
            </p:nvSpPr>
            <p:spPr bwMode="auto">
              <a:xfrm>
                <a:off x="4946" y="1068"/>
                <a:ext cx="594"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Arial" charset="0"/>
                  </a:rPr>
                  <a:t>LM</a:t>
                </a:r>
                <a:r>
                  <a:rPr lang="en-US" sz="2300">
                    <a:latin typeface="Arial" charset="0"/>
                  </a:rPr>
                  <a:t>(</a:t>
                </a:r>
                <a:r>
                  <a:rPr lang="en-US" sz="2300" b="1" i="1">
                    <a:latin typeface="Arial" charset="0"/>
                  </a:rPr>
                  <a:t>P</a:t>
                </a:r>
                <a:r>
                  <a:rPr lang="en-US" sz="2300" baseline="-25000">
                    <a:latin typeface="Tahoma" pitchFamily="34" charset="0"/>
                  </a:rPr>
                  <a:t>2</a:t>
                </a:r>
                <a:r>
                  <a:rPr lang="en-US" sz="2300">
                    <a:latin typeface="Arial" charset="0"/>
                  </a:rPr>
                  <a:t>)</a:t>
                </a:r>
              </a:p>
            </p:txBody>
          </p:sp>
        </p:grpSp>
      </p:grpSp>
      <p:sp>
        <p:nvSpPr>
          <p:cNvPr id="58" name="Rectangle 2"/>
          <p:cNvSpPr txBox="1">
            <a:spLocks noChangeArrowheads="1"/>
          </p:cNvSpPr>
          <p:nvPr/>
        </p:nvSpPr>
        <p:spPr>
          <a:xfrm>
            <a:off x="390525" y="76200"/>
            <a:ext cx="8229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t>The SR and LR effects of an </a:t>
            </a:r>
            <a:r>
              <a:rPr lang="en-US" sz="3200" i="1"/>
              <a:t>IS</a:t>
            </a:r>
            <a:r>
              <a:rPr lang="en-US" sz="3200"/>
              <a:t> shock</a:t>
            </a:r>
            <a:endParaRPr lang="en-US" sz="3200" dirty="0"/>
          </a:p>
        </p:txBody>
      </p:sp>
      <p:sp>
        <p:nvSpPr>
          <p:cNvPr id="61" name="TextBox 60"/>
          <p:cNvSpPr txBox="1"/>
          <p:nvPr/>
        </p:nvSpPr>
        <p:spPr>
          <a:xfrm>
            <a:off x="6668078" y="1686203"/>
            <a:ext cx="351378" cy="369332"/>
          </a:xfrm>
          <a:prstGeom prst="rect">
            <a:avLst/>
          </a:prstGeom>
          <a:noFill/>
        </p:spPr>
        <p:txBody>
          <a:bodyPr wrap="none" rtlCol="0">
            <a:spAutoFit/>
          </a:bodyPr>
          <a:lstStyle/>
          <a:p>
            <a:r>
              <a:rPr lang="en-US" sz="1800" b="1" dirty="0">
                <a:solidFill>
                  <a:srgbClr val="002060"/>
                </a:solidFill>
              </a:rPr>
              <a:t>A</a:t>
            </a:r>
          </a:p>
        </p:txBody>
      </p:sp>
      <p:sp>
        <p:nvSpPr>
          <p:cNvPr id="62" name="TextBox 61"/>
          <p:cNvSpPr txBox="1"/>
          <p:nvPr/>
        </p:nvSpPr>
        <p:spPr>
          <a:xfrm>
            <a:off x="6650507" y="4278868"/>
            <a:ext cx="351378" cy="369332"/>
          </a:xfrm>
          <a:prstGeom prst="rect">
            <a:avLst/>
          </a:prstGeom>
          <a:noFill/>
        </p:spPr>
        <p:txBody>
          <a:bodyPr wrap="none" rtlCol="0">
            <a:spAutoFit/>
          </a:bodyPr>
          <a:lstStyle/>
          <a:p>
            <a:r>
              <a:rPr lang="en-US" sz="1800" b="1" dirty="0">
                <a:solidFill>
                  <a:srgbClr val="002060"/>
                </a:solidFill>
              </a:rPr>
              <a:t>A</a:t>
            </a:r>
          </a:p>
        </p:txBody>
      </p:sp>
      <p:sp>
        <p:nvSpPr>
          <p:cNvPr id="63" name="TextBox 62"/>
          <p:cNvSpPr txBox="1"/>
          <p:nvPr/>
        </p:nvSpPr>
        <p:spPr>
          <a:xfrm>
            <a:off x="6650507" y="5112307"/>
            <a:ext cx="306494" cy="369332"/>
          </a:xfrm>
          <a:prstGeom prst="rect">
            <a:avLst/>
          </a:prstGeom>
          <a:noFill/>
        </p:spPr>
        <p:txBody>
          <a:bodyPr wrap="none" rtlCol="0">
            <a:spAutoFit/>
          </a:bodyPr>
          <a:lstStyle/>
          <a:p>
            <a:r>
              <a:rPr lang="en-US" sz="1800" b="1" dirty="0">
                <a:solidFill>
                  <a:srgbClr val="00B050"/>
                </a:solidFill>
              </a:rPr>
              <a:t>C</a:t>
            </a:r>
          </a:p>
        </p:txBody>
      </p:sp>
      <p:sp>
        <p:nvSpPr>
          <p:cNvPr id="3" name="Rectangle 2"/>
          <p:cNvSpPr/>
          <p:nvPr/>
        </p:nvSpPr>
        <p:spPr>
          <a:xfrm>
            <a:off x="6695391" y="2787134"/>
            <a:ext cx="306494" cy="369332"/>
          </a:xfrm>
          <a:prstGeom prst="rect">
            <a:avLst/>
          </a:prstGeom>
        </p:spPr>
        <p:txBody>
          <a:bodyPr wrap="none">
            <a:spAutoFit/>
          </a:bodyPr>
          <a:lstStyle/>
          <a:p>
            <a:r>
              <a:rPr lang="en-US" b="1" dirty="0">
                <a:solidFill>
                  <a:srgbClr val="00B050"/>
                </a:solidFill>
              </a:rPr>
              <a:t>C</a:t>
            </a:r>
            <a:endParaRPr lang="en-US" dirty="0">
              <a:solidFill>
                <a:srgbClr val="00B050"/>
              </a:solidFill>
            </a:endParaRPr>
          </a:p>
        </p:txBody>
      </p:sp>
      <p:sp>
        <p:nvSpPr>
          <p:cNvPr id="65" name="TextBox 64"/>
          <p:cNvSpPr txBox="1"/>
          <p:nvPr/>
        </p:nvSpPr>
        <p:spPr>
          <a:xfrm>
            <a:off x="5867152" y="3243203"/>
            <a:ext cx="498855" cy="400110"/>
          </a:xfrm>
          <a:prstGeom prst="rect">
            <a:avLst/>
          </a:prstGeom>
          <a:noFill/>
        </p:spPr>
        <p:txBody>
          <a:bodyPr wrap="none" rtlCol="0">
            <a:spAutoFit/>
          </a:bodyPr>
          <a:lstStyle/>
          <a:p>
            <a:r>
              <a:rPr lang="en-US" sz="2000" b="1" dirty="0">
                <a:solidFill>
                  <a:srgbClr val="FF0000"/>
                </a:solidFill>
              </a:rPr>
              <a:t>Y1</a:t>
            </a:r>
          </a:p>
        </p:txBody>
      </p:sp>
      <p:sp>
        <p:nvSpPr>
          <p:cNvPr id="66" name="TextBox 65"/>
          <p:cNvSpPr txBox="1"/>
          <p:nvPr/>
        </p:nvSpPr>
        <p:spPr>
          <a:xfrm>
            <a:off x="5867152" y="5897563"/>
            <a:ext cx="498855" cy="400110"/>
          </a:xfrm>
          <a:prstGeom prst="rect">
            <a:avLst/>
          </a:prstGeom>
          <a:noFill/>
        </p:spPr>
        <p:txBody>
          <a:bodyPr wrap="none" rtlCol="0">
            <a:spAutoFit/>
          </a:bodyPr>
          <a:lstStyle/>
          <a:p>
            <a:r>
              <a:rPr lang="en-US" sz="2000" b="1" dirty="0">
                <a:solidFill>
                  <a:srgbClr val="FF0000"/>
                </a:solidFill>
              </a:rPr>
              <a:t>Y1</a:t>
            </a:r>
          </a:p>
        </p:txBody>
      </p:sp>
      <p:sp>
        <p:nvSpPr>
          <p:cNvPr id="67" name="TextBox 66"/>
          <p:cNvSpPr txBox="1"/>
          <p:nvPr/>
        </p:nvSpPr>
        <p:spPr>
          <a:xfrm>
            <a:off x="6319838" y="3273425"/>
            <a:ext cx="369012" cy="307777"/>
          </a:xfrm>
          <a:prstGeom prst="rect">
            <a:avLst/>
          </a:prstGeom>
          <a:noFill/>
        </p:spPr>
        <p:txBody>
          <a:bodyPr wrap="none" rtlCol="0">
            <a:spAutoFit/>
          </a:bodyPr>
          <a:lstStyle/>
          <a:p>
            <a:r>
              <a:rPr lang="en-US" sz="1400" b="1" dirty="0">
                <a:solidFill>
                  <a:srgbClr val="FF0000"/>
                </a:solidFill>
              </a:rPr>
              <a:t>Y3</a:t>
            </a:r>
          </a:p>
        </p:txBody>
      </p:sp>
      <p:sp>
        <p:nvSpPr>
          <p:cNvPr id="68" name="TextBox 67"/>
          <p:cNvSpPr txBox="1"/>
          <p:nvPr/>
        </p:nvSpPr>
        <p:spPr>
          <a:xfrm>
            <a:off x="6333769" y="5915170"/>
            <a:ext cx="369012" cy="307777"/>
          </a:xfrm>
          <a:prstGeom prst="rect">
            <a:avLst/>
          </a:prstGeom>
          <a:noFill/>
        </p:spPr>
        <p:txBody>
          <a:bodyPr wrap="none" rtlCol="0">
            <a:spAutoFit/>
          </a:bodyPr>
          <a:lstStyle/>
          <a:p>
            <a:r>
              <a:rPr lang="en-US" sz="1400" b="1" dirty="0">
                <a:solidFill>
                  <a:srgbClr val="FF0000"/>
                </a:solidFill>
              </a:rPr>
              <a:t>Y3</a:t>
            </a:r>
          </a:p>
        </p:txBody>
      </p:sp>
      <p:sp>
        <p:nvSpPr>
          <p:cNvPr id="69" name="TextBox 68"/>
          <p:cNvSpPr txBox="1"/>
          <p:nvPr/>
        </p:nvSpPr>
        <p:spPr>
          <a:xfrm>
            <a:off x="5944124" y="2044917"/>
            <a:ext cx="314510" cy="369332"/>
          </a:xfrm>
          <a:prstGeom prst="rect">
            <a:avLst/>
          </a:prstGeom>
          <a:noFill/>
        </p:spPr>
        <p:txBody>
          <a:bodyPr wrap="none" rtlCol="0">
            <a:spAutoFit/>
          </a:bodyPr>
          <a:lstStyle/>
          <a:p>
            <a:r>
              <a:rPr lang="en-US" sz="1800" b="1" dirty="0">
                <a:solidFill>
                  <a:srgbClr val="FF0000"/>
                </a:solidFill>
              </a:rPr>
              <a:t>B</a:t>
            </a:r>
          </a:p>
        </p:txBody>
      </p:sp>
      <p:sp>
        <p:nvSpPr>
          <p:cNvPr id="70" name="TextBox 69"/>
          <p:cNvSpPr txBox="1"/>
          <p:nvPr/>
        </p:nvSpPr>
        <p:spPr>
          <a:xfrm>
            <a:off x="5959324" y="4263231"/>
            <a:ext cx="314510" cy="369332"/>
          </a:xfrm>
          <a:prstGeom prst="rect">
            <a:avLst/>
          </a:prstGeom>
          <a:noFill/>
        </p:spPr>
        <p:txBody>
          <a:bodyPr wrap="none" rtlCol="0">
            <a:spAutoFit/>
          </a:bodyPr>
          <a:lstStyle/>
          <a:p>
            <a:r>
              <a:rPr lang="en-US" sz="1800" b="1" dirty="0">
                <a:solidFill>
                  <a:srgbClr val="FF0000"/>
                </a:solidFill>
              </a:rPr>
              <a:t>B</a:t>
            </a:r>
          </a:p>
        </p:txBody>
      </p:sp>
      <p:sp>
        <p:nvSpPr>
          <p:cNvPr id="72" name="Rectangle 71"/>
          <p:cNvSpPr/>
          <p:nvPr/>
        </p:nvSpPr>
        <p:spPr>
          <a:xfrm>
            <a:off x="325406" y="1209098"/>
            <a:ext cx="4246594" cy="5519460"/>
          </a:xfrm>
          <a:prstGeom prst="rect">
            <a:avLst/>
          </a:prstGeom>
          <a:solidFill>
            <a:schemeClr val="accent3">
              <a:lumMod val="20000"/>
              <a:lumOff val="80000"/>
            </a:schemeClr>
          </a:solidFill>
        </p:spPr>
        <p:txBody>
          <a:bodyPr wrap="square">
            <a:spAutoFit/>
          </a:bodyPr>
          <a:lstStyle/>
          <a:p>
            <a:pPr>
              <a:spcBef>
                <a:spcPts val="500"/>
              </a:spcBef>
            </a:pPr>
            <a:r>
              <a:rPr lang="id-ID" sz="2100" b="1" dirty="0">
                <a:latin typeface="Times New Roman" pitchFamily="18" charset="0"/>
                <a:cs typeface="Times New Roman" pitchFamily="18" charset="0"/>
              </a:rPr>
              <a:t>Shock IS </a:t>
            </a:r>
            <a:r>
              <a:rPr lang="id-ID" sz="2100" b="1" dirty="0">
                <a:latin typeface="Times New Roman" pitchFamily="18" charset="0"/>
                <a:cs typeface="Times New Roman" pitchFamily="18" charset="0"/>
                <a:sym typeface="Symbol" pitchFamily="18" charset="2"/>
              </a:rPr>
              <a:t>negatif </a:t>
            </a:r>
            <a:r>
              <a:rPr lang="id-ID" sz="2100" dirty="0">
                <a:latin typeface="Times New Roman" pitchFamily="18" charset="0"/>
                <a:cs typeface="Times New Roman" pitchFamily="18" charset="0"/>
                <a:sym typeface="Symbol" pitchFamily="18" charset="2"/>
              </a:rPr>
              <a:t>( …? atau …?)</a:t>
            </a:r>
          </a:p>
          <a:p>
            <a:pPr marL="342900" indent="-342900">
              <a:spcBef>
                <a:spcPts val="500"/>
              </a:spcBef>
              <a:buFont typeface="Arial" pitchFamily="34" charset="0"/>
              <a:buChar char="•"/>
            </a:pPr>
            <a:r>
              <a:rPr lang="id-ID" sz="2100" dirty="0">
                <a:latin typeface="Times New Roman" pitchFamily="18" charset="0"/>
                <a:cs typeface="Times New Roman" pitchFamily="18" charset="0"/>
                <a:sym typeface="Wingdings" pitchFamily="2" charset="2"/>
              </a:rPr>
              <a:t>Gb(a): IS geser kiri dari IS1 ke IS2  IS2 dan LM(P1) titik B: Y1 (Y1&lt;Ybar)</a:t>
            </a:r>
          </a:p>
          <a:p>
            <a:pPr marL="342900" indent="-342900">
              <a:spcBef>
                <a:spcPts val="500"/>
              </a:spcBef>
              <a:buFont typeface="Arial" pitchFamily="34" charset="0"/>
              <a:buChar char="•"/>
            </a:pPr>
            <a:r>
              <a:rPr lang="id-ID" sz="2100" dirty="0">
                <a:latin typeface="Times New Roman" pitchFamily="18" charset="0"/>
                <a:cs typeface="Times New Roman" pitchFamily="18" charset="0"/>
                <a:sym typeface="Wingdings" pitchFamily="2" charset="2"/>
              </a:rPr>
              <a:t>Gb(b): AD geser kiri dari AD1 ke AD2  AD2 dan SRAS1 titik B: Y1 (Y1&lt;Ybar)</a:t>
            </a:r>
          </a:p>
          <a:p>
            <a:pPr marL="342900" indent="-342900">
              <a:spcBef>
                <a:spcPts val="500"/>
              </a:spcBef>
              <a:buFont typeface="Arial" pitchFamily="34" charset="0"/>
              <a:buChar char="•"/>
            </a:pPr>
            <a:r>
              <a:rPr lang="id-ID" sz="2100" dirty="0">
                <a:latin typeface="Times New Roman" pitchFamily="18" charset="0"/>
                <a:cs typeface="Times New Roman" pitchFamily="18" charset="0"/>
                <a:sym typeface="Wingdings" pitchFamily="2" charset="2"/>
              </a:rPr>
              <a:t>Pada titik B: AD2 dan LRAS  kelebihan AS  P ↓ terus  Gb(a): M </a:t>
            </a:r>
            <a:r>
              <a:rPr lang="id-ID" sz="2100" dirty="0">
                <a:latin typeface="Times New Roman" pitchFamily="18" charset="0"/>
                <a:cs typeface="Times New Roman" pitchFamily="18" charset="0"/>
                <a:sym typeface="Symbol"/>
              </a:rPr>
              <a:t> terus </a:t>
            </a:r>
            <a:r>
              <a:rPr lang="id-ID" sz="2100" dirty="0">
                <a:latin typeface="Times New Roman" pitchFamily="18" charset="0"/>
                <a:cs typeface="Times New Roman" pitchFamily="18" charset="0"/>
                <a:sym typeface="Wingdings" pitchFamily="2" charset="2"/>
              </a:rPr>
              <a:t> LM(P1) geser kanan sampai ada LM(P2) dan IS2  Y </a:t>
            </a:r>
            <a:r>
              <a:rPr lang="id-ID" sz="2100" dirty="0">
                <a:latin typeface="Times New Roman" pitchFamily="18" charset="0"/>
                <a:cs typeface="Times New Roman" pitchFamily="18" charset="0"/>
                <a:sym typeface="Symbol"/>
              </a:rPr>
              <a:t> ke Y3 ke </a:t>
            </a:r>
            <a:r>
              <a:rPr lang="id-ID" sz="2100" dirty="0">
                <a:latin typeface="Times New Roman" pitchFamily="18" charset="0"/>
                <a:cs typeface="Times New Roman" pitchFamily="18" charset="0"/>
                <a:sym typeface="Wingdings" pitchFamily="2" charset="2"/>
              </a:rPr>
              <a:t>Ybar  titik C</a:t>
            </a:r>
          </a:p>
          <a:p>
            <a:pPr marL="342900" indent="-342900">
              <a:spcBef>
                <a:spcPts val="500"/>
              </a:spcBef>
              <a:buFont typeface="Arial" pitchFamily="34" charset="0"/>
              <a:buChar char="•"/>
            </a:pPr>
            <a:r>
              <a:rPr lang="id-ID" sz="2100" dirty="0">
                <a:latin typeface="Times New Roman" pitchFamily="18" charset="0"/>
                <a:cs typeface="Times New Roman" pitchFamily="18" charset="0"/>
                <a:sym typeface="Wingdings" pitchFamily="2" charset="2"/>
              </a:rPr>
              <a:t>Gb(b): P ↓ sampai pada P2 dan Y </a:t>
            </a:r>
            <a:r>
              <a:rPr lang="id-ID" sz="2100" dirty="0">
                <a:latin typeface="Times New Roman" pitchFamily="18" charset="0"/>
                <a:cs typeface="Times New Roman" pitchFamily="18" charset="0"/>
                <a:sym typeface="Symbol"/>
              </a:rPr>
              <a:t> ke Y3 ke </a:t>
            </a:r>
            <a:r>
              <a:rPr lang="id-ID" sz="2100" dirty="0">
                <a:latin typeface="Times New Roman" pitchFamily="18" charset="0"/>
                <a:cs typeface="Times New Roman" pitchFamily="18" charset="0"/>
                <a:sym typeface="Wingdings" pitchFamily="2" charset="2"/>
              </a:rPr>
              <a:t>Ybar  SRAS1 geser ke bawah sampai pada SRAS2  titik C  </a:t>
            </a:r>
            <a:r>
              <a:rPr lang="id-ID" sz="2100" dirty="0">
                <a:latin typeface="Times New Roman" pitchFamily="18" charset="0"/>
                <a:cs typeface="Times New Roman" pitchFamily="18" charset="0"/>
              </a:rPr>
              <a:t> </a:t>
            </a:r>
          </a:p>
        </p:txBody>
      </p:sp>
      <p:sp>
        <p:nvSpPr>
          <p:cNvPr id="73" name="TextBox 72"/>
          <p:cNvSpPr txBox="1"/>
          <p:nvPr/>
        </p:nvSpPr>
        <p:spPr>
          <a:xfrm>
            <a:off x="4914901" y="3276601"/>
            <a:ext cx="704039" cy="369332"/>
          </a:xfrm>
          <a:prstGeom prst="rect">
            <a:avLst/>
          </a:prstGeom>
          <a:noFill/>
        </p:spPr>
        <p:txBody>
          <a:bodyPr wrap="none" rtlCol="0">
            <a:spAutoFit/>
          </a:bodyPr>
          <a:lstStyle/>
          <a:p>
            <a:r>
              <a:rPr lang="en-US" dirty="0"/>
              <a:t>Gb(a)</a:t>
            </a:r>
          </a:p>
        </p:txBody>
      </p:sp>
      <p:sp>
        <p:nvSpPr>
          <p:cNvPr id="74" name="Rectangle 73"/>
          <p:cNvSpPr/>
          <p:nvPr/>
        </p:nvSpPr>
        <p:spPr>
          <a:xfrm>
            <a:off x="4921828" y="6085537"/>
            <a:ext cx="715260" cy="369332"/>
          </a:xfrm>
          <a:prstGeom prst="rect">
            <a:avLst/>
          </a:prstGeom>
        </p:spPr>
        <p:txBody>
          <a:bodyPr wrap="none">
            <a:spAutoFit/>
          </a:bodyPr>
          <a:lstStyle/>
          <a:p>
            <a:r>
              <a:rPr lang="en-US" dirty="0"/>
              <a:t>Gb(b)</a:t>
            </a:r>
          </a:p>
        </p:txBody>
      </p:sp>
    </p:spTree>
    <p:extLst>
      <p:ext uri="{BB962C8B-B14F-4D97-AF65-F5344CB8AC3E}">
        <p14:creationId xmlns:p14="http://schemas.microsoft.com/office/powerpoint/2010/main" val="180148139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85091"/>
                                        </p:tgtEl>
                                        <p:attrNameLst>
                                          <p:attrName>style.visibility</p:attrName>
                                        </p:attrNameLst>
                                      </p:cBhvr>
                                      <p:to>
                                        <p:strVal val="visible"/>
                                      </p:to>
                                    </p:set>
                                    <p:animEffect transition="in" filter="dissolve">
                                      <p:cBhvr>
                                        <p:cTn id="7" dur="500"/>
                                        <p:tgtEl>
                                          <p:spTgt spid="385091"/>
                                        </p:tgtEl>
                                      </p:cBhvr>
                                    </p:animEffect>
                                  </p:childTnLst>
                                  <p:subTnLst>
                                    <p:animClr clrSpc="rgb" dir="cw">
                                      <p:cBhvr override="childStyle">
                                        <p:cTn dur="1" fill="hold" display="0" masterRel="nextClick" afterEffect="1"/>
                                        <p:tgtEl>
                                          <p:spTgt spid="385091"/>
                                        </p:tgtEl>
                                        <p:attrNameLst>
                                          <p:attrName>ppt_c</p:attrName>
                                        </p:attrNameLst>
                                      </p:cBhvr>
                                      <p:to>
                                        <a:srgbClr val="DDDDDD"/>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85092"/>
                                        </p:tgtEl>
                                        <p:attrNameLst>
                                          <p:attrName>style.visibility</p:attrName>
                                        </p:attrNameLst>
                                      </p:cBhvr>
                                      <p:to>
                                        <p:strVal val="visible"/>
                                      </p:to>
                                    </p:set>
                                    <p:animEffect transition="in" filter="dissolve">
                                      <p:cBhvr>
                                        <p:cTn id="12" dur="500"/>
                                        <p:tgtEl>
                                          <p:spTgt spid="385092"/>
                                        </p:tgtEl>
                                      </p:cBhvr>
                                    </p:animEffect>
                                  </p:childTnLst>
                                  <p:subTnLst>
                                    <p:animClr clrSpc="rgb" dir="cw">
                                      <p:cBhvr override="childStyle">
                                        <p:cTn dur="1" fill="hold" display="0" masterRel="nextClick" afterEffect="1"/>
                                        <p:tgtEl>
                                          <p:spTgt spid="385092"/>
                                        </p:tgtEl>
                                        <p:attrNameLst>
                                          <p:attrName>ppt_c</p:attrName>
                                        </p:attrNameLst>
                                      </p:cBhvr>
                                      <p:to>
                                        <a:srgbClr val="DDDDDD"/>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85094"/>
                                        </p:tgtEl>
                                        <p:attrNameLst>
                                          <p:attrName>style.visibility</p:attrName>
                                        </p:attrNameLst>
                                      </p:cBhvr>
                                      <p:to>
                                        <p:strVal val="visible"/>
                                      </p:to>
                                    </p:set>
                                    <p:animEffect transition="in" filter="dissolve">
                                      <p:cBhvr>
                                        <p:cTn id="17" dur="500"/>
                                        <p:tgtEl>
                                          <p:spTgt spid="385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9" name="Rectangle 1027"/>
          <p:cNvSpPr>
            <a:spLocks noGrp="1" noChangeArrowheads="1"/>
          </p:cNvSpPr>
          <p:nvPr>
            <p:ph type="body" idx="1"/>
          </p:nvPr>
        </p:nvSpPr>
        <p:spPr>
          <a:xfrm>
            <a:off x="1028700" y="925286"/>
            <a:ext cx="7543800" cy="1066800"/>
          </a:xfrm>
        </p:spPr>
        <p:txBody>
          <a:bodyPr/>
          <a:lstStyle/>
          <a:p>
            <a:pPr marL="0" indent="0" eaLnBrk="1" hangingPunct="1">
              <a:lnSpc>
                <a:spcPct val="110000"/>
              </a:lnSpc>
              <a:spcBef>
                <a:spcPct val="30000"/>
              </a:spcBef>
              <a:buFont typeface="Wingdings" pitchFamily="2" charset="2"/>
              <a:buNone/>
            </a:pPr>
            <a:r>
              <a:rPr lang="en-US" sz="2800" dirty="0"/>
              <a:t>Over time, prices gradually become “unstuck.”  When they do, will they rise or fall?  </a:t>
            </a:r>
          </a:p>
        </p:txBody>
      </p:sp>
      <p:graphicFrame>
        <p:nvGraphicFramePr>
          <p:cNvPr id="265220" name="Group 1028"/>
          <p:cNvGraphicFramePr>
            <a:graphicFrameLocks noGrp="1"/>
          </p:cNvGraphicFramePr>
          <p:nvPr/>
        </p:nvGraphicFramePr>
        <p:xfrm>
          <a:off x="1676400" y="2286000"/>
          <a:ext cx="6400800" cy="2895601"/>
        </p:xfrm>
        <a:graphic>
          <a:graphicData uri="http://schemas.openxmlformats.org/drawingml/2006/table">
            <a:tbl>
              <a:tblPr/>
              <a:tblGrid>
                <a:gridCol w="320040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966788">
                <a:tc>
                  <a:txBody>
                    <a:bodyPr/>
                    <a:lstStyle/>
                    <a:p>
                      <a:pPr marL="0" marR="0" lvl="0" indent="0" algn="l" defTabSz="914400" rtl="0" eaLnBrk="1" fontAlgn="base" latinLnBrk="0" hangingPunct="1">
                        <a:lnSpc>
                          <a:spcPct val="100000"/>
                        </a:lnSpc>
                        <a:spcBef>
                          <a:spcPct val="40000"/>
                        </a:spcBef>
                        <a:spcAft>
                          <a:spcPct val="0"/>
                        </a:spcAft>
                        <a:buClrTx/>
                        <a:buSzPct val="110000"/>
                        <a:buFont typeface="Wingdings" pitchFamily="2" charset="2"/>
                        <a:buNone/>
                        <a:tabLst/>
                      </a:pPr>
                      <a:endParaRPr kumimoji="0" lang="en-GB" sz="2600" b="0" i="0" u="none" strike="noStrike" cap="none" normalizeH="0" baseline="0">
                        <a:ln>
                          <a:noFill/>
                        </a:ln>
                        <a:solidFill>
                          <a:schemeClr val="tx1"/>
                        </a:solidFill>
                        <a:effectLst/>
                        <a:latin typeface="Tahoma" pitchFamily="34" charset="0"/>
                      </a:endParaRPr>
                    </a:p>
                  </a:txBody>
                  <a:tcPr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40000"/>
                        </a:spcBef>
                        <a:spcAft>
                          <a:spcPct val="0"/>
                        </a:spcAft>
                        <a:buClrTx/>
                        <a:buSzPct val="110000"/>
                        <a:buFont typeface="Wingdings" pitchFamily="2" charset="2"/>
                        <a:buNone/>
                        <a:tabLst/>
                      </a:pPr>
                      <a:endParaRPr kumimoji="0" lang="en-GB" sz="2600" b="0" i="0" u="none" strike="noStrike" cap="none" normalizeH="0" baseline="0">
                        <a:ln>
                          <a:noFill/>
                        </a:ln>
                        <a:solidFill>
                          <a:schemeClr val="tx1"/>
                        </a:solidFill>
                        <a:effectLst/>
                        <a:latin typeface="Tahoma" pitchFamily="34" charset="0"/>
                      </a:endParaRPr>
                    </a:p>
                  </a:txBody>
                  <a:tcPr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xmlns="" val="10000"/>
                  </a:ext>
                </a:extLst>
              </a:tr>
              <a:tr h="622300">
                <a:tc>
                  <a:txBody>
                    <a:bodyPr/>
                    <a:lstStyle/>
                    <a:p>
                      <a:pPr marL="0" marR="0" lvl="0" indent="0" algn="l" defTabSz="914400" rtl="0" eaLnBrk="1" fontAlgn="base" latinLnBrk="0" hangingPunct="1">
                        <a:lnSpc>
                          <a:spcPct val="100000"/>
                        </a:lnSpc>
                        <a:spcBef>
                          <a:spcPct val="40000"/>
                        </a:spcBef>
                        <a:spcAft>
                          <a:spcPct val="0"/>
                        </a:spcAft>
                        <a:buClrTx/>
                        <a:buSzPct val="110000"/>
                        <a:buFont typeface="Wingdings" pitchFamily="2" charset="2"/>
                        <a:buNone/>
                        <a:tabLst/>
                      </a:pPr>
                      <a:endParaRPr kumimoji="0" lang="en-GB" sz="2600" b="0" i="0" u="none" strike="noStrike" cap="none" normalizeH="0" baseline="0">
                        <a:ln>
                          <a:noFill/>
                        </a:ln>
                        <a:solidFill>
                          <a:schemeClr val="tx1"/>
                        </a:solidFill>
                        <a:effectLst/>
                        <a:latin typeface="Tahoma" pitchFamily="34" charset="0"/>
                      </a:endParaRPr>
                    </a:p>
                  </a:txBody>
                  <a:tcPr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40000"/>
                        </a:spcBef>
                        <a:spcAft>
                          <a:spcPct val="0"/>
                        </a:spcAft>
                        <a:buClrTx/>
                        <a:buSzPct val="110000"/>
                        <a:buFont typeface="Wingdings" pitchFamily="2" charset="2"/>
                        <a:buNone/>
                        <a:tabLst/>
                      </a:pPr>
                      <a:endParaRPr kumimoji="0" lang="en-GB" sz="2600" b="0" i="0" u="none" strike="noStrike" cap="none" normalizeH="0" baseline="0">
                        <a:ln>
                          <a:noFill/>
                        </a:ln>
                        <a:solidFill>
                          <a:schemeClr val="tx1"/>
                        </a:solidFill>
                        <a:effectLst/>
                        <a:latin typeface="Tahoma" pitchFamily="34" charset="0"/>
                      </a:endParaRPr>
                    </a:p>
                  </a:txBody>
                  <a:tcPr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xmlns="" val="10001"/>
                  </a:ext>
                </a:extLst>
              </a:tr>
              <a:tr h="622300">
                <a:tc>
                  <a:txBody>
                    <a:bodyPr/>
                    <a:lstStyle/>
                    <a:p>
                      <a:pPr marL="0" marR="0" lvl="0" indent="0" algn="l" defTabSz="914400" rtl="0" eaLnBrk="1" fontAlgn="base" latinLnBrk="0" hangingPunct="1">
                        <a:lnSpc>
                          <a:spcPct val="100000"/>
                        </a:lnSpc>
                        <a:spcBef>
                          <a:spcPct val="40000"/>
                        </a:spcBef>
                        <a:spcAft>
                          <a:spcPct val="0"/>
                        </a:spcAft>
                        <a:buClrTx/>
                        <a:buSzPct val="110000"/>
                        <a:buFont typeface="Wingdings" pitchFamily="2" charset="2"/>
                        <a:buNone/>
                        <a:tabLst/>
                      </a:pPr>
                      <a:endParaRPr kumimoji="0" lang="en-GB" sz="2600" b="0" i="0" u="none" strike="noStrike" cap="none" normalizeH="0" baseline="0">
                        <a:ln>
                          <a:noFill/>
                        </a:ln>
                        <a:solidFill>
                          <a:schemeClr val="tx1"/>
                        </a:solidFill>
                        <a:effectLst/>
                        <a:latin typeface="Tahoma" pitchFamily="34" charset="0"/>
                      </a:endParaRPr>
                    </a:p>
                  </a:txBody>
                  <a:tcPr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40000"/>
                        </a:spcBef>
                        <a:spcAft>
                          <a:spcPct val="0"/>
                        </a:spcAft>
                        <a:buClrTx/>
                        <a:buSzPct val="110000"/>
                        <a:buFont typeface="Wingdings" pitchFamily="2" charset="2"/>
                        <a:buNone/>
                        <a:tabLst/>
                      </a:pPr>
                      <a:endParaRPr kumimoji="0" lang="en-GB" sz="2600" b="0" i="0" u="none" strike="noStrike" cap="none" normalizeH="0" baseline="0">
                        <a:ln>
                          <a:noFill/>
                        </a:ln>
                        <a:solidFill>
                          <a:schemeClr val="tx1"/>
                        </a:solidFill>
                        <a:effectLst/>
                        <a:latin typeface="Tahoma" pitchFamily="34" charset="0"/>
                      </a:endParaRPr>
                    </a:p>
                  </a:txBody>
                  <a:tcPr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xmlns="" val="10002"/>
                  </a:ext>
                </a:extLst>
              </a:tr>
              <a:tr h="684213">
                <a:tc>
                  <a:txBody>
                    <a:bodyPr/>
                    <a:lstStyle/>
                    <a:p>
                      <a:pPr marL="0" marR="0" lvl="0" indent="0" algn="l" defTabSz="914400" rtl="0" eaLnBrk="1" fontAlgn="base" latinLnBrk="0" hangingPunct="1">
                        <a:lnSpc>
                          <a:spcPct val="100000"/>
                        </a:lnSpc>
                        <a:spcBef>
                          <a:spcPct val="40000"/>
                        </a:spcBef>
                        <a:spcAft>
                          <a:spcPct val="0"/>
                        </a:spcAft>
                        <a:buClrTx/>
                        <a:buSzPct val="110000"/>
                        <a:buFont typeface="Wingdings" pitchFamily="2" charset="2"/>
                        <a:buNone/>
                        <a:tabLst/>
                      </a:pPr>
                      <a:endParaRPr kumimoji="0" lang="en-GB" sz="2600" b="0" i="0" u="none" strike="noStrike" cap="none" normalizeH="0" baseline="0">
                        <a:ln>
                          <a:noFill/>
                        </a:ln>
                        <a:solidFill>
                          <a:schemeClr val="tx1"/>
                        </a:solidFill>
                        <a:effectLst/>
                        <a:latin typeface="Tahoma" pitchFamily="34" charset="0"/>
                      </a:endParaRPr>
                    </a:p>
                  </a:txBody>
                  <a:tcPr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40000"/>
                        </a:spcBef>
                        <a:spcAft>
                          <a:spcPct val="0"/>
                        </a:spcAft>
                        <a:buClrTx/>
                        <a:buSzPct val="110000"/>
                        <a:buFont typeface="Wingdings" pitchFamily="2" charset="2"/>
                        <a:buNone/>
                        <a:tabLst/>
                      </a:pPr>
                      <a:endParaRPr kumimoji="0" lang="en-GB" sz="2600" b="0" i="0" u="none" strike="noStrike" cap="none" normalizeH="0" baseline="0">
                        <a:ln>
                          <a:noFill/>
                        </a:ln>
                        <a:solidFill>
                          <a:schemeClr val="tx1"/>
                        </a:solidFill>
                        <a:effectLst/>
                        <a:latin typeface="Tahoma" pitchFamily="34" charset="0"/>
                      </a:endParaRPr>
                    </a:p>
                  </a:txBody>
                  <a:tcPr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xmlns="" val="10003"/>
                  </a:ext>
                </a:extLst>
              </a:tr>
            </a:tbl>
          </a:graphicData>
        </a:graphic>
      </p:graphicFrame>
      <p:graphicFrame>
        <p:nvGraphicFramePr>
          <p:cNvPr id="265237" name="Object 1045"/>
          <p:cNvGraphicFramePr>
            <a:graphicFrameLocks noChangeAspect="1"/>
          </p:cNvGraphicFramePr>
          <p:nvPr/>
        </p:nvGraphicFramePr>
        <p:xfrm>
          <a:off x="2590800" y="3279775"/>
          <a:ext cx="1371600" cy="606425"/>
        </p:xfrm>
        <a:graphic>
          <a:graphicData uri="http://schemas.openxmlformats.org/presentationml/2006/ole">
            <mc:AlternateContent xmlns:mc="http://schemas.openxmlformats.org/markup-compatibility/2006">
              <mc:Choice xmlns:v="urn:schemas-microsoft-com:vml" Requires="v">
                <p:oleObj spid="_x0000_s19524" name="Equation" r:id="rId5" imgW="545863" imgH="241195" progId="Equation.DSMT4">
                  <p:embed/>
                </p:oleObj>
              </mc:Choice>
              <mc:Fallback>
                <p:oleObj name="Equation" r:id="rId5" imgW="545863" imgH="24119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279775"/>
                        <a:ext cx="13716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5238" name="Object 1046"/>
          <p:cNvGraphicFramePr>
            <a:graphicFrameLocks noChangeAspect="1"/>
          </p:cNvGraphicFramePr>
          <p:nvPr/>
        </p:nvGraphicFramePr>
        <p:xfrm>
          <a:off x="2590800" y="3889375"/>
          <a:ext cx="1371600" cy="606425"/>
        </p:xfrm>
        <a:graphic>
          <a:graphicData uri="http://schemas.openxmlformats.org/presentationml/2006/ole">
            <mc:AlternateContent xmlns:mc="http://schemas.openxmlformats.org/markup-compatibility/2006">
              <mc:Choice xmlns:v="urn:schemas-microsoft-com:vml" Requires="v">
                <p:oleObj spid="_x0000_s19525" name="Equation" r:id="rId7" imgW="545863" imgH="241195" progId="Equation.DSMT4">
                  <p:embed/>
                </p:oleObj>
              </mc:Choice>
              <mc:Fallback>
                <p:oleObj name="Equation" r:id="rId7" imgW="545863" imgH="24119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889375"/>
                        <a:ext cx="13716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5239" name="Object 1047"/>
          <p:cNvGraphicFramePr>
            <a:graphicFrameLocks noChangeAspect="1"/>
          </p:cNvGraphicFramePr>
          <p:nvPr/>
        </p:nvGraphicFramePr>
        <p:xfrm>
          <a:off x="2590800" y="4572000"/>
          <a:ext cx="1371600" cy="606425"/>
        </p:xfrm>
        <a:graphic>
          <a:graphicData uri="http://schemas.openxmlformats.org/presentationml/2006/ole">
            <mc:AlternateContent xmlns:mc="http://schemas.openxmlformats.org/markup-compatibility/2006">
              <mc:Choice xmlns:v="urn:schemas-microsoft-com:vml" Requires="v">
                <p:oleObj spid="_x0000_s19526" name="Equation" r:id="rId9" imgW="545863" imgH="241195" progId="Equation.DSMT4">
                  <p:embed/>
                </p:oleObj>
              </mc:Choice>
              <mc:Fallback>
                <p:oleObj name="Equation" r:id="rId9" imgW="545863" imgH="241195"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4572000"/>
                        <a:ext cx="13716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5240" name="Text Box 1048"/>
          <p:cNvSpPr txBox="1">
            <a:spLocks noChangeArrowheads="1"/>
          </p:cNvSpPr>
          <p:nvPr/>
        </p:nvSpPr>
        <p:spPr bwMode="auto">
          <a:xfrm>
            <a:off x="5791200" y="3321050"/>
            <a:ext cx="1219200" cy="4889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sz="2600" i="1">
                <a:latin typeface="Tahoma" pitchFamily="34" charset="0"/>
              </a:rPr>
              <a:t>rise</a:t>
            </a:r>
          </a:p>
        </p:txBody>
      </p:sp>
      <p:sp>
        <p:nvSpPr>
          <p:cNvPr id="265241" name="Text Box 1049"/>
          <p:cNvSpPr txBox="1">
            <a:spLocks noChangeArrowheads="1"/>
          </p:cNvSpPr>
          <p:nvPr/>
        </p:nvSpPr>
        <p:spPr bwMode="auto">
          <a:xfrm>
            <a:off x="5791200" y="3930650"/>
            <a:ext cx="1219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sz="2600" i="1">
                <a:latin typeface="Tahoma" pitchFamily="34" charset="0"/>
              </a:rPr>
              <a:t>fall</a:t>
            </a:r>
          </a:p>
        </p:txBody>
      </p:sp>
      <p:sp>
        <p:nvSpPr>
          <p:cNvPr id="265242" name="Text Box 1050"/>
          <p:cNvSpPr txBox="1">
            <a:spLocks noChangeArrowheads="1"/>
          </p:cNvSpPr>
          <p:nvPr/>
        </p:nvSpPr>
        <p:spPr bwMode="auto">
          <a:xfrm>
            <a:off x="4989513" y="461645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sz="2600" i="1">
                <a:latin typeface="Tahoma" pitchFamily="34" charset="0"/>
              </a:rPr>
              <a:t>remain constant</a:t>
            </a:r>
          </a:p>
        </p:txBody>
      </p:sp>
      <p:sp>
        <p:nvSpPr>
          <p:cNvPr id="265243" name="Text Box 1051"/>
          <p:cNvSpPr txBox="1">
            <a:spLocks noChangeArrowheads="1"/>
          </p:cNvSpPr>
          <p:nvPr/>
        </p:nvSpPr>
        <p:spPr bwMode="auto">
          <a:xfrm>
            <a:off x="1828800" y="2314575"/>
            <a:ext cx="2971800" cy="885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sz="2600">
                <a:latin typeface="Tahoma" pitchFamily="34" charset="0"/>
              </a:rPr>
              <a:t>In the short-run equilibrium, if</a:t>
            </a:r>
          </a:p>
        </p:txBody>
      </p:sp>
      <p:sp>
        <p:nvSpPr>
          <p:cNvPr id="265244" name="Text Box 1052"/>
          <p:cNvSpPr txBox="1">
            <a:spLocks noChangeArrowheads="1"/>
          </p:cNvSpPr>
          <p:nvPr/>
        </p:nvSpPr>
        <p:spPr bwMode="auto">
          <a:xfrm>
            <a:off x="4953000" y="2314575"/>
            <a:ext cx="2971800" cy="885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sz="2600">
                <a:latin typeface="Tahoma" pitchFamily="34" charset="0"/>
              </a:rPr>
              <a:t>then over time, the price level will</a:t>
            </a:r>
          </a:p>
        </p:txBody>
      </p:sp>
      <p:sp>
        <p:nvSpPr>
          <p:cNvPr id="265245" name="Rectangle 1053"/>
          <p:cNvSpPr>
            <a:spLocks noChangeArrowheads="1"/>
          </p:cNvSpPr>
          <p:nvPr/>
        </p:nvSpPr>
        <p:spPr bwMode="auto">
          <a:xfrm>
            <a:off x="1066800" y="5410200"/>
            <a:ext cx="746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30000"/>
              </a:spcBef>
              <a:buSzPct val="110000"/>
              <a:buFont typeface="Wingdings" pitchFamily="2" charset="2"/>
              <a:buNone/>
              <a:defRPr/>
            </a:pPr>
            <a:r>
              <a:rPr lang="en-US" sz="2700" b="1" i="1" dirty="0">
                <a:solidFill>
                  <a:srgbClr val="FF3300"/>
                </a:solidFill>
                <a:effectLst>
                  <a:outerShdw blurRad="38100" dist="38100" dir="2700000" algn="tl">
                    <a:srgbClr val="C0C0C0"/>
                  </a:outerShdw>
                </a:effectLst>
                <a:latin typeface="Tahoma" pitchFamily="34" charset="0"/>
              </a:rPr>
              <a:t>This adjustment of prices is what moves the economy to its long-run equilibrium.</a:t>
            </a:r>
          </a:p>
        </p:txBody>
      </p:sp>
      <p:pic>
        <p:nvPicPr>
          <p:cNvPr id="1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230" y="43934"/>
            <a:ext cx="4479699"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96543" y="570468"/>
            <a:ext cx="3913957" cy="369332"/>
          </a:xfrm>
          <a:prstGeom prst="rect">
            <a:avLst/>
          </a:prstGeom>
          <a:noFill/>
        </p:spPr>
        <p:txBody>
          <a:bodyPr wrap="none" rtlCol="0">
            <a:spAutoFit/>
          </a:bodyPr>
          <a:lstStyle/>
          <a:p>
            <a:r>
              <a:rPr lang="id-ID" dirty="0"/>
              <a:t>Dari chapter 10: Intro to fluctuation ec</a:t>
            </a:r>
          </a:p>
        </p:txBody>
      </p:sp>
      <p:sp>
        <p:nvSpPr>
          <p:cNvPr id="3" name="Slide Number Placeholder 2"/>
          <p:cNvSpPr>
            <a:spLocks noGrp="1"/>
          </p:cNvSpPr>
          <p:nvPr>
            <p:ph type="sldNum" sz="quarter" idx="12"/>
          </p:nvPr>
        </p:nvSpPr>
        <p:spPr/>
        <p:txBody>
          <a:bodyPr/>
          <a:lstStyle/>
          <a:p>
            <a:fld id="{456F6E04-529F-4CC8-A90A-18A07CEC6577}" type="slidenum">
              <a:rPr lang="en-US" smtClean="0"/>
              <a:t>46</a:t>
            </a:fld>
            <a:endParaRPr lang="en-US"/>
          </a:p>
        </p:txBody>
      </p:sp>
    </p:spTree>
    <p:extLst>
      <p:ext uri="{BB962C8B-B14F-4D97-AF65-F5344CB8AC3E}">
        <p14:creationId xmlns:p14="http://schemas.microsoft.com/office/powerpoint/2010/main" val="221284984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Effect transition="in" filter="wipe(left)">
                                      <p:cBhvr>
                                        <p:cTn id="7" dur="500"/>
                                        <p:tgtEl>
                                          <p:spTgt spid="265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65220"/>
                                        </p:tgtEl>
                                        <p:attrNameLst>
                                          <p:attrName>style.visibility</p:attrName>
                                        </p:attrNameLst>
                                      </p:cBhvr>
                                      <p:to>
                                        <p:strVal val="visible"/>
                                      </p:to>
                                    </p:set>
                                    <p:animEffect transition="in" filter="dissolve">
                                      <p:cBhvr>
                                        <p:cTn id="12" dur="500"/>
                                        <p:tgtEl>
                                          <p:spTgt spid="265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65243"/>
                                        </p:tgtEl>
                                        <p:attrNameLst>
                                          <p:attrName>style.visibility</p:attrName>
                                        </p:attrNameLst>
                                      </p:cBhvr>
                                      <p:to>
                                        <p:strVal val="visible"/>
                                      </p:to>
                                    </p:set>
                                    <p:animEffect transition="in" filter="strips(downLeft)">
                                      <p:cBhvr>
                                        <p:cTn id="17" dur="500"/>
                                        <p:tgtEl>
                                          <p:spTgt spid="2652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265237"/>
                                        </p:tgtEl>
                                        <p:attrNameLst>
                                          <p:attrName>style.visibility</p:attrName>
                                        </p:attrNameLst>
                                      </p:cBhvr>
                                      <p:to>
                                        <p:strVal val="visible"/>
                                      </p:to>
                                    </p:set>
                                    <p:animEffect transition="in" filter="strips(downLeft)">
                                      <p:cBhvr>
                                        <p:cTn id="22" dur="500"/>
                                        <p:tgtEl>
                                          <p:spTgt spid="2652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65244"/>
                                        </p:tgtEl>
                                        <p:attrNameLst>
                                          <p:attrName>style.visibility</p:attrName>
                                        </p:attrNameLst>
                                      </p:cBhvr>
                                      <p:to>
                                        <p:strVal val="visible"/>
                                      </p:to>
                                    </p:set>
                                    <p:animEffect transition="in" filter="strips(downRight)">
                                      <p:cBhvr>
                                        <p:cTn id="27" dur="500"/>
                                        <p:tgtEl>
                                          <p:spTgt spid="2652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65240"/>
                                        </p:tgtEl>
                                        <p:attrNameLst>
                                          <p:attrName>style.visibility</p:attrName>
                                        </p:attrNameLst>
                                      </p:cBhvr>
                                      <p:to>
                                        <p:strVal val="visible"/>
                                      </p:to>
                                    </p:set>
                                    <p:animEffect transition="in" filter="strips(downRight)">
                                      <p:cBhvr>
                                        <p:cTn id="32" dur="500"/>
                                        <p:tgtEl>
                                          <p:spTgt spid="26524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265238"/>
                                        </p:tgtEl>
                                        <p:attrNameLst>
                                          <p:attrName>style.visibility</p:attrName>
                                        </p:attrNameLst>
                                      </p:cBhvr>
                                      <p:to>
                                        <p:strVal val="visible"/>
                                      </p:to>
                                    </p:set>
                                    <p:animEffect transition="in" filter="strips(downLeft)">
                                      <p:cBhvr>
                                        <p:cTn id="37" dur="500"/>
                                        <p:tgtEl>
                                          <p:spTgt spid="26523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65241"/>
                                        </p:tgtEl>
                                        <p:attrNameLst>
                                          <p:attrName>style.visibility</p:attrName>
                                        </p:attrNameLst>
                                      </p:cBhvr>
                                      <p:to>
                                        <p:strVal val="visible"/>
                                      </p:to>
                                    </p:set>
                                    <p:animEffect transition="in" filter="strips(downRight)">
                                      <p:cBhvr>
                                        <p:cTn id="42" dur="500"/>
                                        <p:tgtEl>
                                          <p:spTgt spid="26524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nodeType="clickEffect">
                                  <p:stCondLst>
                                    <p:cond delay="0"/>
                                  </p:stCondLst>
                                  <p:childTnLst>
                                    <p:set>
                                      <p:cBhvr>
                                        <p:cTn id="46" dur="1" fill="hold">
                                          <p:stCondLst>
                                            <p:cond delay="0"/>
                                          </p:stCondLst>
                                        </p:cTn>
                                        <p:tgtEl>
                                          <p:spTgt spid="265239"/>
                                        </p:tgtEl>
                                        <p:attrNameLst>
                                          <p:attrName>style.visibility</p:attrName>
                                        </p:attrNameLst>
                                      </p:cBhvr>
                                      <p:to>
                                        <p:strVal val="visible"/>
                                      </p:to>
                                    </p:set>
                                    <p:animEffect transition="in" filter="strips(downLeft)">
                                      <p:cBhvr>
                                        <p:cTn id="47" dur="500"/>
                                        <p:tgtEl>
                                          <p:spTgt spid="26523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65242"/>
                                        </p:tgtEl>
                                        <p:attrNameLst>
                                          <p:attrName>style.visibility</p:attrName>
                                        </p:attrNameLst>
                                      </p:cBhvr>
                                      <p:to>
                                        <p:strVal val="visible"/>
                                      </p:to>
                                    </p:set>
                                    <p:animEffect transition="in" filter="strips(downRight)">
                                      <p:cBhvr>
                                        <p:cTn id="52" dur="500"/>
                                        <p:tgtEl>
                                          <p:spTgt spid="26524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65245"/>
                                        </p:tgtEl>
                                        <p:attrNameLst>
                                          <p:attrName>style.visibility</p:attrName>
                                        </p:attrNameLst>
                                      </p:cBhvr>
                                      <p:to>
                                        <p:strVal val="visible"/>
                                      </p:to>
                                    </p:set>
                                    <p:animEffect transition="in" filter="wipe(left)">
                                      <p:cBhvr>
                                        <p:cTn id="57" dur="500"/>
                                        <p:tgtEl>
                                          <p:spTgt spid="265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autoUpdateAnimBg="0"/>
      <p:bldP spid="265240" grpId="0" autoUpdateAnimBg="0"/>
      <p:bldP spid="265241" grpId="0" autoUpdateAnimBg="0"/>
      <p:bldP spid="265242" grpId="0" autoUpdateAnimBg="0"/>
      <p:bldP spid="265243" grpId="0" autoUpdateAnimBg="0"/>
      <p:bldP spid="265244" grpId="0" autoUpdateAnimBg="0"/>
      <p:bldP spid="26524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86006"/>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0272" y="5943600"/>
            <a:ext cx="8388928" cy="830997"/>
          </a:xfrm>
          <a:prstGeom prst="rect">
            <a:avLst/>
          </a:prstGeom>
        </p:spPr>
        <p:txBody>
          <a:bodyPr wrap="square">
            <a:spAutoFit/>
          </a:bodyPr>
          <a:lstStyle/>
          <a:p>
            <a:r>
              <a:rPr lang="en-US" sz="2400" dirty="0"/>
              <a:t>What do you think happened? </a:t>
            </a:r>
          </a:p>
          <a:p>
            <a:r>
              <a:rPr lang="en-US" sz="2400" b="1" dirty="0"/>
              <a:t>An IS shift?</a:t>
            </a:r>
            <a:r>
              <a:rPr lang="en-US" sz="2400" dirty="0"/>
              <a:t> </a:t>
            </a:r>
            <a:r>
              <a:rPr lang="en-US" sz="2400" b="1" dirty="0">
                <a:solidFill>
                  <a:srgbClr val="FF0000"/>
                </a:solidFill>
              </a:rPr>
              <a:t>An LM shift?</a:t>
            </a:r>
            <a:r>
              <a:rPr lang="en-US" sz="2400" dirty="0"/>
              <a:t> </a:t>
            </a:r>
            <a:r>
              <a:rPr lang="en-US" sz="2400" b="1" dirty="0">
                <a:solidFill>
                  <a:srgbClr val="0070C0"/>
                </a:solidFill>
              </a:rPr>
              <a:t>Or something else?</a:t>
            </a:r>
          </a:p>
        </p:txBody>
      </p:sp>
      <p:sp>
        <p:nvSpPr>
          <p:cNvPr id="2" name="Rectangle 1"/>
          <p:cNvSpPr/>
          <p:nvPr/>
        </p:nvSpPr>
        <p:spPr>
          <a:xfrm>
            <a:off x="4724400" y="0"/>
            <a:ext cx="4419600" cy="1200329"/>
          </a:xfrm>
          <a:prstGeom prst="rect">
            <a:avLst/>
          </a:prstGeom>
        </p:spPr>
        <p:txBody>
          <a:bodyPr wrap="square">
            <a:spAutoFit/>
          </a:bodyPr>
          <a:lstStyle/>
          <a:p>
            <a:r>
              <a:rPr lang="en-US" dirty="0"/>
              <a:t>Now that we have developed the model of aggregate demand, let’s use it to  address the question that originally motivated Keynes: what caused the Great Depression?</a:t>
            </a:r>
          </a:p>
        </p:txBody>
      </p:sp>
      <p:sp>
        <p:nvSpPr>
          <p:cNvPr id="3" name="Slide Number Placeholder 2"/>
          <p:cNvSpPr>
            <a:spLocks noGrp="1"/>
          </p:cNvSpPr>
          <p:nvPr>
            <p:ph type="sldNum" sz="quarter" idx="12"/>
          </p:nvPr>
        </p:nvSpPr>
        <p:spPr/>
        <p:txBody>
          <a:bodyPr/>
          <a:lstStyle/>
          <a:p>
            <a:fld id="{456F6E04-529F-4CC8-A90A-18A07CEC6577}" type="slidenum">
              <a:rPr lang="en-US" smtClean="0"/>
              <a:t>47</a:t>
            </a:fld>
            <a:endParaRPr lang="en-US"/>
          </a:p>
        </p:txBody>
      </p:sp>
    </p:spTree>
    <p:extLst>
      <p:ext uri="{BB962C8B-B14F-4D97-AF65-F5344CB8AC3E}">
        <p14:creationId xmlns:p14="http://schemas.microsoft.com/office/powerpoint/2010/main" val="2777628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52" y="900546"/>
            <a:ext cx="562234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Grp="1" noChangeArrowheads="1"/>
          </p:cNvSpPr>
          <p:nvPr>
            <p:ph idx="1"/>
          </p:nvPr>
        </p:nvSpPr>
        <p:spPr>
          <a:xfrm>
            <a:off x="612197" y="1600200"/>
            <a:ext cx="7467600" cy="4419600"/>
          </a:xfrm>
        </p:spPr>
        <p:txBody>
          <a:bodyPr/>
          <a:lstStyle/>
          <a:p>
            <a:pPr marL="293688" indent="-293688" eaLnBrk="1" hangingPunct="1">
              <a:lnSpc>
                <a:spcPct val="105000"/>
              </a:lnSpc>
              <a:spcBef>
                <a:spcPct val="50000"/>
              </a:spcBef>
              <a:buClr>
                <a:schemeClr val="accent2"/>
              </a:buClr>
            </a:pPr>
            <a:r>
              <a:rPr lang="id-ID" sz="2800" dirty="0"/>
              <a:t>asserts </a:t>
            </a:r>
            <a:r>
              <a:rPr lang="id-ID" sz="2400" dirty="0"/>
              <a:t>(menegaskan)</a:t>
            </a:r>
            <a:r>
              <a:rPr lang="en-US" sz="2800" dirty="0"/>
              <a:t> </a:t>
            </a:r>
            <a:r>
              <a:rPr lang="id-ID" sz="2800" dirty="0"/>
              <a:t>that the Depression was largely due to an exogenous fall in the demand for goods &amp; services -- a leftward shift of the </a:t>
            </a:r>
            <a:r>
              <a:rPr lang="id-ID" sz="2800" i="1" dirty="0"/>
              <a:t>IS</a:t>
            </a:r>
            <a:r>
              <a:rPr lang="id-ID" sz="2800" dirty="0"/>
              <a:t> </a:t>
            </a:r>
            <a:r>
              <a:rPr lang="id-ID" sz="1200" dirty="0">
                <a:sym typeface="Symbol" pitchFamily="18" charset="2"/>
              </a:rPr>
              <a:t> </a:t>
            </a:r>
            <a:r>
              <a:rPr lang="id-ID" sz="2800" dirty="0"/>
              <a:t>curve </a:t>
            </a:r>
            <a:r>
              <a:rPr lang="id-ID" sz="2400" dirty="0"/>
              <a:t>(</a:t>
            </a:r>
            <a:r>
              <a:rPr lang="id-ID" sz="2400" dirty="0">
                <a:solidFill>
                  <a:srgbClr val="FF0000"/>
                </a:solidFill>
              </a:rPr>
              <a:t>depresi karena D barang dan jasa </a:t>
            </a:r>
            <a:r>
              <a:rPr lang="id-ID" sz="2400" dirty="0">
                <a:solidFill>
                  <a:srgbClr val="FF0000"/>
                </a:solidFill>
                <a:latin typeface="Arial" charset="0"/>
                <a:cs typeface="Arial" charset="0"/>
              </a:rPr>
              <a:t>↓ </a:t>
            </a:r>
            <a:r>
              <a:rPr lang="id-ID" sz="2400" dirty="0">
                <a:solidFill>
                  <a:srgbClr val="FF0000"/>
                </a:solidFill>
                <a:latin typeface="Arial" charset="0"/>
                <a:cs typeface="Arial" charset="0"/>
                <a:sym typeface="Wingdings" pitchFamily="2" charset="2"/>
              </a:rPr>
              <a:t> IS kekiri</a:t>
            </a:r>
            <a:r>
              <a:rPr lang="id-ID" sz="2400" dirty="0">
                <a:latin typeface="Arial" charset="0"/>
                <a:cs typeface="Arial" charset="0"/>
                <a:sym typeface="Wingdings" pitchFamily="2" charset="2"/>
              </a:rPr>
              <a:t>)</a:t>
            </a:r>
            <a:endParaRPr lang="id-ID" sz="2400" dirty="0">
              <a:latin typeface="Arial" charset="0"/>
              <a:cs typeface="Arial" charset="0"/>
            </a:endParaRPr>
          </a:p>
          <a:p>
            <a:pPr marL="293688" indent="-293688" eaLnBrk="1" hangingPunct="1">
              <a:lnSpc>
                <a:spcPct val="105000"/>
              </a:lnSpc>
              <a:spcBef>
                <a:spcPct val="50000"/>
              </a:spcBef>
              <a:buClr>
                <a:schemeClr val="accent2"/>
              </a:buClr>
            </a:pPr>
            <a:r>
              <a:rPr lang="id-ID" sz="2800" dirty="0"/>
              <a:t>evidence:  </a:t>
            </a:r>
            <a:br>
              <a:rPr lang="id-ID" sz="2800" dirty="0"/>
            </a:br>
            <a:r>
              <a:rPr lang="id-ID" sz="2800" dirty="0"/>
              <a:t>output and interest rates both fell, which is what a leftward </a:t>
            </a:r>
            <a:r>
              <a:rPr lang="id-ID" sz="2800" i="1" dirty="0"/>
              <a:t>IS</a:t>
            </a:r>
            <a:r>
              <a:rPr lang="id-ID" sz="2800" dirty="0"/>
              <a:t> </a:t>
            </a:r>
            <a:r>
              <a:rPr lang="id-ID" sz="1200" dirty="0">
                <a:sym typeface="Symbol" pitchFamily="18" charset="2"/>
              </a:rPr>
              <a:t> </a:t>
            </a:r>
            <a:r>
              <a:rPr lang="id-ID" sz="2800" dirty="0"/>
              <a:t>shift would cause </a:t>
            </a:r>
            <a:r>
              <a:rPr lang="id-ID" sz="2800" dirty="0">
                <a:sym typeface="Wingdings" pitchFamily="2" charset="2"/>
              </a:rPr>
              <a:t> </a:t>
            </a:r>
            <a:r>
              <a:rPr lang="id-ID" sz="2800" dirty="0">
                <a:solidFill>
                  <a:srgbClr val="FF0000"/>
                </a:solidFill>
                <a:sym typeface="Wingdings" pitchFamily="2" charset="2"/>
              </a:rPr>
              <a:t>Y dan r turun IS kekiri </a:t>
            </a:r>
            <a:r>
              <a:rPr lang="en-US" sz="2800" dirty="0">
                <a:solidFill>
                  <a:srgbClr val="FF0000"/>
                </a:solidFill>
                <a:sym typeface="Wingdings" pitchFamily="2" charset="2"/>
              </a:rPr>
              <a:t>dis</a:t>
            </a:r>
            <a:r>
              <a:rPr lang="id-ID" sz="2800" dirty="0">
                <a:solidFill>
                  <a:srgbClr val="FF0000"/>
                </a:solidFill>
                <a:sym typeface="Wingdings" pitchFamily="2" charset="2"/>
              </a:rPr>
              <a:t>ebabkan:</a:t>
            </a:r>
            <a:endParaRPr lang="id-ID" sz="2800" dirty="0">
              <a:solidFill>
                <a:srgbClr val="FF0000"/>
              </a:solidFill>
            </a:endParaRPr>
          </a:p>
        </p:txBody>
      </p:sp>
      <p:sp>
        <p:nvSpPr>
          <p:cNvPr id="2" name="Slide Number Placeholder 1"/>
          <p:cNvSpPr>
            <a:spLocks noGrp="1"/>
          </p:cNvSpPr>
          <p:nvPr>
            <p:ph type="sldNum" sz="quarter" idx="12"/>
          </p:nvPr>
        </p:nvSpPr>
        <p:spPr/>
        <p:txBody>
          <a:bodyPr/>
          <a:lstStyle/>
          <a:p>
            <a:fld id="{456F6E04-529F-4CC8-A90A-18A07CEC6577}" type="slidenum">
              <a:rPr lang="en-US" smtClean="0"/>
              <a:t>48</a:t>
            </a:fld>
            <a:endParaRPr lang="en-US"/>
          </a:p>
        </p:txBody>
      </p:sp>
    </p:spTree>
    <p:extLst>
      <p:ext uri="{BB962C8B-B14F-4D97-AF65-F5344CB8AC3E}">
        <p14:creationId xmlns:p14="http://schemas.microsoft.com/office/powerpoint/2010/main" val="340254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52" y="900546"/>
            <a:ext cx="562234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a:xfrm>
            <a:off x="800100" y="1433946"/>
            <a:ext cx="784860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6550" indent="-336550">
              <a:spcBef>
                <a:spcPct val="10000"/>
              </a:spcBef>
              <a:buClr>
                <a:schemeClr val="accent2"/>
              </a:buClr>
              <a:buSzPct val="90000"/>
              <a:buFont typeface="Wingdings" pitchFamily="2" charset="2"/>
              <a:buAutoNum type="arabicPeriod"/>
            </a:pPr>
            <a:r>
              <a:rPr lang="id-ID" sz="2600" dirty="0">
                <a:solidFill>
                  <a:srgbClr val="FF0000"/>
                </a:solidFill>
              </a:rPr>
              <a:t>Stock market crash </a:t>
            </a:r>
            <a:r>
              <a:rPr lang="id-ID" sz="2600" dirty="0">
                <a:solidFill>
                  <a:srgbClr val="FF0000"/>
                </a:solidFill>
                <a:sym typeface="Symbol" pitchFamily="18" charset="2"/>
              </a:rPr>
              <a:t> exogenous </a:t>
            </a:r>
            <a:r>
              <a:rPr lang="id-ID" sz="2600" b="1" i="1" dirty="0">
                <a:solidFill>
                  <a:srgbClr val="FF0000"/>
                </a:solidFill>
                <a:sym typeface="Symbol" pitchFamily="18" charset="2"/>
              </a:rPr>
              <a:t>C</a:t>
            </a:r>
            <a:r>
              <a:rPr lang="id-ID" sz="2600" dirty="0">
                <a:solidFill>
                  <a:srgbClr val="FF0000"/>
                </a:solidFill>
                <a:sym typeface="Symbol" pitchFamily="18" charset="2"/>
              </a:rPr>
              <a:t> </a:t>
            </a:r>
            <a:endParaRPr lang="id-ID" sz="2600" dirty="0">
              <a:solidFill>
                <a:srgbClr val="FF0000"/>
              </a:solidFill>
            </a:endParaRPr>
          </a:p>
          <a:p>
            <a:pPr marL="731838" lvl="1" indent="-280988">
              <a:spcBef>
                <a:spcPct val="10000"/>
              </a:spcBef>
              <a:buClr>
                <a:srgbClr val="FF9900"/>
              </a:buClr>
              <a:buFont typeface="Wingdings" pitchFamily="2" charset="2"/>
              <a:buChar char="§"/>
            </a:pPr>
            <a:r>
              <a:rPr lang="id-ID" sz="2600" dirty="0"/>
              <a:t>Oct-Dec 1929:  S&amp;P 500 fell 17%</a:t>
            </a:r>
          </a:p>
          <a:p>
            <a:pPr marL="731838" lvl="1" indent="-280988">
              <a:spcBef>
                <a:spcPct val="10000"/>
              </a:spcBef>
              <a:buClr>
                <a:srgbClr val="FF9900"/>
              </a:buClr>
              <a:buFont typeface="Wingdings" pitchFamily="2" charset="2"/>
              <a:buChar char="§"/>
            </a:pPr>
            <a:r>
              <a:rPr lang="id-ID" sz="2600" dirty="0"/>
              <a:t>Oct 1929-Dec 1933:  S&amp;P 500 fell 71%</a:t>
            </a:r>
          </a:p>
          <a:p>
            <a:pPr marL="336550" indent="-336550">
              <a:buClr>
                <a:schemeClr val="accent2"/>
              </a:buClr>
              <a:buSzPct val="90000"/>
              <a:buFont typeface="Wingdings" pitchFamily="2" charset="2"/>
              <a:buAutoNum type="arabicPeriod" startAt="2"/>
            </a:pPr>
            <a:r>
              <a:rPr lang="id-ID" sz="2600" dirty="0">
                <a:solidFill>
                  <a:srgbClr val="FF0000"/>
                </a:solidFill>
                <a:sym typeface="Symbol" pitchFamily="18" charset="2"/>
              </a:rPr>
              <a:t>Drop in investment (I </a:t>
            </a:r>
            <a:r>
              <a:rPr lang="id-ID" sz="2600" dirty="0">
                <a:solidFill>
                  <a:srgbClr val="FF0000"/>
                </a:solidFill>
                <a:latin typeface="Times New Roman"/>
                <a:cs typeface="Times New Roman"/>
                <a:sym typeface="Symbol" pitchFamily="18" charset="2"/>
              </a:rPr>
              <a:t>↓)</a:t>
            </a:r>
            <a:endParaRPr lang="id-ID" sz="2600" dirty="0">
              <a:solidFill>
                <a:srgbClr val="FF0000"/>
              </a:solidFill>
              <a:sym typeface="Symbol" pitchFamily="18" charset="2"/>
            </a:endParaRPr>
          </a:p>
          <a:p>
            <a:pPr marL="731838" lvl="1" indent="-280988">
              <a:spcBef>
                <a:spcPct val="10000"/>
              </a:spcBef>
              <a:buClr>
                <a:srgbClr val="FF9900"/>
              </a:buClr>
              <a:buFont typeface="Wingdings" pitchFamily="2" charset="2"/>
              <a:buChar char="§"/>
            </a:pPr>
            <a:r>
              <a:rPr lang="id-ID" sz="2600" dirty="0">
                <a:sym typeface="Symbol" pitchFamily="18" charset="2"/>
              </a:rPr>
              <a:t>“correction” after overbuilding in the 1920s</a:t>
            </a:r>
          </a:p>
          <a:p>
            <a:pPr marL="731838" lvl="1" indent="-280988">
              <a:spcBef>
                <a:spcPct val="10000"/>
              </a:spcBef>
              <a:buClr>
                <a:srgbClr val="FF9900"/>
              </a:buClr>
              <a:buFont typeface="Wingdings" pitchFamily="2" charset="2"/>
              <a:buChar char="§"/>
            </a:pPr>
            <a:r>
              <a:rPr lang="id-ID" sz="2600" dirty="0">
                <a:sym typeface="Symbol" pitchFamily="18" charset="2"/>
              </a:rPr>
              <a:t>widespread bank failures made it harder to obtain financing for investment</a:t>
            </a:r>
          </a:p>
          <a:p>
            <a:pPr marL="336550" indent="-336550">
              <a:buClr>
                <a:schemeClr val="accent2"/>
              </a:buClr>
              <a:buSzPct val="90000"/>
              <a:buFont typeface="Wingdings" pitchFamily="2" charset="2"/>
              <a:buAutoNum type="arabicPeriod" startAt="2"/>
            </a:pPr>
            <a:r>
              <a:rPr lang="id-ID" sz="2600" dirty="0">
                <a:solidFill>
                  <a:srgbClr val="FF0000"/>
                </a:solidFill>
                <a:sym typeface="Symbol" pitchFamily="18" charset="2"/>
              </a:rPr>
              <a:t>Contractionary fiscal policy (G </a:t>
            </a:r>
            <a:r>
              <a:rPr lang="id-ID" sz="2600" dirty="0">
                <a:solidFill>
                  <a:srgbClr val="FF0000"/>
                </a:solidFill>
                <a:cs typeface="Times New Roman"/>
                <a:sym typeface="Symbol" pitchFamily="18" charset="2"/>
              </a:rPr>
              <a:t>↓ dan atau T </a:t>
            </a:r>
            <a:r>
              <a:rPr lang="id-ID" sz="2600" dirty="0">
                <a:solidFill>
                  <a:srgbClr val="FF0000"/>
                </a:solidFill>
                <a:cs typeface="Times New Roman"/>
                <a:sym typeface="Symbol"/>
              </a:rPr>
              <a:t>)</a:t>
            </a:r>
            <a:endParaRPr lang="id-ID" sz="2600" dirty="0">
              <a:solidFill>
                <a:srgbClr val="FF0000"/>
              </a:solidFill>
              <a:sym typeface="Symbol" pitchFamily="18" charset="2"/>
            </a:endParaRPr>
          </a:p>
          <a:p>
            <a:pPr marL="731838" lvl="1" indent="-280988">
              <a:spcBef>
                <a:spcPct val="10000"/>
              </a:spcBef>
              <a:buClr>
                <a:srgbClr val="FF9900"/>
              </a:buClr>
              <a:buFont typeface="Wingdings" pitchFamily="2" charset="2"/>
              <a:buChar char="§"/>
            </a:pPr>
            <a:r>
              <a:rPr lang="id-ID" sz="2600" dirty="0">
                <a:sym typeface="Symbol" pitchFamily="18" charset="2"/>
              </a:rPr>
              <a:t>in the face of falling tax revenues and increasing deficits, politicians raised tax rates and cut spending</a:t>
            </a:r>
          </a:p>
        </p:txBody>
      </p:sp>
      <p:sp>
        <p:nvSpPr>
          <p:cNvPr id="2" name="Slide Number Placeholder 1"/>
          <p:cNvSpPr>
            <a:spLocks noGrp="1"/>
          </p:cNvSpPr>
          <p:nvPr>
            <p:ph type="sldNum" sz="quarter" idx="12"/>
          </p:nvPr>
        </p:nvSpPr>
        <p:spPr/>
        <p:txBody>
          <a:bodyPr/>
          <a:lstStyle/>
          <a:p>
            <a:fld id="{456F6E04-529F-4CC8-A90A-18A07CEC6577}" type="slidenum">
              <a:rPr lang="en-US" smtClean="0"/>
              <a:t>49</a:t>
            </a:fld>
            <a:endParaRPr lang="en-US"/>
          </a:p>
        </p:txBody>
      </p:sp>
    </p:spTree>
    <p:extLst>
      <p:ext uri="{BB962C8B-B14F-4D97-AF65-F5344CB8AC3E}">
        <p14:creationId xmlns:p14="http://schemas.microsoft.com/office/powerpoint/2010/main" val="2079600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 name="Object 4"/>
          <p:cNvGraphicFramePr>
            <a:graphicFrameLocks noChangeAspect="1"/>
          </p:cNvGraphicFramePr>
          <p:nvPr/>
        </p:nvGraphicFramePr>
        <p:xfrm>
          <a:off x="2286000" y="1447800"/>
          <a:ext cx="3289300" cy="454025"/>
        </p:xfrm>
        <a:graphic>
          <a:graphicData uri="http://schemas.openxmlformats.org/presentationml/2006/ole">
            <mc:AlternateContent xmlns:mc="http://schemas.openxmlformats.org/markup-compatibility/2006">
              <mc:Choice xmlns:v="urn:schemas-microsoft-com:vml" Requires="v">
                <p:oleObj spid="_x0000_s4188" name="Equation" r:id="rId3" imgW="1752600" imgH="241300" progId="Equation.DSMT4">
                  <p:embed/>
                </p:oleObj>
              </mc:Choice>
              <mc:Fallback>
                <p:oleObj name="Equation" r:id="rId3" imgW="17526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447800"/>
                        <a:ext cx="3289300" cy="454025"/>
                      </a:xfrm>
                      <a:prstGeom prst="rect">
                        <a:avLst/>
                      </a:prstGeom>
                      <a:solidFill>
                        <a:schemeClr val="bg1">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0" name="TextBox 5"/>
          <p:cNvSpPr txBox="1">
            <a:spLocks noChangeArrowheads="1"/>
          </p:cNvSpPr>
          <p:nvPr/>
        </p:nvSpPr>
        <p:spPr bwMode="auto">
          <a:xfrm>
            <a:off x="3352800" y="1890713"/>
            <a:ext cx="39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b="1"/>
              <a:t>+</a:t>
            </a:r>
          </a:p>
        </p:txBody>
      </p:sp>
      <p:sp>
        <p:nvSpPr>
          <p:cNvPr id="9221" name="TextBox 6"/>
          <p:cNvSpPr txBox="1">
            <a:spLocks noChangeArrowheads="1"/>
          </p:cNvSpPr>
          <p:nvPr/>
        </p:nvSpPr>
        <p:spPr bwMode="auto">
          <a:xfrm>
            <a:off x="4572000" y="1828800"/>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b="1"/>
              <a:t>-</a:t>
            </a:r>
          </a:p>
        </p:txBody>
      </p:sp>
      <p:graphicFrame>
        <p:nvGraphicFramePr>
          <p:cNvPr id="9222" name="Object 7"/>
          <p:cNvGraphicFramePr>
            <a:graphicFrameLocks noChangeAspect="1"/>
          </p:cNvGraphicFramePr>
          <p:nvPr/>
        </p:nvGraphicFramePr>
        <p:xfrm>
          <a:off x="2351088" y="2590800"/>
          <a:ext cx="2220912" cy="496888"/>
        </p:xfrm>
        <a:graphic>
          <a:graphicData uri="http://schemas.openxmlformats.org/presentationml/2006/ole">
            <mc:AlternateContent xmlns:mc="http://schemas.openxmlformats.org/markup-compatibility/2006">
              <mc:Choice xmlns:v="urn:schemas-microsoft-com:vml" Requires="v">
                <p:oleObj spid="_x0000_s4189" name="Equation" r:id="rId5" imgW="1079032" imgH="241195" progId="Equation.DSMT4">
                  <p:embed/>
                </p:oleObj>
              </mc:Choice>
              <mc:Fallback>
                <p:oleObj name="Equation" r:id="rId5" imgW="1079032" imgH="24119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1088" y="2590800"/>
                        <a:ext cx="2220912" cy="496888"/>
                      </a:xfrm>
                      <a:prstGeom prst="rect">
                        <a:avLst/>
                      </a:prstGeom>
                      <a:solidFill>
                        <a:schemeClr val="bg1">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TextBox 8"/>
          <p:cNvSpPr txBox="1">
            <a:spLocks noChangeArrowheads="1"/>
          </p:cNvSpPr>
          <p:nvPr/>
        </p:nvSpPr>
        <p:spPr bwMode="auto">
          <a:xfrm>
            <a:off x="3743325" y="3124200"/>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b="1"/>
              <a:t>-</a:t>
            </a:r>
          </a:p>
        </p:txBody>
      </p:sp>
      <p:sp>
        <p:nvSpPr>
          <p:cNvPr id="10" name="Rectangle 9"/>
          <p:cNvSpPr/>
          <p:nvPr/>
        </p:nvSpPr>
        <p:spPr>
          <a:xfrm>
            <a:off x="990600" y="3648075"/>
            <a:ext cx="3486150" cy="1381125"/>
          </a:xfrm>
          <a:prstGeom prst="rect">
            <a:avLst/>
          </a:prstGeom>
          <a:solidFill>
            <a:srgbClr val="FFFFCC"/>
          </a:solidFill>
        </p:spPr>
        <p:txBody>
          <a:bodyPr>
            <a:spAutoFit/>
          </a:bodyPr>
          <a:lstStyle/>
          <a:p>
            <a:pPr marL="114300" lvl="1" eaLnBrk="1" hangingPunct="1">
              <a:lnSpc>
                <a:spcPct val="105000"/>
              </a:lnSpc>
              <a:spcBef>
                <a:spcPct val="10000"/>
              </a:spcBef>
              <a:buClr>
                <a:schemeClr val="accent2"/>
              </a:buClr>
              <a:defRPr/>
            </a:pPr>
            <a:r>
              <a:rPr lang="en-US" sz="2500" b="1" dirty="0"/>
              <a:t>Policy </a:t>
            </a:r>
          </a:p>
          <a:p>
            <a:pPr lvl="1" indent="-342900" eaLnBrk="1" hangingPunct="1">
              <a:lnSpc>
                <a:spcPct val="105000"/>
              </a:lnSpc>
              <a:spcBef>
                <a:spcPct val="10000"/>
              </a:spcBef>
              <a:buClr>
                <a:schemeClr val="accent2"/>
              </a:buClr>
              <a:buFont typeface="Arial" pitchFamily="34" charset="0"/>
              <a:buChar char="•"/>
              <a:defRPr/>
            </a:pPr>
            <a:r>
              <a:rPr lang="en-US" sz="2500" dirty="0"/>
              <a:t>Fiscal: </a:t>
            </a:r>
            <a:r>
              <a:rPr lang="en-US" sz="2500" b="1" i="1" dirty="0"/>
              <a:t>G</a:t>
            </a:r>
            <a:r>
              <a:rPr lang="en-US" sz="2500" dirty="0"/>
              <a:t>  and/or </a:t>
            </a:r>
            <a:r>
              <a:rPr lang="en-US" sz="2500" b="1" i="1" dirty="0"/>
              <a:t>T</a:t>
            </a:r>
          </a:p>
          <a:p>
            <a:pPr lvl="1" indent="-342900" eaLnBrk="1" hangingPunct="1">
              <a:lnSpc>
                <a:spcPct val="105000"/>
              </a:lnSpc>
              <a:spcBef>
                <a:spcPct val="10000"/>
              </a:spcBef>
              <a:buClr>
                <a:schemeClr val="accent2"/>
              </a:buClr>
              <a:buFont typeface="Arial" pitchFamily="34" charset="0"/>
              <a:buChar char="•"/>
              <a:defRPr/>
            </a:pPr>
            <a:r>
              <a:rPr lang="en-US" sz="2500" dirty="0"/>
              <a:t>Monetary:  </a:t>
            </a:r>
            <a:r>
              <a:rPr lang="en-US" sz="2500" b="1" i="1" dirty="0"/>
              <a:t>M</a:t>
            </a:r>
            <a:endParaRPr lang="en-US" sz="2500" dirty="0"/>
          </a:p>
        </p:txBody>
      </p:sp>
      <p:sp>
        <p:nvSpPr>
          <p:cNvPr id="11" name="Rectangle 10"/>
          <p:cNvSpPr/>
          <p:nvPr/>
        </p:nvSpPr>
        <p:spPr>
          <a:xfrm>
            <a:off x="976313" y="5334000"/>
            <a:ext cx="6110287" cy="938213"/>
          </a:xfrm>
          <a:prstGeom prst="rect">
            <a:avLst/>
          </a:prstGeom>
          <a:solidFill>
            <a:schemeClr val="accent3">
              <a:lumMod val="40000"/>
              <a:lumOff val="60000"/>
            </a:schemeClr>
          </a:solidFill>
        </p:spPr>
        <p:txBody>
          <a:bodyPr>
            <a:spAutoFit/>
          </a:bodyPr>
          <a:lstStyle/>
          <a:p>
            <a:pPr marL="114300" lvl="1" eaLnBrk="1" hangingPunct="1">
              <a:lnSpc>
                <a:spcPct val="105000"/>
              </a:lnSpc>
              <a:spcBef>
                <a:spcPct val="10000"/>
              </a:spcBef>
              <a:buClr>
                <a:schemeClr val="accent2"/>
              </a:buClr>
              <a:defRPr/>
            </a:pPr>
            <a:r>
              <a:rPr lang="id-ID" sz="2500" b="1" dirty="0"/>
              <a:t>Shock</a:t>
            </a:r>
            <a:r>
              <a:rPr lang="id-ID" sz="2500" dirty="0"/>
              <a:t> = disturbance: gangguan</a:t>
            </a:r>
          </a:p>
          <a:p>
            <a:pPr lvl="1" indent="-342900" eaLnBrk="1" hangingPunct="1">
              <a:lnSpc>
                <a:spcPct val="105000"/>
              </a:lnSpc>
              <a:spcBef>
                <a:spcPct val="10000"/>
              </a:spcBef>
              <a:buClr>
                <a:schemeClr val="accent2"/>
              </a:buClr>
              <a:buFont typeface="Arial" pitchFamily="34" charset="0"/>
              <a:buChar char="•"/>
              <a:defRPr/>
            </a:pPr>
            <a:r>
              <a:rPr lang="en-US" sz="2500" b="1" dirty="0"/>
              <a:t>C</a:t>
            </a:r>
            <a:r>
              <a:rPr lang="en-US" sz="2500" dirty="0"/>
              <a:t> ; </a:t>
            </a:r>
            <a:r>
              <a:rPr lang="en-US" sz="2500" b="1" dirty="0"/>
              <a:t>I </a:t>
            </a:r>
            <a:r>
              <a:rPr lang="en-US" sz="2500" dirty="0"/>
              <a:t>; </a:t>
            </a:r>
            <a:r>
              <a:rPr lang="en-US" sz="2500" b="1" dirty="0"/>
              <a:t>L</a:t>
            </a:r>
          </a:p>
        </p:txBody>
      </p:sp>
      <p:sp>
        <p:nvSpPr>
          <p:cNvPr id="9226" name="TextBox 11"/>
          <p:cNvSpPr txBox="1">
            <a:spLocks noChangeArrowheads="1"/>
          </p:cNvSpPr>
          <p:nvPr/>
        </p:nvSpPr>
        <p:spPr bwMode="auto">
          <a:xfrm>
            <a:off x="1143000" y="1414463"/>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b="1" i="1"/>
              <a:t>IS</a:t>
            </a:r>
            <a:r>
              <a:rPr lang="en-US" sz="2800"/>
              <a:t> :</a:t>
            </a:r>
          </a:p>
        </p:txBody>
      </p:sp>
      <p:sp>
        <p:nvSpPr>
          <p:cNvPr id="9227" name="TextBox 12"/>
          <p:cNvSpPr txBox="1">
            <a:spLocks noChangeArrowheads="1"/>
          </p:cNvSpPr>
          <p:nvPr/>
        </p:nvSpPr>
        <p:spPr bwMode="auto">
          <a:xfrm>
            <a:off x="1219200" y="2600325"/>
            <a:ext cx="904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b="1" i="1"/>
              <a:t>LM</a:t>
            </a:r>
            <a:r>
              <a:rPr lang="en-US" sz="2800"/>
              <a:t> :</a:t>
            </a:r>
          </a:p>
        </p:txBody>
      </p:sp>
      <p:sp>
        <p:nvSpPr>
          <p:cNvPr id="14" name="Rectangle 2"/>
          <p:cNvSpPr>
            <a:spLocks noGrp="1" noChangeArrowheads="1"/>
          </p:cNvSpPr>
          <p:nvPr>
            <p:ph type="title"/>
          </p:nvPr>
        </p:nvSpPr>
        <p:spPr>
          <a:xfrm>
            <a:off x="0" y="-20782"/>
            <a:ext cx="9144000" cy="935182"/>
          </a:xfrm>
        </p:spPr>
        <p:txBody>
          <a:bodyPr/>
          <a:lstStyle/>
          <a:p>
            <a:pPr eaLnBrk="1" hangingPunct="1">
              <a:defRPr/>
            </a:pPr>
            <a:r>
              <a:rPr lang="en-US" sz="3500" b="1" dirty="0">
                <a:solidFill>
                  <a:srgbClr val="0070C0"/>
                </a:solidFill>
              </a:rPr>
              <a:t>Policy analysis with the </a:t>
            </a:r>
            <a:r>
              <a:rPr lang="en-US" sz="3500" b="1" i="1" dirty="0">
                <a:solidFill>
                  <a:srgbClr val="0070C0"/>
                </a:solidFill>
              </a:rPr>
              <a:t>IS</a:t>
            </a:r>
            <a:r>
              <a:rPr lang="en-US" sz="3500" b="1" dirty="0">
                <a:solidFill>
                  <a:srgbClr val="0070C0"/>
                </a:solidFill>
              </a:rPr>
              <a:t>-</a:t>
            </a:r>
            <a:r>
              <a:rPr lang="en-US" sz="3500" b="1" i="1" dirty="0">
                <a:solidFill>
                  <a:srgbClr val="0070C0"/>
                </a:solidFill>
              </a:rPr>
              <a:t>LM</a:t>
            </a:r>
            <a:r>
              <a:rPr lang="en-US" sz="3500" b="1" dirty="0">
                <a:solidFill>
                  <a:srgbClr val="0070C0"/>
                </a:solidFill>
              </a:rPr>
              <a:t> Model</a:t>
            </a:r>
          </a:p>
        </p:txBody>
      </p:sp>
      <p:sp>
        <p:nvSpPr>
          <p:cNvPr id="2" name="Slide Number Placeholder 1"/>
          <p:cNvSpPr>
            <a:spLocks noGrp="1"/>
          </p:cNvSpPr>
          <p:nvPr>
            <p:ph type="sldNum" sz="quarter" idx="12"/>
          </p:nvPr>
        </p:nvSpPr>
        <p:spPr/>
        <p:txBody>
          <a:bodyPr/>
          <a:lstStyle/>
          <a:p>
            <a:fld id="{456F6E04-529F-4CC8-A90A-18A07CEC6577}" type="slidenum">
              <a:rPr lang="en-US" smtClean="0"/>
              <a:t>5</a:t>
            </a:fld>
            <a:endParaRPr lang="en-US"/>
          </a:p>
        </p:txBody>
      </p:sp>
    </p:spTree>
    <p:extLst>
      <p:ext uri="{BB962C8B-B14F-4D97-AF65-F5344CB8AC3E}">
        <p14:creationId xmlns:p14="http://schemas.microsoft.com/office/powerpoint/2010/main" val="5487142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30852"/>
            <a:ext cx="5562600" cy="36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Grp="1" noChangeArrowheads="1"/>
          </p:cNvSpPr>
          <p:nvPr>
            <p:ph idx="1"/>
          </p:nvPr>
        </p:nvSpPr>
        <p:spPr>
          <a:xfrm>
            <a:off x="609600" y="1524000"/>
            <a:ext cx="7467600" cy="4953000"/>
          </a:xfrm>
        </p:spPr>
        <p:txBody>
          <a:bodyPr>
            <a:normAutofit lnSpcReduction="10000"/>
          </a:bodyPr>
          <a:lstStyle/>
          <a:p>
            <a:pPr marL="336550" indent="-336550" eaLnBrk="1" hangingPunct="1">
              <a:lnSpc>
                <a:spcPct val="105000"/>
              </a:lnSpc>
              <a:spcBef>
                <a:spcPct val="10000"/>
              </a:spcBef>
              <a:buClr>
                <a:schemeClr val="accent2"/>
              </a:buClr>
            </a:pPr>
            <a:r>
              <a:rPr lang="en-US" sz="2800" dirty="0"/>
              <a:t>asserts that the Depression was largely due to huge fall in the money supply </a:t>
            </a:r>
            <a:r>
              <a:rPr lang="en-US" sz="2800" dirty="0">
                <a:sym typeface="Wingdings" pitchFamily="2" charset="2"/>
              </a:rPr>
              <a:t></a:t>
            </a:r>
            <a:r>
              <a:rPr lang="id-ID" sz="2800" dirty="0">
                <a:solidFill>
                  <a:srgbClr val="FF0000"/>
                </a:solidFill>
                <a:latin typeface="Times New Roman" pitchFamily="18" charset="0"/>
                <a:cs typeface="Times New Roman" pitchFamily="18" charset="0"/>
                <a:sym typeface="Wingdings" pitchFamily="2" charset="2"/>
              </a:rPr>
              <a:t> M ↓ banyak</a:t>
            </a:r>
            <a:endParaRPr lang="id-ID" sz="2800" dirty="0">
              <a:solidFill>
                <a:srgbClr val="FF0000"/>
              </a:solidFill>
              <a:latin typeface="Times New Roman" pitchFamily="18" charset="0"/>
              <a:cs typeface="Times New Roman" pitchFamily="18" charset="0"/>
            </a:endParaRPr>
          </a:p>
          <a:p>
            <a:pPr marL="336550" indent="-336550" eaLnBrk="1" hangingPunct="1">
              <a:lnSpc>
                <a:spcPct val="105000"/>
              </a:lnSpc>
              <a:spcBef>
                <a:spcPct val="10000"/>
              </a:spcBef>
              <a:buClr>
                <a:schemeClr val="accent2"/>
              </a:buClr>
            </a:pPr>
            <a:r>
              <a:rPr lang="en-US" sz="2800" dirty="0"/>
              <a:t>evidence:  </a:t>
            </a:r>
            <a:br>
              <a:rPr lang="en-US" sz="2800" dirty="0"/>
            </a:br>
            <a:r>
              <a:rPr lang="en-US" sz="2800" dirty="0"/>
              <a:t>M1 fell 25% during 1929-33. </a:t>
            </a:r>
          </a:p>
          <a:p>
            <a:pPr marL="336550" indent="-336550" eaLnBrk="1" hangingPunct="1">
              <a:lnSpc>
                <a:spcPct val="105000"/>
              </a:lnSpc>
              <a:spcBef>
                <a:spcPct val="50000"/>
              </a:spcBef>
              <a:buClr>
                <a:schemeClr val="accent2"/>
              </a:buClr>
              <a:buFont typeface="Wingdings" pitchFamily="2" charset="2"/>
              <a:buNone/>
            </a:pPr>
            <a:r>
              <a:rPr lang="en-US" sz="2800" dirty="0"/>
              <a:t>But, two problems with this hypothesis:</a:t>
            </a:r>
          </a:p>
          <a:p>
            <a:pPr marL="790575" lvl="1" indent="-339725" eaLnBrk="1" hangingPunct="1">
              <a:lnSpc>
                <a:spcPct val="105000"/>
              </a:lnSpc>
              <a:spcBef>
                <a:spcPct val="10000"/>
              </a:spcBef>
              <a:buFontTx/>
              <a:buAutoNum type="arabicPeriod"/>
            </a:pPr>
            <a:r>
              <a:rPr lang="en-US" sz="2600" dirty="0"/>
              <a:t> </a:t>
            </a:r>
            <a:r>
              <a:rPr lang="en-US" sz="2600" b="1" i="1" dirty="0">
                <a:solidFill>
                  <a:srgbClr val="FF0000"/>
                </a:solidFill>
              </a:rPr>
              <a:t>P</a:t>
            </a:r>
            <a:r>
              <a:rPr lang="en-US" sz="2600" dirty="0">
                <a:solidFill>
                  <a:srgbClr val="FF0000"/>
                </a:solidFill>
              </a:rPr>
              <a:t>  fell even more</a:t>
            </a:r>
            <a:r>
              <a:rPr lang="en-US" sz="2600" dirty="0"/>
              <a:t>, so </a:t>
            </a:r>
            <a:r>
              <a:rPr lang="en-US" sz="2600" b="1" i="1" dirty="0"/>
              <a:t>M</a:t>
            </a:r>
            <a:r>
              <a:rPr lang="en-US" sz="2600" i="1" dirty="0"/>
              <a:t>/</a:t>
            </a:r>
            <a:r>
              <a:rPr lang="en-US" sz="2600" b="1" i="1" dirty="0"/>
              <a:t>P</a:t>
            </a:r>
            <a:r>
              <a:rPr lang="en-US" sz="2600" dirty="0"/>
              <a:t> </a:t>
            </a:r>
            <a:r>
              <a:rPr lang="en-US" sz="900" dirty="0">
                <a:sym typeface="Symbol" pitchFamily="18" charset="2"/>
              </a:rPr>
              <a:t> </a:t>
            </a:r>
            <a:r>
              <a:rPr lang="en-US" sz="2600" dirty="0"/>
              <a:t>actually rose slightly during 1929-31. </a:t>
            </a:r>
            <a:r>
              <a:rPr lang="en-US" sz="2600" dirty="0">
                <a:sym typeface="Wingdings" pitchFamily="2" charset="2"/>
              </a:rPr>
              <a:t> P </a:t>
            </a:r>
            <a:r>
              <a:rPr lang="en-US" sz="2600" dirty="0">
                <a:latin typeface="Times New Roman"/>
                <a:cs typeface="Times New Roman"/>
                <a:sym typeface="Wingdings" pitchFamily="2" charset="2"/>
              </a:rPr>
              <a:t>↓ </a:t>
            </a:r>
            <a:r>
              <a:rPr lang="en-US" sz="2600" dirty="0">
                <a:solidFill>
                  <a:srgbClr val="FF0000"/>
                </a:solidFill>
                <a:latin typeface="Times New Roman" pitchFamily="18" charset="0"/>
                <a:cs typeface="Times New Roman" pitchFamily="18" charset="0"/>
                <a:sym typeface="Wingdings" pitchFamily="2" charset="2"/>
              </a:rPr>
              <a:t> (M/P) </a:t>
            </a:r>
            <a:r>
              <a:rPr lang="en-US" sz="2600" dirty="0">
                <a:solidFill>
                  <a:srgbClr val="FF0000"/>
                </a:solidFill>
                <a:latin typeface="Times New Roman" pitchFamily="18" charset="0"/>
                <a:cs typeface="Times New Roman" pitchFamily="18" charset="0"/>
                <a:sym typeface="Symbol"/>
              </a:rPr>
              <a:t></a:t>
            </a:r>
            <a:r>
              <a:rPr lang="en-US" sz="2600" dirty="0">
                <a:solidFill>
                  <a:srgbClr val="FF0000"/>
                </a:solidFill>
                <a:latin typeface="Times New Roman" pitchFamily="18" charset="0"/>
                <a:cs typeface="Times New Roman" pitchFamily="18" charset="0"/>
              </a:rPr>
              <a:t> 1929-1931</a:t>
            </a:r>
          </a:p>
          <a:p>
            <a:pPr marL="790575" lvl="1" indent="-339725" eaLnBrk="1" hangingPunct="1">
              <a:lnSpc>
                <a:spcPct val="105000"/>
              </a:lnSpc>
              <a:spcBef>
                <a:spcPct val="10000"/>
              </a:spcBef>
              <a:buFontTx/>
              <a:buAutoNum type="arabicPeriod"/>
            </a:pPr>
            <a:r>
              <a:rPr lang="en-US" sz="2600" dirty="0">
                <a:solidFill>
                  <a:srgbClr val="FF0000"/>
                </a:solidFill>
              </a:rPr>
              <a:t>nominal interest rates fell</a:t>
            </a:r>
            <a:r>
              <a:rPr lang="en-US" sz="2600" dirty="0"/>
              <a:t>, which is the opposite of what would result from a leftward </a:t>
            </a:r>
            <a:r>
              <a:rPr lang="en-US" sz="2600" i="1" dirty="0"/>
              <a:t>LM</a:t>
            </a:r>
            <a:r>
              <a:rPr lang="en-US" sz="2600" dirty="0"/>
              <a:t> </a:t>
            </a:r>
            <a:r>
              <a:rPr lang="en-US" sz="900" dirty="0">
                <a:sym typeface="Symbol" pitchFamily="18" charset="2"/>
              </a:rPr>
              <a:t> </a:t>
            </a:r>
            <a:r>
              <a:rPr lang="en-US" sz="2600" dirty="0"/>
              <a:t>shift. </a:t>
            </a:r>
            <a:r>
              <a:rPr lang="en-US" sz="2600" dirty="0">
                <a:sym typeface="Wingdings" pitchFamily="2" charset="2"/>
              </a:rPr>
              <a:t> </a:t>
            </a:r>
            <a:r>
              <a:rPr lang="id-ID" sz="2600" dirty="0">
                <a:solidFill>
                  <a:srgbClr val="FF0000"/>
                </a:solidFill>
                <a:latin typeface="Times New Roman" pitchFamily="18" charset="0"/>
                <a:cs typeface="Times New Roman" pitchFamily="18" charset="0"/>
                <a:sym typeface="Wingdings" pitchFamily="2" charset="2"/>
              </a:rPr>
              <a:t>r ↓ dan ini berlawanan dengan hasil dari LM yang bergeser kiri</a:t>
            </a:r>
            <a:endParaRPr lang="id-ID" sz="2600" dirty="0">
              <a:solidFill>
                <a:srgbClr val="FF00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456F6E04-529F-4CC8-A90A-18A07CEC6577}" type="slidenum">
              <a:rPr lang="en-US" smtClean="0"/>
              <a:t>50</a:t>
            </a:fld>
            <a:endParaRPr lang="en-US"/>
          </a:p>
        </p:txBody>
      </p:sp>
    </p:spTree>
    <p:extLst>
      <p:ext uri="{BB962C8B-B14F-4D97-AF65-F5344CB8AC3E}">
        <p14:creationId xmlns:p14="http://schemas.microsoft.com/office/powerpoint/2010/main" val="30936872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5029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a:xfrm>
            <a:off x="762000" y="1752600"/>
            <a:ext cx="8077200" cy="495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6550" indent="-336550">
              <a:spcBef>
                <a:spcPts val="800"/>
              </a:spcBef>
              <a:buClr>
                <a:schemeClr val="accent2"/>
              </a:buClr>
            </a:pPr>
            <a:r>
              <a:rPr lang="id-ID" sz="2700" dirty="0"/>
              <a:t>asserts that the severity (keparahan) of the Depression was due to a huge deflation </a:t>
            </a:r>
            <a:r>
              <a:rPr lang="id-ID" sz="2700" dirty="0">
                <a:solidFill>
                  <a:srgbClr val="FF0000"/>
                </a:solidFill>
                <a:latin typeface="Times New Roman" pitchFamily="18" charset="0"/>
                <a:cs typeface="Times New Roman" pitchFamily="18" charset="0"/>
              </a:rPr>
              <a:t>(P↓ banyak)</a:t>
            </a:r>
            <a:r>
              <a:rPr lang="id-ID" sz="2700" dirty="0"/>
              <a:t>:</a:t>
            </a:r>
          </a:p>
          <a:p>
            <a:pPr marL="336550" indent="-336550">
              <a:spcBef>
                <a:spcPts val="800"/>
              </a:spcBef>
              <a:buClr>
                <a:schemeClr val="accent2"/>
              </a:buClr>
              <a:buFont typeface="Wingdings" pitchFamily="2" charset="2"/>
              <a:buNone/>
            </a:pPr>
            <a:r>
              <a:rPr lang="id-ID" sz="2700" dirty="0"/>
              <a:t>		</a:t>
            </a:r>
            <a:r>
              <a:rPr lang="id-ID" sz="2700" b="1" i="1" dirty="0"/>
              <a:t>P</a:t>
            </a:r>
            <a:r>
              <a:rPr lang="id-ID" sz="2700" dirty="0"/>
              <a:t>  fell 25% during 1929-33. </a:t>
            </a:r>
          </a:p>
          <a:p>
            <a:pPr marL="336550" indent="-336550">
              <a:spcBef>
                <a:spcPts val="800"/>
              </a:spcBef>
              <a:buClr>
                <a:schemeClr val="accent2"/>
              </a:buClr>
            </a:pPr>
            <a:r>
              <a:rPr lang="id-ID" sz="2700" dirty="0"/>
              <a:t>This deflation was probably caused by the fall in </a:t>
            </a:r>
            <a:r>
              <a:rPr lang="id-ID" sz="2700" b="1" i="1" dirty="0"/>
              <a:t>M</a:t>
            </a:r>
            <a:r>
              <a:rPr lang="id-ID" sz="2700" dirty="0"/>
              <a:t>, so perhaps money played an important role after all. </a:t>
            </a:r>
            <a:r>
              <a:rPr lang="id-ID" sz="2700" dirty="0">
                <a:sym typeface="Wingdings" pitchFamily="2" charset="2"/>
              </a:rPr>
              <a:t> </a:t>
            </a:r>
            <a:r>
              <a:rPr lang="id-ID" sz="2700" dirty="0">
                <a:solidFill>
                  <a:srgbClr val="FF0000"/>
                </a:solidFill>
                <a:latin typeface="Times New Roman" pitchFamily="18" charset="0"/>
                <a:cs typeface="Times New Roman" pitchFamily="18" charset="0"/>
              </a:rPr>
              <a:t>P↓ banyak karena M yang ↓ </a:t>
            </a:r>
            <a:r>
              <a:rPr lang="id-ID" sz="2700" dirty="0">
                <a:solidFill>
                  <a:srgbClr val="FF0000"/>
                </a:solidFill>
                <a:latin typeface="Times New Roman" pitchFamily="18" charset="0"/>
                <a:cs typeface="Times New Roman" pitchFamily="18" charset="0"/>
                <a:sym typeface="Wingdings" pitchFamily="2" charset="2"/>
              </a:rPr>
              <a:t> uang berperan penting</a:t>
            </a:r>
            <a:endParaRPr lang="id-ID" sz="2700" dirty="0"/>
          </a:p>
          <a:p>
            <a:pPr marL="336550" indent="-336550">
              <a:spcBef>
                <a:spcPts val="800"/>
              </a:spcBef>
              <a:buClr>
                <a:schemeClr val="accent2"/>
              </a:buClr>
            </a:pPr>
            <a:r>
              <a:rPr lang="id-ID" sz="2700" dirty="0"/>
              <a:t>In what ways does a deflation affect the economy? </a:t>
            </a:r>
            <a:r>
              <a:rPr lang="id-ID" sz="2700" dirty="0">
                <a:sym typeface="Wingdings" pitchFamily="2" charset="2"/>
              </a:rPr>
              <a:t> </a:t>
            </a:r>
            <a:r>
              <a:rPr lang="id-ID" sz="2700" dirty="0">
                <a:solidFill>
                  <a:srgbClr val="FF0000"/>
                </a:solidFill>
                <a:sym typeface="Wingdings" pitchFamily="2" charset="2"/>
              </a:rPr>
              <a:t>bagaimana dampak dflasi terhadap perkenomian?</a:t>
            </a:r>
            <a:endParaRPr lang="id-ID" sz="2700" dirty="0">
              <a:solidFill>
                <a:srgbClr val="FF0000"/>
              </a:solidFill>
            </a:endParaRPr>
          </a:p>
        </p:txBody>
      </p:sp>
      <p:sp>
        <p:nvSpPr>
          <p:cNvPr id="2" name="Slide Number Placeholder 1"/>
          <p:cNvSpPr>
            <a:spLocks noGrp="1"/>
          </p:cNvSpPr>
          <p:nvPr>
            <p:ph type="sldNum" sz="quarter" idx="12"/>
          </p:nvPr>
        </p:nvSpPr>
        <p:spPr/>
        <p:txBody>
          <a:bodyPr/>
          <a:lstStyle/>
          <a:p>
            <a:fld id="{456F6E04-529F-4CC8-A90A-18A07CEC6577}" type="slidenum">
              <a:rPr lang="en-US" smtClean="0"/>
              <a:t>51</a:t>
            </a:fld>
            <a:endParaRPr lang="en-US"/>
          </a:p>
        </p:txBody>
      </p:sp>
    </p:spTree>
    <p:extLst>
      <p:ext uri="{BB962C8B-B14F-4D97-AF65-F5344CB8AC3E}">
        <p14:creationId xmlns:p14="http://schemas.microsoft.com/office/powerpoint/2010/main" val="30280496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5029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Grp="1" noChangeArrowheads="1"/>
          </p:cNvSpPr>
          <p:nvPr>
            <p:ph idx="1"/>
          </p:nvPr>
        </p:nvSpPr>
        <p:spPr>
          <a:xfrm>
            <a:off x="789709" y="1752600"/>
            <a:ext cx="7467600" cy="4876800"/>
          </a:xfrm>
        </p:spPr>
        <p:txBody>
          <a:bodyPr/>
          <a:lstStyle/>
          <a:p>
            <a:pPr marL="336550" indent="-336550" eaLnBrk="1" hangingPunct="1">
              <a:lnSpc>
                <a:spcPct val="110000"/>
              </a:lnSpc>
              <a:spcBef>
                <a:spcPct val="60000"/>
              </a:spcBef>
              <a:buClr>
                <a:schemeClr val="accent2"/>
              </a:buClr>
              <a:buFont typeface="Wingdings" pitchFamily="2" charset="2"/>
              <a:buNone/>
              <a:tabLst>
                <a:tab pos="1485900" algn="l"/>
              </a:tabLst>
            </a:pPr>
            <a:r>
              <a:rPr lang="en-US" sz="2800" dirty="0"/>
              <a:t>The stabilizing effects of deflation:</a:t>
            </a:r>
          </a:p>
          <a:p>
            <a:pPr marL="336550" indent="-336550" eaLnBrk="1" hangingPunct="1">
              <a:lnSpc>
                <a:spcPct val="110000"/>
              </a:lnSpc>
              <a:spcBef>
                <a:spcPct val="60000"/>
              </a:spcBef>
              <a:buClr>
                <a:schemeClr val="accent2"/>
              </a:buClr>
              <a:tabLst>
                <a:tab pos="1485900" algn="l"/>
              </a:tabLst>
            </a:pPr>
            <a:r>
              <a:rPr lang="en-US" sz="2800" dirty="0">
                <a:sym typeface="Symbol" pitchFamily="18" charset="2"/>
              </a:rPr>
              <a:t></a:t>
            </a:r>
            <a:r>
              <a:rPr lang="en-US" sz="2800" b="1" i="1" dirty="0">
                <a:sym typeface="Symbol" pitchFamily="18" charset="2"/>
              </a:rPr>
              <a:t>P</a:t>
            </a:r>
            <a:r>
              <a:rPr lang="en-US" sz="2800" dirty="0">
                <a:sym typeface="Symbol" pitchFamily="18" charset="2"/>
              </a:rPr>
              <a:t>  (</a:t>
            </a:r>
            <a:r>
              <a:rPr lang="en-US" sz="2800" b="1" i="1" dirty="0">
                <a:sym typeface="Symbol" pitchFamily="18" charset="2"/>
              </a:rPr>
              <a:t>M</a:t>
            </a:r>
            <a:r>
              <a:rPr lang="en-US" sz="2800" i="1" dirty="0">
                <a:sym typeface="Symbol" pitchFamily="18" charset="2"/>
              </a:rPr>
              <a:t>/</a:t>
            </a:r>
            <a:r>
              <a:rPr lang="en-US" sz="2800" b="1" i="1" dirty="0">
                <a:sym typeface="Symbol" pitchFamily="18" charset="2"/>
              </a:rPr>
              <a:t>P </a:t>
            </a:r>
            <a:r>
              <a:rPr lang="en-US" sz="2800" dirty="0">
                <a:sym typeface="Symbol" pitchFamily="18" charset="2"/>
              </a:rPr>
              <a:t>)  </a:t>
            </a:r>
            <a:r>
              <a:rPr lang="en-US" sz="2800" i="1" dirty="0">
                <a:sym typeface="Symbol" pitchFamily="18" charset="2"/>
              </a:rPr>
              <a:t>LM</a:t>
            </a:r>
            <a:r>
              <a:rPr lang="en-US" sz="2800" dirty="0">
                <a:sym typeface="Symbol" pitchFamily="18" charset="2"/>
              </a:rPr>
              <a:t> </a:t>
            </a:r>
            <a:r>
              <a:rPr lang="en-US" sz="1400" dirty="0">
                <a:sym typeface="Symbol" pitchFamily="18" charset="2"/>
              </a:rPr>
              <a:t> </a:t>
            </a:r>
            <a:r>
              <a:rPr lang="en-US" sz="2800" dirty="0">
                <a:sym typeface="Symbol" pitchFamily="18" charset="2"/>
              </a:rPr>
              <a:t>shifts right  </a:t>
            </a:r>
            <a:r>
              <a:rPr lang="en-US" sz="2800" b="1" i="1" dirty="0">
                <a:sym typeface="Symbol" pitchFamily="18" charset="2"/>
              </a:rPr>
              <a:t>Y</a:t>
            </a:r>
          </a:p>
          <a:p>
            <a:pPr marL="336550" indent="-336550" eaLnBrk="1" hangingPunct="1">
              <a:lnSpc>
                <a:spcPct val="110000"/>
              </a:lnSpc>
              <a:spcBef>
                <a:spcPct val="60000"/>
              </a:spcBef>
              <a:buClr>
                <a:schemeClr val="accent2"/>
              </a:buClr>
              <a:tabLst>
                <a:tab pos="1485900" algn="l"/>
              </a:tabLst>
            </a:pPr>
            <a:r>
              <a:rPr lang="id-ID" sz="2800" b="1" dirty="0">
                <a:solidFill>
                  <a:srgbClr val="CC0000"/>
                </a:solidFill>
                <a:sym typeface="Symbol" pitchFamily="18" charset="2"/>
              </a:rPr>
              <a:t>Pigou effect</a:t>
            </a:r>
            <a:r>
              <a:rPr lang="en-US" sz="2800" dirty="0">
                <a:sym typeface="Symbol" pitchFamily="18" charset="2"/>
              </a:rPr>
              <a:t>:  </a:t>
            </a:r>
          </a:p>
          <a:p>
            <a:pPr marL="790575" lvl="1" indent="-339725" eaLnBrk="1" hangingPunct="1">
              <a:lnSpc>
                <a:spcPct val="110000"/>
              </a:lnSpc>
              <a:buClr>
                <a:schemeClr val="accent2"/>
              </a:buClr>
              <a:buFontTx/>
              <a:buNone/>
              <a:tabLst>
                <a:tab pos="1485900" algn="l"/>
              </a:tabLst>
            </a:pPr>
            <a:r>
              <a:rPr lang="en-US" dirty="0">
                <a:sym typeface="Symbol" pitchFamily="18" charset="2"/>
              </a:rPr>
              <a:t>	</a:t>
            </a:r>
            <a:r>
              <a:rPr lang="en-US" b="1" i="1" dirty="0">
                <a:sym typeface="Symbol" pitchFamily="18" charset="2"/>
              </a:rPr>
              <a:t>P</a:t>
            </a:r>
            <a:r>
              <a:rPr lang="en-US" dirty="0">
                <a:sym typeface="Symbol" pitchFamily="18" charset="2"/>
              </a:rPr>
              <a:t> 	 (</a:t>
            </a:r>
            <a:r>
              <a:rPr lang="en-US" b="1" i="1" dirty="0">
                <a:sym typeface="Symbol" pitchFamily="18" charset="2"/>
              </a:rPr>
              <a:t>M</a:t>
            </a:r>
            <a:r>
              <a:rPr lang="en-US" i="1" dirty="0">
                <a:sym typeface="Symbol" pitchFamily="18" charset="2"/>
              </a:rPr>
              <a:t>/</a:t>
            </a:r>
            <a:r>
              <a:rPr lang="en-US" b="1" i="1" dirty="0">
                <a:sym typeface="Symbol" pitchFamily="18" charset="2"/>
              </a:rPr>
              <a:t>P </a:t>
            </a:r>
            <a:r>
              <a:rPr lang="en-US" dirty="0">
                <a:sym typeface="Symbol" pitchFamily="18" charset="2"/>
              </a:rPr>
              <a:t>) </a:t>
            </a:r>
          </a:p>
          <a:p>
            <a:pPr marL="790575" lvl="1" indent="-339725" eaLnBrk="1" hangingPunct="1">
              <a:lnSpc>
                <a:spcPct val="110000"/>
              </a:lnSpc>
              <a:buClr>
                <a:schemeClr val="accent2"/>
              </a:buClr>
              <a:buFontTx/>
              <a:buNone/>
              <a:tabLst>
                <a:tab pos="1485900" algn="l"/>
              </a:tabLst>
            </a:pPr>
            <a:r>
              <a:rPr lang="en-US" dirty="0">
                <a:sym typeface="Symbol" pitchFamily="18" charset="2"/>
              </a:rPr>
              <a:t>		 consumers’ wealth </a:t>
            </a:r>
          </a:p>
          <a:p>
            <a:pPr marL="790575" lvl="1" indent="-339725" eaLnBrk="1" hangingPunct="1">
              <a:lnSpc>
                <a:spcPct val="110000"/>
              </a:lnSpc>
              <a:buClr>
                <a:schemeClr val="accent2"/>
              </a:buClr>
              <a:buFontTx/>
              <a:buNone/>
              <a:tabLst>
                <a:tab pos="1485900" algn="l"/>
              </a:tabLst>
            </a:pPr>
            <a:r>
              <a:rPr lang="en-US" dirty="0">
                <a:sym typeface="Symbol" pitchFamily="18" charset="2"/>
              </a:rPr>
              <a:t>		 </a:t>
            </a:r>
            <a:r>
              <a:rPr lang="en-US" b="1" i="1" dirty="0">
                <a:sym typeface="Symbol" pitchFamily="18" charset="2"/>
              </a:rPr>
              <a:t>C  </a:t>
            </a:r>
          </a:p>
          <a:p>
            <a:pPr marL="790575" lvl="1" indent="-339725" eaLnBrk="1" hangingPunct="1">
              <a:lnSpc>
                <a:spcPct val="110000"/>
              </a:lnSpc>
              <a:buClr>
                <a:schemeClr val="accent2"/>
              </a:buClr>
              <a:buFontTx/>
              <a:buNone/>
              <a:tabLst>
                <a:tab pos="1485900" algn="l"/>
              </a:tabLst>
            </a:pPr>
            <a:r>
              <a:rPr lang="en-US" dirty="0">
                <a:sym typeface="Symbol" pitchFamily="18" charset="2"/>
              </a:rPr>
              <a:t>		 </a:t>
            </a:r>
            <a:r>
              <a:rPr lang="en-US" i="1" dirty="0">
                <a:sym typeface="Symbol" pitchFamily="18" charset="2"/>
              </a:rPr>
              <a:t>IS</a:t>
            </a:r>
            <a:r>
              <a:rPr lang="en-US" dirty="0">
                <a:sym typeface="Symbol" pitchFamily="18" charset="2"/>
              </a:rPr>
              <a:t>  shifts right </a:t>
            </a:r>
          </a:p>
          <a:p>
            <a:pPr marL="790575" lvl="1" indent="-339725" eaLnBrk="1" hangingPunct="1">
              <a:lnSpc>
                <a:spcPct val="110000"/>
              </a:lnSpc>
              <a:buClr>
                <a:schemeClr val="accent2"/>
              </a:buClr>
              <a:buFontTx/>
              <a:buNone/>
              <a:tabLst>
                <a:tab pos="1485900" algn="l"/>
              </a:tabLst>
            </a:pPr>
            <a:r>
              <a:rPr lang="en-US" dirty="0">
                <a:sym typeface="Symbol" pitchFamily="18" charset="2"/>
              </a:rPr>
              <a:t>		 </a:t>
            </a:r>
            <a:r>
              <a:rPr lang="en-US" b="1" i="1" dirty="0">
                <a:sym typeface="Symbol" pitchFamily="18" charset="2"/>
              </a:rPr>
              <a:t>Y</a:t>
            </a:r>
          </a:p>
        </p:txBody>
      </p:sp>
      <p:sp>
        <p:nvSpPr>
          <p:cNvPr id="2" name="Slide Number Placeholder 1"/>
          <p:cNvSpPr>
            <a:spLocks noGrp="1"/>
          </p:cNvSpPr>
          <p:nvPr>
            <p:ph type="sldNum" sz="quarter" idx="12"/>
          </p:nvPr>
        </p:nvSpPr>
        <p:spPr/>
        <p:txBody>
          <a:bodyPr/>
          <a:lstStyle/>
          <a:p>
            <a:fld id="{456F6E04-529F-4CC8-A90A-18A07CEC6577}" type="slidenum">
              <a:rPr lang="en-US" smtClean="0"/>
              <a:t>52</a:t>
            </a:fld>
            <a:endParaRPr lang="en-US"/>
          </a:p>
        </p:txBody>
      </p:sp>
    </p:spTree>
    <p:extLst>
      <p:ext uri="{BB962C8B-B14F-4D97-AF65-F5344CB8AC3E}">
        <p14:creationId xmlns:p14="http://schemas.microsoft.com/office/powerpoint/2010/main" val="40618447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5029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a:xfrm>
            <a:off x="533400" y="1752600"/>
            <a:ext cx="8229600" cy="4876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6550" indent="-336550">
              <a:lnSpc>
                <a:spcPct val="110000"/>
              </a:lnSpc>
              <a:spcBef>
                <a:spcPct val="10000"/>
              </a:spcBef>
              <a:buClr>
                <a:schemeClr val="accent2"/>
              </a:buClr>
              <a:buFont typeface="Wingdings" pitchFamily="2" charset="2"/>
              <a:buNone/>
            </a:pPr>
            <a:r>
              <a:rPr lang="en-US" sz="2800" dirty="0"/>
              <a:t>The destabilizing effects of </a:t>
            </a:r>
            <a:r>
              <a:rPr lang="en-US" sz="2800" u="sng" dirty="0">
                <a:solidFill>
                  <a:srgbClr val="FF0000"/>
                </a:solidFill>
              </a:rPr>
              <a:t>unexpected</a:t>
            </a:r>
            <a:r>
              <a:rPr lang="en-US" sz="2800" dirty="0"/>
              <a:t> deflation:</a:t>
            </a:r>
            <a:br>
              <a:rPr lang="en-US" sz="2800" dirty="0"/>
            </a:br>
            <a:r>
              <a:rPr lang="en-US" sz="2800" b="1" dirty="0">
                <a:solidFill>
                  <a:srgbClr val="CC0000"/>
                </a:solidFill>
              </a:rPr>
              <a:t>debt-deflation theory</a:t>
            </a:r>
          </a:p>
          <a:p>
            <a:pPr marL="336550" indent="-336550">
              <a:lnSpc>
                <a:spcPct val="110000"/>
              </a:lnSpc>
              <a:spcBef>
                <a:spcPct val="10000"/>
              </a:spcBef>
              <a:buClr>
                <a:schemeClr val="accent2"/>
              </a:buClr>
              <a:buFont typeface="Wingdings" pitchFamily="2" charset="2"/>
              <a:buNone/>
            </a:pPr>
            <a:r>
              <a:rPr lang="en-US" sz="2800" dirty="0">
                <a:sym typeface="Symbol" pitchFamily="18" charset="2"/>
              </a:rPr>
              <a:t></a:t>
            </a:r>
            <a:r>
              <a:rPr lang="en-US" sz="2800" b="1" i="1" dirty="0">
                <a:sym typeface="Symbol" pitchFamily="18" charset="2"/>
              </a:rPr>
              <a:t>P</a:t>
            </a:r>
            <a:r>
              <a:rPr lang="en-US" sz="2800" dirty="0">
                <a:sym typeface="Symbol" pitchFamily="18" charset="2"/>
              </a:rPr>
              <a:t> (if unexpected) </a:t>
            </a:r>
          </a:p>
          <a:p>
            <a:pPr marL="966788" lvl="1" indent="-515938">
              <a:lnSpc>
                <a:spcPct val="110000"/>
              </a:lnSpc>
              <a:spcBef>
                <a:spcPct val="10000"/>
              </a:spcBef>
              <a:buClr>
                <a:schemeClr val="accent2"/>
              </a:buClr>
              <a:buFontTx/>
              <a:buNone/>
            </a:pPr>
            <a:r>
              <a:rPr lang="en-US" dirty="0">
                <a:sym typeface="Symbol" pitchFamily="18" charset="2"/>
              </a:rPr>
              <a:t> 	transfers purchasing power from borrowers to lenders</a:t>
            </a:r>
          </a:p>
          <a:p>
            <a:pPr marL="966788" lvl="1" indent="-515938">
              <a:lnSpc>
                <a:spcPct val="110000"/>
              </a:lnSpc>
              <a:spcBef>
                <a:spcPct val="10000"/>
              </a:spcBef>
              <a:buClr>
                <a:schemeClr val="accent2"/>
              </a:buClr>
              <a:buFontTx/>
              <a:buNone/>
            </a:pPr>
            <a:r>
              <a:rPr lang="en-US" dirty="0">
                <a:sym typeface="Symbol" pitchFamily="18" charset="2"/>
              </a:rPr>
              <a:t>	borrowers spend less, </a:t>
            </a:r>
            <a:br>
              <a:rPr lang="en-US" dirty="0">
                <a:sym typeface="Symbol" pitchFamily="18" charset="2"/>
              </a:rPr>
            </a:br>
            <a:r>
              <a:rPr lang="en-US" dirty="0">
                <a:sym typeface="Symbol" pitchFamily="18" charset="2"/>
              </a:rPr>
              <a:t>lenders spend more</a:t>
            </a:r>
          </a:p>
          <a:p>
            <a:pPr marL="966788" lvl="1" indent="-515938">
              <a:lnSpc>
                <a:spcPct val="110000"/>
              </a:lnSpc>
              <a:spcBef>
                <a:spcPct val="10000"/>
              </a:spcBef>
              <a:buClr>
                <a:schemeClr val="accent2"/>
              </a:buClr>
              <a:buFontTx/>
              <a:buNone/>
            </a:pPr>
            <a:r>
              <a:rPr lang="en-US" dirty="0">
                <a:sym typeface="Symbol" pitchFamily="18" charset="2"/>
              </a:rPr>
              <a:t>	if borrowers’ propensity to spend is larger than lenders, then aggregate spending falls, the </a:t>
            </a:r>
            <a:r>
              <a:rPr lang="en-US" i="1" dirty="0">
                <a:sym typeface="Symbol" pitchFamily="18" charset="2"/>
              </a:rPr>
              <a:t>IS</a:t>
            </a:r>
            <a:r>
              <a:rPr lang="en-US" dirty="0">
                <a:sym typeface="Symbol" pitchFamily="18" charset="2"/>
              </a:rPr>
              <a:t> </a:t>
            </a:r>
            <a:r>
              <a:rPr lang="en-US" sz="1100" dirty="0">
                <a:sym typeface="Symbol" pitchFamily="18" charset="2"/>
              </a:rPr>
              <a:t> </a:t>
            </a:r>
            <a:r>
              <a:rPr lang="en-US" dirty="0">
                <a:sym typeface="Symbol" pitchFamily="18" charset="2"/>
              </a:rPr>
              <a:t>curve shifts left, and </a:t>
            </a:r>
            <a:r>
              <a:rPr lang="en-US" b="1" i="1" dirty="0">
                <a:sym typeface="Symbol" pitchFamily="18" charset="2"/>
              </a:rPr>
              <a:t>Y</a:t>
            </a:r>
            <a:r>
              <a:rPr lang="en-US" dirty="0">
                <a:sym typeface="Symbol" pitchFamily="18" charset="2"/>
              </a:rPr>
              <a:t> </a:t>
            </a:r>
            <a:r>
              <a:rPr lang="en-US" sz="1100" dirty="0">
                <a:sym typeface="Symbol" pitchFamily="18" charset="2"/>
              </a:rPr>
              <a:t> </a:t>
            </a:r>
            <a:r>
              <a:rPr lang="en-US" dirty="0">
                <a:sym typeface="Symbol" pitchFamily="18" charset="2"/>
              </a:rPr>
              <a:t>falls</a:t>
            </a:r>
          </a:p>
        </p:txBody>
      </p:sp>
      <p:sp>
        <p:nvSpPr>
          <p:cNvPr id="2" name="Slide Number Placeholder 1"/>
          <p:cNvSpPr>
            <a:spLocks noGrp="1"/>
          </p:cNvSpPr>
          <p:nvPr>
            <p:ph type="sldNum" sz="quarter" idx="12"/>
          </p:nvPr>
        </p:nvSpPr>
        <p:spPr/>
        <p:txBody>
          <a:bodyPr/>
          <a:lstStyle/>
          <a:p>
            <a:fld id="{456F6E04-529F-4CC8-A90A-18A07CEC6577}" type="slidenum">
              <a:rPr lang="en-US" smtClean="0"/>
              <a:t>53</a:t>
            </a:fld>
            <a:endParaRPr lang="en-US"/>
          </a:p>
        </p:txBody>
      </p:sp>
    </p:spTree>
    <p:extLst>
      <p:ext uri="{BB962C8B-B14F-4D97-AF65-F5344CB8AC3E}">
        <p14:creationId xmlns:p14="http://schemas.microsoft.com/office/powerpoint/2010/main" val="19854859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5029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Grp="1" noChangeArrowheads="1"/>
          </p:cNvSpPr>
          <p:nvPr>
            <p:ph idx="1"/>
          </p:nvPr>
        </p:nvSpPr>
        <p:spPr>
          <a:xfrm>
            <a:off x="796636" y="1693718"/>
            <a:ext cx="7620000" cy="4876800"/>
          </a:xfrm>
        </p:spPr>
        <p:txBody>
          <a:bodyPr/>
          <a:lstStyle/>
          <a:p>
            <a:pPr marL="0" indent="0" eaLnBrk="1" hangingPunct="1">
              <a:lnSpc>
                <a:spcPct val="110000"/>
              </a:lnSpc>
              <a:spcBef>
                <a:spcPct val="10000"/>
              </a:spcBef>
              <a:buClr>
                <a:schemeClr val="accent2"/>
              </a:buClr>
              <a:buFont typeface="Wingdings" pitchFamily="2" charset="2"/>
              <a:buNone/>
            </a:pPr>
            <a:r>
              <a:rPr lang="en-US" sz="2800" dirty="0"/>
              <a:t>The destabilizing effects of </a:t>
            </a:r>
            <a:r>
              <a:rPr lang="en-US" sz="2800" u="sng" dirty="0">
                <a:solidFill>
                  <a:srgbClr val="FF0000"/>
                </a:solidFill>
              </a:rPr>
              <a:t>expected</a:t>
            </a:r>
            <a:r>
              <a:rPr lang="en-US" sz="2800" dirty="0"/>
              <a:t> deflation:</a:t>
            </a:r>
            <a:endParaRPr lang="en-US" sz="2800" b="1" dirty="0"/>
          </a:p>
          <a:p>
            <a:pPr marL="0" indent="0" eaLnBrk="1" hangingPunct="1">
              <a:lnSpc>
                <a:spcPct val="110000"/>
              </a:lnSpc>
              <a:buClr>
                <a:schemeClr val="accent2"/>
              </a:buClr>
              <a:buFont typeface="Wingdings" pitchFamily="2" charset="2"/>
              <a:buNone/>
            </a:pPr>
            <a:r>
              <a:rPr lang="en-US" sz="2800" dirty="0">
                <a:sym typeface="Symbol" pitchFamily="18" charset="2"/>
              </a:rPr>
              <a:t>  </a:t>
            </a:r>
            <a:r>
              <a:rPr lang="en-US" sz="2800" baseline="30000" dirty="0">
                <a:sym typeface="Symbol" pitchFamily="18" charset="2"/>
              </a:rPr>
              <a:t>e</a:t>
            </a:r>
          </a:p>
          <a:p>
            <a:pPr marL="966788" lvl="1" indent="-515938" eaLnBrk="1" hangingPunct="1">
              <a:lnSpc>
                <a:spcPct val="110000"/>
              </a:lnSpc>
              <a:spcBef>
                <a:spcPct val="10000"/>
              </a:spcBef>
              <a:buClr>
                <a:schemeClr val="accent2"/>
              </a:buClr>
              <a:buFontTx/>
              <a:buNone/>
            </a:pPr>
            <a:r>
              <a:rPr lang="en-US" dirty="0">
                <a:sym typeface="Symbol" pitchFamily="18" charset="2"/>
              </a:rPr>
              <a:t> 	</a:t>
            </a:r>
            <a:r>
              <a:rPr lang="en-US" b="1" i="1" dirty="0">
                <a:sym typeface="Symbol" pitchFamily="18" charset="2"/>
              </a:rPr>
              <a:t>r</a:t>
            </a:r>
            <a:r>
              <a:rPr lang="en-US" dirty="0">
                <a:sym typeface="Symbol" pitchFamily="18" charset="2"/>
              </a:rPr>
              <a:t>    for each value of </a:t>
            </a:r>
            <a:r>
              <a:rPr lang="en-US" b="1" i="1" dirty="0">
                <a:sym typeface="Symbol" pitchFamily="18" charset="2"/>
              </a:rPr>
              <a:t>i</a:t>
            </a:r>
            <a:endParaRPr lang="en-US" dirty="0">
              <a:sym typeface="Symbol" pitchFamily="18" charset="2"/>
            </a:endParaRPr>
          </a:p>
          <a:p>
            <a:pPr marL="966788" lvl="1" indent="-515938" eaLnBrk="1" hangingPunct="1">
              <a:lnSpc>
                <a:spcPct val="110000"/>
              </a:lnSpc>
              <a:spcBef>
                <a:spcPct val="10000"/>
              </a:spcBef>
              <a:buClr>
                <a:schemeClr val="accent2"/>
              </a:buClr>
              <a:buFontTx/>
              <a:buNone/>
            </a:pPr>
            <a:r>
              <a:rPr lang="en-US" dirty="0">
                <a:sym typeface="Symbol" pitchFamily="18" charset="2"/>
              </a:rPr>
              <a:t>	</a:t>
            </a:r>
            <a:r>
              <a:rPr lang="en-US" b="1" i="1" dirty="0">
                <a:sym typeface="Symbol" pitchFamily="18" charset="2"/>
              </a:rPr>
              <a:t>I</a:t>
            </a:r>
            <a:r>
              <a:rPr lang="en-US" dirty="0">
                <a:sym typeface="Symbol" pitchFamily="18" charset="2"/>
              </a:rPr>
              <a:t>    because </a:t>
            </a:r>
            <a:r>
              <a:rPr lang="en-US" b="1" i="1" dirty="0">
                <a:sym typeface="Symbol" pitchFamily="18" charset="2"/>
              </a:rPr>
              <a:t>I</a:t>
            </a:r>
            <a:r>
              <a:rPr lang="en-US" dirty="0">
                <a:sym typeface="Symbol" pitchFamily="18" charset="2"/>
              </a:rPr>
              <a:t> = </a:t>
            </a:r>
            <a:r>
              <a:rPr lang="en-US" b="1" i="1" dirty="0">
                <a:sym typeface="Symbol" pitchFamily="18" charset="2"/>
              </a:rPr>
              <a:t>I </a:t>
            </a:r>
            <a:r>
              <a:rPr lang="en-US" dirty="0">
                <a:sym typeface="Symbol" pitchFamily="18" charset="2"/>
              </a:rPr>
              <a:t>(</a:t>
            </a:r>
            <a:r>
              <a:rPr lang="en-US" b="1" i="1" dirty="0">
                <a:sym typeface="Symbol" pitchFamily="18" charset="2"/>
              </a:rPr>
              <a:t>r</a:t>
            </a:r>
            <a:r>
              <a:rPr lang="en-US" sz="1400" b="1" i="1" dirty="0">
                <a:sym typeface="Symbol" pitchFamily="18" charset="2"/>
              </a:rPr>
              <a:t> </a:t>
            </a:r>
            <a:r>
              <a:rPr lang="en-US" dirty="0">
                <a:sym typeface="Symbol" pitchFamily="18" charset="2"/>
              </a:rPr>
              <a:t>)</a:t>
            </a:r>
          </a:p>
          <a:p>
            <a:pPr marL="966788" lvl="1" indent="-515938" eaLnBrk="1" hangingPunct="1">
              <a:lnSpc>
                <a:spcPct val="110000"/>
              </a:lnSpc>
              <a:spcBef>
                <a:spcPct val="10000"/>
              </a:spcBef>
              <a:buClr>
                <a:schemeClr val="accent2"/>
              </a:buClr>
              <a:buFontTx/>
              <a:buNone/>
            </a:pPr>
            <a:r>
              <a:rPr lang="en-US" dirty="0">
                <a:sym typeface="Symbol" pitchFamily="18" charset="2"/>
              </a:rPr>
              <a:t>	planned expenditure &amp; </a:t>
            </a:r>
            <a:r>
              <a:rPr lang="en-US" dirty="0" err="1">
                <a:sym typeface="Symbol" pitchFamily="18" charset="2"/>
              </a:rPr>
              <a:t>agg</a:t>
            </a:r>
            <a:r>
              <a:rPr lang="en-US" dirty="0">
                <a:sym typeface="Symbol" pitchFamily="18" charset="2"/>
              </a:rPr>
              <a:t>. demand </a:t>
            </a:r>
            <a:r>
              <a:rPr lang="en-US" b="1" dirty="0">
                <a:sym typeface="Symbol" pitchFamily="18" charset="2"/>
              </a:rPr>
              <a:t></a:t>
            </a:r>
          </a:p>
          <a:p>
            <a:pPr marL="966788" lvl="1" indent="-515938" eaLnBrk="1" hangingPunct="1">
              <a:lnSpc>
                <a:spcPct val="110000"/>
              </a:lnSpc>
              <a:spcBef>
                <a:spcPct val="10000"/>
              </a:spcBef>
              <a:buClr>
                <a:schemeClr val="accent2"/>
              </a:buClr>
              <a:buFontTx/>
              <a:buNone/>
            </a:pPr>
            <a:r>
              <a:rPr lang="en-US" dirty="0">
                <a:sym typeface="Symbol" pitchFamily="18" charset="2"/>
              </a:rPr>
              <a:t>	income &amp; output </a:t>
            </a:r>
            <a:r>
              <a:rPr lang="en-US" b="1" dirty="0">
                <a:sym typeface="Symbol" pitchFamily="18" charset="2"/>
              </a:rPr>
              <a:t></a:t>
            </a:r>
          </a:p>
          <a:p>
            <a:pPr marL="966788" lvl="1" indent="-515938" eaLnBrk="1" hangingPunct="1">
              <a:lnSpc>
                <a:spcPct val="110000"/>
              </a:lnSpc>
              <a:spcBef>
                <a:spcPct val="10000"/>
              </a:spcBef>
              <a:buClr>
                <a:schemeClr val="accent2"/>
              </a:buClr>
              <a:buFontTx/>
              <a:buNone/>
            </a:pPr>
            <a:endParaRPr lang="en-US" dirty="0">
              <a:sym typeface="Symbol" pitchFamily="18" charset="2"/>
            </a:endParaRPr>
          </a:p>
        </p:txBody>
      </p:sp>
      <p:sp>
        <p:nvSpPr>
          <p:cNvPr id="2" name="Slide Number Placeholder 1"/>
          <p:cNvSpPr>
            <a:spLocks noGrp="1"/>
          </p:cNvSpPr>
          <p:nvPr>
            <p:ph type="sldNum" sz="quarter" idx="12"/>
          </p:nvPr>
        </p:nvSpPr>
        <p:spPr/>
        <p:txBody>
          <a:bodyPr/>
          <a:lstStyle/>
          <a:p>
            <a:fld id="{456F6E04-529F-4CC8-A90A-18A07CEC6577}" type="slidenum">
              <a:rPr lang="en-US" smtClean="0"/>
              <a:t>54</a:t>
            </a:fld>
            <a:endParaRPr lang="en-US"/>
          </a:p>
        </p:txBody>
      </p:sp>
    </p:spTree>
    <p:extLst>
      <p:ext uri="{BB962C8B-B14F-4D97-AF65-F5344CB8AC3E}">
        <p14:creationId xmlns:p14="http://schemas.microsoft.com/office/powerpoint/2010/main" val="34994026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9144000" cy="1143000"/>
          </a:xfrm>
        </p:spPr>
        <p:txBody>
          <a:bodyPr>
            <a:normAutofit/>
          </a:bodyPr>
          <a:lstStyle/>
          <a:p>
            <a:pPr eaLnBrk="1" hangingPunct="1"/>
            <a:r>
              <a:rPr lang="en-US" sz="3200" b="1" i="1" dirty="0"/>
              <a:t>Why another Depression is unlikely</a:t>
            </a:r>
          </a:p>
        </p:txBody>
      </p:sp>
      <p:sp>
        <p:nvSpPr>
          <p:cNvPr id="65539" name="Rectangle 3"/>
          <p:cNvSpPr>
            <a:spLocks noGrp="1" noChangeArrowheads="1"/>
          </p:cNvSpPr>
          <p:nvPr>
            <p:ph idx="1"/>
          </p:nvPr>
        </p:nvSpPr>
        <p:spPr>
          <a:xfrm>
            <a:off x="914400" y="1304925"/>
            <a:ext cx="7848600" cy="4876800"/>
          </a:xfrm>
        </p:spPr>
        <p:txBody>
          <a:bodyPr/>
          <a:lstStyle/>
          <a:p>
            <a:pPr marL="293688" indent="-293688" eaLnBrk="1" hangingPunct="1">
              <a:buClr>
                <a:schemeClr val="accent2"/>
              </a:buClr>
            </a:pPr>
            <a:r>
              <a:rPr lang="en-US" sz="2600"/>
              <a:t>Policymakers (or their advisors) now know </a:t>
            </a:r>
            <a:br>
              <a:rPr lang="en-US" sz="2600"/>
            </a:br>
            <a:r>
              <a:rPr lang="en-US" sz="2600"/>
              <a:t>much more about macroeconomics:</a:t>
            </a:r>
          </a:p>
          <a:p>
            <a:pPr marL="698500" lvl="1" eaLnBrk="1" hangingPunct="1">
              <a:buClr>
                <a:srgbClr val="FF9900"/>
              </a:buClr>
              <a:buFont typeface="Wingdings" pitchFamily="2" charset="2"/>
              <a:buChar char="§"/>
            </a:pPr>
            <a:r>
              <a:rPr lang="en-US" sz="2600"/>
              <a:t>The Fed knows better than to let </a:t>
            </a:r>
            <a:r>
              <a:rPr lang="en-US" sz="2600" b="1" i="1"/>
              <a:t>M</a:t>
            </a:r>
            <a:r>
              <a:rPr lang="en-US" sz="2600"/>
              <a:t>  fall </a:t>
            </a:r>
            <a:br>
              <a:rPr lang="en-US" sz="2600"/>
            </a:br>
            <a:r>
              <a:rPr lang="en-US" sz="2600"/>
              <a:t>so much, especially during a contraction.</a:t>
            </a:r>
          </a:p>
          <a:p>
            <a:pPr marL="698500" lvl="1" eaLnBrk="1" hangingPunct="1">
              <a:buClr>
                <a:srgbClr val="FF9900"/>
              </a:buClr>
              <a:buFont typeface="Wingdings" pitchFamily="2" charset="2"/>
              <a:buChar char="§"/>
            </a:pPr>
            <a:r>
              <a:rPr lang="en-US" sz="2600"/>
              <a:t>Fiscal policymakers know better than to raise taxes or cut spending during a contraction.</a:t>
            </a:r>
          </a:p>
          <a:p>
            <a:pPr marL="293688" indent="-293688" eaLnBrk="1" hangingPunct="1">
              <a:spcBef>
                <a:spcPct val="50000"/>
              </a:spcBef>
              <a:buClr>
                <a:schemeClr val="accent2"/>
              </a:buClr>
            </a:pPr>
            <a:r>
              <a:rPr lang="en-US" sz="2600"/>
              <a:t>Federal deposit insurance makes widespread bank failures very unlikely.</a:t>
            </a:r>
          </a:p>
          <a:p>
            <a:pPr marL="293688" indent="-293688" eaLnBrk="1" hangingPunct="1">
              <a:spcBef>
                <a:spcPct val="50000"/>
              </a:spcBef>
              <a:buClr>
                <a:schemeClr val="accent2"/>
              </a:buClr>
            </a:pPr>
            <a:r>
              <a:rPr lang="en-US" sz="2600" b="1">
                <a:solidFill>
                  <a:srgbClr val="CC0000"/>
                </a:solidFill>
              </a:rPr>
              <a:t>Automatic stabilizers</a:t>
            </a:r>
            <a:r>
              <a:rPr lang="en-US" sz="2600"/>
              <a:t> make fiscal policy expansionary during an economic downturn</a:t>
            </a:r>
            <a:r>
              <a:rPr lang="en-US" sz="2800"/>
              <a:t>.</a:t>
            </a:r>
          </a:p>
        </p:txBody>
      </p:sp>
      <p:sp>
        <p:nvSpPr>
          <p:cNvPr id="2" name="Slide Number Placeholder 1"/>
          <p:cNvSpPr>
            <a:spLocks noGrp="1"/>
          </p:cNvSpPr>
          <p:nvPr>
            <p:ph type="sldNum" sz="quarter" idx="12"/>
          </p:nvPr>
        </p:nvSpPr>
        <p:spPr/>
        <p:txBody>
          <a:bodyPr/>
          <a:lstStyle/>
          <a:p>
            <a:fld id="{456F6E04-529F-4CC8-A90A-18A07CEC6577}" type="slidenum">
              <a:rPr lang="en-US" smtClean="0"/>
              <a:t>55</a:t>
            </a:fld>
            <a:endParaRPr lang="en-US"/>
          </a:p>
        </p:txBody>
      </p:sp>
    </p:spTree>
    <p:extLst>
      <p:ext uri="{BB962C8B-B14F-4D97-AF65-F5344CB8AC3E}">
        <p14:creationId xmlns:p14="http://schemas.microsoft.com/office/powerpoint/2010/main" val="731577980"/>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Ekonom mempelajari Depresi baik karena kepentingan intrinsiknya sebagai peristiwa ekonomi utama maupun untuk memberikan panduan kepada pembuat kebijakan, sehingga tidak akan terjadi lagi.</a:t>
            </a:r>
          </a:p>
          <a:p>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20" y="685800"/>
            <a:ext cx="566218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56F6E04-529F-4CC8-A90A-18A07CEC6577}" type="slidenum">
              <a:rPr lang="en-US" smtClean="0"/>
              <a:t>56</a:t>
            </a:fld>
            <a:endParaRPr lang="en-US"/>
          </a:p>
        </p:txBody>
      </p:sp>
    </p:spTree>
    <p:extLst>
      <p:ext uri="{BB962C8B-B14F-4D97-AF65-F5344CB8AC3E}">
        <p14:creationId xmlns:p14="http://schemas.microsoft.com/office/powerpoint/2010/main" val="18600906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0" y="0"/>
            <a:ext cx="9144000" cy="685800"/>
          </a:xfrm>
        </p:spPr>
        <p:txBody>
          <a:bodyPr>
            <a:normAutofit/>
          </a:bodyPr>
          <a:lstStyle/>
          <a:p>
            <a:pPr eaLnBrk="1" hangingPunct="1">
              <a:defRPr/>
            </a:pPr>
            <a:r>
              <a:rPr lang="en-US" sz="3600" b="1" dirty="0"/>
              <a:t>Chapter summary</a:t>
            </a:r>
          </a:p>
        </p:txBody>
      </p:sp>
      <p:sp>
        <p:nvSpPr>
          <p:cNvPr id="66564" name="Rectangle 3"/>
          <p:cNvSpPr>
            <a:spLocks noGrp="1" noChangeArrowheads="1"/>
          </p:cNvSpPr>
          <p:nvPr>
            <p:ph type="body" idx="1"/>
          </p:nvPr>
        </p:nvSpPr>
        <p:spPr>
          <a:xfrm>
            <a:off x="609600" y="1066800"/>
            <a:ext cx="8305800" cy="5029200"/>
          </a:xfrm>
        </p:spPr>
        <p:txBody>
          <a:bodyPr/>
          <a:lstStyle/>
          <a:p>
            <a:pPr marL="457200" indent="-457200" defTabSz="736600" eaLnBrk="1" hangingPunct="1">
              <a:lnSpc>
                <a:spcPct val="110000"/>
              </a:lnSpc>
              <a:spcBef>
                <a:spcPct val="30000"/>
              </a:spcBef>
              <a:buSzPct val="100000"/>
              <a:buFont typeface="+mj-lt"/>
              <a:buAutoNum type="arabicPeriod"/>
            </a:pPr>
            <a:r>
              <a:rPr lang="en-US" sz="2400" dirty="0">
                <a:solidFill>
                  <a:schemeClr val="accent2"/>
                </a:solidFill>
              </a:rPr>
              <a:t> </a:t>
            </a:r>
            <a:r>
              <a:rPr lang="en-US" sz="2600" i="1" dirty="0"/>
              <a:t>IS-LM</a:t>
            </a:r>
            <a:r>
              <a:rPr lang="en-US" sz="2600" dirty="0"/>
              <a:t> </a:t>
            </a:r>
            <a:r>
              <a:rPr lang="en-US" sz="1000" dirty="0">
                <a:sym typeface="Symbol" pitchFamily="18" charset="2"/>
              </a:rPr>
              <a:t> </a:t>
            </a:r>
            <a:r>
              <a:rPr lang="en-US" sz="2600" dirty="0"/>
              <a:t>model</a:t>
            </a:r>
            <a:endParaRPr lang="en-US" sz="2800" dirty="0"/>
          </a:p>
          <a:p>
            <a:pPr marL="736600" lvl="1" indent="-276225" defTabSz="736600" eaLnBrk="1" hangingPunct="1">
              <a:lnSpc>
                <a:spcPct val="110000"/>
              </a:lnSpc>
              <a:spcBef>
                <a:spcPct val="25000"/>
              </a:spcBef>
              <a:buClr>
                <a:schemeClr val="accent1"/>
              </a:buClr>
              <a:buSzPct val="95000"/>
              <a:buFont typeface="Wingdings" pitchFamily="2" charset="2"/>
              <a:buChar char="§"/>
            </a:pPr>
            <a:r>
              <a:rPr lang="en-US" sz="2600" dirty="0"/>
              <a:t>a theory of aggregate demand</a:t>
            </a:r>
          </a:p>
          <a:p>
            <a:pPr marL="736600" lvl="1" indent="-276225" defTabSz="736600" eaLnBrk="1" hangingPunct="1">
              <a:lnSpc>
                <a:spcPct val="110000"/>
              </a:lnSpc>
              <a:spcBef>
                <a:spcPct val="25000"/>
              </a:spcBef>
              <a:buClr>
                <a:schemeClr val="accent1"/>
              </a:buClr>
              <a:buSzPct val="95000"/>
              <a:buFont typeface="Wingdings" pitchFamily="2" charset="2"/>
              <a:buChar char="§"/>
            </a:pPr>
            <a:r>
              <a:rPr lang="en-US" sz="2600" dirty="0"/>
              <a:t>exogenous:  </a:t>
            </a:r>
            <a:r>
              <a:rPr lang="en-US" sz="2600" b="1" i="1" dirty="0"/>
              <a:t>M</a:t>
            </a:r>
            <a:r>
              <a:rPr lang="en-US" sz="2600" dirty="0"/>
              <a:t>, </a:t>
            </a:r>
            <a:r>
              <a:rPr lang="en-US" sz="2600" b="1" i="1" dirty="0"/>
              <a:t>G</a:t>
            </a:r>
            <a:r>
              <a:rPr lang="en-US" sz="2600" dirty="0"/>
              <a:t>, </a:t>
            </a:r>
            <a:r>
              <a:rPr lang="en-US" sz="2600" b="1" i="1" dirty="0"/>
              <a:t>T</a:t>
            </a:r>
            <a:r>
              <a:rPr lang="en-US" sz="2600" dirty="0"/>
              <a:t>,</a:t>
            </a:r>
            <a:br>
              <a:rPr lang="en-US" sz="2600" dirty="0"/>
            </a:br>
            <a:r>
              <a:rPr lang="en-US" sz="2600" dirty="0"/>
              <a:t>  </a:t>
            </a:r>
            <a:r>
              <a:rPr lang="en-US" sz="2600" b="1" i="1" dirty="0"/>
              <a:t>P</a:t>
            </a:r>
            <a:r>
              <a:rPr lang="en-US" sz="2600" dirty="0"/>
              <a:t>  exogenous in short run, </a:t>
            </a:r>
            <a:r>
              <a:rPr lang="en-US" sz="2600" b="1" i="1" dirty="0"/>
              <a:t>Y</a:t>
            </a:r>
            <a:r>
              <a:rPr lang="en-US" sz="2600" dirty="0"/>
              <a:t>  in long run </a:t>
            </a:r>
          </a:p>
          <a:p>
            <a:pPr marL="736600" lvl="1" indent="-276225" defTabSz="736600" eaLnBrk="1" hangingPunct="1">
              <a:lnSpc>
                <a:spcPct val="110000"/>
              </a:lnSpc>
              <a:spcBef>
                <a:spcPct val="25000"/>
              </a:spcBef>
              <a:buClr>
                <a:schemeClr val="accent1"/>
              </a:buClr>
              <a:buSzPct val="95000"/>
              <a:buFont typeface="Wingdings" pitchFamily="2" charset="2"/>
              <a:buChar char="§"/>
            </a:pPr>
            <a:r>
              <a:rPr lang="en-US" sz="2600" dirty="0"/>
              <a:t>endogenous:  </a:t>
            </a:r>
            <a:r>
              <a:rPr lang="en-US" sz="2600" b="1" i="1" dirty="0"/>
              <a:t>r</a:t>
            </a:r>
            <a:r>
              <a:rPr lang="en-US" sz="2600" dirty="0"/>
              <a:t>,</a:t>
            </a:r>
            <a:br>
              <a:rPr lang="en-US" sz="2600" dirty="0"/>
            </a:br>
            <a:r>
              <a:rPr lang="en-US" sz="2600" dirty="0"/>
              <a:t> </a:t>
            </a:r>
            <a:r>
              <a:rPr lang="en-US" sz="2600" b="1" i="1" dirty="0"/>
              <a:t>Y</a:t>
            </a:r>
            <a:r>
              <a:rPr lang="en-US" sz="2600" dirty="0"/>
              <a:t>  endogenous in short run, </a:t>
            </a:r>
            <a:r>
              <a:rPr lang="en-US" sz="2600" b="1" i="1" dirty="0"/>
              <a:t>P</a:t>
            </a:r>
            <a:r>
              <a:rPr lang="en-US" sz="2600" dirty="0"/>
              <a:t>  in long run </a:t>
            </a:r>
          </a:p>
          <a:p>
            <a:pPr marL="736600" lvl="1" indent="-276225" defTabSz="736600" eaLnBrk="1" hangingPunct="1">
              <a:lnSpc>
                <a:spcPct val="110000"/>
              </a:lnSpc>
              <a:spcBef>
                <a:spcPct val="25000"/>
              </a:spcBef>
              <a:buClr>
                <a:schemeClr val="accent1"/>
              </a:buClr>
              <a:buSzPct val="95000"/>
              <a:buFont typeface="Wingdings" pitchFamily="2" charset="2"/>
              <a:buChar char="§"/>
            </a:pPr>
            <a:r>
              <a:rPr lang="en-US" sz="2600" i="1" dirty="0"/>
              <a:t>IS</a:t>
            </a:r>
            <a:r>
              <a:rPr lang="en-US" sz="2600" dirty="0"/>
              <a:t> </a:t>
            </a:r>
            <a:r>
              <a:rPr lang="en-US" sz="900" dirty="0">
                <a:sym typeface="Symbol" pitchFamily="18" charset="2"/>
              </a:rPr>
              <a:t> </a:t>
            </a:r>
            <a:r>
              <a:rPr lang="en-US" sz="2600" dirty="0"/>
              <a:t>curve:  goods market equilibrium</a:t>
            </a:r>
          </a:p>
          <a:p>
            <a:pPr marL="736600" lvl="1" indent="-276225" defTabSz="736600" eaLnBrk="1" hangingPunct="1">
              <a:lnSpc>
                <a:spcPct val="110000"/>
              </a:lnSpc>
              <a:spcBef>
                <a:spcPct val="25000"/>
              </a:spcBef>
              <a:buClr>
                <a:schemeClr val="accent1"/>
              </a:buClr>
              <a:buSzPct val="95000"/>
              <a:buFont typeface="Wingdings" pitchFamily="2" charset="2"/>
              <a:buChar char="§"/>
            </a:pPr>
            <a:r>
              <a:rPr lang="en-US" sz="2600" i="1" dirty="0"/>
              <a:t>LM</a:t>
            </a:r>
            <a:r>
              <a:rPr lang="en-US" sz="900" dirty="0">
                <a:sym typeface="Symbol" pitchFamily="18" charset="2"/>
              </a:rPr>
              <a:t> </a:t>
            </a:r>
            <a:r>
              <a:rPr lang="en-US" sz="2600" dirty="0"/>
              <a:t> curve:  money market equilibrium</a:t>
            </a:r>
          </a:p>
        </p:txBody>
      </p:sp>
      <p:sp>
        <p:nvSpPr>
          <p:cNvPr id="2" name="Slide Number Placeholder 1"/>
          <p:cNvSpPr>
            <a:spLocks noGrp="1"/>
          </p:cNvSpPr>
          <p:nvPr>
            <p:ph type="sldNum" sz="quarter" idx="12"/>
          </p:nvPr>
        </p:nvSpPr>
        <p:spPr/>
        <p:txBody>
          <a:bodyPr/>
          <a:lstStyle/>
          <a:p>
            <a:fld id="{456F6E04-529F-4CC8-A90A-18A07CEC6577}" type="slidenum">
              <a:rPr lang="en-US" smtClean="0"/>
              <a:t>57</a:t>
            </a:fld>
            <a:endParaRPr lang="en-US"/>
          </a:p>
        </p:txBody>
      </p:sp>
    </p:spTree>
    <p:extLst>
      <p:ext uri="{BB962C8B-B14F-4D97-AF65-F5344CB8AC3E}">
        <p14:creationId xmlns:p14="http://schemas.microsoft.com/office/powerpoint/2010/main" val="557971388"/>
      </p:ext>
    </p:extLst>
  </p:cSld>
  <p:clrMapOvr>
    <a:masterClrMapping/>
  </p:clrMapOvr>
  <p:transition>
    <p:pull dir="l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3"/>
          <p:cNvSpPr>
            <a:spLocks noGrp="1" noChangeArrowheads="1"/>
          </p:cNvSpPr>
          <p:nvPr>
            <p:ph type="body" idx="1"/>
          </p:nvPr>
        </p:nvSpPr>
        <p:spPr>
          <a:xfrm>
            <a:off x="685800" y="914400"/>
            <a:ext cx="7772400" cy="5029200"/>
          </a:xfrm>
        </p:spPr>
        <p:txBody>
          <a:bodyPr/>
          <a:lstStyle/>
          <a:p>
            <a:pPr marL="457200" indent="-457200" defTabSz="736600" eaLnBrk="1" hangingPunct="1">
              <a:lnSpc>
                <a:spcPct val="105000"/>
              </a:lnSpc>
              <a:buSzPct val="100000"/>
              <a:buFont typeface="+mj-lt"/>
              <a:buAutoNum type="arabicPeriod" startAt="2"/>
            </a:pPr>
            <a:r>
              <a:rPr lang="en-US" sz="2000" dirty="0">
                <a:solidFill>
                  <a:schemeClr val="accent2"/>
                </a:solidFill>
              </a:rPr>
              <a:t> </a:t>
            </a:r>
            <a:r>
              <a:rPr lang="en-US" sz="2600" dirty="0"/>
              <a:t>AD curve</a:t>
            </a:r>
          </a:p>
          <a:p>
            <a:pPr marL="736600" lvl="1" indent="-276225" defTabSz="736600" eaLnBrk="1" hangingPunct="1">
              <a:lnSpc>
                <a:spcPct val="110000"/>
              </a:lnSpc>
              <a:spcBef>
                <a:spcPct val="30000"/>
              </a:spcBef>
              <a:buClr>
                <a:schemeClr val="accent1"/>
              </a:buClr>
              <a:buSzTx/>
              <a:buFont typeface="Wingdings" pitchFamily="2" charset="2"/>
              <a:buChar char="§"/>
            </a:pPr>
            <a:r>
              <a:rPr lang="en-US" sz="2600" dirty="0"/>
              <a:t>shows relation between </a:t>
            </a:r>
            <a:r>
              <a:rPr lang="en-US" sz="2600" b="1" i="1" dirty="0"/>
              <a:t>P</a:t>
            </a:r>
            <a:r>
              <a:rPr lang="en-US" sz="2600" dirty="0"/>
              <a:t> </a:t>
            </a:r>
            <a:r>
              <a:rPr lang="en-US" sz="2600" dirty="0">
                <a:sym typeface="Symbol" pitchFamily="18" charset="2"/>
              </a:rPr>
              <a:t> </a:t>
            </a:r>
            <a:r>
              <a:rPr lang="en-US" sz="2600" dirty="0"/>
              <a:t>and the </a:t>
            </a:r>
            <a:r>
              <a:rPr lang="en-US" sz="2600" i="1" dirty="0"/>
              <a:t>IS-LM</a:t>
            </a:r>
            <a:r>
              <a:rPr lang="en-US" sz="2600" dirty="0"/>
              <a:t> </a:t>
            </a:r>
            <a:r>
              <a:rPr lang="en-US" sz="2600" dirty="0">
                <a:sym typeface="Symbol" pitchFamily="18" charset="2"/>
              </a:rPr>
              <a:t> </a:t>
            </a:r>
            <a:r>
              <a:rPr lang="en-US" sz="2600" dirty="0"/>
              <a:t>model’s equilibrium </a:t>
            </a:r>
            <a:r>
              <a:rPr lang="en-US" sz="2600" b="1" i="1" dirty="0"/>
              <a:t>Y</a:t>
            </a:r>
            <a:r>
              <a:rPr lang="en-US" sz="2600" dirty="0"/>
              <a:t>.  </a:t>
            </a:r>
          </a:p>
          <a:p>
            <a:pPr marL="736600" lvl="1" indent="-276225" defTabSz="736600" eaLnBrk="1" hangingPunct="1">
              <a:lnSpc>
                <a:spcPct val="110000"/>
              </a:lnSpc>
              <a:spcBef>
                <a:spcPct val="30000"/>
              </a:spcBef>
              <a:buClr>
                <a:schemeClr val="accent1"/>
              </a:buClr>
              <a:buSzTx/>
              <a:buFont typeface="Wingdings" pitchFamily="2" charset="2"/>
              <a:buChar char="§"/>
            </a:pPr>
            <a:r>
              <a:rPr lang="en-US" sz="2600" dirty="0"/>
              <a:t>negative slope because </a:t>
            </a:r>
            <a:br>
              <a:rPr lang="en-US" sz="2600" dirty="0"/>
            </a:br>
            <a:r>
              <a:rPr lang="en-US" sz="2600" dirty="0">
                <a:sym typeface="Symbol" pitchFamily="18" charset="2"/>
              </a:rPr>
              <a:t></a:t>
            </a:r>
            <a:r>
              <a:rPr lang="en-US" sz="2600" b="1" i="1" dirty="0">
                <a:sym typeface="Symbol" pitchFamily="18" charset="2"/>
              </a:rPr>
              <a:t>P</a:t>
            </a:r>
            <a:r>
              <a:rPr lang="en-US" sz="2600" dirty="0">
                <a:sym typeface="Symbol" pitchFamily="18" charset="2"/>
              </a:rPr>
              <a:t>   (</a:t>
            </a:r>
            <a:r>
              <a:rPr lang="en-US" sz="2600" b="1" i="1" dirty="0">
                <a:sym typeface="Symbol" pitchFamily="18" charset="2"/>
              </a:rPr>
              <a:t>M</a:t>
            </a:r>
            <a:r>
              <a:rPr lang="en-US" sz="2600" i="1" dirty="0">
                <a:sym typeface="Symbol" pitchFamily="18" charset="2"/>
              </a:rPr>
              <a:t>/</a:t>
            </a:r>
            <a:r>
              <a:rPr lang="en-US" sz="2600" b="1" i="1" dirty="0">
                <a:sym typeface="Symbol" pitchFamily="18" charset="2"/>
              </a:rPr>
              <a:t>P </a:t>
            </a:r>
            <a:r>
              <a:rPr lang="en-US" sz="2600" dirty="0">
                <a:sym typeface="Symbol" pitchFamily="18" charset="2"/>
              </a:rPr>
              <a:t>)  </a:t>
            </a:r>
            <a:r>
              <a:rPr lang="en-US" sz="2600" b="1" i="1" dirty="0">
                <a:sym typeface="Symbol" pitchFamily="18" charset="2"/>
              </a:rPr>
              <a:t>r  </a:t>
            </a:r>
            <a:r>
              <a:rPr lang="en-US" sz="2600" dirty="0">
                <a:sym typeface="Symbol" pitchFamily="18" charset="2"/>
              </a:rPr>
              <a:t> </a:t>
            </a:r>
            <a:r>
              <a:rPr lang="en-US" sz="2600" b="1" i="1" dirty="0">
                <a:sym typeface="Symbol" pitchFamily="18" charset="2"/>
              </a:rPr>
              <a:t>I  </a:t>
            </a:r>
            <a:r>
              <a:rPr lang="en-US" sz="2600" dirty="0">
                <a:sym typeface="Symbol" pitchFamily="18" charset="2"/>
              </a:rPr>
              <a:t> </a:t>
            </a:r>
            <a:r>
              <a:rPr lang="en-US" sz="2600" b="1" i="1" dirty="0">
                <a:sym typeface="Symbol" pitchFamily="18" charset="2"/>
              </a:rPr>
              <a:t>Y</a:t>
            </a:r>
            <a:r>
              <a:rPr lang="en-US" sz="2600" dirty="0">
                <a:sym typeface="Symbol" pitchFamily="18" charset="2"/>
              </a:rPr>
              <a:t> </a:t>
            </a:r>
          </a:p>
          <a:p>
            <a:pPr marL="736600" lvl="1" indent="-276225" defTabSz="736600" eaLnBrk="1" hangingPunct="1">
              <a:lnSpc>
                <a:spcPct val="105000"/>
              </a:lnSpc>
              <a:spcBef>
                <a:spcPct val="15000"/>
              </a:spcBef>
              <a:buClr>
                <a:schemeClr val="accent1"/>
              </a:buClr>
              <a:buSzTx/>
              <a:buFont typeface="Wingdings" pitchFamily="2" charset="2"/>
              <a:buChar char="§"/>
            </a:pPr>
            <a:r>
              <a:rPr lang="en-US" sz="2600" dirty="0">
                <a:sym typeface="Symbol" pitchFamily="18" charset="2"/>
              </a:rPr>
              <a:t>expansionary fiscal policy shifts </a:t>
            </a:r>
            <a:r>
              <a:rPr lang="en-US" sz="2600" i="1" dirty="0">
                <a:sym typeface="Symbol" pitchFamily="18" charset="2"/>
              </a:rPr>
              <a:t>IS</a:t>
            </a:r>
            <a:r>
              <a:rPr lang="en-US" sz="2600" dirty="0">
                <a:sym typeface="Symbol" pitchFamily="18" charset="2"/>
              </a:rPr>
              <a:t>  curve right, raises income, and shifts </a:t>
            </a:r>
            <a:r>
              <a:rPr lang="en-US" sz="2600" i="1" dirty="0">
                <a:sym typeface="Symbol" pitchFamily="18" charset="2"/>
              </a:rPr>
              <a:t>AD</a:t>
            </a:r>
            <a:r>
              <a:rPr lang="en-US" sz="2600" dirty="0">
                <a:sym typeface="Symbol" pitchFamily="18" charset="2"/>
              </a:rPr>
              <a:t>  curve right</a:t>
            </a:r>
          </a:p>
          <a:p>
            <a:pPr marL="736600" lvl="1" indent="-276225" defTabSz="736600" eaLnBrk="1" hangingPunct="1">
              <a:lnSpc>
                <a:spcPct val="105000"/>
              </a:lnSpc>
              <a:spcBef>
                <a:spcPct val="15000"/>
              </a:spcBef>
              <a:buClr>
                <a:schemeClr val="accent1"/>
              </a:buClr>
              <a:buSzTx/>
              <a:buFont typeface="Wingdings" pitchFamily="2" charset="2"/>
              <a:buChar char="§"/>
            </a:pPr>
            <a:r>
              <a:rPr lang="en-US" sz="2600" dirty="0">
                <a:sym typeface="Symbol" pitchFamily="18" charset="2"/>
              </a:rPr>
              <a:t>expansionary monetary policy shifts </a:t>
            </a:r>
            <a:r>
              <a:rPr lang="en-US" sz="2600" i="1" dirty="0">
                <a:sym typeface="Symbol" pitchFamily="18" charset="2"/>
              </a:rPr>
              <a:t>LM</a:t>
            </a:r>
            <a:r>
              <a:rPr lang="en-US" sz="2600" dirty="0">
                <a:sym typeface="Symbol" pitchFamily="18" charset="2"/>
              </a:rPr>
              <a:t>  curve right, raises income, and shifts </a:t>
            </a:r>
            <a:r>
              <a:rPr lang="en-US" sz="2600" i="1" dirty="0">
                <a:sym typeface="Symbol" pitchFamily="18" charset="2"/>
              </a:rPr>
              <a:t>AD</a:t>
            </a:r>
            <a:r>
              <a:rPr lang="en-US" sz="2600" dirty="0">
                <a:sym typeface="Symbol" pitchFamily="18" charset="2"/>
              </a:rPr>
              <a:t>  curve right</a:t>
            </a:r>
          </a:p>
          <a:p>
            <a:pPr marL="736600" lvl="1" indent="-276225" defTabSz="736600" eaLnBrk="1" hangingPunct="1">
              <a:lnSpc>
                <a:spcPct val="105000"/>
              </a:lnSpc>
              <a:spcBef>
                <a:spcPct val="15000"/>
              </a:spcBef>
              <a:buClr>
                <a:schemeClr val="accent1"/>
              </a:buClr>
              <a:buSzTx/>
              <a:buFont typeface="Wingdings" pitchFamily="2" charset="2"/>
              <a:buChar char="§"/>
            </a:pPr>
            <a:r>
              <a:rPr lang="en-US" sz="2600" i="1" dirty="0">
                <a:sym typeface="Symbol" pitchFamily="18" charset="2"/>
              </a:rPr>
              <a:t>IS</a:t>
            </a:r>
            <a:r>
              <a:rPr lang="en-US" sz="2600" dirty="0">
                <a:sym typeface="Symbol" pitchFamily="18" charset="2"/>
              </a:rPr>
              <a:t>  or </a:t>
            </a:r>
            <a:r>
              <a:rPr lang="en-US" sz="2600" i="1" dirty="0">
                <a:sym typeface="Symbol" pitchFamily="18" charset="2"/>
              </a:rPr>
              <a:t>LM</a:t>
            </a:r>
            <a:r>
              <a:rPr lang="en-US" sz="2600" dirty="0">
                <a:sym typeface="Symbol" pitchFamily="18" charset="2"/>
              </a:rPr>
              <a:t>  shocks shift the </a:t>
            </a:r>
            <a:r>
              <a:rPr lang="en-US" sz="2600" i="1" dirty="0">
                <a:sym typeface="Symbol" pitchFamily="18" charset="2"/>
              </a:rPr>
              <a:t>AD</a:t>
            </a:r>
            <a:r>
              <a:rPr lang="en-US" sz="2600" dirty="0">
                <a:sym typeface="Symbol" pitchFamily="18" charset="2"/>
              </a:rPr>
              <a:t>  curve</a:t>
            </a:r>
          </a:p>
        </p:txBody>
      </p:sp>
      <p:sp>
        <p:nvSpPr>
          <p:cNvPr id="7" name="Rectangle 2"/>
          <p:cNvSpPr>
            <a:spLocks noGrp="1" noChangeArrowheads="1"/>
          </p:cNvSpPr>
          <p:nvPr>
            <p:ph type="title"/>
          </p:nvPr>
        </p:nvSpPr>
        <p:spPr>
          <a:xfrm>
            <a:off x="0" y="0"/>
            <a:ext cx="9144000" cy="685800"/>
          </a:xfrm>
        </p:spPr>
        <p:txBody>
          <a:bodyPr>
            <a:normAutofit/>
          </a:bodyPr>
          <a:lstStyle/>
          <a:p>
            <a:pPr eaLnBrk="1" hangingPunct="1">
              <a:defRPr/>
            </a:pPr>
            <a:r>
              <a:rPr lang="en-US" sz="3600" b="1" dirty="0"/>
              <a:t>Chapter summary</a:t>
            </a:r>
          </a:p>
        </p:txBody>
      </p:sp>
      <p:sp>
        <p:nvSpPr>
          <p:cNvPr id="2" name="Slide Number Placeholder 1"/>
          <p:cNvSpPr>
            <a:spLocks noGrp="1"/>
          </p:cNvSpPr>
          <p:nvPr>
            <p:ph type="sldNum" sz="quarter" idx="12"/>
          </p:nvPr>
        </p:nvSpPr>
        <p:spPr/>
        <p:txBody>
          <a:bodyPr/>
          <a:lstStyle/>
          <a:p>
            <a:fld id="{456F6E04-529F-4CC8-A90A-18A07CEC6577}" type="slidenum">
              <a:rPr lang="en-US" smtClean="0"/>
              <a:t>58</a:t>
            </a:fld>
            <a:endParaRPr lang="en-US"/>
          </a:p>
        </p:txBody>
      </p:sp>
    </p:spTree>
    <p:extLst>
      <p:ext uri="{BB962C8B-B14F-4D97-AF65-F5344CB8AC3E}">
        <p14:creationId xmlns:p14="http://schemas.microsoft.com/office/powerpoint/2010/main" val="3833822957"/>
      </p:ext>
    </p:extLst>
  </p:cSld>
  <p:clrMapOvr>
    <a:masterClrMapping/>
  </p:clrMapOvr>
  <p:transition>
    <p:pull dir="l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6172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091" y="3124200"/>
            <a:ext cx="590290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56F6E04-529F-4CC8-A90A-18A07CEC6577}" type="slidenum">
              <a:rPr lang="en-US" smtClean="0"/>
              <a:t>59</a:t>
            </a:fld>
            <a:endParaRPr lang="en-US"/>
          </a:p>
        </p:txBody>
      </p:sp>
    </p:spTree>
    <p:extLst>
      <p:ext uri="{BB962C8B-B14F-4D97-AF65-F5344CB8AC3E}">
        <p14:creationId xmlns:p14="http://schemas.microsoft.com/office/powerpoint/2010/main" val="3659725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145" y="0"/>
            <a:ext cx="609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18" y="1039091"/>
            <a:ext cx="3886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58145" y="943781"/>
            <a:ext cx="3915752" cy="400110"/>
          </a:xfrm>
          <a:prstGeom prst="rect">
            <a:avLst/>
          </a:prstGeom>
        </p:spPr>
        <p:txBody>
          <a:bodyPr wrap="none">
            <a:spAutoFit/>
          </a:bodyPr>
          <a:lstStyle/>
          <a:p>
            <a:r>
              <a:rPr lang="en-US" sz="2000" b="1" dirty="0">
                <a:solidFill>
                  <a:srgbClr val="00B050"/>
                </a:solidFill>
              </a:rPr>
              <a:t>Changes in Government Purchases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55010"/>
            <a:ext cx="6781800" cy="439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58145" y="1307812"/>
            <a:ext cx="4585855" cy="646331"/>
          </a:xfrm>
          <a:prstGeom prst="rect">
            <a:avLst/>
          </a:prstGeom>
        </p:spPr>
        <p:txBody>
          <a:bodyPr wrap="square">
            <a:spAutoFit/>
          </a:bodyPr>
          <a:lstStyle/>
          <a:p>
            <a:r>
              <a:rPr lang="en-US" dirty="0"/>
              <a:t>An Increase in Government Purchases in </a:t>
            </a:r>
          </a:p>
          <a:p>
            <a:r>
              <a:rPr lang="en-US" dirty="0"/>
              <a:t>the IS–LM Model</a:t>
            </a:r>
          </a:p>
        </p:txBody>
      </p:sp>
      <p:sp>
        <p:nvSpPr>
          <p:cNvPr id="4" name="TextBox 3"/>
          <p:cNvSpPr txBox="1"/>
          <p:nvPr/>
        </p:nvSpPr>
        <p:spPr>
          <a:xfrm>
            <a:off x="4267200" y="4356556"/>
            <a:ext cx="279244" cy="307777"/>
          </a:xfrm>
          <a:prstGeom prst="rect">
            <a:avLst/>
          </a:prstGeom>
          <a:noFill/>
        </p:spPr>
        <p:txBody>
          <a:bodyPr wrap="none" rtlCol="0">
            <a:spAutoFit/>
          </a:bodyPr>
          <a:lstStyle/>
          <a:p>
            <a:r>
              <a:rPr lang="en-US" sz="1400" b="1" dirty="0"/>
              <a:t>C</a:t>
            </a:r>
          </a:p>
        </p:txBody>
      </p:sp>
      <p:cxnSp>
        <p:nvCxnSpPr>
          <p:cNvPr id="8" name="Straight Arrow Connector 7"/>
          <p:cNvCxnSpPr/>
          <p:nvPr/>
        </p:nvCxnSpPr>
        <p:spPr>
          <a:xfrm>
            <a:off x="2743200" y="4616632"/>
            <a:ext cx="13525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419476" y="3927931"/>
            <a:ext cx="847724" cy="4286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19600" y="4664333"/>
            <a:ext cx="0" cy="1636857"/>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168775" y="6079331"/>
            <a:ext cx="434975" cy="338138"/>
          </a:xfrm>
          <a:prstGeom prst="rect">
            <a:avLst/>
          </a:prstGeom>
          <a:solidFill>
            <a:schemeClr val="accent1">
              <a:lumMod val="20000"/>
              <a:lumOff val="80000"/>
            </a:schemeClr>
          </a:solidFill>
          <a:ln>
            <a:solidFill>
              <a:schemeClr val="accent1"/>
            </a:solidFill>
          </a:ln>
        </p:spPr>
        <p:txBody>
          <a:bodyPr wrap="none">
            <a:spAutoFit/>
          </a:bodyPr>
          <a:lstStyle/>
          <a:p>
            <a:pPr>
              <a:defRPr/>
            </a:pPr>
            <a:r>
              <a:rPr lang="id-ID" sz="1600" dirty="0"/>
              <a:t>Y</a:t>
            </a:r>
            <a:r>
              <a:rPr lang="en-US" sz="1600" dirty="0"/>
              <a:t>3</a:t>
            </a:r>
          </a:p>
        </p:txBody>
      </p:sp>
      <p:sp>
        <p:nvSpPr>
          <p:cNvPr id="18" name="TextBox 17"/>
          <p:cNvSpPr txBox="1"/>
          <p:nvPr/>
        </p:nvSpPr>
        <p:spPr>
          <a:xfrm>
            <a:off x="5943600" y="4541221"/>
            <a:ext cx="2840842" cy="400110"/>
          </a:xfrm>
          <a:prstGeom prst="rect">
            <a:avLst/>
          </a:prstGeom>
          <a:noFill/>
        </p:spPr>
        <p:txBody>
          <a:bodyPr wrap="none" rtlCol="0">
            <a:spAutoFit/>
          </a:bodyPr>
          <a:lstStyle/>
          <a:p>
            <a:r>
              <a:rPr lang="id-ID" sz="2000" b="1" dirty="0"/>
              <a:t>Titik A </a:t>
            </a:r>
            <a:r>
              <a:rPr lang="id-ID" sz="2000" b="1" dirty="0">
                <a:sym typeface="Wingdings" pitchFamily="2" charset="2"/>
              </a:rPr>
              <a:t> titik </a:t>
            </a:r>
            <a:r>
              <a:rPr lang="en-US" sz="2000" b="1" dirty="0">
                <a:sym typeface="Wingdings" pitchFamily="2" charset="2"/>
              </a:rPr>
              <a:t>C</a:t>
            </a:r>
            <a:r>
              <a:rPr lang="id-ID" sz="2000" b="1" dirty="0">
                <a:sym typeface="Wingdings" pitchFamily="2" charset="2"/>
              </a:rPr>
              <a:t>  titik </a:t>
            </a:r>
            <a:r>
              <a:rPr lang="en-US" sz="2000" b="1" dirty="0">
                <a:sym typeface="Wingdings" pitchFamily="2" charset="2"/>
              </a:rPr>
              <a:t>B</a:t>
            </a:r>
            <a:endParaRPr lang="id-ID" sz="2000" b="1" dirty="0"/>
          </a:p>
        </p:txBody>
      </p:sp>
      <p:sp>
        <p:nvSpPr>
          <p:cNvPr id="24" name="Rectangle 23"/>
          <p:cNvSpPr/>
          <p:nvPr/>
        </p:nvSpPr>
        <p:spPr>
          <a:xfrm>
            <a:off x="5769674" y="5092867"/>
            <a:ext cx="3188693" cy="400110"/>
          </a:xfrm>
          <a:prstGeom prst="rect">
            <a:avLst/>
          </a:prstGeom>
          <a:solidFill>
            <a:schemeClr val="accent3">
              <a:lumMod val="20000"/>
              <a:lumOff val="80000"/>
            </a:schemeClr>
          </a:solidFill>
        </p:spPr>
        <p:txBody>
          <a:bodyPr wrap="none">
            <a:spAutoFit/>
          </a:bodyPr>
          <a:lstStyle/>
          <a:p>
            <a:pPr>
              <a:defRPr/>
            </a:pPr>
            <a:r>
              <a:rPr lang="id-ID" sz="2000" b="1" dirty="0">
                <a:cs typeface="Times New Roman" pitchFamily="18" charset="0"/>
              </a:rPr>
              <a:t>G ↑</a:t>
            </a:r>
            <a:r>
              <a:rPr lang="en-US" sz="2000" b="1" dirty="0">
                <a:cs typeface="Times New Roman" pitchFamily="18" charset="0"/>
              </a:rPr>
              <a:t> </a:t>
            </a:r>
            <a:r>
              <a:rPr lang="en-US" sz="2000" b="1" dirty="0">
                <a:cs typeface="Times New Roman" pitchFamily="18" charset="0"/>
                <a:sym typeface="Wingdings" pitchFamily="2" charset="2"/>
              </a:rPr>
              <a:t> </a:t>
            </a:r>
            <a:r>
              <a:rPr lang="id-ID" sz="2000" b="1" dirty="0">
                <a:cs typeface="Times New Roman" pitchFamily="18" charset="0"/>
                <a:sym typeface="Wingdings" pitchFamily="2" charset="2"/>
              </a:rPr>
              <a:t>∆Y &lt; 1/(1-MPC) . ∆G</a:t>
            </a:r>
            <a:r>
              <a:rPr lang="id-ID" sz="2000" b="1" dirty="0">
                <a:solidFill>
                  <a:srgbClr val="FF0000"/>
                </a:solidFill>
                <a:cs typeface="Times New Roman" pitchFamily="18" charset="0"/>
              </a:rPr>
              <a:t> </a:t>
            </a:r>
            <a:endParaRPr lang="en-US" sz="2000" b="1" dirty="0"/>
          </a:p>
        </p:txBody>
      </p:sp>
      <p:sp>
        <p:nvSpPr>
          <p:cNvPr id="5" name="Slide Number Placeholder 4"/>
          <p:cNvSpPr>
            <a:spLocks noGrp="1"/>
          </p:cNvSpPr>
          <p:nvPr>
            <p:ph type="sldNum" sz="quarter" idx="12"/>
          </p:nvPr>
        </p:nvSpPr>
        <p:spPr/>
        <p:txBody>
          <a:bodyPr/>
          <a:lstStyle/>
          <a:p>
            <a:fld id="{456F6E04-529F-4CC8-A90A-18A07CEC6577}" type="slidenum">
              <a:rPr lang="en-US" smtClean="0"/>
              <a:t>6</a:t>
            </a:fld>
            <a:endParaRPr lang="en-US"/>
          </a:p>
        </p:txBody>
      </p:sp>
    </p:spTree>
    <p:extLst>
      <p:ext uri="{BB962C8B-B14F-4D97-AF65-F5344CB8AC3E}">
        <p14:creationId xmlns:p14="http://schemas.microsoft.com/office/powerpoint/2010/main" val="32122762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472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3352800"/>
            <a:ext cx="7315200" cy="2131353"/>
          </a:xfrm>
          <a:prstGeom prst="rect">
            <a:avLst/>
          </a:prstGeom>
        </p:spPr>
        <p:txBody>
          <a:bodyPr wrap="square">
            <a:spAutoFit/>
          </a:bodyPr>
          <a:lstStyle/>
          <a:p>
            <a:pPr marL="457200" indent="-457200">
              <a:spcBef>
                <a:spcPts val="500"/>
              </a:spcBef>
              <a:buFont typeface="+mj-lt"/>
              <a:buAutoNum type="alphaLcPeriod"/>
            </a:pPr>
            <a:r>
              <a:rPr lang="en-US" sz="2400" dirty="0">
                <a:latin typeface="Times New Roman" pitchFamily="18" charset="0"/>
                <a:cs typeface="Times New Roman" pitchFamily="18" charset="0"/>
              </a:rPr>
              <a:t>The central bank increases the money supply.</a:t>
            </a:r>
          </a:p>
          <a:p>
            <a:pPr marL="457200" indent="-457200">
              <a:spcBef>
                <a:spcPts val="500"/>
              </a:spcBef>
              <a:buFont typeface="+mj-lt"/>
              <a:buAutoNum type="alphaLcPeriod"/>
            </a:pPr>
            <a:r>
              <a:rPr lang="en-US" sz="2400" dirty="0">
                <a:latin typeface="Times New Roman" pitchFamily="18" charset="0"/>
                <a:cs typeface="Times New Roman" pitchFamily="18" charset="0"/>
              </a:rPr>
              <a:t>The government increases government  purchases.</a:t>
            </a:r>
          </a:p>
          <a:p>
            <a:pPr marL="457200" indent="-457200">
              <a:spcBef>
                <a:spcPts val="500"/>
              </a:spcBef>
              <a:buFont typeface="+mj-lt"/>
              <a:buAutoNum type="alphaLcPeriod"/>
            </a:pPr>
            <a:r>
              <a:rPr lang="en-US" sz="2400" dirty="0">
                <a:latin typeface="Times New Roman" pitchFamily="18" charset="0"/>
                <a:cs typeface="Times New Roman" pitchFamily="18" charset="0"/>
              </a:rPr>
              <a:t>The government increases taxes.</a:t>
            </a:r>
          </a:p>
          <a:p>
            <a:pPr marL="457200" indent="-457200">
              <a:spcBef>
                <a:spcPts val="500"/>
              </a:spcBef>
              <a:buFont typeface="+mj-lt"/>
              <a:buAutoNum type="alphaLcPeriod"/>
            </a:pPr>
            <a:r>
              <a:rPr lang="en-US" sz="2400" dirty="0">
                <a:latin typeface="Times New Roman" pitchFamily="18" charset="0"/>
                <a:cs typeface="Times New Roman" pitchFamily="18" charset="0"/>
              </a:rPr>
              <a:t>The government increases government purchases and taxes by equal amounts.</a:t>
            </a:r>
          </a:p>
        </p:txBody>
      </p:sp>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914400"/>
            <a:ext cx="722471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56F6E04-529F-4CC8-A90A-18A07CEC6577}" type="slidenum">
              <a:rPr lang="en-US" smtClean="0"/>
              <a:t>60</a:t>
            </a:fld>
            <a:endParaRPr lang="en-US"/>
          </a:p>
        </p:txBody>
      </p:sp>
    </p:spTree>
    <p:extLst>
      <p:ext uri="{BB962C8B-B14F-4D97-AF65-F5344CB8AC3E}">
        <p14:creationId xmlns:p14="http://schemas.microsoft.com/office/powerpoint/2010/main" val="718739194"/>
      </p:ext>
    </p:extLst>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472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8090" y="1066800"/>
            <a:ext cx="8028709" cy="1815882"/>
          </a:xfrm>
          <a:prstGeom prst="rect">
            <a:avLst/>
          </a:prstGeom>
        </p:spPr>
        <p:txBody>
          <a:bodyPr wrap="square">
            <a:spAutoFit/>
          </a:bodyPr>
          <a:lstStyle/>
          <a:p>
            <a:pPr marL="342900" indent="-342900">
              <a:buFont typeface="+mj-lt"/>
              <a:buAutoNum type="arabicPeriod" startAt="2"/>
            </a:pPr>
            <a:r>
              <a:rPr lang="en-US" sz="2800" dirty="0">
                <a:latin typeface="Perpetua" pitchFamily="18" charset="0"/>
              </a:rPr>
              <a:t>Use the </a:t>
            </a:r>
            <a:r>
              <a:rPr lang="en-US" sz="2800" b="1" i="1" dirty="0">
                <a:latin typeface="Perpetua" pitchFamily="18" charset="0"/>
              </a:rPr>
              <a:t>IS–LM model to predict the short-run </a:t>
            </a:r>
            <a:r>
              <a:rPr lang="en-US" sz="2800" dirty="0">
                <a:latin typeface="Perpetua" pitchFamily="18" charset="0"/>
              </a:rPr>
              <a:t>effects of each of the following shocks on income, the interest rate, consumption, and investment. In each case, explain what the Fed should do to keep income at its initial level.</a:t>
            </a:r>
          </a:p>
        </p:txBody>
      </p:sp>
      <p:sp>
        <p:nvSpPr>
          <p:cNvPr id="4" name="Rectangle 3"/>
          <p:cNvSpPr/>
          <p:nvPr/>
        </p:nvSpPr>
        <p:spPr>
          <a:xfrm>
            <a:off x="990600" y="3048000"/>
            <a:ext cx="7543800" cy="3570208"/>
          </a:xfrm>
          <a:prstGeom prst="rect">
            <a:avLst/>
          </a:prstGeom>
        </p:spPr>
        <p:txBody>
          <a:bodyPr wrap="square">
            <a:spAutoFit/>
          </a:bodyPr>
          <a:lstStyle/>
          <a:p>
            <a:pPr marL="457200" indent="-457200">
              <a:buFont typeface="+mj-lt"/>
              <a:buAutoNum type="alphaLcPeriod"/>
            </a:pPr>
            <a:r>
              <a:rPr lang="en-US" sz="2600" dirty="0">
                <a:latin typeface="Perpetua" pitchFamily="18" charset="0"/>
              </a:rPr>
              <a:t>After the invention of a new high-speed computer chip, many ﬁrms decide to upgrade their computer systems.</a:t>
            </a:r>
          </a:p>
          <a:p>
            <a:pPr marL="457200" indent="-457200">
              <a:buFont typeface="+mj-lt"/>
              <a:buAutoNum type="alphaLcPeriod"/>
            </a:pPr>
            <a:r>
              <a:rPr lang="en-US" sz="2600" dirty="0">
                <a:latin typeface="Perpetua" pitchFamily="18" charset="0"/>
              </a:rPr>
              <a:t>A wave of credit card fraud increases the frequency with which people make transactions in cash.</a:t>
            </a:r>
          </a:p>
          <a:p>
            <a:pPr marL="457200" indent="-457200">
              <a:buFont typeface="+mj-lt"/>
              <a:buAutoNum type="alphaLcPeriod"/>
            </a:pPr>
            <a:r>
              <a:rPr lang="en-US" sz="2600" dirty="0">
                <a:latin typeface="Perpetua" pitchFamily="18" charset="0"/>
              </a:rPr>
              <a:t>A best-seller titled </a:t>
            </a:r>
            <a:r>
              <a:rPr lang="en-US" sz="2600" i="1" dirty="0">
                <a:latin typeface="Perpetua" pitchFamily="18" charset="0"/>
              </a:rPr>
              <a:t>Retire Rich convinces the </a:t>
            </a:r>
            <a:r>
              <a:rPr lang="en-US" sz="2600" dirty="0">
                <a:latin typeface="Perpetua" pitchFamily="18" charset="0"/>
              </a:rPr>
              <a:t>public to increase the percentage of their income devoted to saving.</a:t>
            </a:r>
          </a:p>
          <a:p>
            <a:pPr marL="457200" indent="-457200">
              <a:buFont typeface="+mj-lt"/>
              <a:buAutoNum type="alphaLcPeriod"/>
            </a:pPr>
            <a:r>
              <a:rPr lang="en-US" sz="2600" dirty="0">
                <a:latin typeface="Perpetua" pitchFamily="18" charset="0"/>
              </a:rPr>
              <a:t>The appointment of a new “dovish” Federal Reserve chairman increases expected inﬂation.</a:t>
            </a:r>
          </a:p>
          <a:p>
            <a:endParaRPr lang="en-US" dirty="0"/>
          </a:p>
        </p:txBody>
      </p:sp>
      <p:sp>
        <p:nvSpPr>
          <p:cNvPr id="2" name="Slide Number Placeholder 1"/>
          <p:cNvSpPr>
            <a:spLocks noGrp="1"/>
          </p:cNvSpPr>
          <p:nvPr>
            <p:ph type="sldNum" sz="quarter" idx="12"/>
          </p:nvPr>
        </p:nvSpPr>
        <p:spPr/>
        <p:txBody>
          <a:bodyPr/>
          <a:lstStyle/>
          <a:p>
            <a:fld id="{456F6E04-529F-4CC8-A90A-18A07CEC6577}" type="slidenum">
              <a:rPr lang="en-US" smtClean="0"/>
              <a:t>61</a:t>
            </a:fld>
            <a:endParaRPr lang="en-US"/>
          </a:p>
        </p:txBody>
      </p:sp>
    </p:spTree>
    <p:extLst>
      <p:ext uri="{BB962C8B-B14F-4D97-AF65-F5344CB8AC3E}">
        <p14:creationId xmlns:p14="http://schemas.microsoft.com/office/powerpoint/2010/main" val="2481973151"/>
      </p:ext>
    </p:extLst>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472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18" y="914400"/>
            <a:ext cx="5638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56F6E04-529F-4CC8-A90A-18A07CEC6577}" type="slidenum">
              <a:rPr lang="en-US" smtClean="0"/>
              <a:t>62</a:t>
            </a:fld>
            <a:endParaRPr lang="en-US"/>
          </a:p>
        </p:txBody>
      </p:sp>
    </p:spTree>
    <p:extLst>
      <p:ext uri="{BB962C8B-B14F-4D97-AF65-F5344CB8AC3E}">
        <p14:creationId xmlns:p14="http://schemas.microsoft.com/office/powerpoint/2010/main" val="2007085577"/>
      </p:ext>
    </p:extLst>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472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983" y="838200"/>
            <a:ext cx="557212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037359"/>
            <a:ext cx="2895600" cy="63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676400"/>
            <a:ext cx="2438400" cy="722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6108" y="3988779"/>
            <a:ext cx="263929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48400" y="2399002"/>
            <a:ext cx="2590800" cy="1569660"/>
          </a:xfrm>
          <a:prstGeom prst="rect">
            <a:avLst/>
          </a:prstGeom>
        </p:spPr>
        <p:txBody>
          <a:bodyPr wrap="square">
            <a:spAutoFit/>
          </a:bodyPr>
          <a:lstStyle/>
          <a:p>
            <a:r>
              <a:rPr lang="en-US" sz="2400" dirty="0"/>
              <a:t>Government purchases and taxes are both </a:t>
            </a:r>
          </a:p>
          <a:p>
            <a:r>
              <a:rPr lang="en-US" sz="2400" dirty="0"/>
              <a:t>100.</a:t>
            </a:r>
          </a:p>
        </p:txBody>
      </p:sp>
      <p:sp>
        <p:nvSpPr>
          <p:cNvPr id="3" name="Rectangle 2"/>
          <p:cNvSpPr/>
          <p:nvPr/>
        </p:nvSpPr>
        <p:spPr>
          <a:xfrm>
            <a:off x="6248400" y="5029200"/>
            <a:ext cx="2666999" cy="1200329"/>
          </a:xfrm>
          <a:prstGeom prst="rect">
            <a:avLst/>
          </a:prstGeom>
        </p:spPr>
        <p:txBody>
          <a:bodyPr wrap="square">
            <a:spAutoFit/>
          </a:bodyPr>
          <a:lstStyle/>
          <a:p>
            <a:r>
              <a:rPr lang="en-US" sz="2400" dirty="0"/>
              <a:t>The money supply M is 1,000 and the price level P is 2</a:t>
            </a:r>
          </a:p>
        </p:txBody>
      </p:sp>
      <p:sp>
        <p:nvSpPr>
          <p:cNvPr id="4" name="Slide Number Placeholder 3"/>
          <p:cNvSpPr>
            <a:spLocks noGrp="1"/>
          </p:cNvSpPr>
          <p:nvPr>
            <p:ph type="sldNum" sz="quarter" idx="12"/>
          </p:nvPr>
        </p:nvSpPr>
        <p:spPr/>
        <p:txBody>
          <a:bodyPr/>
          <a:lstStyle/>
          <a:p>
            <a:fld id="{456F6E04-529F-4CC8-A90A-18A07CEC6577}" type="slidenum">
              <a:rPr lang="en-US" smtClean="0"/>
              <a:t>63</a:t>
            </a:fld>
            <a:endParaRPr lang="en-US"/>
          </a:p>
        </p:txBody>
      </p:sp>
    </p:spTree>
    <p:extLst>
      <p:ext uri="{BB962C8B-B14F-4D97-AF65-F5344CB8AC3E}">
        <p14:creationId xmlns:p14="http://schemas.microsoft.com/office/powerpoint/2010/main" val="3938517482"/>
      </p:ext>
    </p:extLst>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472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990600"/>
            <a:ext cx="8153400" cy="3621504"/>
          </a:xfrm>
          <a:prstGeom prst="rect">
            <a:avLst/>
          </a:prstGeom>
        </p:spPr>
        <p:txBody>
          <a:bodyPr wrap="square">
            <a:spAutoFit/>
          </a:bodyPr>
          <a:lstStyle/>
          <a:p>
            <a:pPr marL="457200" indent="-457200">
              <a:spcBef>
                <a:spcPts val="800"/>
              </a:spcBef>
              <a:buFont typeface="+mj-lt"/>
              <a:buAutoNum type="arabicPeriod" startAt="5"/>
            </a:pPr>
            <a:r>
              <a:rPr lang="en-US" sz="2400" dirty="0"/>
              <a:t>Monetary policy and ﬁscal policy often change at the same time.</a:t>
            </a:r>
          </a:p>
          <a:p>
            <a:pPr marL="914400" lvl="1" indent="-457200">
              <a:spcBef>
                <a:spcPts val="800"/>
              </a:spcBef>
              <a:buFont typeface="+mj-lt"/>
              <a:buAutoNum type="alphaLcPeriod"/>
            </a:pPr>
            <a:r>
              <a:rPr lang="en-US" sz="2400" dirty="0"/>
              <a:t>Suppose that the government wants to raise investment but keep output constant. In the IS–LM model, what mix of monetary and</a:t>
            </a:r>
            <a:r>
              <a:rPr lang="en-US" sz="2400" i="1" dirty="0"/>
              <a:t> </a:t>
            </a:r>
            <a:r>
              <a:rPr lang="en-US" sz="2400" dirty="0"/>
              <a:t>ﬁscal policy will achieve this goal? </a:t>
            </a:r>
          </a:p>
          <a:p>
            <a:pPr marL="914400" lvl="1" indent="-457200">
              <a:spcBef>
                <a:spcPts val="800"/>
              </a:spcBef>
              <a:buFont typeface="+mj-lt"/>
              <a:buAutoNum type="alphaLcPeriod"/>
            </a:pPr>
            <a:r>
              <a:rPr lang="en-US" sz="2400" dirty="0"/>
              <a:t>In the early 1980s, the U.S. government cut taxes and ran a budget deﬁcit while the Fed pursued a tight monetary policy. What effect should this policy mix have?</a:t>
            </a:r>
          </a:p>
        </p:txBody>
      </p:sp>
      <p:sp>
        <p:nvSpPr>
          <p:cNvPr id="3" name="Slide Number Placeholder 2"/>
          <p:cNvSpPr>
            <a:spLocks noGrp="1"/>
          </p:cNvSpPr>
          <p:nvPr>
            <p:ph type="sldNum" sz="quarter" idx="12"/>
          </p:nvPr>
        </p:nvSpPr>
        <p:spPr/>
        <p:txBody>
          <a:bodyPr/>
          <a:lstStyle/>
          <a:p>
            <a:fld id="{456F6E04-529F-4CC8-A90A-18A07CEC6577}" type="slidenum">
              <a:rPr lang="en-US" smtClean="0"/>
              <a:t>64</a:t>
            </a:fld>
            <a:endParaRPr lang="en-US"/>
          </a:p>
        </p:txBody>
      </p:sp>
    </p:spTree>
    <p:extLst>
      <p:ext uri="{BB962C8B-B14F-4D97-AF65-F5344CB8AC3E}">
        <p14:creationId xmlns:p14="http://schemas.microsoft.com/office/powerpoint/2010/main" val="474949369"/>
      </p:ext>
    </p:extLst>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472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990600"/>
            <a:ext cx="8153400" cy="3354765"/>
          </a:xfrm>
          <a:prstGeom prst="rect">
            <a:avLst/>
          </a:prstGeom>
        </p:spPr>
        <p:txBody>
          <a:bodyPr wrap="square">
            <a:spAutoFit/>
          </a:bodyPr>
          <a:lstStyle/>
          <a:p>
            <a:pPr marL="457200" indent="-457200">
              <a:spcBef>
                <a:spcPts val="800"/>
              </a:spcBef>
              <a:buFont typeface="+mj-lt"/>
              <a:buAutoNum type="arabicPeriod" startAt="6"/>
            </a:pPr>
            <a:r>
              <a:rPr lang="en-US" sz="2400" dirty="0">
                <a:latin typeface="Arial" pitchFamily="34" charset="0"/>
                <a:cs typeface="Arial" pitchFamily="34" charset="0"/>
              </a:rPr>
              <a:t>Use the IS–LM diagram to describe both </a:t>
            </a:r>
            <a:r>
              <a:rPr lang="en-US" sz="2400" b="1" dirty="0">
                <a:solidFill>
                  <a:srgbClr val="FF0000"/>
                </a:solidFill>
                <a:latin typeface="Arial" pitchFamily="34" charset="0"/>
                <a:cs typeface="Arial" pitchFamily="34" charset="0"/>
              </a:rPr>
              <a:t>the short-run effects and the long-run effects</a:t>
            </a:r>
            <a:r>
              <a:rPr lang="en-US" sz="2400" dirty="0">
                <a:latin typeface="Arial" pitchFamily="34" charset="0"/>
                <a:cs typeface="Arial" pitchFamily="34" charset="0"/>
              </a:rPr>
              <a:t> of the following changes on national income, the interest rate, the price level, consumption, investment, and real money balances.</a:t>
            </a:r>
          </a:p>
          <a:p>
            <a:pPr marL="800100" lvl="1" indent="-342900">
              <a:spcBef>
                <a:spcPts val="800"/>
              </a:spcBef>
              <a:buFont typeface="+mj-lt"/>
              <a:buAutoNum type="alphaLcPeriod"/>
            </a:pPr>
            <a:r>
              <a:rPr lang="en-US" sz="2400" dirty="0">
                <a:latin typeface="Arial" pitchFamily="34" charset="0"/>
                <a:cs typeface="Arial" pitchFamily="34" charset="0"/>
              </a:rPr>
              <a:t>An increase in the money supply</a:t>
            </a:r>
          </a:p>
          <a:p>
            <a:pPr marL="800100" lvl="1" indent="-342900">
              <a:spcBef>
                <a:spcPts val="800"/>
              </a:spcBef>
              <a:buFont typeface="+mj-lt"/>
              <a:buAutoNum type="alphaLcPeriod"/>
            </a:pPr>
            <a:r>
              <a:rPr lang="en-US" sz="2400" dirty="0">
                <a:latin typeface="Arial" pitchFamily="34" charset="0"/>
                <a:cs typeface="Arial" pitchFamily="34" charset="0"/>
              </a:rPr>
              <a:t>An increase in government purchases</a:t>
            </a:r>
          </a:p>
          <a:p>
            <a:pPr marL="800100" lvl="1" indent="-342900">
              <a:spcBef>
                <a:spcPts val="800"/>
              </a:spcBef>
              <a:buFont typeface="+mj-lt"/>
              <a:buAutoNum type="alphaLcPeriod"/>
            </a:pPr>
            <a:r>
              <a:rPr lang="en-US" sz="2400" dirty="0">
                <a:latin typeface="Arial" pitchFamily="34" charset="0"/>
                <a:cs typeface="Arial" pitchFamily="34" charset="0"/>
              </a:rPr>
              <a:t>An increase in taxes</a:t>
            </a:r>
          </a:p>
        </p:txBody>
      </p:sp>
      <p:sp>
        <p:nvSpPr>
          <p:cNvPr id="3" name="Slide Number Placeholder 2"/>
          <p:cNvSpPr>
            <a:spLocks noGrp="1"/>
          </p:cNvSpPr>
          <p:nvPr>
            <p:ph type="sldNum" sz="quarter" idx="12"/>
          </p:nvPr>
        </p:nvSpPr>
        <p:spPr/>
        <p:txBody>
          <a:bodyPr/>
          <a:lstStyle/>
          <a:p>
            <a:fld id="{456F6E04-529F-4CC8-A90A-18A07CEC6577}" type="slidenum">
              <a:rPr lang="en-US" smtClean="0"/>
              <a:t>65</a:t>
            </a:fld>
            <a:endParaRPr lang="en-US"/>
          </a:p>
        </p:txBody>
      </p:sp>
    </p:spTree>
    <p:extLst>
      <p:ext uri="{BB962C8B-B14F-4D97-AF65-F5344CB8AC3E}">
        <p14:creationId xmlns:p14="http://schemas.microsoft.com/office/powerpoint/2010/main" val="1847125360"/>
      </p:ext>
    </p:extLst>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472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990600"/>
            <a:ext cx="8153400" cy="4667945"/>
          </a:xfrm>
          <a:prstGeom prst="rect">
            <a:avLst/>
          </a:prstGeom>
        </p:spPr>
        <p:txBody>
          <a:bodyPr wrap="square">
            <a:spAutoFit/>
          </a:bodyPr>
          <a:lstStyle/>
          <a:p>
            <a:pPr marL="457200" indent="-457200">
              <a:spcBef>
                <a:spcPts val="800"/>
              </a:spcBef>
              <a:buFont typeface="+mj-lt"/>
              <a:buAutoNum type="arabicPeriod" startAt="7"/>
            </a:pPr>
            <a:r>
              <a:rPr lang="en-US" sz="2400" dirty="0">
                <a:latin typeface="Times New Roman" pitchFamily="18" charset="0"/>
                <a:cs typeface="Times New Roman" pitchFamily="18" charset="0"/>
              </a:rPr>
              <a:t>The Fed is considering two alternative monetary policies:</a:t>
            </a:r>
          </a:p>
          <a:p>
            <a:pPr marL="800100" lvl="1" indent="-342900">
              <a:spcBef>
                <a:spcPts val="800"/>
              </a:spcBef>
              <a:buFont typeface="Wingdings" pitchFamily="2" charset="2"/>
              <a:buChar char="ü"/>
            </a:pPr>
            <a:r>
              <a:rPr lang="en-US" sz="2400" dirty="0">
                <a:latin typeface="Times New Roman" pitchFamily="18" charset="0"/>
                <a:cs typeface="Times New Roman" pitchFamily="18" charset="0"/>
              </a:rPr>
              <a:t>holding the money supply constant and letting the interest rate adjust, or</a:t>
            </a:r>
          </a:p>
          <a:p>
            <a:pPr marL="800100" lvl="1" indent="-342900">
              <a:spcBef>
                <a:spcPts val="800"/>
              </a:spcBef>
              <a:buFont typeface="Wingdings" pitchFamily="2" charset="2"/>
              <a:buChar char="ü"/>
            </a:pPr>
            <a:r>
              <a:rPr lang="en-US" sz="2400" dirty="0">
                <a:latin typeface="Times New Roman" pitchFamily="18" charset="0"/>
                <a:cs typeface="Times New Roman" pitchFamily="18" charset="0"/>
              </a:rPr>
              <a:t>adjusting the money supply to hold the interest rate constant.</a:t>
            </a:r>
          </a:p>
          <a:p>
            <a:pPr lvl="1">
              <a:spcBef>
                <a:spcPts val="800"/>
              </a:spcBef>
            </a:pPr>
            <a:r>
              <a:rPr lang="en-US" sz="2400" dirty="0">
                <a:latin typeface="Times New Roman" pitchFamily="18" charset="0"/>
                <a:cs typeface="Times New Roman" pitchFamily="18" charset="0"/>
              </a:rPr>
              <a:t>In the IS–LM model, which policy will better stabilize output under the following conditions? Explain your answer.</a:t>
            </a:r>
          </a:p>
          <a:p>
            <a:pPr marL="800100" lvl="1" indent="-342900">
              <a:spcBef>
                <a:spcPts val="800"/>
              </a:spcBef>
              <a:buFont typeface="+mj-lt"/>
              <a:buAutoNum type="alphaLcPeriod"/>
            </a:pPr>
            <a:r>
              <a:rPr lang="en-US" sz="2400" dirty="0">
                <a:latin typeface="Times New Roman" pitchFamily="18" charset="0"/>
                <a:cs typeface="Times New Roman" pitchFamily="18" charset="0"/>
              </a:rPr>
              <a:t>All shocks to the economy arise from exogenous changes in the demand for goods and services. </a:t>
            </a:r>
          </a:p>
          <a:p>
            <a:pPr marL="800100" lvl="1" indent="-342900">
              <a:spcBef>
                <a:spcPts val="800"/>
              </a:spcBef>
              <a:buFont typeface="+mj-lt"/>
              <a:buAutoNum type="alphaLcPeriod"/>
            </a:pPr>
            <a:r>
              <a:rPr lang="en-US" sz="2400" dirty="0">
                <a:latin typeface="Times New Roman" pitchFamily="18" charset="0"/>
                <a:cs typeface="Times New Roman" pitchFamily="18" charset="0"/>
              </a:rPr>
              <a:t>All shocks to the economy arise from exogenous changes in the demand for money.</a:t>
            </a:r>
          </a:p>
        </p:txBody>
      </p:sp>
      <p:sp>
        <p:nvSpPr>
          <p:cNvPr id="3" name="Slide Number Placeholder 2"/>
          <p:cNvSpPr>
            <a:spLocks noGrp="1"/>
          </p:cNvSpPr>
          <p:nvPr>
            <p:ph type="sldNum" sz="quarter" idx="12"/>
          </p:nvPr>
        </p:nvSpPr>
        <p:spPr/>
        <p:txBody>
          <a:bodyPr/>
          <a:lstStyle/>
          <a:p>
            <a:fld id="{456F6E04-529F-4CC8-A90A-18A07CEC6577}" type="slidenum">
              <a:rPr lang="en-US" smtClean="0"/>
              <a:t>66</a:t>
            </a:fld>
            <a:endParaRPr lang="en-US"/>
          </a:p>
        </p:txBody>
      </p:sp>
    </p:spTree>
    <p:extLst>
      <p:ext uri="{BB962C8B-B14F-4D97-AF65-F5344CB8AC3E}">
        <p14:creationId xmlns:p14="http://schemas.microsoft.com/office/powerpoint/2010/main" val="671331341"/>
      </p:ext>
    </p:extLst>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472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993154"/>
            <a:ext cx="7848600" cy="1200329"/>
          </a:xfrm>
          <a:prstGeom prst="rect">
            <a:avLst/>
          </a:prstGeom>
        </p:spPr>
        <p:txBody>
          <a:bodyPr wrap="square">
            <a:spAutoFit/>
          </a:bodyPr>
          <a:lstStyle/>
          <a:p>
            <a:pPr marL="457200" indent="-457200">
              <a:buFont typeface="+mj-lt"/>
              <a:buAutoNum type="arabicPeriod" startAt="8"/>
            </a:pPr>
            <a:r>
              <a:rPr lang="en-US" sz="2400" dirty="0"/>
              <a:t>Suppose that the demand for real money balances depends on disposable income. That is, the money demand function is:</a:t>
            </a:r>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1057" y="2500745"/>
            <a:ext cx="29051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90600" y="3581400"/>
            <a:ext cx="7086600" cy="1774845"/>
          </a:xfrm>
          <a:prstGeom prst="rect">
            <a:avLst/>
          </a:prstGeom>
        </p:spPr>
        <p:txBody>
          <a:bodyPr wrap="square">
            <a:spAutoFit/>
          </a:bodyPr>
          <a:lstStyle/>
          <a:p>
            <a:pPr>
              <a:spcBef>
                <a:spcPts val="800"/>
              </a:spcBef>
            </a:pPr>
            <a:r>
              <a:rPr lang="en-US" sz="2400" dirty="0"/>
              <a:t>Using the IS–LM model, discuss whether this  change in the money demand function alters the following.</a:t>
            </a:r>
          </a:p>
          <a:p>
            <a:pPr marL="457200" indent="-457200">
              <a:spcBef>
                <a:spcPts val="800"/>
              </a:spcBef>
              <a:buFont typeface="+mj-lt"/>
              <a:buAutoNum type="alphaLcPeriod"/>
            </a:pPr>
            <a:r>
              <a:rPr lang="en-US" sz="2400" dirty="0"/>
              <a:t> The analysis of changes in government purchases</a:t>
            </a:r>
          </a:p>
          <a:p>
            <a:pPr marL="457200" indent="-457200">
              <a:spcBef>
                <a:spcPts val="800"/>
              </a:spcBef>
              <a:buFont typeface="+mj-lt"/>
              <a:buAutoNum type="alphaLcPeriod"/>
            </a:pPr>
            <a:r>
              <a:rPr lang="en-US" sz="2400" dirty="0"/>
              <a:t> The analysis of changes in taxes</a:t>
            </a:r>
          </a:p>
        </p:txBody>
      </p:sp>
      <p:sp>
        <p:nvSpPr>
          <p:cNvPr id="2" name="Slide Number Placeholder 1"/>
          <p:cNvSpPr>
            <a:spLocks noGrp="1"/>
          </p:cNvSpPr>
          <p:nvPr>
            <p:ph type="sldNum" sz="quarter" idx="12"/>
          </p:nvPr>
        </p:nvSpPr>
        <p:spPr/>
        <p:txBody>
          <a:bodyPr/>
          <a:lstStyle/>
          <a:p>
            <a:fld id="{456F6E04-529F-4CC8-A90A-18A07CEC6577}" type="slidenum">
              <a:rPr lang="en-US" smtClean="0"/>
              <a:t>67</a:t>
            </a:fld>
            <a:endParaRPr lang="en-US"/>
          </a:p>
        </p:txBody>
      </p:sp>
    </p:spTree>
    <p:extLst>
      <p:ext uri="{BB962C8B-B14F-4D97-AF65-F5344CB8AC3E}">
        <p14:creationId xmlns:p14="http://schemas.microsoft.com/office/powerpoint/2010/main" val="2930202421"/>
      </p:ext>
    </p:extLst>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59428" name="Group 4"/>
          <p:cNvGrpSpPr>
            <a:grpSpLocks/>
          </p:cNvGrpSpPr>
          <p:nvPr/>
        </p:nvGrpSpPr>
        <p:grpSpPr bwMode="auto">
          <a:xfrm>
            <a:off x="4572000" y="1143000"/>
            <a:ext cx="3657600" cy="2500313"/>
            <a:chOff x="2256" y="806"/>
            <a:chExt cx="2304" cy="1575"/>
          </a:xfrm>
        </p:grpSpPr>
        <p:grpSp>
          <p:nvGrpSpPr>
            <p:cNvPr id="51245" name="Group 5"/>
            <p:cNvGrpSpPr>
              <a:grpSpLocks/>
            </p:cNvGrpSpPr>
            <p:nvPr/>
          </p:nvGrpSpPr>
          <p:grpSpPr bwMode="auto">
            <a:xfrm>
              <a:off x="2496" y="960"/>
              <a:ext cx="1824" cy="1188"/>
              <a:chOff x="2640" y="1056"/>
              <a:chExt cx="2496" cy="2112"/>
            </a:xfrm>
          </p:grpSpPr>
          <p:sp>
            <p:nvSpPr>
              <p:cNvPr id="51248" name="Line 6"/>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9" name="Line 7"/>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46" name="Text Box 8"/>
            <p:cNvSpPr txBox="1">
              <a:spLocks noChangeArrowheads="1"/>
            </p:cNvSpPr>
            <p:nvPr/>
          </p:nvSpPr>
          <p:spPr bwMode="auto">
            <a:xfrm>
              <a:off x="4224" y="2112"/>
              <a:ext cx="3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Y</a:t>
              </a:r>
              <a:r>
                <a:rPr lang="en-US" sz="2200">
                  <a:latin typeface="Arial" charset="0"/>
                </a:rPr>
                <a:t> </a:t>
              </a:r>
            </a:p>
          </p:txBody>
        </p:sp>
        <p:sp>
          <p:nvSpPr>
            <p:cNvPr id="51247" name="Text Box 9"/>
            <p:cNvSpPr txBox="1">
              <a:spLocks noChangeArrowheads="1"/>
            </p:cNvSpPr>
            <p:nvPr/>
          </p:nvSpPr>
          <p:spPr bwMode="auto">
            <a:xfrm>
              <a:off x="2256" y="806"/>
              <a:ext cx="24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sz="2200" b="1" i="1">
                  <a:latin typeface="Tahoma" pitchFamily="34" charset="0"/>
                </a:rPr>
                <a:t>r</a:t>
              </a:r>
              <a:endParaRPr lang="en-US" sz="2200">
                <a:latin typeface="Arial" charset="0"/>
              </a:endParaRPr>
            </a:p>
          </p:txBody>
        </p:sp>
      </p:grpSp>
      <p:grpSp>
        <p:nvGrpSpPr>
          <p:cNvPr id="359434" name="Group 10"/>
          <p:cNvGrpSpPr>
            <a:grpSpLocks/>
          </p:cNvGrpSpPr>
          <p:nvPr/>
        </p:nvGrpSpPr>
        <p:grpSpPr bwMode="auto">
          <a:xfrm>
            <a:off x="4572000" y="3767138"/>
            <a:ext cx="3657600" cy="2500312"/>
            <a:chOff x="2256" y="806"/>
            <a:chExt cx="2304" cy="1575"/>
          </a:xfrm>
        </p:grpSpPr>
        <p:grpSp>
          <p:nvGrpSpPr>
            <p:cNvPr id="51240" name="Group 11"/>
            <p:cNvGrpSpPr>
              <a:grpSpLocks/>
            </p:cNvGrpSpPr>
            <p:nvPr/>
          </p:nvGrpSpPr>
          <p:grpSpPr bwMode="auto">
            <a:xfrm>
              <a:off x="2496" y="960"/>
              <a:ext cx="1824" cy="1188"/>
              <a:chOff x="2640" y="1056"/>
              <a:chExt cx="2496" cy="2112"/>
            </a:xfrm>
          </p:grpSpPr>
          <p:sp>
            <p:nvSpPr>
              <p:cNvPr id="51243" name="Line 12"/>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4" name="Line 13"/>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41" name="Text Box 14"/>
            <p:cNvSpPr txBox="1">
              <a:spLocks noChangeArrowheads="1"/>
            </p:cNvSpPr>
            <p:nvPr/>
          </p:nvSpPr>
          <p:spPr bwMode="auto">
            <a:xfrm>
              <a:off x="4224" y="2112"/>
              <a:ext cx="3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Y</a:t>
              </a:r>
              <a:r>
                <a:rPr lang="en-US" sz="2200">
                  <a:latin typeface="Arial" charset="0"/>
                </a:rPr>
                <a:t> </a:t>
              </a:r>
            </a:p>
          </p:txBody>
        </p:sp>
        <p:sp>
          <p:nvSpPr>
            <p:cNvPr id="51242" name="Text Box 15"/>
            <p:cNvSpPr txBox="1">
              <a:spLocks noChangeArrowheads="1"/>
            </p:cNvSpPr>
            <p:nvPr/>
          </p:nvSpPr>
          <p:spPr bwMode="auto">
            <a:xfrm>
              <a:off x="2256" y="806"/>
              <a:ext cx="24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sz="2200" b="1" i="1">
                  <a:latin typeface="Tahoma" pitchFamily="34" charset="0"/>
                </a:rPr>
                <a:t>P</a:t>
              </a:r>
              <a:endParaRPr lang="en-US" sz="2200">
                <a:latin typeface="Arial" charset="0"/>
              </a:endParaRPr>
            </a:p>
          </p:txBody>
        </p:sp>
      </p:grpSp>
      <p:grpSp>
        <p:nvGrpSpPr>
          <p:cNvPr id="359477" name="Group 53"/>
          <p:cNvGrpSpPr>
            <a:grpSpLocks/>
          </p:cNvGrpSpPr>
          <p:nvPr/>
        </p:nvGrpSpPr>
        <p:grpSpPr bwMode="auto">
          <a:xfrm>
            <a:off x="6400800" y="3829050"/>
            <a:ext cx="762000" cy="2495550"/>
            <a:chOff x="4032" y="2412"/>
            <a:chExt cx="480" cy="1572"/>
          </a:xfrm>
        </p:grpSpPr>
        <p:sp>
          <p:nvSpPr>
            <p:cNvPr id="51237" name="Line 16"/>
            <p:cNvSpPr>
              <a:spLocks noChangeShapeType="1"/>
            </p:cNvSpPr>
            <p:nvPr/>
          </p:nvSpPr>
          <p:spPr bwMode="auto">
            <a:xfrm>
              <a:off x="4227" y="2610"/>
              <a:ext cx="0" cy="1104"/>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8" name="Text Box 17"/>
            <p:cNvSpPr txBox="1">
              <a:spLocks noChangeArrowheads="1"/>
            </p:cNvSpPr>
            <p:nvPr/>
          </p:nvSpPr>
          <p:spPr bwMode="auto">
            <a:xfrm>
              <a:off x="4032" y="2412"/>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LRAS</a:t>
              </a:r>
            </a:p>
          </p:txBody>
        </p:sp>
        <p:graphicFrame>
          <p:nvGraphicFramePr>
            <p:cNvPr id="51239" name="Object 18"/>
            <p:cNvGraphicFramePr>
              <a:graphicFrameLocks noChangeAspect="1"/>
            </p:cNvGraphicFramePr>
            <p:nvPr/>
          </p:nvGraphicFramePr>
          <p:xfrm>
            <a:off x="4145" y="3708"/>
            <a:ext cx="211" cy="276"/>
          </p:xfrm>
          <a:graphic>
            <a:graphicData uri="http://schemas.openxmlformats.org/presentationml/2006/ole">
              <mc:AlternateContent xmlns:mc="http://schemas.openxmlformats.org/markup-compatibility/2006">
                <mc:Choice xmlns:v="urn:schemas-microsoft-com:vml" Requires="v">
                  <p:oleObj spid="_x0000_s25609" name="Equation" r:id="rId4" imgW="164885" imgH="215619" progId="Equation.DSMT4">
                    <p:embed/>
                  </p:oleObj>
                </mc:Choice>
                <mc:Fallback>
                  <p:oleObj name="Equation" r:id="rId4"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3708"/>
                          <a:ext cx="211"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59478" name="Group 54"/>
          <p:cNvGrpSpPr>
            <a:grpSpLocks/>
          </p:cNvGrpSpPr>
          <p:nvPr/>
        </p:nvGrpSpPr>
        <p:grpSpPr bwMode="auto">
          <a:xfrm>
            <a:off x="6400800" y="1219200"/>
            <a:ext cx="762000" cy="2495550"/>
            <a:chOff x="4032" y="768"/>
            <a:chExt cx="480" cy="1572"/>
          </a:xfrm>
        </p:grpSpPr>
        <p:sp>
          <p:nvSpPr>
            <p:cNvPr id="51234" name="Line 20"/>
            <p:cNvSpPr>
              <a:spLocks noChangeShapeType="1"/>
            </p:cNvSpPr>
            <p:nvPr/>
          </p:nvSpPr>
          <p:spPr bwMode="auto">
            <a:xfrm>
              <a:off x="4227" y="966"/>
              <a:ext cx="0" cy="1104"/>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5" name="Text Box 21"/>
            <p:cNvSpPr txBox="1">
              <a:spLocks noChangeArrowheads="1"/>
            </p:cNvSpPr>
            <p:nvPr/>
          </p:nvSpPr>
          <p:spPr bwMode="auto">
            <a:xfrm>
              <a:off x="4032" y="768"/>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LRAS</a:t>
              </a:r>
            </a:p>
          </p:txBody>
        </p:sp>
        <p:graphicFrame>
          <p:nvGraphicFramePr>
            <p:cNvPr id="51236" name="Object 22"/>
            <p:cNvGraphicFramePr>
              <a:graphicFrameLocks noChangeAspect="1"/>
            </p:cNvGraphicFramePr>
            <p:nvPr/>
          </p:nvGraphicFramePr>
          <p:xfrm>
            <a:off x="4145" y="2064"/>
            <a:ext cx="211" cy="276"/>
          </p:xfrm>
          <a:graphic>
            <a:graphicData uri="http://schemas.openxmlformats.org/presentationml/2006/ole">
              <mc:AlternateContent xmlns:mc="http://schemas.openxmlformats.org/markup-compatibility/2006">
                <mc:Choice xmlns:v="urn:schemas-microsoft-com:vml" Requires="v">
                  <p:oleObj spid="_x0000_s25610" name="Equation" r:id="rId6" imgW="164885" imgH="215619" progId="Equation.DSMT4">
                    <p:embed/>
                  </p:oleObj>
                </mc:Choice>
                <mc:Fallback>
                  <p:oleObj name="Equation" r:id="rId6"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2064"/>
                          <a:ext cx="211"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59469" name="Group 45"/>
          <p:cNvGrpSpPr>
            <a:grpSpLocks/>
          </p:cNvGrpSpPr>
          <p:nvPr/>
        </p:nvGrpSpPr>
        <p:grpSpPr bwMode="auto">
          <a:xfrm>
            <a:off x="5715000" y="1371600"/>
            <a:ext cx="2514600" cy="1600200"/>
            <a:chOff x="3600" y="864"/>
            <a:chExt cx="1584" cy="1008"/>
          </a:xfrm>
        </p:grpSpPr>
        <p:sp>
          <p:nvSpPr>
            <p:cNvPr id="51232" name="Line 23"/>
            <p:cNvSpPr>
              <a:spLocks noChangeShapeType="1"/>
            </p:cNvSpPr>
            <p:nvPr/>
          </p:nvSpPr>
          <p:spPr bwMode="auto">
            <a:xfrm>
              <a:off x="3600" y="864"/>
              <a:ext cx="1296" cy="816"/>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3" name="Text Box 24"/>
            <p:cNvSpPr txBox="1">
              <a:spLocks noChangeArrowheads="1"/>
            </p:cNvSpPr>
            <p:nvPr/>
          </p:nvSpPr>
          <p:spPr bwMode="auto">
            <a:xfrm>
              <a:off x="4914" y="1593"/>
              <a:ext cx="27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Tahoma" pitchFamily="34" charset="0"/>
                </a:rPr>
                <a:t>IS</a:t>
              </a:r>
              <a:r>
                <a:rPr lang="en-US" sz="2300" baseline="-25000">
                  <a:latin typeface="Tahoma" pitchFamily="34" charset="0"/>
                </a:rPr>
                <a:t>1</a:t>
              </a:r>
            </a:p>
          </p:txBody>
        </p:sp>
      </p:grpSp>
      <p:grpSp>
        <p:nvGrpSpPr>
          <p:cNvPr id="359472" name="Group 48"/>
          <p:cNvGrpSpPr>
            <a:grpSpLocks/>
          </p:cNvGrpSpPr>
          <p:nvPr/>
        </p:nvGrpSpPr>
        <p:grpSpPr bwMode="auto">
          <a:xfrm>
            <a:off x="4572000" y="4267200"/>
            <a:ext cx="3962400" cy="533400"/>
            <a:chOff x="2880" y="2688"/>
            <a:chExt cx="2496" cy="336"/>
          </a:xfrm>
        </p:grpSpPr>
        <p:sp>
          <p:nvSpPr>
            <p:cNvPr id="51229" name="Line 27"/>
            <p:cNvSpPr>
              <a:spLocks noChangeShapeType="1"/>
            </p:cNvSpPr>
            <p:nvPr/>
          </p:nvSpPr>
          <p:spPr bwMode="auto">
            <a:xfrm>
              <a:off x="3120" y="2880"/>
              <a:ext cx="1872"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0" name="Text Box 28"/>
            <p:cNvSpPr txBox="1">
              <a:spLocks noChangeArrowheads="1"/>
            </p:cNvSpPr>
            <p:nvPr/>
          </p:nvSpPr>
          <p:spPr bwMode="auto">
            <a:xfrm>
              <a:off x="4800" y="2688"/>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SRAS</a:t>
              </a:r>
              <a:r>
                <a:rPr lang="en-US" sz="2300" baseline="-25000">
                  <a:latin typeface="Tahoma" pitchFamily="34" charset="0"/>
                </a:rPr>
                <a:t>1</a:t>
              </a:r>
            </a:p>
          </p:txBody>
        </p:sp>
        <p:sp>
          <p:nvSpPr>
            <p:cNvPr id="51231" name="Text Box 29"/>
            <p:cNvSpPr txBox="1">
              <a:spLocks noChangeArrowheads="1"/>
            </p:cNvSpPr>
            <p:nvPr/>
          </p:nvSpPr>
          <p:spPr bwMode="auto">
            <a:xfrm>
              <a:off x="2880" y="273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P</a:t>
              </a:r>
              <a:r>
                <a:rPr lang="en-US" sz="2200" baseline="-25000">
                  <a:latin typeface="Tahoma" pitchFamily="34" charset="0"/>
                </a:rPr>
                <a:t>1</a:t>
              </a:r>
            </a:p>
          </p:txBody>
        </p:sp>
      </p:grpSp>
      <p:grpSp>
        <p:nvGrpSpPr>
          <p:cNvPr id="359470" name="Group 46"/>
          <p:cNvGrpSpPr>
            <a:grpSpLocks/>
          </p:cNvGrpSpPr>
          <p:nvPr/>
        </p:nvGrpSpPr>
        <p:grpSpPr bwMode="auto">
          <a:xfrm>
            <a:off x="5486400" y="1292225"/>
            <a:ext cx="2771775" cy="1527175"/>
            <a:chOff x="3456" y="814"/>
            <a:chExt cx="1746" cy="962"/>
          </a:xfrm>
        </p:grpSpPr>
        <p:sp>
          <p:nvSpPr>
            <p:cNvPr id="51227" name="Text Box 31"/>
            <p:cNvSpPr txBox="1">
              <a:spLocks noChangeArrowheads="1"/>
            </p:cNvSpPr>
            <p:nvPr/>
          </p:nvSpPr>
          <p:spPr bwMode="auto">
            <a:xfrm>
              <a:off x="4608" y="814"/>
              <a:ext cx="594"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Arial" charset="0"/>
                </a:rPr>
                <a:t>LM</a:t>
              </a:r>
              <a:r>
                <a:rPr lang="en-US" sz="2300">
                  <a:latin typeface="Arial" charset="0"/>
                </a:rPr>
                <a:t>(</a:t>
              </a:r>
              <a:r>
                <a:rPr lang="en-US" sz="2300" b="1" i="1">
                  <a:latin typeface="Arial" charset="0"/>
                </a:rPr>
                <a:t>P</a:t>
              </a:r>
              <a:r>
                <a:rPr lang="en-US" sz="2300" baseline="-25000">
                  <a:latin typeface="Tahoma" pitchFamily="34" charset="0"/>
                </a:rPr>
                <a:t>1</a:t>
              </a:r>
              <a:r>
                <a:rPr lang="en-US" sz="2300">
                  <a:latin typeface="Arial" charset="0"/>
                </a:rPr>
                <a:t>)</a:t>
              </a:r>
            </a:p>
          </p:txBody>
        </p:sp>
        <p:sp>
          <p:nvSpPr>
            <p:cNvPr id="51228" name="Line 32"/>
            <p:cNvSpPr>
              <a:spLocks noChangeShapeType="1"/>
            </p:cNvSpPr>
            <p:nvPr/>
          </p:nvSpPr>
          <p:spPr bwMode="auto">
            <a:xfrm flipV="1">
              <a:off x="3456" y="1008"/>
              <a:ext cx="1152" cy="768"/>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471" name="Group 47"/>
          <p:cNvGrpSpPr>
            <a:grpSpLocks/>
          </p:cNvGrpSpPr>
          <p:nvPr/>
        </p:nvGrpSpPr>
        <p:grpSpPr bwMode="auto">
          <a:xfrm>
            <a:off x="5653088" y="3702050"/>
            <a:ext cx="2663825" cy="1912938"/>
            <a:chOff x="3561" y="2332"/>
            <a:chExt cx="1678" cy="1205"/>
          </a:xfrm>
        </p:grpSpPr>
        <p:sp>
          <p:nvSpPr>
            <p:cNvPr id="51219" name="Text Box 26"/>
            <p:cNvSpPr txBox="1">
              <a:spLocks noChangeArrowheads="1"/>
            </p:cNvSpPr>
            <p:nvPr/>
          </p:nvSpPr>
          <p:spPr bwMode="auto">
            <a:xfrm>
              <a:off x="4884" y="3287"/>
              <a:ext cx="3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Arial" charset="0"/>
                </a:rPr>
                <a:t>AD</a:t>
              </a:r>
              <a:r>
                <a:rPr lang="en-US" sz="2300" baseline="-25000">
                  <a:latin typeface="Tahoma" pitchFamily="34" charset="0"/>
                </a:rPr>
                <a:t>1</a:t>
              </a:r>
            </a:p>
          </p:txBody>
        </p:sp>
        <p:sp>
          <p:nvSpPr>
            <p:cNvPr id="51220" name="Line 41"/>
            <p:cNvSpPr>
              <a:spLocks noChangeShapeType="1"/>
            </p:cNvSpPr>
            <p:nvPr/>
          </p:nvSpPr>
          <p:spPr bwMode="auto">
            <a:xfrm>
              <a:off x="3561" y="2332"/>
              <a:ext cx="1315" cy="108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 name="TextBox 49"/>
          <p:cNvSpPr txBox="1"/>
          <p:nvPr/>
        </p:nvSpPr>
        <p:spPr>
          <a:xfrm>
            <a:off x="281650" y="1002576"/>
            <a:ext cx="4274303" cy="772006"/>
          </a:xfrm>
          <a:prstGeom prst="rect">
            <a:avLst/>
          </a:prstGeom>
          <a:solidFill>
            <a:schemeClr val="accent6">
              <a:lumMod val="20000"/>
              <a:lumOff val="80000"/>
            </a:schemeClr>
          </a:solidFill>
        </p:spPr>
        <p:txBody>
          <a:bodyPr wrap="square" rtlCol="0">
            <a:spAutoFit/>
          </a:bodyPr>
          <a:lstStyle/>
          <a:p>
            <a:pPr>
              <a:spcBef>
                <a:spcPts val="500"/>
              </a:spcBef>
            </a:pPr>
            <a:r>
              <a:rPr lang="en-US" sz="2000" dirty="0"/>
              <a:t>Gb(a): LRAS-</a:t>
            </a:r>
            <a:r>
              <a:rPr lang="id-ID" sz="2000" dirty="0"/>
              <a:t>IS1-LM(P1)</a:t>
            </a:r>
            <a:r>
              <a:rPr lang="en-US" sz="2000" dirty="0"/>
              <a:t> </a:t>
            </a:r>
            <a:r>
              <a:rPr lang="id-ID" sz="2000" dirty="0">
                <a:sym typeface="Wingdings" pitchFamily="2" charset="2"/>
              </a:rPr>
              <a:t></a:t>
            </a:r>
            <a:r>
              <a:rPr lang="id-ID" sz="2000" dirty="0"/>
              <a:t>Titik A</a:t>
            </a:r>
            <a:r>
              <a:rPr lang="en-US" sz="2000" dirty="0"/>
              <a:t>: </a:t>
            </a:r>
            <a:r>
              <a:rPr lang="id-ID" sz="2000" dirty="0">
                <a:sym typeface="Wingdings" pitchFamily="2" charset="2"/>
              </a:rPr>
              <a:t>Ybar</a:t>
            </a:r>
            <a:endParaRPr lang="en-US" sz="2000" dirty="0">
              <a:sym typeface="Wingdings" pitchFamily="2" charset="2"/>
            </a:endParaRPr>
          </a:p>
          <a:p>
            <a:pPr>
              <a:spcBef>
                <a:spcPts val="500"/>
              </a:spcBef>
            </a:pPr>
            <a:r>
              <a:rPr lang="en-US" sz="2000" dirty="0"/>
              <a:t>Gb(b): LRAS-AD1-SRAS1</a:t>
            </a:r>
            <a:r>
              <a:rPr lang="id-ID" sz="2000" dirty="0"/>
              <a:t> </a:t>
            </a:r>
            <a:r>
              <a:rPr lang="id-ID" sz="2000" dirty="0">
                <a:sym typeface="Wingdings" pitchFamily="2" charset="2"/>
              </a:rPr>
              <a:t></a:t>
            </a:r>
            <a:r>
              <a:rPr lang="id-ID" sz="2000" dirty="0"/>
              <a:t>Titik A</a:t>
            </a:r>
            <a:r>
              <a:rPr lang="en-US" sz="2000" dirty="0"/>
              <a:t>: </a:t>
            </a:r>
            <a:r>
              <a:rPr lang="id-ID" sz="2000" dirty="0">
                <a:sym typeface="Wingdings" pitchFamily="2" charset="2"/>
              </a:rPr>
              <a:t>Ybar</a:t>
            </a:r>
            <a:endParaRPr lang="id-ID" sz="2000" dirty="0"/>
          </a:p>
        </p:txBody>
      </p:sp>
      <p:sp>
        <p:nvSpPr>
          <p:cNvPr id="2" name="TextBox 1"/>
          <p:cNvSpPr txBox="1"/>
          <p:nvPr/>
        </p:nvSpPr>
        <p:spPr>
          <a:xfrm>
            <a:off x="6781800" y="1800958"/>
            <a:ext cx="351378" cy="369332"/>
          </a:xfrm>
          <a:prstGeom prst="rect">
            <a:avLst/>
          </a:prstGeom>
          <a:noFill/>
        </p:spPr>
        <p:txBody>
          <a:bodyPr wrap="none" rtlCol="0">
            <a:spAutoFit/>
          </a:bodyPr>
          <a:lstStyle/>
          <a:p>
            <a:r>
              <a:rPr lang="en-US" sz="1800" b="1" dirty="0">
                <a:solidFill>
                  <a:srgbClr val="002060"/>
                </a:solidFill>
              </a:rPr>
              <a:t>A</a:t>
            </a:r>
          </a:p>
        </p:txBody>
      </p:sp>
      <p:sp>
        <p:nvSpPr>
          <p:cNvPr id="3" name="Rectangle 2"/>
          <p:cNvSpPr/>
          <p:nvPr/>
        </p:nvSpPr>
        <p:spPr>
          <a:xfrm>
            <a:off x="309359" y="1885802"/>
            <a:ext cx="4246594" cy="415498"/>
          </a:xfrm>
          <a:prstGeom prst="rect">
            <a:avLst/>
          </a:prstGeom>
          <a:solidFill>
            <a:schemeClr val="accent3">
              <a:lumMod val="20000"/>
              <a:lumOff val="80000"/>
            </a:schemeClr>
          </a:solidFill>
        </p:spPr>
        <p:txBody>
          <a:bodyPr wrap="square">
            <a:spAutoFit/>
          </a:bodyPr>
          <a:lstStyle/>
          <a:p>
            <a:pPr>
              <a:spcBef>
                <a:spcPts val="500"/>
              </a:spcBef>
            </a:pPr>
            <a:endParaRPr lang="id-ID" sz="2100" dirty="0"/>
          </a:p>
        </p:txBody>
      </p:sp>
      <p:sp>
        <p:nvSpPr>
          <p:cNvPr id="4" name="TextBox 3"/>
          <p:cNvSpPr txBox="1"/>
          <p:nvPr/>
        </p:nvSpPr>
        <p:spPr>
          <a:xfrm>
            <a:off x="4914901" y="3276601"/>
            <a:ext cx="704039" cy="369332"/>
          </a:xfrm>
          <a:prstGeom prst="rect">
            <a:avLst/>
          </a:prstGeom>
          <a:noFill/>
        </p:spPr>
        <p:txBody>
          <a:bodyPr wrap="none" rtlCol="0">
            <a:spAutoFit/>
          </a:bodyPr>
          <a:lstStyle/>
          <a:p>
            <a:r>
              <a:rPr lang="en-US" dirty="0"/>
              <a:t>Gb(a)</a:t>
            </a:r>
          </a:p>
        </p:txBody>
      </p:sp>
      <p:sp>
        <p:nvSpPr>
          <p:cNvPr id="5" name="Rectangle 4"/>
          <p:cNvSpPr/>
          <p:nvPr/>
        </p:nvSpPr>
        <p:spPr>
          <a:xfrm>
            <a:off x="4921828" y="6085537"/>
            <a:ext cx="715260" cy="369332"/>
          </a:xfrm>
          <a:prstGeom prst="rect">
            <a:avLst/>
          </a:prstGeom>
        </p:spPr>
        <p:txBody>
          <a:bodyPr wrap="none">
            <a:spAutoFit/>
          </a:bodyPr>
          <a:lstStyle/>
          <a:p>
            <a:r>
              <a:rPr lang="en-US" dirty="0"/>
              <a:t>Gb(b)</a:t>
            </a:r>
          </a:p>
        </p:txBody>
      </p:sp>
      <p:sp>
        <p:nvSpPr>
          <p:cNvPr id="56" name="TextBox 55"/>
          <p:cNvSpPr txBox="1"/>
          <p:nvPr/>
        </p:nvSpPr>
        <p:spPr>
          <a:xfrm>
            <a:off x="6728889" y="4267200"/>
            <a:ext cx="351378" cy="369332"/>
          </a:xfrm>
          <a:prstGeom prst="rect">
            <a:avLst/>
          </a:prstGeom>
          <a:noFill/>
        </p:spPr>
        <p:txBody>
          <a:bodyPr wrap="none" rtlCol="0">
            <a:spAutoFit/>
          </a:bodyPr>
          <a:lstStyle/>
          <a:p>
            <a:r>
              <a:rPr lang="en-US" sz="1800" b="1" dirty="0">
                <a:solidFill>
                  <a:srgbClr val="002060"/>
                </a:solidFill>
              </a:rPr>
              <a:t>A</a:t>
            </a:r>
          </a:p>
        </p:txBody>
      </p:sp>
      <p:sp>
        <p:nvSpPr>
          <p:cNvPr id="8" name="Rectangle 7"/>
          <p:cNvSpPr/>
          <p:nvPr/>
        </p:nvSpPr>
        <p:spPr>
          <a:xfrm>
            <a:off x="342901" y="1953905"/>
            <a:ext cx="4229099" cy="400110"/>
          </a:xfrm>
          <a:prstGeom prst="rect">
            <a:avLst/>
          </a:prstGeom>
          <a:noFill/>
        </p:spPr>
        <p:txBody>
          <a:bodyPr wrap="square">
            <a:spAutoFit/>
          </a:bodyPr>
          <a:lstStyle/>
          <a:p>
            <a:pPr marL="342900" indent="-342900">
              <a:spcBef>
                <a:spcPts val="800"/>
              </a:spcBef>
              <a:buFont typeface="+mj-lt"/>
              <a:buAutoNum type="alphaLcPeriod"/>
            </a:pPr>
            <a:r>
              <a:rPr lang="en-US" sz="2000" dirty="0">
                <a:latin typeface="Arial" pitchFamily="34" charset="0"/>
                <a:cs typeface="Arial" pitchFamily="34" charset="0"/>
              </a:rPr>
              <a:t>An increase in the money supply</a:t>
            </a:r>
          </a:p>
        </p:txBody>
      </p:sp>
      <p:sp>
        <p:nvSpPr>
          <p:cNvPr id="10" name="Rectangle 9"/>
          <p:cNvSpPr/>
          <p:nvPr/>
        </p:nvSpPr>
        <p:spPr>
          <a:xfrm>
            <a:off x="302432" y="0"/>
            <a:ext cx="8572500" cy="923330"/>
          </a:xfrm>
          <a:prstGeom prst="rect">
            <a:avLst/>
          </a:prstGeom>
        </p:spPr>
        <p:txBody>
          <a:bodyPr wrap="square">
            <a:spAutoFit/>
          </a:bodyPr>
          <a:lstStyle/>
          <a:p>
            <a:r>
              <a:rPr lang="en-US" dirty="0">
                <a:latin typeface="Arial" pitchFamily="34" charset="0"/>
                <a:cs typeface="Arial" pitchFamily="34" charset="0"/>
              </a:rPr>
              <a:t>Use the IS–LM diagram to describe both </a:t>
            </a:r>
            <a:r>
              <a:rPr lang="en-US" b="1" dirty="0">
                <a:solidFill>
                  <a:srgbClr val="FF0000"/>
                </a:solidFill>
                <a:latin typeface="Arial" pitchFamily="34" charset="0"/>
                <a:cs typeface="Arial" pitchFamily="34" charset="0"/>
              </a:rPr>
              <a:t>the short-run effects and the long-run effects </a:t>
            </a:r>
            <a:r>
              <a:rPr lang="en-US" dirty="0">
                <a:latin typeface="Arial" pitchFamily="34" charset="0"/>
                <a:cs typeface="Arial" pitchFamily="34" charset="0"/>
              </a:rPr>
              <a:t>of the following changes on national income, the interest rate, the price level, consumption, investment, and real money balances</a:t>
            </a:r>
            <a:endParaRPr lang="en-US" dirty="0"/>
          </a:p>
        </p:txBody>
      </p:sp>
      <p:sp>
        <p:nvSpPr>
          <p:cNvPr id="6" name="Slide Number Placeholder 5"/>
          <p:cNvSpPr>
            <a:spLocks noGrp="1"/>
          </p:cNvSpPr>
          <p:nvPr>
            <p:ph type="sldNum" sz="quarter" idx="12"/>
          </p:nvPr>
        </p:nvSpPr>
        <p:spPr/>
        <p:txBody>
          <a:bodyPr/>
          <a:lstStyle/>
          <a:p>
            <a:fld id="{456F6E04-529F-4CC8-A90A-18A07CEC6577}" type="slidenum">
              <a:rPr lang="en-US" smtClean="0"/>
              <a:t>68</a:t>
            </a:fld>
            <a:endParaRPr lang="en-US"/>
          </a:p>
        </p:txBody>
      </p:sp>
    </p:spTree>
    <p:extLst>
      <p:ext uri="{BB962C8B-B14F-4D97-AF65-F5344CB8AC3E}">
        <p14:creationId xmlns:p14="http://schemas.microsoft.com/office/powerpoint/2010/main" val="319678641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59428"/>
                                        </p:tgtEl>
                                        <p:attrNameLst>
                                          <p:attrName>style.visibility</p:attrName>
                                        </p:attrNameLst>
                                      </p:cBhvr>
                                      <p:to>
                                        <p:strVal val="visible"/>
                                      </p:to>
                                    </p:set>
                                    <p:animEffect transition="in" filter="strips(downRight)">
                                      <p:cBhvr>
                                        <p:cTn id="7" dur="500"/>
                                        <p:tgtEl>
                                          <p:spTgt spid="359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59434"/>
                                        </p:tgtEl>
                                        <p:attrNameLst>
                                          <p:attrName>style.visibility</p:attrName>
                                        </p:attrNameLst>
                                      </p:cBhvr>
                                      <p:to>
                                        <p:strVal val="visible"/>
                                      </p:to>
                                    </p:set>
                                    <p:animEffect transition="in" filter="strips(downRight)">
                                      <p:cBhvr>
                                        <p:cTn id="12" dur="500"/>
                                        <p:tgtEl>
                                          <p:spTgt spid="3594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59477"/>
                                        </p:tgtEl>
                                        <p:attrNameLst>
                                          <p:attrName>style.visibility</p:attrName>
                                        </p:attrNameLst>
                                      </p:cBhvr>
                                      <p:to>
                                        <p:strVal val="visible"/>
                                      </p:to>
                                    </p:set>
                                    <p:animEffect transition="in" filter="wipe(up)">
                                      <p:cBhvr>
                                        <p:cTn id="17" dur="500"/>
                                        <p:tgtEl>
                                          <p:spTgt spid="3594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59478"/>
                                        </p:tgtEl>
                                        <p:attrNameLst>
                                          <p:attrName>style.visibility</p:attrName>
                                        </p:attrNameLst>
                                      </p:cBhvr>
                                      <p:to>
                                        <p:strVal val="visible"/>
                                      </p:to>
                                    </p:set>
                                    <p:animEffect transition="in" filter="wipe(up)">
                                      <p:cBhvr>
                                        <p:cTn id="22" dur="500"/>
                                        <p:tgtEl>
                                          <p:spTgt spid="3594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359469"/>
                                        </p:tgtEl>
                                        <p:attrNameLst>
                                          <p:attrName>style.visibility</p:attrName>
                                        </p:attrNameLst>
                                      </p:cBhvr>
                                      <p:to>
                                        <p:strVal val="visible"/>
                                      </p:to>
                                    </p:set>
                                    <p:animEffect transition="in" filter="strips(downRight)">
                                      <p:cBhvr>
                                        <p:cTn id="27" dur="500"/>
                                        <p:tgtEl>
                                          <p:spTgt spid="3594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359471"/>
                                        </p:tgtEl>
                                        <p:attrNameLst>
                                          <p:attrName>style.visibility</p:attrName>
                                        </p:attrNameLst>
                                      </p:cBhvr>
                                      <p:to>
                                        <p:strVal val="visible"/>
                                      </p:to>
                                    </p:set>
                                    <p:animEffect transition="in" filter="strips(downRight)">
                                      <p:cBhvr>
                                        <p:cTn id="32" dur="500"/>
                                        <p:tgtEl>
                                          <p:spTgt spid="3594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59472"/>
                                        </p:tgtEl>
                                        <p:attrNameLst>
                                          <p:attrName>style.visibility</p:attrName>
                                        </p:attrNameLst>
                                      </p:cBhvr>
                                      <p:to>
                                        <p:strVal val="visible"/>
                                      </p:to>
                                    </p:set>
                                    <p:animEffect transition="in" filter="wipe(left)">
                                      <p:cBhvr>
                                        <p:cTn id="37" dur="500"/>
                                        <p:tgtEl>
                                          <p:spTgt spid="35947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59470"/>
                                        </p:tgtEl>
                                        <p:attrNameLst>
                                          <p:attrName>style.visibility</p:attrName>
                                        </p:attrNameLst>
                                      </p:cBhvr>
                                      <p:to>
                                        <p:strVal val="visible"/>
                                      </p:to>
                                    </p:set>
                                    <p:animEffect transition="in" filter="wipe(left)">
                                      <p:cBhvr>
                                        <p:cTn id="42" dur="500"/>
                                        <p:tgtEl>
                                          <p:spTgt spid="35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59428" name="Group 4"/>
          <p:cNvGrpSpPr>
            <a:grpSpLocks/>
          </p:cNvGrpSpPr>
          <p:nvPr/>
        </p:nvGrpSpPr>
        <p:grpSpPr bwMode="auto">
          <a:xfrm>
            <a:off x="4572000" y="1143000"/>
            <a:ext cx="3657600" cy="2500313"/>
            <a:chOff x="2256" y="806"/>
            <a:chExt cx="2304" cy="1575"/>
          </a:xfrm>
        </p:grpSpPr>
        <p:grpSp>
          <p:nvGrpSpPr>
            <p:cNvPr id="51245" name="Group 5"/>
            <p:cNvGrpSpPr>
              <a:grpSpLocks/>
            </p:cNvGrpSpPr>
            <p:nvPr/>
          </p:nvGrpSpPr>
          <p:grpSpPr bwMode="auto">
            <a:xfrm>
              <a:off x="2496" y="960"/>
              <a:ext cx="1824" cy="1188"/>
              <a:chOff x="2640" y="1056"/>
              <a:chExt cx="2496" cy="2112"/>
            </a:xfrm>
          </p:grpSpPr>
          <p:sp>
            <p:nvSpPr>
              <p:cNvPr id="51248" name="Line 6"/>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9" name="Line 7"/>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46" name="Text Box 8"/>
            <p:cNvSpPr txBox="1">
              <a:spLocks noChangeArrowheads="1"/>
            </p:cNvSpPr>
            <p:nvPr/>
          </p:nvSpPr>
          <p:spPr bwMode="auto">
            <a:xfrm>
              <a:off x="4224" y="2112"/>
              <a:ext cx="3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Y</a:t>
              </a:r>
              <a:r>
                <a:rPr lang="en-US" sz="2200">
                  <a:latin typeface="Arial" charset="0"/>
                </a:rPr>
                <a:t> </a:t>
              </a:r>
            </a:p>
          </p:txBody>
        </p:sp>
        <p:sp>
          <p:nvSpPr>
            <p:cNvPr id="51247" name="Text Box 9"/>
            <p:cNvSpPr txBox="1">
              <a:spLocks noChangeArrowheads="1"/>
            </p:cNvSpPr>
            <p:nvPr/>
          </p:nvSpPr>
          <p:spPr bwMode="auto">
            <a:xfrm>
              <a:off x="2256" y="806"/>
              <a:ext cx="24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sz="2200" b="1" i="1">
                  <a:latin typeface="Tahoma" pitchFamily="34" charset="0"/>
                </a:rPr>
                <a:t>r</a:t>
              </a:r>
              <a:endParaRPr lang="en-US" sz="2200">
                <a:latin typeface="Arial" charset="0"/>
              </a:endParaRPr>
            </a:p>
          </p:txBody>
        </p:sp>
      </p:grpSp>
      <p:grpSp>
        <p:nvGrpSpPr>
          <p:cNvPr id="359434" name="Group 10"/>
          <p:cNvGrpSpPr>
            <a:grpSpLocks/>
          </p:cNvGrpSpPr>
          <p:nvPr/>
        </p:nvGrpSpPr>
        <p:grpSpPr bwMode="auto">
          <a:xfrm>
            <a:off x="4572000" y="3767138"/>
            <a:ext cx="3657600" cy="2500312"/>
            <a:chOff x="2256" y="806"/>
            <a:chExt cx="2304" cy="1575"/>
          </a:xfrm>
        </p:grpSpPr>
        <p:grpSp>
          <p:nvGrpSpPr>
            <p:cNvPr id="51240" name="Group 11"/>
            <p:cNvGrpSpPr>
              <a:grpSpLocks/>
            </p:cNvGrpSpPr>
            <p:nvPr/>
          </p:nvGrpSpPr>
          <p:grpSpPr bwMode="auto">
            <a:xfrm>
              <a:off x="2496" y="960"/>
              <a:ext cx="1824" cy="1188"/>
              <a:chOff x="2640" y="1056"/>
              <a:chExt cx="2496" cy="2112"/>
            </a:xfrm>
          </p:grpSpPr>
          <p:sp>
            <p:nvSpPr>
              <p:cNvPr id="51243" name="Line 12"/>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4" name="Line 13"/>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41" name="Text Box 14"/>
            <p:cNvSpPr txBox="1">
              <a:spLocks noChangeArrowheads="1"/>
            </p:cNvSpPr>
            <p:nvPr/>
          </p:nvSpPr>
          <p:spPr bwMode="auto">
            <a:xfrm>
              <a:off x="4224" y="2112"/>
              <a:ext cx="3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Y</a:t>
              </a:r>
              <a:r>
                <a:rPr lang="en-US" sz="2200">
                  <a:latin typeface="Arial" charset="0"/>
                </a:rPr>
                <a:t> </a:t>
              </a:r>
            </a:p>
          </p:txBody>
        </p:sp>
        <p:sp>
          <p:nvSpPr>
            <p:cNvPr id="51242" name="Text Box 15"/>
            <p:cNvSpPr txBox="1">
              <a:spLocks noChangeArrowheads="1"/>
            </p:cNvSpPr>
            <p:nvPr/>
          </p:nvSpPr>
          <p:spPr bwMode="auto">
            <a:xfrm>
              <a:off x="2256" y="806"/>
              <a:ext cx="24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sz="2200" b="1" i="1">
                  <a:latin typeface="Tahoma" pitchFamily="34" charset="0"/>
                </a:rPr>
                <a:t>P</a:t>
              </a:r>
              <a:endParaRPr lang="en-US" sz="2200">
                <a:latin typeface="Arial" charset="0"/>
              </a:endParaRPr>
            </a:p>
          </p:txBody>
        </p:sp>
      </p:grpSp>
      <p:grpSp>
        <p:nvGrpSpPr>
          <p:cNvPr id="359477" name="Group 53"/>
          <p:cNvGrpSpPr>
            <a:grpSpLocks/>
          </p:cNvGrpSpPr>
          <p:nvPr/>
        </p:nvGrpSpPr>
        <p:grpSpPr bwMode="auto">
          <a:xfrm>
            <a:off x="6400800" y="3829050"/>
            <a:ext cx="762000" cy="2495550"/>
            <a:chOff x="4032" y="2412"/>
            <a:chExt cx="480" cy="1572"/>
          </a:xfrm>
        </p:grpSpPr>
        <p:sp>
          <p:nvSpPr>
            <p:cNvPr id="51237" name="Line 16"/>
            <p:cNvSpPr>
              <a:spLocks noChangeShapeType="1"/>
            </p:cNvSpPr>
            <p:nvPr/>
          </p:nvSpPr>
          <p:spPr bwMode="auto">
            <a:xfrm>
              <a:off x="4227" y="2610"/>
              <a:ext cx="0" cy="1104"/>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8" name="Text Box 17"/>
            <p:cNvSpPr txBox="1">
              <a:spLocks noChangeArrowheads="1"/>
            </p:cNvSpPr>
            <p:nvPr/>
          </p:nvSpPr>
          <p:spPr bwMode="auto">
            <a:xfrm>
              <a:off x="4032" y="2412"/>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LRAS</a:t>
              </a:r>
            </a:p>
          </p:txBody>
        </p:sp>
        <p:graphicFrame>
          <p:nvGraphicFramePr>
            <p:cNvPr id="51239" name="Object 18"/>
            <p:cNvGraphicFramePr>
              <a:graphicFrameLocks noChangeAspect="1"/>
            </p:cNvGraphicFramePr>
            <p:nvPr/>
          </p:nvGraphicFramePr>
          <p:xfrm>
            <a:off x="4145" y="3708"/>
            <a:ext cx="211" cy="276"/>
          </p:xfrm>
          <a:graphic>
            <a:graphicData uri="http://schemas.openxmlformats.org/presentationml/2006/ole">
              <mc:AlternateContent xmlns:mc="http://schemas.openxmlformats.org/markup-compatibility/2006">
                <mc:Choice xmlns:v="urn:schemas-microsoft-com:vml" Requires="v">
                  <p:oleObj spid="_x0000_s26630" name="Equation" r:id="rId4" imgW="164885" imgH="215619" progId="Equation.DSMT4">
                    <p:embed/>
                  </p:oleObj>
                </mc:Choice>
                <mc:Fallback>
                  <p:oleObj name="Equation" r:id="rId4"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3708"/>
                          <a:ext cx="211"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59478" name="Group 54"/>
          <p:cNvGrpSpPr>
            <a:grpSpLocks/>
          </p:cNvGrpSpPr>
          <p:nvPr/>
        </p:nvGrpSpPr>
        <p:grpSpPr bwMode="auto">
          <a:xfrm>
            <a:off x="6400800" y="1219200"/>
            <a:ext cx="762000" cy="2495550"/>
            <a:chOff x="4032" y="768"/>
            <a:chExt cx="480" cy="1572"/>
          </a:xfrm>
        </p:grpSpPr>
        <p:sp>
          <p:nvSpPr>
            <p:cNvPr id="51234" name="Line 20"/>
            <p:cNvSpPr>
              <a:spLocks noChangeShapeType="1"/>
            </p:cNvSpPr>
            <p:nvPr/>
          </p:nvSpPr>
          <p:spPr bwMode="auto">
            <a:xfrm>
              <a:off x="4227" y="966"/>
              <a:ext cx="0" cy="1104"/>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5" name="Text Box 21"/>
            <p:cNvSpPr txBox="1">
              <a:spLocks noChangeArrowheads="1"/>
            </p:cNvSpPr>
            <p:nvPr/>
          </p:nvSpPr>
          <p:spPr bwMode="auto">
            <a:xfrm>
              <a:off x="4032" y="768"/>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LRAS</a:t>
              </a:r>
            </a:p>
          </p:txBody>
        </p:sp>
        <p:graphicFrame>
          <p:nvGraphicFramePr>
            <p:cNvPr id="51236" name="Object 22"/>
            <p:cNvGraphicFramePr>
              <a:graphicFrameLocks noChangeAspect="1"/>
            </p:cNvGraphicFramePr>
            <p:nvPr/>
          </p:nvGraphicFramePr>
          <p:xfrm>
            <a:off x="4145" y="2064"/>
            <a:ext cx="211" cy="276"/>
          </p:xfrm>
          <a:graphic>
            <a:graphicData uri="http://schemas.openxmlformats.org/presentationml/2006/ole">
              <mc:AlternateContent xmlns:mc="http://schemas.openxmlformats.org/markup-compatibility/2006">
                <mc:Choice xmlns:v="urn:schemas-microsoft-com:vml" Requires="v">
                  <p:oleObj spid="_x0000_s26631" name="Equation" r:id="rId6" imgW="164885" imgH="215619" progId="Equation.DSMT4">
                    <p:embed/>
                  </p:oleObj>
                </mc:Choice>
                <mc:Fallback>
                  <p:oleObj name="Equation" r:id="rId6"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2064"/>
                          <a:ext cx="211"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59469" name="Group 45"/>
          <p:cNvGrpSpPr>
            <a:grpSpLocks/>
          </p:cNvGrpSpPr>
          <p:nvPr/>
        </p:nvGrpSpPr>
        <p:grpSpPr bwMode="auto">
          <a:xfrm>
            <a:off x="5715000" y="1371600"/>
            <a:ext cx="2514600" cy="1600200"/>
            <a:chOff x="3600" y="864"/>
            <a:chExt cx="1584" cy="1008"/>
          </a:xfrm>
        </p:grpSpPr>
        <p:sp>
          <p:nvSpPr>
            <p:cNvPr id="51232" name="Line 23"/>
            <p:cNvSpPr>
              <a:spLocks noChangeShapeType="1"/>
            </p:cNvSpPr>
            <p:nvPr/>
          </p:nvSpPr>
          <p:spPr bwMode="auto">
            <a:xfrm>
              <a:off x="3600" y="864"/>
              <a:ext cx="1296" cy="816"/>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3" name="Text Box 24"/>
            <p:cNvSpPr txBox="1">
              <a:spLocks noChangeArrowheads="1"/>
            </p:cNvSpPr>
            <p:nvPr/>
          </p:nvSpPr>
          <p:spPr bwMode="auto">
            <a:xfrm>
              <a:off x="4914" y="1593"/>
              <a:ext cx="27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Tahoma" pitchFamily="34" charset="0"/>
                </a:rPr>
                <a:t>IS</a:t>
              </a:r>
              <a:r>
                <a:rPr lang="en-US" sz="2300" baseline="-25000">
                  <a:latin typeface="Tahoma" pitchFamily="34" charset="0"/>
                </a:rPr>
                <a:t>1</a:t>
              </a:r>
            </a:p>
          </p:txBody>
        </p:sp>
      </p:grpSp>
      <p:grpSp>
        <p:nvGrpSpPr>
          <p:cNvPr id="359472" name="Group 48"/>
          <p:cNvGrpSpPr>
            <a:grpSpLocks/>
          </p:cNvGrpSpPr>
          <p:nvPr/>
        </p:nvGrpSpPr>
        <p:grpSpPr bwMode="auto">
          <a:xfrm>
            <a:off x="4572000" y="4267200"/>
            <a:ext cx="3962400" cy="533400"/>
            <a:chOff x="2880" y="2688"/>
            <a:chExt cx="2496" cy="336"/>
          </a:xfrm>
        </p:grpSpPr>
        <p:sp>
          <p:nvSpPr>
            <p:cNvPr id="51229" name="Line 27"/>
            <p:cNvSpPr>
              <a:spLocks noChangeShapeType="1"/>
            </p:cNvSpPr>
            <p:nvPr/>
          </p:nvSpPr>
          <p:spPr bwMode="auto">
            <a:xfrm>
              <a:off x="3120" y="2880"/>
              <a:ext cx="1872"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0" name="Text Box 28"/>
            <p:cNvSpPr txBox="1">
              <a:spLocks noChangeArrowheads="1"/>
            </p:cNvSpPr>
            <p:nvPr/>
          </p:nvSpPr>
          <p:spPr bwMode="auto">
            <a:xfrm>
              <a:off x="4800" y="2688"/>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SRAS</a:t>
              </a:r>
              <a:r>
                <a:rPr lang="en-US" sz="2300" baseline="-25000">
                  <a:latin typeface="Tahoma" pitchFamily="34" charset="0"/>
                </a:rPr>
                <a:t>1</a:t>
              </a:r>
            </a:p>
          </p:txBody>
        </p:sp>
        <p:sp>
          <p:nvSpPr>
            <p:cNvPr id="51231" name="Text Box 29"/>
            <p:cNvSpPr txBox="1">
              <a:spLocks noChangeArrowheads="1"/>
            </p:cNvSpPr>
            <p:nvPr/>
          </p:nvSpPr>
          <p:spPr bwMode="auto">
            <a:xfrm>
              <a:off x="2880" y="273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P</a:t>
              </a:r>
              <a:r>
                <a:rPr lang="en-US" sz="2200" baseline="-25000">
                  <a:latin typeface="Tahoma" pitchFamily="34" charset="0"/>
                </a:rPr>
                <a:t>1</a:t>
              </a:r>
            </a:p>
          </p:txBody>
        </p:sp>
      </p:grpSp>
      <p:grpSp>
        <p:nvGrpSpPr>
          <p:cNvPr id="359470" name="Group 46"/>
          <p:cNvGrpSpPr>
            <a:grpSpLocks/>
          </p:cNvGrpSpPr>
          <p:nvPr/>
        </p:nvGrpSpPr>
        <p:grpSpPr bwMode="auto">
          <a:xfrm>
            <a:off x="5486400" y="1292225"/>
            <a:ext cx="2771775" cy="1527175"/>
            <a:chOff x="3456" y="814"/>
            <a:chExt cx="1746" cy="962"/>
          </a:xfrm>
        </p:grpSpPr>
        <p:sp>
          <p:nvSpPr>
            <p:cNvPr id="51227" name="Text Box 31"/>
            <p:cNvSpPr txBox="1">
              <a:spLocks noChangeArrowheads="1"/>
            </p:cNvSpPr>
            <p:nvPr/>
          </p:nvSpPr>
          <p:spPr bwMode="auto">
            <a:xfrm>
              <a:off x="4608" y="814"/>
              <a:ext cx="594"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Arial" charset="0"/>
                </a:rPr>
                <a:t>LM</a:t>
              </a:r>
              <a:r>
                <a:rPr lang="en-US" sz="2300">
                  <a:latin typeface="Arial" charset="0"/>
                </a:rPr>
                <a:t>(</a:t>
              </a:r>
              <a:r>
                <a:rPr lang="en-US" sz="2300" b="1" i="1">
                  <a:latin typeface="Arial" charset="0"/>
                </a:rPr>
                <a:t>P</a:t>
              </a:r>
              <a:r>
                <a:rPr lang="en-US" sz="2300" baseline="-25000">
                  <a:latin typeface="Tahoma" pitchFamily="34" charset="0"/>
                </a:rPr>
                <a:t>1</a:t>
              </a:r>
              <a:r>
                <a:rPr lang="en-US" sz="2300">
                  <a:latin typeface="Arial" charset="0"/>
                </a:rPr>
                <a:t>)</a:t>
              </a:r>
            </a:p>
          </p:txBody>
        </p:sp>
        <p:sp>
          <p:nvSpPr>
            <p:cNvPr id="51228" name="Line 32"/>
            <p:cNvSpPr>
              <a:spLocks noChangeShapeType="1"/>
            </p:cNvSpPr>
            <p:nvPr/>
          </p:nvSpPr>
          <p:spPr bwMode="auto">
            <a:xfrm flipV="1">
              <a:off x="3456" y="1008"/>
              <a:ext cx="1152" cy="768"/>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471" name="Group 47"/>
          <p:cNvGrpSpPr>
            <a:grpSpLocks/>
          </p:cNvGrpSpPr>
          <p:nvPr/>
        </p:nvGrpSpPr>
        <p:grpSpPr bwMode="auto">
          <a:xfrm>
            <a:off x="5653088" y="3702050"/>
            <a:ext cx="2663825" cy="1912938"/>
            <a:chOff x="3561" y="2332"/>
            <a:chExt cx="1678" cy="1205"/>
          </a:xfrm>
        </p:grpSpPr>
        <p:sp>
          <p:nvSpPr>
            <p:cNvPr id="51219" name="Text Box 26"/>
            <p:cNvSpPr txBox="1">
              <a:spLocks noChangeArrowheads="1"/>
            </p:cNvSpPr>
            <p:nvPr/>
          </p:nvSpPr>
          <p:spPr bwMode="auto">
            <a:xfrm>
              <a:off x="4884" y="3287"/>
              <a:ext cx="3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Arial" charset="0"/>
                </a:rPr>
                <a:t>AD</a:t>
              </a:r>
              <a:r>
                <a:rPr lang="en-US" sz="2300" baseline="-25000">
                  <a:latin typeface="Tahoma" pitchFamily="34" charset="0"/>
                </a:rPr>
                <a:t>1</a:t>
              </a:r>
            </a:p>
          </p:txBody>
        </p:sp>
        <p:sp>
          <p:nvSpPr>
            <p:cNvPr id="51220" name="Line 41"/>
            <p:cNvSpPr>
              <a:spLocks noChangeShapeType="1"/>
            </p:cNvSpPr>
            <p:nvPr/>
          </p:nvSpPr>
          <p:spPr bwMode="auto">
            <a:xfrm>
              <a:off x="3561" y="2332"/>
              <a:ext cx="1315" cy="108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 name="TextBox 49"/>
          <p:cNvSpPr txBox="1"/>
          <p:nvPr/>
        </p:nvSpPr>
        <p:spPr>
          <a:xfrm>
            <a:off x="281650" y="1002576"/>
            <a:ext cx="4274303" cy="772006"/>
          </a:xfrm>
          <a:prstGeom prst="rect">
            <a:avLst/>
          </a:prstGeom>
          <a:solidFill>
            <a:schemeClr val="accent6">
              <a:lumMod val="20000"/>
              <a:lumOff val="80000"/>
            </a:schemeClr>
          </a:solidFill>
        </p:spPr>
        <p:txBody>
          <a:bodyPr wrap="square" rtlCol="0">
            <a:spAutoFit/>
          </a:bodyPr>
          <a:lstStyle/>
          <a:p>
            <a:pPr>
              <a:spcBef>
                <a:spcPts val="500"/>
              </a:spcBef>
            </a:pPr>
            <a:r>
              <a:rPr lang="en-US" sz="2000" dirty="0"/>
              <a:t>Gb(a): LRAS-</a:t>
            </a:r>
            <a:r>
              <a:rPr lang="id-ID" sz="2000" dirty="0"/>
              <a:t>IS1-LM(P1)</a:t>
            </a:r>
            <a:r>
              <a:rPr lang="en-US" sz="2000" dirty="0"/>
              <a:t> </a:t>
            </a:r>
            <a:r>
              <a:rPr lang="id-ID" sz="2000" dirty="0">
                <a:sym typeface="Wingdings" pitchFamily="2" charset="2"/>
              </a:rPr>
              <a:t></a:t>
            </a:r>
            <a:r>
              <a:rPr lang="id-ID" sz="2000" dirty="0"/>
              <a:t>Titik A</a:t>
            </a:r>
            <a:r>
              <a:rPr lang="en-US" sz="2000" dirty="0"/>
              <a:t>: </a:t>
            </a:r>
            <a:r>
              <a:rPr lang="id-ID" sz="2000" dirty="0">
                <a:sym typeface="Wingdings" pitchFamily="2" charset="2"/>
              </a:rPr>
              <a:t>Ybar</a:t>
            </a:r>
            <a:endParaRPr lang="en-US" sz="2000" dirty="0">
              <a:sym typeface="Wingdings" pitchFamily="2" charset="2"/>
            </a:endParaRPr>
          </a:p>
          <a:p>
            <a:pPr>
              <a:spcBef>
                <a:spcPts val="500"/>
              </a:spcBef>
            </a:pPr>
            <a:r>
              <a:rPr lang="en-US" sz="2000" dirty="0"/>
              <a:t>Gb(b): LRAS-AD1-SRAS1</a:t>
            </a:r>
            <a:r>
              <a:rPr lang="id-ID" sz="2000" dirty="0"/>
              <a:t> </a:t>
            </a:r>
            <a:r>
              <a:rPr lang="id-ID" sz="2000" dirty="0">
                <a:sym typeface="Wingdings" pitchFamily="2" charset="2"/>
              </a:rPr>
              <a:t></a:t>
            </a:r>
            <a:r>
              <a:rPr lang="id-ID" sz="2000" dirty="0"/>
              <a:t>Titik A</a:t>
            </a:r>
            <a:r>
              <a:rPr lang="en-US" sz="2000" dirty="0"/>
              <a:t>: </a:t>
            </a:r>
            <a:r>
              <a:rPr lang="id-ID" sz="2000" dirty="0">
                <a:sym typeface="Wingdings" pitchFamily="2" charset="2"/>
              </a:rPr>
              <a:t>Ybar</a:t>
            </a:r>
            <a:endParaRPr lang="id-ID" sz="2000" dirty="0"/>
          </a:p>
        </p:txBody>
      </p:sp>
      <p:sp>
        <p:nvSpPr>
          <p:cNvPr id="2" name="TextBox 1"/>
          <p:cNvSpPr txBox="1"/>
          <p:nvPr/>
        </p:nvSpPr>
        <p:spPr>
          <a:xfrm>
            <a:off x="6781800" y="1800958"/>
            <a:ext cx="351378" cy="369332"/>
          </a:xfrm>
          <a:prstGeom prst="rect">
            <a:avLst/>
          </a:prstGeom>
          <a:noFill/>
        </p:spPr>
        <p:txBody>
          <a:bodyPr wrap="none" rtlCol="0">
            <a:spAutoFit/>
          </a:bodyPr>
          <a:lstStyle/>
          <a:p>
            <a:r>
              <a:rPr lang="en-US" sz="1800" b="1" dirty="0">
                <a:solidFill>
                  <a:srgbClr val="002060"/>
                </a:solidFill>
              </a:rPr>
              <a:t>A</a:t>
            </a:r>
          </a:p>
        </p:txBody>
      </p:sp>
      <p:sp>
        <p:nvSpPr>
          <p:cNvPr id="3" name="Rectangle 2"/>
          <p:cNvSpPr/>
          <p:nvPr/>
        </p:nvSpPr>
        <p:spPr>
          <a:xfrm>
            <a:off x="309359" y="1885802"/>
            <a:ext cx="4246594" cy="415498"/>
          </a:xfrm>
          <a:prstGeom prst="rect">
            <a:avLst/>
          </a:prstGeom>
          <a:solidFill>
            <a:schemeClr val="accent3">
              <a:lumMod val="20000"/>
              <a:lumOff val="80000"/>
            </a:schemeClr>
          </a:solidFill>
        </p:spPr>
        <p:txBody>
          <a:bodyPr wrap="square">
            <a:spAutoFit/>
          </a:bodyPr>
          <a:lstStyle/>
          <a:p>
            <a:pPr>
              <a:spcBef>
                <a:spcPts val="500"/>
              </a:spcBef>
            </a:pPr>
            <a:endParaRPr lang="id-ID" sz="2100" dirty="0"/>
          </a:p>
        </p:txBody>
      </p:sp>
      <p:sp>
        <p:nvSpPr>
          <p:cNvPr id="4" name="TextBox 3"/>
          <p:cNvSpPr txBox="1"/>
          <p:nvPr/>
        </p:nvSpPr>
        <p:spPr>
          <a:xfrm>
            <a:off x="4914901" y="3276601"/>
            <a:ext cx="704039" cy="369332"/>
          </a:xfrm>
          <a:prstGeom prst="rect">
            <a:avLst/>
          </a:prstGeom>
          <a:noFill/>
        </p:spPr>
        <p:txBody>
          <a:bodyPr wrap="none" rtlCol="0">
            <a:spAutoFit/>
          </a:bodyPr>
          <a:lstStyle/>
          <a:p>
            <a:r>
              <a:rPr lang="en-US" dirty="0"/>
              <a:t>Gb(a)</a:t>
            </a:r>
          </a:p>
        </p:txBody>
      </p:sp>
      <p:sp>
        <p:nvSpPr>
          <p:cNvPr id="5" name="Rectangle 4"/>
          <p:cNvSpPr/>
          <p:nvPr/>
        </p:nvSpPr>
        <p:spPr>
          <a:xfrm>
            <a:off x="4921828" y="6085537"/>
            <a:ext cx="715260" cy="369332"/>
          </a:xfrm>
          <a:prstGeom prst="rect">
            <a:avLst/>
          </a:prstGeom>
        </p:spPr>
        <p:txBody>
          <a:bodyPr wrap="none">
            <a:spAutoFit/>
          </a:bodyPr>
          <a:lstStyle/>
          <a:p>
            <a:r>
              <a:rPr lang="en-US" dirty="0"/>
              <a:t>Gb(b)</a:t>
            </a:r>
          </a:p>
        </p:txBody>
      </p:sp>
      <p:sp>
        <p:nvSpPr>
          <p:cNvPr id="56" name="TextBox 55"/>
          <p:cNvSpPr txBox="1"/>
          <p:nvPr/>
        </p:nvSpPr>
        <p:spPr>
          <a:xfrm>
            <a:off x="6728889" y="4267200"/>
            <a:ext cx="351378" cy="369332"/>
          </a:xfrm>
          <a:prstGeom prst="rect">
            <a:avLst/>
          </a:prstGeom>
          <a:noFill/>
        </p:spPr>
        <p:txBody>
          <a:bodyPr wrap="none" rtlCol="0">
            <a:spAutoFit/>
          </a:bodyPr>
          <a:lstStyle/>
          <a:p>
            <a:r>
              <a:rPr lang="en-US" sz="1800" b="1" dirty="0">
                <a:solidFill>
                  <a:srgbClr val="002060"/>
                </a:solidFill>
              </a:rPr>
              <a:t>A</a:t>
            </a:r>
          </a:p>
        </p:txBody>
      </p:sp>
      <p:sp>
        <p:nvSpPr>
          <p:cNvPr id="8" name="Rectangle 7"/>
          <p:cNvSpPr/>
          <p:nvPr/>
        </p:nvSpPr>
        <p:spPr>
          <a:xfrm>
            <a:off x="342901" y="1953905"/>
            <a:ext cx="4229099" cy="707886"/>
          </a:xfrm>
          <a:prstGeom prst="rect">
            <a:avLst/>
          </a:prstGeom>
          <a:solidFill>
            <a:schemeClr val="accent6">
              <a:lumMod val="20000"/>
              <a:lumOff val="80000"/>
            </a:schemeClr>
          </a:solidFill>
          <a:ln>
            <a:noFill/>
          </a:ln>
        </p:spPr>
        <p:txBody>
          <a:bodyPr wrap="square">
            <a:spAutoFit/>
          </a:bodyPr>
          <a:lstStyle/>
          <a:p>
            <a:pPr marL="457200" indent="-457200">
              <a:spcBef>
                <a:spcPts val="800"/>
              </a:spcBef>
              <a:buFont typeface="+mj-lt"/>
              <a:buAutoNum type="alphaLcPeriod" startAt="2"/>
            </a:pPr>
            <a:r>
              <a:rPr lang="en-US" sz="2000" dirty="0">
                <a:latin typeface="Arial" pitchFamily="34" charset="0"/>
                <a:cs typeface="Arial" pitchFamily="34" charset="0"/>
              </a:rPr>
              <a:t>An increase in government purchases</a:t>
            </a:r>
          </a:p>
        </p:txBody>
      </p:sp>
      <p:sp>
        <p:nvSpPr>
          <p:cNvPr id="43" name="Rectangle 42"/>
          <p:cNvSpPr/>
          <p:nvPr/>
        </p:nvSpPr>
        <p:spPr>
          <a:xfrm>
            <a:off x="302432" y="0"/>
            <a:ext cx="8572500" cy="923330"/>
          </a:xfrm>
          <a:prstGeom prst="rect">
            <a:avLst/>
          </a:prstGeom>
        </p:spPr>
        <p:txBody>
          <a:bodyPr wrap="square">
            <a:spAutoFit/>
          </a:bodyPr>
          <a:lstStyle/>
          <a:p>
            <a:r>
              <a:rPr lang="en-US" dirty="0">
                <a:latin typeface="Arial" pitchFamily="34" charset="0"/>
                <a:cs typeface="Arial" pitchFamily="34" charset="0"/>
              </a:rPr>
              <a:t>Use the IS–LM diagram to describe both </a:t>
            </a:r>
            <a:r>
              <a:rPr lang="en-US" b="1" dirty="0">
                <a:solidFill>
                  <a:srgbClr val="FF0000"/>
                </a:solidFill>
                <a:latin typeface="Arial" pitchFamily="34" charset="0"/>
                <a:cs typeface="Arial" pitchFamily="34" charset="0"/>
              </a:rPr>
              <a:t>the short-run effects and the long-run effects </a:t>
            </a:r>
            <a:r>
              <a:rPr lang="en-US" dirty="0">
                <a:latin typeface="Arial" pitchFamily="34" charset="0"/>
                <a:cs typeface="Arial" pitchFamily="34" charset="0"/>
              </a:rPr>
              <a:t>of the following changes on national income, the interest rate, the price level, consumption, investment, and real money balances</a:t>
            </a:r>
            <a:endParaRPr lang="en-US" dirty="0"/>
          </a:p>
        </p:txBody>
      </p:sp>
      <p:sp>
        <p:nvSpPr>
          <p:cNvPr id="6" name="Slide Number Placeholder 5"/>
          <p:cNvSpPr>
            <a:spLocks noGrp="1"/>
          </p:cNvSpPr>
          <p:nvPr>
            <p:ph type="sldNum" sz="quarter" idx="12"/>
          </p:nvPr>
        </p:nvSpPr>
        <p:spPr/>
        <p:txBody>
          <a:bodyPr/>
          <a:lstStyle/>
          <a:p>
            <a:fld id="{456F6E04-529F-4CC8-A90A-18A07CEC6577}" type="slidenum">
              <a:rPr lang="en-US" smtClean="0"/>
              <a:t>69</a:t>
            </a:fld>
            <a:endParaRPr lang="en-US"/>
          </a:p>
        </p:txBody>
      </p:sp>
    </p:spTree>
    <p:extLst>
      <p:ext uri="{BB962C8B-B14F-4D97-AF65-F5344CB8AC3E}">
        <p14:creationId xmlns:p14="http://schemas.microsoft.com/office/powerpoint/2010/main" val="33036802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59428"/>
                                        </p:tgtEl>
                                        <p:attrNameLst>
                                          <p:attrName>style.visibility</p:attrName>
                                        </p:attrNameLst>
                                      </p:cBhvr>
                                      <p:to>
                                        <p:strVal val="visible"/>
                                      </p:to>
                                    </p:set>
                                    <p:animEffect transition="in" filter="strips(downRight)">
                                      <p:cBhvr>
                                        <p:cTn id="7" dur="500"/>
                                        <p:tgtEl>
                                          <p:spTgt spid="359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59434"/>
                                        </p:tgtEl>
                                        <p:attrNameLst>
                                          <p:attrName>style.visibility</p:attrName>
                                        </p:attrNameLst>
                                      </p:cBhvr>
                                      <p:to>
                                        <p:strVal val="visible"/>
                                      </p:to>
                                    </p:set>
                                    <p:animEffect transition="in" filter="strips(downRight)">
                                      <p:cBhvr>
                                        <p:cTn id="12" dur="500"/>
                                        <p:tgtEl>
                                          <p:spTgt spid="3594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59477"/>
                                        </p:tgtEl>
                                        <p:attrNameLst>
                                          <p:attrName>style.visibility</p:attrName>
                                        </p:attrNameLst>
                                      </p:cBhvr>
                                      <p:to>
                                        <p:strVal val="visible"/>
                                      </p:to>
                                    </p:set>
                                    <p:animEffect transition="in" filter="wipe(up)">
                                      <p:cBhvr>
                                        <p:cTn id="17" dur="500"/>
                                        <p:tgtEl>
                                          <p:spTgt spid="3594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59478"/>
                                        </p:tgtEl>
                                        <p:attrNameLst>
                                          <p:attrName>style.visibility</p:attrName>
                                        </p:attrNameLst>
                                      </p:cBhvr>
                                      <p:to>
                                        <p:strVal val="visible"/>
                                      </p:to>
                                    </p:set>
                                    <p:animEffect transition="in" filter="wipe(up)">
                                      <p:cBhvr>
                                        <p:cTn id="22" dur="500"/>
                                        <p:tgtEl>
                                          <p:spTgt spid="3594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359469"/>
                                        </p:tgtEl>
                                        <p:attrNameLst>
                                          <p:attrName>style.visibility</p:attrName>
                                        </p:attrNameLst>
                                      </p:cBhvr>
                                      <p:to>
                                        <p:strVal val="visible"/>
                                      </p:to>
                                    </p:set>
                                    <p:animEffect transition="in" filter="strips(downRight)">
                                      <p:cBhvr>
                                        <p:cTn id="27" dur="500"/>
                                        <p:tgtEl>
                                          <p:spTgt spid="3594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359471"/>
                                        </p:tgtEl>
                                        <p:attrNameLst>
                                          <p:attrName>style.visibility</p:attrName>
                                        </p:attrNameLst>
                                      </p:cBhvr>
                                      <p:to>
                                        <p:strVal val="visible"/>
                                      </p:to>
                                    </p:set>
                                    <p:animEffect transition="in" filter="strips(downRight)">
                                      <p:cBhvr>
                                        <p:cTn id="32" dur="500"/>
                                        <p:tgtEl>
                                          <p:spTgt spid="3594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59472"/>
                                        </p:tgtEl>
                                        <p:attrNameLst>
                                          <p:attrName>style.visibility</p:attrName>
                                        </p:attrNameLst>
                                      </p:cBhvr>
                                      <p:to>
                                        <p:strVal val="visible"/>
                                      </p:to>
                                    </p:set>
                                    <p:animEffect transition="in" filter="wipe(left)">
                                      <p:cBhvr>
                                        <p:cTn id="37" dur="500"/>
                                        <p:tgtEl>
                                          <p:spTgt spid="35947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59470"/>
                                        </p:tgtEl>
                                        <p:attrNameLst>
                                          <p:attrName>style.visibility</p:attrName>
                                        </p:attrNameLst>
                                      </p:cBhvr>
                                      <p:to>
                                        <p:strVal val="visible"/>
                                      </p:to>
                                    </p:set>
                                    <p:animEffect transition="in" filter="wipe(left)">
                                      <p:cBhvr>
                                        <p:cTn id="42" dur="500"/>
                                        <p:tgtEl>
                                          <p:spTgt spid="35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145" y="0"/>
            <a:ext cx="609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18" y="1039091"/>
            <a:ext cx="3886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58145" y="943781"/>
            <a:ext cx="3915752" cy="400110"/>
          </a:xfrm>
          <a:prstGeom prst="rect">
            <a:avLst/>
          </a:prstGeom>
        </p:spPr>
        <p:txBody>
          <a:bodyPr wrap="none">
            <a:spAutoFit/>
          </a:bodyPr>
          <a:lstStyle/>
          <a:p>
            <a:r>
              <a:rPr lang="en-US" sz="2000" b="1" dirty="0">
                <a:solidFill>
                  <a:srgbClr val="00B050"/>
                </a:solidFill>
              </a:rPr>
              <a:t>Changes in Government Purchases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55010"/>
            <a:ext cx="6781800" cy="439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58145" y="1307812"/>
            <a:ext cx="4585855" cy="646331"/>
          </a:xfrm>
          <a:prstGeom prst="rect">
            <a:avLst/>
          </a:prstGeom>
        </p:spPr>
        <p:txBody>
          <a:bodyPr wrap="square">
            <a:spAutoFit/>
          </a:bodyPr>
          <a:lstStyle/>
          <a:p>
            <a:r>
              <a:rPr lang="en-US" dirty="0"/>
              <a:t>An Increase in Government Purchases in </a:t>
            </a:r>
          </a:p>
          <a:p>
            <a:r>
              <a:rPr lang="en-US" dirty="0"/>
              <a:t>the IS–LM Model</a:t>
            </a:r>
          </a:p>
        </p:txBody>
      </p:sp>
      <p:sp>
        <p:nvSpPr>
          <p:cNvPr id="4" name="TextBox 3"/>
          <p:cNvSpPr txBox="1"/>
          <p:nvPr/>
        </p:nvSpPr>
        <p:spPr>
          <a:xfrm>
            <a:off x="4267200" y="4356556"/>
            <a:ext cx="279244" cy="307777"/>
          </a:xfrm>
          <a:prstGeom prst="rect">
            <a:avLst/>
          </a:prstGeom>
          <a:noFill/>
        </p:spPr>
        <p:txBody>
          <a:bodyPr wrap="none" rtlCol="0">
            <a:spAutoFit/>
          </a:bodyPr>
          <a:lstStyle/>
          <a:p>
            <a:r>
              <a:rPr lang="en-US" sz="1400" b="1" dirty="0"/>
              <a:t>C</a:t>
            </a:r>
          </a:p>
        </p:txBody>
      </p:sp>
      <p:cxnSp>
        <p:nvCxnSpPr>
          <p:cNvPr id="8" name="Straight Arrow Connector 7"/>
          <p:cNvCxnSpPr/>
          <p:nvPr/>
        </p:nvCxnSpPr>
        <p:spPr>
          <a:xfrm>
            <a:off x="2743200" y="4616632"/>
            <a:ext cx="13525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419476" y="3927931"/>
            <a:ext cx="847724" cy="4286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19600" y="4664333"/>
            <a:ext cx="0" cy="1636857"/>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168775" y="6079331"/>
            <a:ext cx="434975" cy="338138"/>
          </a:xfrm>
          <a:prstGeom prst="rect">
            <a:avLst/>
          </a:prstGeom>
          <a:solidFill>
            <a:schemeClr val="accent1">
              <a:lumMod val="20000"/>
              <a:lumOff val="80000"/>
            </a:schemeClr>
          </a:solidFill>
          <a:ln>
            <a:solidFill>
              <a:schemeClr val="accent1"/>
            </a:solidFill>
          </a:ln>
        </p:spPr>
        <p:txBody>
          <a:bodyPr wrap="none">
            <a:spAutoFit/>
          </a:bodyPr>
          <a:lstStyle/>
          <a:p>
            <a:pPr>
              <a:defRPr/>
            </a:pPr>
            <a:r>
              <a:rPr lang="id-ID" sz="1600" dirty="0"/>
              <a:t>Y</a:t>
            </a:r>
            <a:r>
              <a:rPr lang="en-US" sz="1600" dirty="0"/>
              <a:t>3</a:t>
            </a:r>
          </a:p>
        </p:txBody>
      </p:sp>
      <p:sp>
        <p:nvSpPr>
          <p:cNvPr id="12" name="TextBox 11"/>
          <p:cNvSpPr txBox="1"/>
          <p:nvPr/>
        </p:nvSpPr>
        <p:spPr>
          <a:xfrm>
            <a:off x="4880984" y="1974926"/>
            <a:ext cx="3940175" cy="400110"/>
          </a:xfrm>
          <a:prstGeom prst="rect">
            <a:avLst/>
          </a:prstGeom>
          <a:solidFill>
            <a:schemeClr val="accent3">
              <a:lumMod val="20000"/>
              <a:lumOff val="80000"/>
            </a:schemeClr>
          </a:solidFill>
        </p:spPr>
        <p:txBody>
          <a:bodyPr>
            <a:spAutoFit/>
          </a:bodyPr>
          <a:lstStyle/>
          <a:p>
            <a:pPr>
              <a:defRPr/>
            </a:pPr>
            <a:r>
              <a:rPr lang="id-ID" sz="2000" dirty="0">
                <a:latin typeface="Times New Roman" pitchFamily="18" charset="0"/>
                <a:cs typeface="Times New Roman" pitchFamily="18" charset="0"/>
              </a:rPr>
              <a:t>IS</a:t>
            </a:r>
            <a:r>
              <a:rPr lang="id-ID" sz="2000" baseline="-25000" dirty="0">
                <a:latin typeface="Times New Roman" pitchFamily="18" charset="0"/>
                <a:cs typeface="Times New Roman" pitchFamily="18" charset="0"/>
              </a:rPr>
              <a:t>1</a:t>
            </a:r>
            <a:r>
              <a:rPr lang="id-ID" sz="2000" dirty="0">
                <a:latin typeface="Times New Roman" pitchFamily="18" charset="0"/>
                <a:cs typeface="Times New Roman" pitchFamily="18" charset="0"/>
              </a:rPr>
              <a:t> dan LM: titiik </a:t>
            </a:r>
            <a:r>
              <a:rPr lang="id-ID" sz="2000" b="1" dirty="0">
                <a:solidFill>
                  <a:srgbClr val="FF0000"/>
                </a:solidFill>
                <a:latin typeface="Times New Roman" pitchFamily="18" charset="0"/>
                <a:cs typeface="Times New Roman" pitchFamily="18" charset="0"/>
              </a:rPr>
              <a:t>A</a:t>
            </a:r>
            <a:r>
              <a:rPr lang="id-ID" sz="2000" b="1" dirty="0">
                <a:latin typeface="Times New Roman" pitchFamily="18" charset="0"/>
                <a:cs typeface="Times New Roman" pitchFamily="18" charset="0"/>
              </a:rPr>
              <a:t> </a:t>
            </a:r>
            <a:r>
              <a:rPr lang="id-ID" sz="2000" dirty="0">
                <a:latin typeface="Times New Roman" pitchFamily="18" charset="0"/>
                <a:cs typeface="Times New Roman" pitchFamily="18" charset="0"/>
              </a:rPr>
              <a:t>(r1 dan Y1)</a:t>
            </a:r>
          </a:p>
        </p:txBody>
      </p:sp>
      <p:sp>
        <p:nvSpPr>
          <p:cNvPr id="13" name="Rectangle 2"/>
          <p:cNvSpPr>
            <a:spLocks noChangeArrowheads="1"/>
          </p:cNvSpPr>
          <p:nvPr/>
        </p:nvSpPr>
        <p:spPr bwMode="auto">
          <a:xfrm>
            <a:off x="4914321" y="2464734"/>
            <a:ext cx="3906838" cy="1384995"/>
          </a:xfrm>
          <a:prstGeom prst="rect">
            <a:avLst/>
          </a:prstGeom>
          <a:solidFill>
            <a:schemeClr val="accent5">
              <a:lumMod val="20000"/>
              <a:lumOff val="80000"/>
            </a:schemeClr>
          </a:solidFill>
          <a:ln>
            <a:noFill/>
          </a:ln>
        </p:spPr>
        <p:txBody>
          <a:bodyPr>
            <a:spAutoFit/>
          </a:bodyPr>
          <a:lstStyle/>
          <a:p>
            <a:r>
              <a:rPr lang="id-ID" sz="2400" b="1" dirty="0">
                <a:solidFill>
                  <a:srgbClr val="FF0000"/>
                </a:solidFill>
                <a:latin typeface="Times New Roman" pitchFamily="18" charset="0"/>
                <a:cs typeface="Times New Roman" pitchFamily="18" charset="0"/>
              </a:rPr>
              <a:t>G ↑ </a:t>
            </a:r>
            <a:r>
              <a:rPr lang="id-ID" sz="2000" dirty="0">
                <a:latin typeface="Times New Roman" pitchFamily="18" charset="0"/>
                <a:cs typeface="Times New Roman" pitchFamily="18" charset="0"/>
                <a:sym typeface="Wingdings" pitchFamily="2" charset="2"/>
              </a:rPr>
              <a:t></a:t>
            </a:r>
            <a:r>
              <a:rPr lang="id-ID" sz="2000" b="1" dirty="0">
                <a:solidFill>
                  <a:srgbClr val="FF0000"/>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pasar barang: IS kanan dari </a:t>
            </a:r>
            <a:r>
              <a:rPr lang="id-ID" sz="2000" dirty="0">
                <a:latin typeface="Times New Roman" pitchFamily="18" charset="0"/>
                <a:cs typeface="Times New Roman" pitchFamily="18" charset="0"/>
              </a:rPr>
              <a:t>IS</a:t>
            </a:r>
            <a:r>
              <a:rPr lang="id-ID" sz="2000" baseline="-25000" dirty="0">
                <a:latin typeface="Times New Roman" pitchFamily="18" charset="0"/>
                <a:cs typeface="Times New Roman" pitchFamily="18" charset="0"/>
              </a:rPr>
              <a:t>1</a:t>
            </a:r>
            <a:r>
              <a:rPr lang="id-ID" sz="2000" dirty="0">
                <a:latin typeface="Times New Roman" pitchFamily="18" charset="0"/>
                <a:cs typeface="Times New Roman" pitchFamily="18" charset="0"/>
              </a:rPr>
              <a:t> ke IS</a:t>
            </a:r>
            <a:r>
              <a:rPr lang="id-ID" sz="2000" baseline="-25000" dirty="0">
                <a:latin typeface="Times New Roman" pitchFamily="18" charset="0"/>
                <a:cs typeface="Times New Roman" pitchFamily="18" charset="0"/>
              </a:rPr>
              <a:t>2 </a:t>
            </a:r>
            <a:r>
              <a:rPr lang="id-ID" sz="2000" dirty="0">
                <a:latin typeface="Times New Roman" pitchFamily="18" charset="0"/>
                <a:cs typeface="Times New Roman" pitchFamily="18" charset="0"/>
                <a:sym typeface="Wingdings" pitchFamily="2" charset="2"/>
              </a:rPr>
              <a:t> pada r1 dan </a:t>
            </a:r>
            <a:r>
              <a:rPr lang="id-ID" sz="2000" dirty="0">
                <a:latin typeface="Times New Roman" pitchFamily="18" charset="0"/>
                <a:cs typeface="Times New Roman" pitchFamily="18" charset="0"/>
              </a:rPr>
              <a:t>IS</a:t>
            </a:r>
            <a:r>
              <a:rPr lang="id-ID" sz="2000" baseline="-25000" dirty="0">
                <a:latin typeface="Times New Roman" pitchFamily="18" charset="0"/>
                <a:cs typeface="Times New Roman" pitchFamily="18" charset="0"/>
              </a:rPr>
              <a:t>2</a:t>
            </a:r>
            <a:r>
              <a:rPr lang="id-ID" sz="2000" dirty="0">
                <a:latin typeface="Times New Roman" pitchFamily="18" charset="0"/>
                <a:cs typeface="Times New Roman" pitchFamily="18" charset="0"/>
              </a:rPr>
              <a:t>: titik </a:t>
            </a:r>
            <a:r>
              <a:rPr lang="id-ID" sz="2000" b="1" dirty="0">
                <a:solidFill>
                  <a:srgbClr val="FF0000"/>
                </a:solidFill>
                <a:latin typeface="Times New Roman" pitchFamily="18" charset="0"/>
                <a:cs typeface="Times New Roman" pitchFamily="18" charset="0"/>
              </a:rPr>
              <a:t>C</a:t>
            </a:r>
            <a:r>
              <a:rPr lang="id-ID" sz="2000" dirty="0">
                <a:latin typeface="Times New Roman" pitchFamily="18" charset="0"/>
                <a:cs typeface="Times New Roman" pitchFamily="18" charset="0"/>
              </a:rPr>
              <a:t> (r1 dan Y3): </a:t>
            </a:r>
            <a:r>
              <a:rPr lang="id-ID" sz="2000" b="1" dirty="0">
                <a:solidFill>
                  <a:srgbClr val="FF0000"/>
                </a:solidFill>
                <a:latin typeface="Times New Roman" pitchFamily="18" charset="0"/>
                <a:cs typeface="Times New Roman" pitchFamily="18" charset="0"/>
              </a:rPr>
              <a:t>Y ↑</a:t>
            </a:r>
            <a:r>
              <a:rPr lang="id-ID" sz="2000" dirty="0">
                <a:latin typeface="Times New Roman" pitchFamily="18" charset="0"/>
                <a:cs typeface="Times New Roman" pitchFamily="18" charset="0"/>
              </a:rPr>
              <a:t> dari Y1 ke Y3 </a:t>
            </a:r>
            <a:r>
              <a:rPr lang="id-ID" sz="2000" dirty="0">
                <a:latin typeface="Times New Roman" pitchFamily="18" charset="0"/>
                <a:cs typeface="Times New Roman" pitchFamily="18" charset="0"/>
                <a:sym typeface="Wingdings" pitchFamily="2" charset="2"/>
              </a:rPr>
              <a:t> ∆Y = 1/(1-MPC) . ∆G </a:t>
            </a:r>
            <a:endParaRPr lang="id-ID" sz="2000" dirty="0">
              <a:latin typeface="Times New Roman" pitchFamily="18" charset="0"/>
              <a:cs typeface="Times New Roman" pitchFamily="18" charset="0"/>
            </a:endParaRPr>
          </a:p>
        </p:txBody>
      </p:sp>
      <p:sp>
        <p:nvSpPr>
          <p:cNvPr id="14" name="TextBox 13"/>
          <p:cNvSpPr txBox="1"/>
          <p:nvPr/>
        </p:nvSpPr>
        <p:spPr>
          <a:xfrm>
            <a:off x="5334000" y="3802009"/>
            <a:ext cx="3487159" cy="1938992"/>
          </a:xfrm>
          <a:prstGeom prst="rect">
            <a:avLst/>
          </a:prstGeom>
          <a:solidFill>
            <a:schemeClr val="bg1">
              <a:lumMod val="95000"/>
            </a:schemeClr>
          </a:solidFill>
        </p:spPr>
        <p:txBody>
          <a:bodyPr wrap="square">
            <a:spAutoFit/>
          </a:bodyPr>
          <a:lstStyle/>
          <a:p>
            <a:pPr eaLnBrk="1" hangingPunct="1">
              <a:buFont typeface="Wingdings" pitchFamily="2" charset="2"/>
              <a:buNone/>
              <a:defRPr/>
            </a:pPr>
            <a:r>
              <a:rPr lang="id-ID" sz="2000" b="1" dirty="0">
                <a:solidFill>
                  <a:srgbClr val="FF0000"/>
                </a:solidFill>
                <a:latin typeface="Times New Roman" pitchFamily="18" charset="0"/>
                <a:cs typeface="Times New Roman" pitchFamily="18" charset="0"/>
              </a:rPr>
              <a:t>Y ↑</a:t>
            </a:r>
            <a:r>
              <a:rPr lang="id-ID" sz="2000" dirty="0">
                <a:latin typeface="Times New Roman" pitchFamily="18" charset="0"/>
                <a:cs typeface="Times New Roman" pitchFamily="18" charset="0"/>
              </a:rPr>
              <a:t> dari Y1 ke Y3 </a:t>
            </a:r>
            <a:r>
              <a:rPr lang="id-ID" sz="2000" dirty="0">
                <a:latin typeface="Times New Roman" pitchFamily="18" charset="0"/>
                <a:cs typeface="Times New Roman" pitchFamily="18" charset="0"/>
                <a:sym typeface="Wingdings" pitchFamily="2" charset="2"/>
              </a:rPr>
              <a:t>  pasar uang: </a:t>
            </a:r>
            <a:r>
              <a:rPr lang="id-ID" sz="2000" b="1" dirty="0">
                <a:solidFill>
                  <a:srgbClr val="FF0000"/>
                </a:solidFill>
                <a:latin typeface="Times New Roman" pitchFamily="18" charset="0"/>
                <a:cs typeface="Times New Roman" pitchFamily="18" charset="0"/>
                <a:sym typeface="Wingdings" pitchFamily="2" charset="2"/>
              </a:rPr>
              <a:t>L ↑</a:t>
            </a:r>
            <a:r>
              <a:rPr lang="id-ID" sz="2000" dirty="0">
                <a:latin typeface="Times New Roman" pitchFamily="18" charset="0"/>
                <a:cs typeface="Times New Roman" pitchFamily="18" charset="0"/>
                <a:sym typeface="Wingdings" pitchFamily="2" charset="2"/>
              </a:rPr>
              <a:t> [ L (r, Y) ] ; Ms tetap  </a:t>
            </a:r>
            <a:r>
              <a:rPr lang="id-ID" sz="2000" b="1" dirty="0">
                <a:solidFill>
                  <a:srgbClr val="FF0000"/>
                </a:solidFill>
                <a:latin typeface="Times New Roman" pitchFamily="18" charset="0"/>
                <a:cs typeface="Times New Roman" pitchFamily="18" charset="0"/>
                <a:sym typeface="Wingdings" pitchFamily="2" charset="2"/>
              </a:rPr>
              <a:t>r ↑</a:t>
            </a:r>
            <a:r>
              <a:rPr lang="id-ID" sz="2000" dirty="0">
                <a:latin typeface="Times New Roman" pitchFamily="18" charset="0"/>
                <a:cs typeface="Times New Roman" pitchFamily="18" charset="0"/>
                <a:sym typeface="Wingdings" pitchFamily="2" charset="2"/>
              </a:rPr>
              <a:t> (dari r1 ke r2)   pasar barang: </a:t>
            </a:r>
            <a:r>
              <a:rPr lang="id-ID" sz="2000" b="1" dirty="0">
                <a:solidFill>
                  <a:srgbClr val="CC0099"/>
                </a:solidFill>
                <a:latin typeface="Times New Roman" pitchFamily="18" charset="0"/>
                <a:cs typeface="Times New Roman" pitchFamily="18" charset="0"/>
                <a:sym typeface="Wingdings" pitchFamily="2" charset="2"/>
              </a:rPr>
              <a:t>I ↓</a:t>
            </a:r>
            <a:r>
              <a:rPr lang="id-ID" sz="2000" dirty="0">
                <a:latin typeface="Times New Roman" pitchFamily="18" charset="0"/>
                <a:cs typeface="Times New Roman" pitchFamily="18" charset="0"/>
                <a:sym typeface="Wingdings" pitchFamily="2" charset="2"/>
              </a:rPr>
              <a:t> [I(r)] </a:t>
            </a:r>
            <a:r>
              <a:rPr lang="id-ID" sz="2000" b="1" dirty="0">
                <a:solidFill>
                  <a:srgbClr val="CC0099"/>
                </a:solidFill>
                <a:latin typeface="Times New Roman" pitchFamily="18" charset="0"/>
                <a:cs typeface="Times New Roman" pitchFamily="18" charset="0"/>
                <a:sym typeface="Wingdings" pitchFamily="2" charset="2"/>
              </a:rPr>
              <a:t> </a:t>
            </a:r>
            <a:r>
              <a:rPr lang="id-ID" sz="2000" dirty="0">
                <a:latin typeface="Times New Roman" pitchFamily="18" charset="0"/>
                <a:cs typeface="Times New Roman" pitchFamily="18" charset="0"/>
                <a:sym typeface="Wingdings" pitchFamily="2" charset="2"/>
              </a:rPr>
              <a:t>Y ↓ dari Y3 ke Y2  IS2 dan LM: titik </a:t>
            </a:r>
            <a:r>
              <a:rPr lang="id-ID" sz="2000" b="1" dirty="0">
                <a:solidFill>
                  <a:srgbClr val="FF0000"/>
                </a:solidFill>
                <a:latin typeface="Times New Roman" pitchFamily="18" charset="0"/>
                <a:cs typeface="Times New Roman" pitchFamily="18" charset="0"/>
                <a:sym typeface="Wingdings" pitchFamily="2" charset="2"/>
              </a:rPr>
              <a:t>B</a:t>
            </a:r>
            <a:r>
              <a:rPr lang="id-ID" sz="2000" dirty="0">
                <a:latin typeface="Times New Roman" pitchFamily="18" charset="0"/>
                <a:cs typeface="Times New Roman" pitchFamily="18" charset="0"/>
                <a:sym typeface="Wingdings" pitchFamily="2" charset="2"/>
              </a:rPr>
              <a:t> (r2 dan Y2)</a:t>
            </a:r>
          </a:p>
        </p:txBody>
      </p:sp>
      <p:sp>
        <p:nvSpPr>
          <p:cNvPr id="15" name="Rectangle 14"/>
          <p:cNvSpPr/>
          <p:nvPr/>
        </p:nvSpPr>
        <p:spPr>
          <a:xfrm>
            <a:off x="4880984" y="5772030"/>
            <a:ext cx="3940175" cy="707886"/>
          </a:xfrm>
          <a:prstGeom prst="rect">
            <a:avLst/>
          </a:prstGeom>
          <a:solidFill>
            <a:schemeClr val="accent2">
              <a:lumMod val="20000"/>
              <a:lumOff val="80000"/>
            </a:schemeClr>
          </a:solidFill>
        </p:spPr>
        <p:txBody>
          <a:bodyPr wrap="square">
            <a:spAutoFit/>
          </a:bodyPr>
          <a:lstStyle/>
          <a:p>
            <a:pPr>
              <a:defRPr/>
            </a:pPr>
            <a:r>
              <a:rPr lang="id-ID" sz="2000" b="1" dirty="0">
                <a:solidFill>
                  <a:srgbClr val="FF0000"/>
                </a:solidFill>
                <a:latin typeface="Times New Roman" pitchFamily="18" charset="0"/>
                <a:cs typeface="Times New Roman" pitchFamily="18" charset="0"/>
              </a:rPr>
              <a:t>G ↑</a:t>
            </a:r>
            <a:r>
              <a:rPr lang="en-US" sz="2000" b="1" dirty="0">
                <a:solidFill>
                  <a:srgbClr val="FF0000"/>
                </a:solidFill>
                <a:latin typeface="Times New Roman" pitchFamily="18" charset="0"/>
                <a:cs typeface="Times New Roman" pitchFamily="18" charset="0"/>
              </a:rPr>
              <a:t> </a:t>
            </a:r>
            <a:r>
              <a:rPr lang="id-ID" sz="2000" dirty="0">
                <a:latin typeface="Times New Roman" pitchFamily="18" charset="0"/>
                <a:cs typeface="Times New Roman" pitchFamily="18" charset="0"/>
                <a:sym typeface="Wingdings" pitchFamily="2" charset="2"/>
              </a:rPr>
              <a:t>hasil akhir Y ↑ dari Y1 ke Y2 dg ∆Y &lt; 1/(1-MPC) . ∆G</a:t>
            </a:r>
          </a:p>
        </p:txBody>
      </p:sp>
      <p:sp>
        <p:nvSpPr>
          <p:cNvPr id="5" name="TextBox 4"/>
          <p:cNvSpPr txBox="1"/>
          <p:nvPr/>
        </p:nvSpPr>
        <p:spPr>
          <a:xfrm>
            <a:off x="4914320" y="3802009"/>
            <a:ext cx="419679" cy="369332"/>
          </a:xfrm>
          <a:prstGeom prst="rect">
            <a:avLst/>
          </a:prstGeom>
          <a:solidFill>
            <a:schemeClr val="bg1"/>
          </a:solidFill>
        </p:spPr>
        <p:txBody>
          <a:bodyPr wrap="square" rtlCol="0">
            <a:spAutoFit/>
          </a:bodyPr>
          <a:lstStyle/>
          <a:p>
            <a:r>
              <a:rPr lang="en-US" dirty="0">
                <a:solidFill>
                  <a:srgbClr val="FFFFFF"/>
                </a:solidFill>
              </a:rPr>
              <a:t>x</a:t>
            </a:r>
          </a:p>
        </p:txBody>
      </p:sp>
      <p:sp>
        <p:nvSpPr>
          <p:cNvPr id="17" name="Rectangle 16"/>
          <p:cNvSpPr/>
          <p:nvPr/>
        </p:nvSpPr>
        <p:spPr>
          <a:xfrm>
            <a:off x="381000" y="6315045"/>
            <a:ext cx="3786614" cy="461665"/>
          </a:xfrm>
          <a:prstGeom prst="rect">
            <a:avLst/>
          </a:prstGeom>
          <a:solidFill>
            <a:srgbClr val="FEEFDA"/>
          </a:solidFill>
        </p:spPr>
        <p:txBody>
          <a:bodyPr wrap="none">
            <a:spAutoFit/>
          </a:bodyPr>
          <a:lstStyle/>
          <a:p>
            <a:pPr>
              <a:defRPr/>
            </a:pPr>
            <a:r>
              <a:rPr lang="id-ID" sz="2400" b="1" dirty="0">
                <a:cs typeface="Times New Roman" pitchFamily="18" charset="0"/>
              </a:rPr>
              <a:t>G ↑</a:t>
            </a:r>
            <a:r>
              <a:rPr lang="en-US" sz="2400" b="1" dirty="0">
                <a:cs typeface="Times New Roman" pitchFamily="18" charset="0"/>
              </a:rPr>
              <a:t> </a:t>
            </a:r>
            <a:r>
              <a:rPr lang="en-US" sz="2400" b="1" dirty="0">
                <a:cs typeface="Times New Roman" pitchFamily="18" charset="0"/>
                <a:sym typeface="Wingdings" pitchFamily="2" charset="2"/>
              </a:rPr>
              <a:t> </a:t>
            </a:r>
            <a:r>
              <a:rPr lang="id-ID" sz="2400" b="1" dirty="0">
                <a:cs typeface="Times New Roman" pitchFamily="18" charset="0"/>
                <a:sym typeface="Wingdings" pitchFamily="2" charset="2"/>
              </a:rPr>
              <a:t>∆Y &lt; 1/(1-MPC) . ∆G</a:t>
            </a:r>
            <a:r>
              <a:rPr lang="id-ID" sz="2400" b="1" dirty="0">
                <a:solidFill>
                  <a:srgbClr val="FF0000"/>
                </a:solidFill>
                <a:cs typeface="Times New Roman" pitchFamily="18" charset="0"/>
              </a:rPr>
              <a:t> </a:t>
            </a:r>
            <a:endParaRPr lang="en-US" sz="2400" b="1" dirty="0"/>
          </a:p>
        </p:txBody>
      </p:sp>
      <p:sp>
        <p:nvSpPr>
          <p:cNvPr id="6" name="Slide Number Placeholder 5"/>
          <p:cNvSpPr>
            <a:spLocks noGrp="1"/>
          </p:cNvSpPr>
          <p:nvPr>
            <p:ph type="sldNum" sz="quarter" idx="12"/>
          </p:nvPr>
        </p:nvSpPr>
        <p:spPr/>
        <p:txBody>
          <a:bodyPr/>
          <a:lstStyle/>
          <a:p>
            <a:fld id="{456F6E04-529F-4CC8-A90A-18A07CEC6577}" type="slidenum">
              <a:rPr lang="en-US" smtClean="0"/>
              <a:t>7</a:t>
            </a:fld>
            <a:endParaRPr lang="en-US"/>
          </a:p>
        </p:txBody>
      </p:sp>
    </p:spTree>
    <p:extLst>
      <p:ext uri="{BB962C8B-B14F-4D97-AF65-F5344CB8AC3E}">
        <p14:creationId xmlns:p14="http://schemas.microsoft.com/office/powerpoint/2010/main" val="26861657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59428" name="Group 4"/>
          <p:cNvGrpSpPr>
            <a:grpSpLocks/>
          </p:cNvGrpSpPr>
          <p:nvPr/>
        </p:nvGrpSpPr>
        <p:grpSpPr bwMode="auto">
          <a:xfrm>
            <a:off x="4572000" y="1143000"/>
            <a:ext cx="3657600" cy="2500313"/>
            <a:chOff x="2256" y="806"/>
            <a:chExt cx="2304" cy="1575"/>
          </a:xfrm>
        </p:grpSpPr>
        <p:grpSp>
          <p:nvGrpSpPr>
            <p:cNvPr id="51245" name="Group 5"/>
            <p:cNvGrpSpPr>
              <a:grpSpLocks/>
            </p:cNvGrpSpPr>
            <p:nvPr/>
          </p:nvGrpSpPr>
          <p:grpSpPr bwMode="auto">
            <a:xfrm>
              <a:off x="2496" y="960"/>
              <a:ext cx="1824" cy="1188"/>
              <a:chOff x="2640" y="1056"/>
              <a:chExt cx="2496" cy="2112"/>
            </a:xfrm>
          </p:grpSpPr>
          <p:sp>
            <p:nvSpPr>
              <p:cNvPr id="51248" name="Line 6"/>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9" name="Line 7"/>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46" name="Text Box 8"/>
            <p:cNvSpPr txBox="1">
              <a:spLocks noChangeArrowheads="1"/>
            </p:cNvSpPr>
            <p:nvPr/>
          </p:nvSpPr>
          <p:spPr bwMode="auto">
            <a:xfrm>
              <a:off x="4224" y="2112"/>
              <a:ext cx="3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Y</a:t>
              </a:r>
              <a:r>
                <a:rPr lang="en-US" sz="2200">
                  <a:latin typeface="Arial" charset="0"/>
                </a:rPr>
                <a:t> </a:t>
              </a:r>
            </a:p>
          </p:txBody>
        </p:sp>
        <p:sp>
          <p:nvSpPr>
            <p:cNvPr id="51247" name="Text Box 9"/>
            <p:cNvSpPr txBox="1">
              <a:spLocks noChangeArrowheads="1"/>
            </p:cNvSpPr>
            <p:nvPr/>
          </p:nvSpPr>
          <p:spPr bwMode="auto">
            <a:xfrm>
              <a:off x="2256" y="806"/>
              <a:ext cx="24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sz="2200" b="1" i="1">
                  <a:latin typeface="Tahoma" pitchFamily="34" charset="0"/>
                </a:rPr>
                <a:t>r</a:t>
              </a:r>
              <a:endParaRPr lang="en-US" sz="2200">
                <a:latin typeface="Arial" charset="0"/>
              </a:endParaRPr>
            </a:p>
          </p:txBody>
        </p:sp>
      </p:grpSp>
      <p:grpSp>
        <p:nvGrpSpPr>
          <p:cNvPr id="359434" name="Group 10"/>
          <p:cNvGrpSpPr>
            <a:grpSpLocks/>
          </p:cNvGrpSpPr>
          <p:nvPr/>
        </p:nvGrpSpPr>
        <p:grpSpPr bwMode="auto">
          <a:xfrm>
            <a:off x="4572000" y="3767138"/>
            <a:ext cx="3657600" cy="2500312"/>
            <a:chOff x="2256" y="806"/>
            <a:chExt cx="2304" cy="1575"/>
          </a:xfrm>
        </p:grpSpPr>
        <p:grpSp>
          <p:nvGrpSpPr>
            <p:cNvPr id="51240" name="Group 11"/>
            <p:cNvGrpSpPr>
              <a:grpSpLocks/>
            </p:cNvGrpSpPr>
            <p:nvPr/>
          </p:nvGrpSpPr>
          <p:grpSpPr bwMode="auto">
            <a:xfrm>
              <a:off x="2496" y="960"/>
              <a:ext cx="1824" cy="1188"/>
              <a:chOff x="2640" y="1056"/>
              <a:chExt cx="2496" cy="2112"/>
            </a:xfrm>
          </p:grpSpPr>
          <p:sp>
            <p:nvSpPr>
              <p:cNvPr id="51243" name="Line 12"/>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4" name="Line 13"/>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41" name="Text Box 14"/>
            <p:cNvSpPr txBox="1">
              <a:spLocks noChangeArrowheads="1"/>
            </p:cNvSpPr>
            <p:nvPr/>
          </p:nvSpPr>
          <p:spPr bwMode="auto">
            <a:xfrm>
              <a:off x="4224" y="2112"/>
              <a:ext cx="3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Y</a:t>
              </a:r>
              <a:r>
                <a:rPr lang="en-US" sz="2200">
                  <a:latin typeface="Arial" charset="0"/>
                </a:rPr>
                <a:t> </a:t>
              </a:r>
            </a:p>
          </p:txBody>
        </p:sp>
        <p:sp>
          <p:nvSpPr>
            <p:cNvPr id="51242" name="Text Box 15"/>
            <p:cNvSpPr txBox="1">
              <a:spLocks noChangeArrowheads="1"/>
            </p:cNvSpPr>
            <p:nvPr/>
          </p:nvSpPr>
          <p:spPr bwMode="auto">
            <a:xfrm>
              <a:off x="2256" y="806"/>
              <a:ext cx="24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30388" algn="r"/>
                </a:tabLst>
                <a:defRPr sz="2400">
                  <a:solidFill>
                    <a:schemeClr val="tx1"/>
                  </a:solidFill>
                  <a:latin typeface="Times New Roman" pitchFamily="18" charset="0"/>
                </a:defRPr>
              </a:lvl1pPr>
              <a:lvl2pPr marL="742950" indent="-285750">
                <a:tabLst>
                  <a:tab pos="1830388" algn="r"/>
                </a:tabLst>
                <a:defRPr sz="2400">
                  <a:solidFill>
                    <a:schemeClr val="tx1"/>
                  </a:solidFill>
                  <a:latin typeface="Times New Roman" pitchFamily="18" charset="0"/>
                </a:defRPr>
              </a:lvl2pPr>
              <a:lvl3pPr marL="1143000" indent="-228600">
                <a:tabLst>
                  <a:tab pos="1830388" algn="r"/>
                </a:tabLst>
                <a:defRPr sz="2400">
                  <a:solidFill>
                    <a:schemeClr val="tx1"/>
                  </a:solidFill>
                  <a:latin typeface="Times New Roman" pitchFamily="18" charset="0"/>
                </a:defRPr>
              </a:lvl3pPr>
              <a:lvl4pPr marL="1600200" indent="-228600">
                <a:tabLst>
                  <a:tab pos="1830388" algn="r"/>
                </a:tabLst>
                <a:defRPr sz="2400">
                  <a:solidFill>
                    <a:schemeClr val="tx1"/>
                  </a:solidFill>
                  <a:latin typeface="Times New Roman" pitchFamily="18" charset="0"/>
                </a:defRPr>
              </a:lvl4pPr>
              <a:lvl5pPr marL="2057400" indent="-228600">
                <a:tabLst>
                  <a:tab pos="1830388"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830388"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830388"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830388"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830388" algn="r"/>
                </a:tabLst>
                <a:defRPr sz="2400">
                  <a:solidFill>
                    <a:schemeClr val="tx1"/>
                  </a:solidFill>
                  <a:latin typeface="Times New Roman" pitchFamily="18" charset="0"/>
                </a:defRPr>
              </a:lvl9pPr>
            </a:lstStyle>
            <a:p>
              <a:pPr algn="ctr" eaLnBrk="1" hangingPunct="1">
                <a:spcBef>
                  <a:spcPct val="5000"/>
                </a:spcBef>
              </a:pPr>
              <a:r>
                <a:rPr lang="en-US" sz="2200" b="1" i="1">
                  <a:latin typeface="Tahoma" pitchFamily="34" charset="0"/>
                </a:rPr>
                <a:t>P</a:t>
              </a:r>
              <a:endParaRPr lang="en-US" sz="2200">
                <a:latin typeface="Arial" charset="0"/>
              </a:endParaRPr>
            </a:p>
          </p:txBody>
        </p:sp>
      </p:grpSp>
      <p:grpSp>
        <p:nvGrpSpPr>
          <p:cNvPr id="359477" name="Group 53"/>
          <p:cNvGrpSpPr>
            <a:grpSpLocks/>
          </p:cNvGrpSpPr>
          <p:nvPr/>
        </p:nvGrpSpPr>
        <p:grpSpPr bwMode="auto">
          <a:xfrm>
            <a:off x="6400800" y="3829050"/>
            <a:ext cx="762000" cy="2495550"/>
            <a:chOff x="4032" y="2412"/>
            <a:chExt cx="480" cy="1572"/>
          </a:xfrm>
        </p:grpSpPr>
        <p:sp>
          <p:nvSpPr>
            <p:cNvPr id="51237" name="Line 16"/>
            <p:cNvSpPr>
              <a:spLocks noChangeShapeType="1"/>
            </p:cNvSpPr>
            <p:nvPr/>
          </p:nvSpPr>
          <p:spPr bwMode="auto">
            <a:xfrm>
              <a:off x="4227" y="2610"/>
              <a:ext cx="0" cy="1104"/>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8" name="Text Box 17"/>
            <p:cNvSpPr txBox="1">
              <a:spLocks noChangeArrowheads="1"/>
            </p:cNvSpPr>
            <p:nvPr/>
          </p:nvSpPr>
          <p:spPr bwMode="auto">
            <a:xfrm>
              <a:off x="4032" y="2412"/>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LRAS</a:t>
              </a:r>
            </a:p>
          </p:txBody>
        </p:sp>
        <p:graphicFrame>
          <p:nvGraphicFramePr>
            <p:cNvPr id="51239" name="Object 18"/>
            <p:cNvGraphicFramePr>
              <a:graphicFrameLocks noChangeAspect="1"/>
            </p:cNvGraphicFramePr>
            <p:nvPr/>
          </p:nvGraphicFramePr>
          <p:xfrm>
            <a:off x="4145" y="3708"/>
            <a:ext cx="211" cy="276"/>
          </p:xfrm>
          <a:graphic>
            <a:graphicData uri="http://schemas.openxmlformats.org/presentationml/2006/ole">
              <mc:AlternateContent xmlns:mc="http://schemas.openxmlformats.org/markup-compatibility/2006">
                <mc:Choice xmlns:v="urn:schemas-microsoft-com:vml" Requires="v">
                  <p:oleObj spid="_x0000_s27654" name="Equation" r:id="rId4" imgW="164885" imgH="215619" progId="Equation.DSMT4">
                    <p:embed/>
                  </p:oleObj>
                </mc:Choice>
                <mc:Fallback>
                  <p:oleObj name="Equation" r:id="rId4"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3708"/>
                          <a:ext cx="211"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59478" name="Group 54"/>
          <p:cNvGrpSpPr>
            <a:grpSpLocks/>
          </p:cNvGrpSpPr>
          <p:nvPr/>
        </p:nvGrpSpPr>
        <p:grpSpPr bwMode="auto">
          <a:xfrm>
            <a:off x="6400800" y="1219200"/>
            <a:ext cx="762000" cy="2495550"/>
            <a:chOff x="4032" y="768"/>
            <a:chExt cx="480" cy="1572"/>
          </a:xfrm>
        </p:grpSpPr>
        <p:sp>
          <p:nvSpPr>
            <p:cNvPr id="51234" name="Line 20"/>
            <p:cNvSpPr>
              <a:spLocks noChangeShapeType="1"/>
            </p:cNvSpPr>
            <p:nvPr/>
          </p:nvSpPr>
          <p:spPr bwMode="auto">
            <a:xfrm>
              <a:off x="4227" y="966"/>
              <a:ext cx="0" cy="1104"/>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5" name="Text Box 21"/>
            <p:cNvSpPr txBox="1">
              <a:spLocks noChangeArrowheads="1"/>
            </p:cNvSpPr>
            <p:nvPr/>
          </p:nvSpPr>
          <p:spPr bwMode="auto">
            <a:xfrm>
              <a:off x="4032" y="768"/>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LRAS</a:t>
              </a:r>
            </a:p>
          </p:txBody>
        </p:sp>
        <p:graphicFrame>
          <p:nvGraphicFramePr>
            <p:cNvPr id="51236" name="Object 22"/>
            <p:cNvGraphicFramePr>
              <a:graphicFrameLocks noChangeAspect="1"/>
            </p:cNvGraphicFramePr>
            <p:nvPr/>
          </p:nvGraphicFramePr>
          <p:xfrm>
            <a:off x="4145" y="2064"/>
            <a:ext cx="211" cy="276"/>
          </p:xfrm>
          <a:graphic>
            <a:graphicData uri="http://schemas.openxmlformats.org/presentationml/2006/ole">
              <mc:AlternateContent xmlns:mc="http://schemas.openxmlformats.org/markup-compatibility/2006">
                <mc:Choice xmlns:v="urn:schemas-microsoft-com:vml" Requires="v">
                  <p:oleObj spid="_x0000_s27655" name="Equation" r:id="rId6" imgW="164885" imgH="215619" progId="Equation.DSMT4">
                    <p:embed/>
                  </p:oleObj>
                </mc:Choice>
                <mc:Fallback>
                  <p:oleObj name="Equation" r:id="rId6"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2064"/>
                          <a:ext cx="211"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59469" name="Group 45"/>
          <p:cNvGrpSpPr>
            <a:grpSpLocks/>
          </p:cNvGrpSpPr>
          <p:nvPr/>
        </p:nvGrpSpPr>
        <p:grpSpPr bwMode="auto">
          <a:xfrm>
            <a:off x="5715000" y="1371600"/>
            <a:ext cx="2514600" cy="1600200"/>
            <a:chOff x="3600" y="864"/>
            <a:chExt cx="1584" cy="1008"/>
          </a:xfrm>
        </p:grpSpPr>
        <p:sp>
          <p:nvSpPr>
            <p:cNvPr id="51232" name="Line 23"/>
            <p:cNvSpPr>
              <a:spLocks noChangeShapeType="1"/>
            </p:cNvSpPr>
            <p:nvPr/>
          </p:nvSpPr>
          <p:spPr bwMode="auto">
            <a:xfrm>
              <a:off x="3600" y="864"/>
              <a:ext cx="1296" cy="816"/>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3" name="Text Box 24"/>
            <p:cNvSpPr txBox="1">
              <a:spLocks noChangeArrowheads="1"/>
            </p:cNvSpPr>
            <p:nvPr/>
          </p:nvSpPr>
          <p:spPr bwMode="auto">
            <a:xfrm>
              <a:off x="4914" y="1593"/>
              <a:ext cx="27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Tahoma" pitchFamily="34" charset="0"/>
                </a:rPr>
                <a:t>IS</a:t>
              </a:r>
              <a:r>
                <a:rPr lang="en-US" sz="2300" baseline="-25000">
                  <a:latin typeface="Tahoma" pitchFamily="34" charset="0"/>
                </a:rPr>
                <a:t>1</a:t>
              </a:r>
            </a:p>
          </p:txBody>
        </p:sp>
      </p:grpSp>
      <p:grpSp>
        <p:nvGrpSpPr>
          <p:cNvPr id="359472" name="Group 48"/>
          <p:cNvGrpSpPr>
            <a:grpSpLocks/>
          </p:cNvGrpSpPr>
          <p:nvPr/>
        </p:nvGrpSpPr>
        <p:grpSpPr bwMode="auto">
          <a:xfrm>
            <a:off x="4572000" y="4267200"/>
            <a:ext cx="3962400" cy="533400"/>
            <a:chOff x="2880" y="2688"/>
            <a:chExt cx="2496" cy="336"/>
          </a:xfrm>
        </p:grpSpPr>
        <p:sp>
          <p:nvSpPr>
            <p:cNvPr id="51229" name="Line 27"/>
            <p:cNvSpPr>
              <a:spLocks noChangeShapeType="1"/>
            </p:cNvSpPr>
            <p:nvPr/>
          </p:nvSpPr>
          <p:spPr bwMode="auto">
            <a:xfrm>
              <a:off x="3120" y="2880"/>
              <a:ext cx="1872"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0" name="Text Box 28"/>
            <p:cNvSpPr txBox="1">
              <a:spLocks noChangeArrowheads="1"/>
            </p:cNvSpPr>
            <p:nvPr/>
          </p:nvSpPr>
          <p:spPr bwMode="auto">
            <a:xfrm>
              <a:off x="4800" y="2688"/>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100" i="1">
                  <a:latin typeface="Arial" charset="0"/>
                </a:rPr>
                <a:t>SRAS</a:t>
              </a:r>
              <a:r>
                <a:rPr lang="en-US" sz="2300" baseline="-25000">
                  <a:latin typeface="Tahoma" pitchFamily="34" charset="0"/>
                </a:rPr>
                <a:t>1</a:t>
              </a:r>
            </a:p>
          </p:txBody>
        </p:sp>
        <p:sp>
          <p:nvSpPr>
            <p:cNvPr id="51231" name="Text Box 29"/>
            <p:cNvSpPr txBox="1">
              <a:spLocks noChangeArrowheads="1"/>
            </p:cNvSpPr>
            <p:nvPr/>
          </p:nvSpPr>
          <p:spPr bwMode="auto">
            <a:xfrm>
              <a:off x="2880" y="273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Tahoma" pitchFamily="34" charset="0"/>
                </a:rPr>
                <a:t>P</a:t>
              </a:r>
              <a:r>
                <a:rPr lang="en-US" sz="2200" baseline="-25000">
                  <a:latin typeface="Tahoma" pitchFamily="34" charset="0"/>
                </a:rPr>
                <a:t>1</a:t>
              </a:r>
            </a:p>
          </p:txBody>
        </p:sp>
      </p:grpSp>
      <p:grpSp>
        <p:nvGrpSpPr>
          <p:cNvPr id="359470" name="Group 46"/>
          <p:cNvGrpSpPr>
            <a:grpSpLocks/>
          </p:cNvGrpSpPr>
          <p:nvPr/>
        </p:nvGrpSpPr>
        <p:grpSpPr bwMode="auto">
          <a:xfrm>
            <a:off x="5486400" y="1292225"/>
            <a:ext cx="2771775" cy="1527175"/>
            <a:chOff x="3456" y="814"/>
            <a:chExt cx="1746" cy="962"/>
          </a:xfrm>
        </p:grpSpPr>
        <p:sp>
          <p:nvSpPr>
            <p:cNvPr id="51227" name="Text Box 31"/>
            <p:cNvSpPr txBox="1">
              <a:spLocks noChangeArrowheads="1"/>
            </p:cNvSpPr>
            <p:nvPr/>
          </p:nvSpPr>
          <p:spPr bwMode="auto">
            <a:xfrm>
              <a:off x="4608" y="814"/>
              <a:ext cx="594"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Arial" charset="0"/>
                </a:rPr>
                <a:t>LM</a:t>
              </a:r>
              <a:r>
                <a:rPr lang="en-US" sz="2300">
                  <a:latin typeface="Arial" charset="0"/>
                </a:rPr>
                <a:t>(</a:t>
              </a:r>
              <a:r>
                <a:rPr lang="en-US" sz="2300" b="1" i="1">
                  <a:latin typeface="Arial" charset="0"/>
                </a:rPr>
                <a:t>P</a:t>
              </a:r>
              <a:r>
                <a:rPr lang="en-US" sz="2300" baseline="-25000">
                  <a:latin typeface="Tahoma" pitchFamily="34" charset="0"/>
                </a:rPr>
                <a:t>1</a:t>
              </a:r>
              <a:r>
                <a:rPr lang="en-US" sz="2300">
                  <a:latin typeface="Arial" charset="0"/>
                </a:rPr>
                <a:t>)</a:t>
              </a:r>
            </a:p>
          </p:txBody>
        </p:sp>
        <p:sp>
          <p:nvSpPr>
            <p:cNvPr id="51228" name="Line 32"/>
            <p:cNvSpPr>
              <a:spLocks noChangeShapeType="1"/>
            </p:cNvSpPr>
            <p:nvPr/>
          </p:nvSpPr>
          <p:spPr bwMode="auto">
            <a:xfrm flipV="1">
              <a:off x="3456" y="1008"/>
              <a:ext cx="1152" cy="768"/>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471" name="Group 47"/>
          <p:cNvGrpSpPr>
            <a:grpSpLocks/>
          </p:cNvGrpSpPr>
          <p:nvPr/>
        </p:nvGrpSpPr>
        <p:grpSpPr bwMode="auto">
          <a:xfrm>
            <a:off x="5653088" y="3702050"/>
            <a:ext cx="2663825" cy="1912938"/>
            <a:chOff x="3561" y="2332"/>
            <a:chExt cx="1678" cy="1205"/>
          </a:xfrm>
        </p:grpSpPr>
        <p:sp>
          <p:nvSpPr>
            <p:cNvPr id="51219" name="Text Box 26"/>
            <p:cNvSpPr txBox="1">
              <a:spLocks noChangeArrowheads="1"/>
            </p:cNvSpPr>
            <p:nvPr/>
          </p:nvSpPr>
          <p:spPr bwMode="auto">
            <a:xfrm>
              <a:off x="4884" y="3287"/>
              <a:ext cx="3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300" i="1">
                  <a:latin typeface="Arial" charset="0"/>
                </a:rPr>
                <a:t>AD</a:t>
              </a:r>
              <a:r>
                <a:rPr lang="en-US" sz="2300" baseline="-25000">
                  <a:latin typeface="Tahoma" pitchFamily="34" charset="0"/>
                </a:rPr>
                <a:t>1</a:t>
              </a:r>
            </a:p>
          </p:txBody>
        </p:sp>
        <p:sp>
          <p:nvSpPr>
            <p:cNvPr id="51220" name="Line 41"/>
            <p:cNvSpPr>
              <a:spLocks noChangeShapeType="1"/>
            </p:cNvSpPr>
            <p:nvPr/>
          </p:nvSpPr>
          <p:spPr bwMode="auto">
            <a:xfrm>
              <a:off x="3561" y="2332"/>
              <a:ext cx="1315" cy="108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 name="TextBox 49"/>
          <p:cNvSpPr txBox="1"/>
          <p:nvPr/>
        </p:nvSpPr>
        <p:spPr>
          <a:xfrm>
            <a:off x="281650" y="1002576"/>
            <a:ext cx="4274303" cy="772006"/>
          </a:xfrm>
          <a:prstGeom prst="rect">
            <a:avLst/>
          </a:prstGeom>
          <a:solidFill>
            <a:schemeClr val="accent6">
              <a:lumMod val="20000"/>
              <a:lumOff val="80000"/>
            </a:schemeClr>
          </a:solidFill>
        </p:spPr>
        <p:txBody>
          <a:bodyPr wrap="square" rtlCol="0">
            <a:spAutoFit/>
          </a:bodyPr>
          <a:lstStyle/>
          <a:p>
            <a:pPr>
              <a:spcBef>
                <a:spcPts val="500"/>
              </a:spcBef>
            </a:pPr>
            <a:r>
              <a:rPr lang="en-US" sz="2000" dirty="0"/>
              <a:t>Gb(a): LRAS-</a:t>
            </a:r>
            <a:r>
              <a:rPr lang="id-ID" sz="2000" dirty="0"/>
              <a:t>IS1-LM(P1)</a:t>
            </a:r>
            <a:r>
              <a:rPr lang="en-US" sz="2000" dirty="0"/>
              <a:t> </a:t>
            </a:r>
            <a:r>
              <a:rPr lang="id-ID" sz="2000" dirty="0">
                <a:sym typeface="Wingdings" pitchFamily="2" charset="2"/>
              </a:rPr>
              <a:t></a:t>
            </a:r>
            <a:r>
              <a:rPr lang="id-ID" sz="2000" dirty="0"/>
              <a:t>Titik A</a:t>
            </a:r>
            <a:r>
              <a:rPr lang="en-US" sz="2000" dirty="0"/>
              <a:t>: </a:t>
            </a:r>
            <a:r>
              <a:rPr lang="id-ID" sz="2000" dirty="0">
                <a:sym typeface="Wingdings" pitchFamily="2" charset="2"/>
              </a:rPr>
              <a:t>Ybar</a:t>
            </a:r>
            <a:endParaRPr lang="en-US" sz="2000" dirty="0">
              <a:sym typeface="Wingdings" pitchFamily="2" charset="2"/>
            </a:endParaRPr>
          </a:p>
          <a:p>
            <a:pPr>
              <a:spcBef>
                <a:spcPts val="500"/>
              </a:spcBef>
            </a:pPr>
            <a:r>
              <a:rPr lang="en-US" sz="2000" dirty="0"/>
              <a:t>Gb(b): LRAS-AD1-SRAS1</a:t>
            </a:r>
            <a:r>
              <a:rPr lang="id-ID" sz="2000" dirty="0"/>
              <a:t> </a:t>
            </a:r>
            <a:r>
              <a:rPr lang="id-ID" sz="2000" dirty="0">
                <a:sym typeface="Wingdings" pitchFamily="2" charset="2"/>
              </a:rPr>
              <a:t></a:t>
            </a:r>
            <a:r>
              <a:rPr lang="id-ID" sz="2000" dirty="0"/>
              <a:t>Titik A</a:t>
            </a:r>
            <a:r>
              <a:rPr lang="en-US" sz="2000" dirty="0"/>
              <a:t>: </a:t>
            </a:r>
            <a:r>
              <a:rPr lang="id-ID" sz="2000" dirty="0">
                <a:sym typeface="Wingdings" pitchFamily="2" charset="2"/>
              </a:rPr>
              <a:t>Ybar</a:t>
            </a:r>
            <a:endParaRPr lang="id-ID" sz="2000" dirty="0"/>
          </a:p>
        </p:txBody>
      </p:sp>
      <p:sp>
        <p:nvSpPr>
          <p:cNvPr id="2" name="TextBox 1"/>
          <p:cNvSpPr txBox="1"/>
          <p:nvPr/>
        </p:nvSpPr>
        <p:spPr>
          <a:xfrm>
            <a:off x="6781800" y="1800958"/>
            <a:ext cx="351378" cy="369332"/>
          </a:xfrm>
          <a:prstGeom prst="rect">
            <a:avLst/>
          </a:prstGeom>
          <a:noFill/>
        </p:spPr>
        <p:txBody>
          <a:bodyPr wrap="none" rtlCol="0">
            <a:spAutoFit/>
          </a:bodyPr>
          <a:lstStyle/>
          <a:p>
            <a:r>
              <a:rPr lang="en-US" sz="1800" b="1" dirty="0">
                <a:solidFill>
                  <a:srgbClr val="002060"/>
                </a:solidFill>
              </a:rPr>
              <a:t>A</a:t>
            </a:r>
          </a:p>
        </p:txBody>
      </p:sp>
      <p:sp>
        <p:nvSpPr>
          <p:cNvPr id="3" name="Rectangle 2"/>
          <p:cNvSpPr/>
          <p:nvPr/>
        </p:nvSpPr>
        <p:spPr>
          <a:xfrm>
            <a:off x="309359" y="1885802"/>
            <a:ext cx="4246594" cy="415498"/>
          </a:xfrm>
          <a:prstGeom prst="rect">
            <a:avLst/>
          </a:prstGeom>
          <a:solidFill>
            <a:schemeClr val="accent3">
              <a:lumMod val="20000"/>
              <a:lumOff val="80000"/>
            </a:schemeClr>
          </a:solidFill>
        </p:spPr>
        <p:txBody>
          <a:bodyPr wrap="square">
            <a:spAutoFit/>
          </a:bodyPr>
          <a:lstStyle/>
          <a:p>
            <a:pPr>
              <a:spcBef>
                <a:spcPts val="500"/>
              </a:spcBef>
            </a:pPr>
            <a:endParaRPr lang="id-ID" sz="2100" dirty="0"/>
          </a:p>
        </p:txBody>
      </p:sp>
      <p:sp>
        <p:nvSpPr>
          <p:cNvPr id="4" name="TextBox 3"/>
          <p:cNvSpPr txBox="1"/>
          <p:nvPr/>
        </p:nvSpPr>
        <p:spPr>
          <a:xfrm>
            <a:off x="4914901" y="3276601"/>
            <a:ext cx="704039" cy="369332"/>
          </a:xfrm>
          <a:prstGeom prst="rect">
            <a:avLst/>
          </a:prstGeom>
          <a:noFill/>
        </p:spPr>
        <p:txBody>
          <a:bodyPr wrap="none" rtlCol="0">
            <a:spAutoFit/>
          </a:bodyPr>
          <a:lstStyle/>
          <a:p>
            <a:r>
              <a:rPr lang="en-US" dirty="0"/>
              <a:t>Gb(a)</a:t>
            </a:r>
          </a:p>
        </p:txBody>
      </p:sp>
      <p:sp>
        <p:nvSpPr>
          <p:cNvPr id="5" name="Rectangle 4"/>
          <p:cNvSpPr/>
          <p:nvPr/>
        </p:nvSpPr>
        <p:spPr>
          <a:xfrm>
            <a:off x="4921828" y="6085537"/>
            <a:ext cx="715260" cy="369332"/>
          </a:xfrm>
          <a:prstGeom prst="rect">
            <a:avLst/>
          </a:prstGeom>
        </p:spPr>
        <p:txBody>
          <a:bodyPr wrap="none">
            <a:spAutoFit/>
          </a:bodyPr>
          <a:lstStyle/>
          <a:p>
            <a:r>
              <a:rPr lang="en-US" dirty="0"/>
              <a:t>Gb(b)</a:t>
            </a:r>
          </a:p>
        </p:txBody>
      </p:sp>
      <p:sp>
        <p:nvSpPr>
          <p:cNvPr id="56" name="TextBox 55"/>
          <p:cNvSpPr txBox="1"/>
          <p:nvPr/>
        </p:nvSpPr>
        <p:spPr>
          <a:xfrm>
            <a:off x="6728889" y="4267200"/>
            <a:ext cx="351378" cy="369332"/>
          </a:xfrm>
          <a:prstGeom prst="rect">
            <a:avLst/>
          </a:prstGeom>
          <a:noFill/>
        </p:spPr>
        <p:txBody>
          <a:bodyPr wrap="none" rtlCol="0">
            <a:spAutoFit/>
          </a:bodyPr>
          <a:lstStyle/>
          <a:p>
            <a:r>
              <a:rPr lang="en-US" sz="1800" b="1" dirty="0">
                <a:solidFill>
                  <a:srgbClr val="002060"/>
                </a:solidFill>
              </a:rPr>
              <a:t>A</a:t>
            </a:r>
          </a:p>
        </p:txBody>
      </p:sp>
      <p:sp>
        <p:nvSpPr>
          <p:cNvPr id="8" name="Rectangle 7"/>
          <p:cNvSpPr/>
          <p:nvPr/>
        </p:nvSpPr>
        <p:spPr>
          <a:xfrm>
            <a:off x="342901" y="1953905"/>
            <a:ext cx="4229099" cy="400110"/>
          </a:xfrm>
          <a:prstGeom prst="rect">
            <a:avLst/>
          </a:prstGeom>
          <a:solidFill>
            <a:srgbClr val="FFFF99"/>
          </a:solidFill>
          <a:ln>
            <a:noFill/>
          </a:ln>
        </p:spPr>
        <p:txBody>
          <a:bodyPr wrap="square">
            <a:spAutoFit/>
          </a:bodyPr>
          <a:lstStyle/>
          <a:p>
            <a:pPr marL="457200" indent="-457200">
              <a:spcBef>
                <a:spcPts val="800"/>
              </a:spcBef>
              <a:buFont typeface="+mj-lt"/>
              <a:buAutoNum type="alphaLcPeriod" startAt="3"/>
            </a:pPr>
            <a:r>
              <a:rPr lang="en-US" sz="2000" dirty="0">
                <a:latin typeface="Arial" pitchFamily="34" charset="0"/>
                <a:cs typeface="Arial" pitchFamily="34" charset="0"/>
              </a:rPr>
              <a:t>An increase in taxes</a:t>
            </a:r>
          </a:p>
        </p:txBody>
      </p:sp>
      <p:sp>
        <p:nvSpPr>
          <p:cNvPr id="43" name="Rectangle 42"/>
          <p:cNvSpPr/>
          <p:nvPr/>
        </p:nvSpPr>
        <p:spPr>
          <a:xfrm>
            <a:off x="302432" y="0"/>
            <a:ext cx="8572500" cy="923330"/>
          </a:xfrm>
          <a:prstGeom prst="rect">
            <a:avLst/>
          </a:prstGeom>
        </p:spPr>
        <p:txBody>
          <a:bodyPr wrap="square">
            <a:spAutoFit/>
          </a:bodyPr>
          <a:lstStyle/>
          <a:p>
            <a:r>
              <a:rPr lang="en-US" dirty="0">
                <a:latin typeface="Arial" pitchFamily="34" charset="0"/>
                <a:cs typeface="Arial" pitchFamily="34" charset="0"/>
              </a:rPr>
              <a:t>Use the IS–LM diagram to describe both </a:t>
            </a:r>
            <a:r>
              <a:rPr lang="en-US" b="1" dirty="0">
                <a:solidFill>
                  <a:srgbClr val="FF0000"/>
                </a:solidFill>
                <a:latin typeface="Arial" pitchFamily="34" charset="0"/>
                <a:cs typeface="Arial" pitchFamily="34" charset="0"/>
              </a:rPr>
              <a:t>the short-run effects and the long-run effects </a:t>
            </a:r>
            <a:r>
              <a:rPr lang="en-US" dirty="0">
                <a:latin typeface="Arial" pitchFamily="34" charset="0"/>
                <a:cs typeface="Arial" pitchFamily="34" charset="0"/>
              </a:rPr>
              <a:t>of the following changes on national income, the interest rate, the price level, consumption, investment, and real money balances</a:t>
            </a:r>
            <a:endParaRPr lang="en-US" dirty="0"/>
          </a:p>
        </p:txBody>
      </p:sp>
      <p:sp>
        <p:nvSpPr>
          <p:cNvPr id="6" name="TextBox 5"/>
          <p:cNvSpPr txBox="1"/>
          <p:nvPr/>
        </p:nvSpPr>
        <p:spPr>
          <a:xfrm>
            <a:off x="609600" y="2819400"/>
            <a:ext cx="2631233" cy="369332"/>
          </a:xfrm>
          <a:prstGeom prst="rect">
            <a:avLst/>
          </a:prstGeom>
          <a:noFill/>
        </p:spPr>
        <p:txBody>
          <a:bodyPr wrap="none" rtlCol="0">
            <a:spAutoFit/>
          </a:bodyPr>
          <a:lstStyle/>
          <a:p>
            <a:r>
              <a:rPr lang="en-US" dirty="0" err="1" smtClean="0"/>
              <a:t>Jawabannya</a:t>
            </a:r>
            <a:r>
              <a:rPr lang="en-US" dirty="0" smtClean="0"/>
              <a:t> </a:t>
            </a:r>
            <a:r>
              <a:rPr lang="en-US" dirty="0" err="1" smtClean="0"/>
              <a:t>lihat</a:t>
            </a:r>
            <a:r>
              <a:rPr lang="en-US" dirty="0" smtClean="0"/>
              <a:t> slide 45</a:t>
            </a:r>
            <a:endParaRPr lang="en-US" dirty="0"/>
          </a:p>
        </p:txBody>
      </p:sp>
      <p:sp>
        <p:nvSpPr>
          <p:cNvPr id="7" name="Slide Number Placeholder 6"/>
          <p:cNvSpPr>
            <a:spLocks noGrp="1"/>
          </p:cNvSpPr>
          <p:nvPr>
            <p:ph type="sldNum" sz="quarter" idx="12"/>
          </p:nvPr>
        </p:nvSpPr>
        <p:spPr/>
        <p:txBody>
          <a:bodyPr/>
          <a:lstStyle/>
          <a:p>
            <a:fld id="{456F6E04-529F-4CC8-A90A-18A07CEC6577}" type="slidenum">
              <a:rPr lang="en-US" smtClean="0"/>
              <a:t>70</a:t>
            </a:fld>
            <a:endParaRPr lang="en-US"/>
          </a:p>
        </p:txBody>
      </p:sp>
    </p:spTree>
    <p:extLst>
      <p:ext uri="{BB962C8B-B14F-4D97-AF65-F5344CB8AC3E}">
        <p14:creationId xmlns:p14="http://schemas.microsoft.com/office/powerpoint/2010/main" val="229288185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59428"/>
                                        </p:tgtEl>
                                        <p:attrNameLst>
                                          <p:attrName>style.visibility</p:attrName>
                                        </p:attrNameLst>
                                      </p:cBhvr>
                                      <p:to>
                                        <p:strVal val="visible"/>
                                      </p:to>
                                    </p:set>
                                    <p:animEffect transition="in" filter="strips(downRight)">
                                      <p:cBhvr>
                                        <p:cTn id="7" dur="500"/>
                                        <p:tgtEl>
                                          <p:spTgt spid="359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59434"/>
                                        </p:tgtEl>
                                        <p:attrNameLst>
                                          <p:attrName>style.visibility</p:attrName>
                                        </p:attrNameLst>
                                      </p:cBhvr>
                                      <p:to>
                                        <p:strVal val="visible"/>
                                      </p:to>
                                    </p:set>
                                    <p:animEffect transition="in" filter="strips(downRight)">
                                      <p:cBhvr>
                                        <p:cTn id="12" dur="500"/>
                                        <p:tgtEl>
                                          <p:spTgt spid="3594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59477"/>
                                        </p:tgtEl>
                                        <p:attrNameLst>
                                          <p:attrName>style.visibility</p:attrName>
                                        </p:attrNameLst>
                                      </p:cBhvr>
                                      <p:to>
                                        <p:strVal val="visible"/>
                                      </p:to>
                                    </p:set>
                                    <p:animEffect transition="in" filter="wipe(up)">
                                      <p:cBhvr>
                                        <p:cTn id="17" dur="500"/>
                                        <p:tgtEl>
                                          <p:spTgt spid="3594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59478"/>
                                        </p:tgtEl>
                                        <p:attrNameLst>
                                          <p:attrName>style.visibility</p:attrName>
                                        </p:attrNameLst>
                                      </p:cBhvr>
                                      <p:to>
                                        <p:strVal val="visible"/>
                                      </p:to>
                                    </p:set>
                                    <p:animEffect transition="in" filter="wipe(up)">
                                      <p:cBhvr>
                                        <p:cTn id="22" dur="500"/>
                                        <p:tgtEl>
                                          <p:spTgt spid="3594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359469"/>
                                        </p:tgtEl>
                                        <p:attrNameLst>
                                          <p:attrName>style.visibility</p:attrName>
                                        </p:attrNameLst>
                                      </p:cBhvr>
                                      <p:to>
                                        <p:strVal val="visible"/>
                                      </p:to>
                                    </p:set>
                                    <p:animEffect transition="in" filter="strips(downRight)">
                                      <p:cBhvr>
                                        <p:cTn id="27" dur="500"/>
                                        <p:tgtEl>
                                          <p:spTgt spid="3594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359471"/>
                                        </p:tgtEl>
                                        <p:attrNameLst>
                                          <p:attrName>style.visibility</p:attrName>
                                        </p:attrNameLst>
                                      </p:cBhvr>
                                      <p:to>
                                        <p:strVal val="visible"/>
                                      </p:to>
                                    </p:set>
                                    <p:animEffect transition="in" filter="strips(downRight)">
                                      <p:cBhvr>
                                        <p:cTn id="32" dur="500"/>
                                        <p:tgtEl>
                                          <p:spTgt spid="3594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59472"/>
                                        </p:tgtEl>
                                        <p:attrNameLst>
                                          <p:attrName>style.visibility</p:attrName>
                                        </p:attrNameLst>
                                      </p:cBhvr>
                                      <p:to>
                                        <p:strVal val="visible"/>
                                      </p:to>
                                    </p:set>
                                    <p:animEffect transition="in" filter="wipe(left)">
                                      <p:cBhvr>
                                        <p:cTn id="37" dur="500"/>
                                        <p:tgtEl>
                                          <p:spTgt spid="35947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59470"/>
                                        </p:tgtEl>
                                        <p:attrNameLst>
                                          <p:attrName>style.visibility</p:attrName>
                                        </p:attrNameLst>
                                      </p:cBhvr>
                                      <p:to>
                                        <p:strVal val="visible"/>
                                      </p:to>
                                    </p:set>
                                    <p:animEffect transition="in" filter="wipe(left)">
                                      <p:cBhvr>
                                        <p:cTn id="42" dur="500"/>
                                        <p:tgtEl>
                                          <p:spTgt spid="35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5"/>
          <p:cNvSpPr>
            <a:spLocks noChangeShapeType="1"/>
          </p:cNvSpPr>
          <p:nvPr/>
        </p:nvSpPr>
        <p:spPr bwMode="auto">
          <a:xfrm flipH="1">
            <a:off x="803275" y="2459038"/>
            <a:ext cx="17463" cy="259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9" name="Line 6"/>
          <p:cNvSpPr>
            <a:spLocks noChangeShapeType="1"/>
          </p:cNvSpPr>
          <p:nvPr/>
        </p:nvSpPr>
        <p:spPr bwMode="auto">
          <a:xfrm>
            <a:off x="785813" y="50292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0" name="Text Box 7"/>
          <p:cNvSpPr txBox="1">
            <a:spLocks noChangeArrowheads="1"/>
          </p:cNvSpPr>
          <p:nvPr/>
        </p:nvSpPr>
        <p:spPr bwMode="auto">
          <a:xfrm>
            <a:off x="530225" y="230663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Cambria" pitchFamily="18" charset="0"/>
              </a:rPr>
              <a:t>r</a:t>
            </a:r>
            <a:endParaRPr lang="id-ID" sz="2000">
              <a:latin typeface="Cambria" pitchFamily="18" charset="0"/>
            </a:endParaRPr>
          </a:p>
        </p:txBody>
      </p:sp>
      <p:sp>
        <p:nvSpPr>
          <p:cNvPr id="14341" name="Text Box 8"/>
          <p:cNvSpPr txBox="1">
            <a:spLocks noChangeArrowheads="1"/>
          </p:cNvSpPr>
          <p:nvPr/>
        </p:nvSpPr>
        <p:spPr bwMode="auto">
          <a:xfrm>
            <a:off x="3623469" y="2309813"/>
            <a:ext cx="28098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latin typeface="Cambria" pitchFamily="18" charset="0"/>
              </a:rPr>
              <a:t>r</a:t>
            </a:r>
          </a:p>
        </p:txBody>
      </p:sp>
      <p:sp>
        <p:nvSpPr>
          <p:cNvPr id="14342" name="Line 12"/>
          <p:cNvSpPr>
            <a:spLocks noChangeShapeType="1"/>
          </p:cNvSpPr>
          <p:nvPr/>
        </p:nvSpPr>
        <p:spPr bwMode="auto">
          <a:xfrm>
            <a:off x="830263" y="4062413"/>
            <a:ext cx="746125" cy="190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13"/>
          <p:cNvSpPr>
            <a:spLocks noChangeShapeType="1"/>
          </p:cNvSpPr>
          <p:nvPr/>
        </p:nvSpPr>
        <p:spPr bwMode="auto">
          <a:xfrm>
            <a:off x="762000" y="3421063"/>
            <a:ext cx="7461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25"/>
          <p:cNvSpPr>
            <a:spLocks noChangeShapeType="1"/>
          </p:cNvSpPr>
          <p:nvPr/>
        </p:nvSpPr>
        <p:spPr bwMode="auto">
          <a:xfrm>
            <a:off x="3917950" y="2458243"/>
            <a:ext cx="0" cy="24042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26"/>
          <p:cNvSpPr>
            <a:spLocks noChangeShapeType="1"/>
          </p:cNvSpPr>
          <p:nvPr/>
        </p:nvSpPr>
        <p:spPr bwMode="auto">
          <a:xfrm flipV="1">
            <a:off x="3917950" y="4856163"/>
            <a:ext cx="1992313" cy="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Text Box 27"/>
          <p:cNvSpPr txBox="1">
            <a:spLocks noChangeArrowheads="1"/>
          </p:cNvSpPr>
          <p:nvPr/>
        </p:nvSpPr>
        <p:spPr bwMode="auto">
          <a:xfrm>
            <a:off x="5948363" y="4678363"/>
            <a:ext cx="5397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Cambria" pitchFamily="18" charset="0"/>
              </a:rPr>
              <a:t>I</a:t>
            </a:r>
            <a:endParaRPr lang="id-ID" sz="1800">
              <a:latin typeface="Cambria" pitchFamily="18" charset="0"/>
            </a:endParaRPr>
          </a:p>
        </p:txBody>
      </p:sp>
      <p:sp>
        <p:nvSpPr>
          <p:cNvPr id="14347" name="Text Box 28"/>
          <p:cNvSpPr txBox="1">
            <a:spLocks noChangeArrowheads="1"/>
          </p:cNvSpPr>
          <p:nvPr/>
        </p:nvSpPr>
        <p:spPr bwMode="auto">
          <a:xfrm>
            <a:off x="3006725" y="5029200"/>
            <a:ext cx="3365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Cambria" pitchFamily="18" charset="0"/>
              </a:rPr>
              <a:t>M</a:t>
            </a:r>
          </a:p>
        </p:txBody>
      </p:sp>
      <p:sp>
        <p:nvSpPr>
          <p:cNvPr id="14348" name="Line 30"/>
          <p:cNvSpPr>
            <a:spLocks noChangeShapeType="1"/>
          </p:cNvSpPr>
          <p:nvPr/>
        </p:nvSpPr>
        <p:spPr bwMode="auto">
          <a:xfrm>
            <a:off x="4303713" y="2986088"/>
            <a:ext cx="1219200" cy="1752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Line 32"/>
          <p:cNvSpPr>
            <a:spLocks noChangeShapeType="1"/>
          </p:cNvSpPr>
          <p:nvPr/>
        </p:nvSpPr>
        <p:spPr bwMode="auto">
          <a:xfrm>
            <a:off x="3957638" y="4005262"/>
            <a:ext cx="1109662" cy="222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0" name="Line 33"/>
          <p:cNvSpPr>
            <a:spLocks noChangeShapeType="1"/>
          </p:cNvSpPr>
          <p:nvPr/>
        </p:nvSpPr>
        <p:spPr bwMode="auto">
          <a:xfrm>
            <a:off x="3957638" y="3281363"/>
            <a:ext cx="487362" cy="9525"/>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7" name="Text Box 34"/>
          <p:cNvSpPr txBox="1">
            <a:spLocks noChangeArrowheads="1"/>
          </p:cNvSpPr>
          <p:nvPr/>
        </p:nvSpPr>
        <p:spPr bwMode="auto">
          <a:xfrm>
            <a:off x="4011613" y="5916613"/>
            <a:ext cx="1055687" cy="369887"/>
          </a:xfrm>
          <a:prstGeom prst="rect">
            <a:avLst/>
          </a:prstGeom>
          <a:solidFill>
            <a:schemeClr val="accent6">
              <a:lumMod val="20000"/>
              <a:lumOff val="80000"/>
            </a:schemeClr>
          </a:solidFill>
          <a:ln>
            <a:noFill/>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1800" b="1" i="1" dirty="0"/>
              <a:t>I (r) </a:t>
            </a:r>
            <a:endParaRPr lang="en-US" sz="1800" b="1" dirty="0"/>
          </a:p>
        </p:txBody>
      </p:sp>
      <p:sp>
        <p:nvSpPr>
          <p:cNvPr id="14352" name="Line 38"/>
          <p:cNvSpPr>
            <a:spLocks noChangeShapeType="1"/>
          </p:cNvSpPr>
          <p:nvPr/>
        </p:nvSpPr>
        <p:spPr bwMode="auto">
          <a:xfrm>
            <a:off x="1504950" y="2678113"/>
            <a:ext cx="44450" cy="23669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Line 39"/>
          <p:cNvSpPr>
            <a:spLocks noChangeShapeType="1"/>
          </p:cNvSpPr>
          <p:nvPr/>
        </p:nvSpPr>
        <p:spPr bwMode="auto">
          <a:xfrm>
            <a:off x="2078038" y="4384675"/>
            <a:ext cx="381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Text Box 40"/>
          <p:cNvSpPr txBox="1">
            <a:spLocks noChangeArrowheads="1"/>
          </p:cNvSpPr>
          <p:nvPr/>
        </p:nvSpPr>
        <p:spPr bwMode="auto">
          <a:xfrm>
            <a:off x="8658225" y="0"/>
            <a:ext cx="485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d-ID" sz="2000" i="1">
                <a:latin typeface="Cambria" pitchFamily="18" charset="0"/>
              </a:rPr>
              <a:t>yst</a:t>
            </a:r>
          </a:p>
        </p:txBody>
      </p:sp>
      <p:sp>
        <p:nvSpPr>
          <p:cNvPr id="14356" name="TextBox 11"/>
          <p:cNvSpPr txBox="1">
            <a:spLocks noChangeArrowheads="1"/>
          </p:cNvSpPr>
          <p:nvPr/>
        </p:nvSpPr>
        <p:spPr bwMode="auto">
          <a:xfrm>
            <a:off x="1101725" y="2309813"/>
            <a:ext cx="64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t>M1/P</a:t>
            </a:r>
          </a:p>
        </p:txBody>
      </p:sp>
      <p:sp>
        <p:nvSpPr>
          <p:cNvPr id="14357" name="TextBox 43"/>
          <p:cNvSpPr txBox="1">
            <a:spLocks noChangeArrowheads="1"/>
          </p:cNvSpPr>
          <p:nvPr/>
        </p:nvSpPr>
        <p:spPr bwMode="auto">
          <a:xfrm>
            <a:off x="2424113" y="4635500"/>
            <a:ext cx="887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id-ID" sz="1800"/>
              <a:t>L(r,Y</a:t>
            </a:r>
            <a:r>
              <a:rPr lang="en-US" sz="1800"/>
              <a:t>1</a:t>
            </a:r>
            <a:r>
              <a:rPr lang="id-ID" sz="1800"/>
              <a:t>)</a:t>
            </a:r>
          </a:p>
        </p:txBody>
      </p:sp>
      <p:sp>
        <p:nvSpPr>
          <p:cNvPr id="14358" name="TextBox 46"/>
          <p:cNvSpPr txBox="1">
            <a:spLocks noChangeArrowheads="1"/>
          </p:cNvSpPr>
          <p:nvPr/>
        </p:nvSpPr>
        <p:spPr bwMode="auto">
          <a:xfrm>
            <a:off x="5422900" y="4402138"/>
            <a:ext cx="460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t>I(r)</a:t>
            </a:r>
          </a:p>
        </p:txBody>
      </p:sp>
      <p:cxnSp>
        <p:nvCxnSpPr>
          <p:cNvPr id="10" name="Straight Connector 9"/>
          <p:cNvCxnSpPr/>
          <p:nvPr/>
        </p:nvCxnSpPr>
        <p:spPr>
          <a:xfrm>
            <a:off x="1028700" y="3522663"/>
            <a:ext cx="1430338" cy="13366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813175" y="3419475"/>
            <a:ext cx="1" cy="4143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940" name="TextBox 13"/>
          <p:cNvSpPr txBox="1">
            <a:spLocks noChangeArrowheads="1"/>
          </p:cNvSpPr>
          <p:nvPr/>
        </p:nvSpPr>
        <p:spPr bwMode="auto">
          <a:xfrm>
            <a:off x="1347788" y="5618163"/>
            <a:ext cx="641350" cy="368300"/>
          </a:xfrm>
          <a:prstGeom prst="rect">
            <a:avLst/>
          </a:prstGeom>
          <a:solidFill>
            <a:schemeClr val="accent6">
              <a:lumMod val="20000"/>
              <a:lumOff val="80000"/>
            </a:schemeClr>
          </a:solidFill>
          <a:ln>
            <a:noFill/>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800" dirty="0"/>
              <a:t>Gb.2</a:t>
            </a:r>
          </a:p>
        </p:txBody>
      </p:sp>
      <p:sp>
        <p:nvSpPr>
          <p:cNvPr id="38941" name="TextBox 50"/>
          <p:cNvSpPr txBox="1">
            <a:spLocks noChangeArrowheads="1"/>
          </p:cNvSpPr>
          <p:nvPr/>
        </p:nvSpPr>
        <p:spPr bwMode="auto">
          <a:xfrm>
            <a:off x="4233863" y="5429250"/>
            <a:ext cx="639762" cy="371475"/>
          </a:xfrm>
          <a:prstGeom prst="rect">
            <a:avLst/>
          </a:prstGeom>
          <a:solidFill>
            <a:schemeClr val="accent6">
              <a:lumMod val="20000"/>
              <a:lumOff val="80000"/>
            </a:schemeClr>
          </a:solidFill>
          <a:ln>
            <a:noFill/>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800" dirty="0"/>
              <a:t>Gb.3</a:t>
            </a:r>
          </a:p>
        </p:txBody>
      </p:sp>
      <p:sp>
        <p:nvSpPr>
          <p:cNvPr id="14363" name="Line 25"/>
          <p:cNvSpPr>
            <a:spLocks noChangeShapeType="1"/>
          </p:cNvSpPr>
          <p:nvPr/>
        </p:nvSpPr>
        <p:spPr bwMode="auto">
          <a:xfrm>
            <a:off x="6946900" y="2458244"/>
            <a:ext cx="12700" cy="2574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4" name="Line 26"/>
          <p:cNvSpPr>
            <a:spLocks noChangeShapeType="1"/>
          </p:cNvSpPr>
          <p:nvPr/>
        </p:nvSpPr>
        <p:spPr bwMode="auto">
          <a:xfrm flipV="1">
            <a:off x="6907213" y="5029200"/>
            <a:ext cx="1992312" cy="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5" name="Line 30"/>
          <p:cNvSpPr>
            <a:spLocks noChangeShapeType="1"/>
          </p:cNvSpPr>
          <p:nvPr/>
        </p:nvSpPr>
        <p:spPr bwMode="auto">
          <a:xfrm>
            <a:off x="7080250" y="3703638"/>
            <a:ext cx="1349375" cy="10556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6" name="Text Box 8"/>
          <p:cNvSpPr txBox="1">
            <a:spLocks noChangeArrowheads="1"/>
          </p:cNvSpPr>
          <p:nvPr/>
        </p:nvSpPr>
        <p:spPr bwMode="auto">
          <a:xfrm>
            <a:off x="6611938" y="2320131"/>
            <a:ext cx="2809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latin typeface="Cambria" pitchFamily="18" charset="0"/>
              </a:rPr>
              <a:t>r</a:t>
            </a:r>
          </a:p>
        </p:txBody>
      </p:sp>
      <p:sp>
        <p:nvSpPr>
          <p:cNvPr id="14367" name="Text Box 8"/>
          <p:cNvSpPr txBox="1">
            <a:spLocks noChangeArrowheads="1"/>
          </p:cNvSpPr>
          <p:nvPr/>
        </p:nvSpPr>
        <p:spPr bwMode="auto">
          <a:xfrm>
            <a:off x="8688388" y="5126038"/>
            <a:ext cx="31591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Cambria" pitchFamily="18" charset="0"/>
              </a:rPr>
              <a:t>Y</a:t>
            </a:r>
          </a:p>
        </p:txBody>
      </p:sp>
      <p:cxnSp>
        <p:nvCxnSpPr>
          <p:cNvPr id="67" name="Straight Arrow Connector 66"/>
          <p:cNvCxnSpPr/>
          <p:nvPr/>
        </p:nvCxnSpPr>
        <p:spPr>
          <a:xfrm flipV="1">
            <a:off x="679450" y="3475038"/>
            <a:ext cx="0" cy="46355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951" name="TextBox 68"/>
          <p:cNvSpPr txBox="1">
            <a:spLocks noChangeArrowheads="1"/>
          </p:cNvSpPr>
          <p:nvPr/>
        </p:nvSpPr>
        <p:spPr bwMode="auto">
          <a:xfrm>
            <a:off x="7789863" y="5730875"/>
            <a:ext cx="639762" cy="369888"/>
          </a:xfrm>
          <a:prstGeom prst="rect">
            <a:avLst/>
          </a:prstGeom>
          <a:solidFill>
            <a:schemeClr val="accent6">
              <a:lumMod val="20000"/>
              <a:lumOff val="80000"/>
            </a:schemeClr>
          </a:solidFill>
          <a:ln>
            <a:noFill/>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800" dirty="0"/>
              <a:t>Gb.1</a:t>
            </a:r>
          </a:p>
        </p:txBody>
      </p:sp>
      <p:sp>
        <p:nvSpPr>
          <p:cNvPr id="52" name="Rectangle 4"/>
          <p:cNvSpPr>
            <a:spLocks noChangeArrowheads="1"/>
          </p:cNvSpPr>
          <p:nvPr/>
        </p:nvSpPr>
        <p:spPr bwMode="auto">
          <a:xfrm>
            <a:off x="26988" y="-9525"/>
            <a:ext cx="9105900" cy="2289858"/>
          </a:xfrm>
          <a:prstGeom prst="rect">
            <a:avLst/>
          </a:prstGeom>
          <a:solidFill>
            <a:srgbClr val="FFFFCC"/>
          </a:solidFill>
          <a:ln>
            <a:noFill/>
          </a:ln>
          <a:effectLst/>
        </p:spPr>
        <p:txBody>
          <a:bodyPr>
            <a:spAutoFit/>
          </a:bodyPr>
          <a:lstStyle/>
          <a:p>
            <a:pPr eaLnBrk="1" hangingPunct="1">
              <a:lnSpc>
                <a:spcPct val="120000"/>
              </a:lnSpc>
              <a:spcBef>
                <a:spcPts val="0"/>
              </a:spcBef>
              <a:buClr>
                <a:schemeClr val="accent2"/>
              </a:buClr>
              <a:buSzPct val="110000"/>
              <a:tabLst>
                <a:tab pos="461963" algn="l"/>
              </a:tabLst>
              <a:defRPr/>
            </a:pPr>
            <a:r>
              <a:rPr lang="id-ID" sz="1900" dirty="0"/>
              <a:t>Gb.1 </a:t>
            </a:r>
            <a:r>
              <a:rPr lang="id-ID" sz="1900" dirty="0">
                <a:sym typeface="Wingdings" pitchFamily="2" charset="2"/>
              </a:rPr>
              <a:t> </a:t>
            </a:r>
            <a:r>
              <a:rPr lang="id-ID" sz="1900" dirty="0"/>
              <a:t>IS</a:t>
            </a:r>
            <a:r>
              <a:rPr lang="id-ID" sz="1900" baseline="-25000" dirty="0"/>
              <a:t>1</a:t>
            </a:r>
            <a:r>
              <a:rPr lang="id-ID" sz="1900" dirty="0"/>
              <a:t> dan LM</a:t>
            </a:r>
            <a:r>
              <a:rPr lang="id-ID" sz="1900" baseline="-25000" dirty="0"/>
              <a:t>1</a:t>
            </a:r>
            <a:r>
              <a:rPr lang="id-ID" sz="1900" dirty="0"/>
              <a:t> : titik </a:t>
            </a:r>
            <a:r>
              <a:rPr lang="id-ID" sz="1900" b="1" dirty="0">
                <a:solidFill>
                  <a:srgbClr val="FF0000"/>
                </a:solidFill>
              </a:rPr>
              <a:t>A</a:t>
            </a:r>
            <a:r>
              <a:rPr lang="id-ID" sz="1900" dirty="0"/>
              <a:t> (r1 dan Y1)</a:t>
            </a:r>
          </a:p>
          <a:p>
            <a:pPr eaLnBrk="1" hangingPunct="1">
              <a:lnSpc>
                <a:spcPct val="120000"/>
              </a:lnSpc>
              <a:spcBef>
                <a:spcPts val="0"/>
              </a:spcBef>
              <a:buClr>
                <a:schemeClr val="accent2"/>
              </a:buClr>
              <a:buSzPct val="110000"/>
              <a:tabLst>
                <a:tab pos="461963" algn="l"/>
              </a:tabLst>
              <a:defRPr/>
            </a:pPr>
            <a:r>
              <a:rPr lang="id-ID" sz="1900" b="1" dirty="0"/>
              <a:t>Gb.1</a:t>
            </a:r>
            <a:r>
              <a:rPr lang="id-ID" sz="1900" dirty="0"/>
              <a:t>: </a:t>
            </a:r>
            <a:r>
              <a:rPr lang="id-ID" sz="2400" b="1" dirty="0">
                <a:solidFill>
                  <a:srgbClr val="FF0000"/>
                </a:solidFill>
                <a:cs typeface="Times New Roman" pitchFamily="18" charset="0"/>
              </a:rPr>
              <a:t>G ↑</a:t>
            </a:r>
            <a:r>
              <a:rPr lang="id-ID" sz="1900" b="1" dirty="0">
                <a:cs typeface="Times New Roman" pitchFamily="18" charset="0"/>
              </a:rPr>
              <a:t> </a:t>
            </a:r>
            <a:r>
              <a:rPr lang="id-ID" sz="1900" b="1" dirty="0">
                <a:cs typeface="Times New Roman" pitchFamily="18" charset="0"/>
                <a:sym typeface="Wingdings" pitchFamily="2" charset="2"/>
              </a:rPr>
              <a:t></a:t>
            </a:r>
            <a:r>
              <a:rPr lang="id-ID" sz="1900" b="1" dirty="0">
                <a:solidFill>
                  <a:srgbClr val="FF0000"/>
                </a:solidFill>
                <a:cs typeface="Times New Roman" pitchFamily="18" charset="0"/>
                <a:sym typeface="Wingdings" pitchFamily="2" charset="2"/>
              </a:rPr>
              <a:t> </a:t>
            </a:r>
            <a:r>
              <a:rPr lang="id-ID" sz="1900" dirty="0">
                <a:cs typeface="Times New Roman" pitchFamily="18" charset="0"/>
                <a:sym typeface="Wingdings" pitchFamily="2" charset="2"/>
              </a:rPr>
              <a:t>P</a:t>
            </a:r>
            <a:r>
              <a:rPr lang="id-ID" sz="2000" dirty="0">
                <a:cs typeface="Times New Roman" pitchFamily="18" charset="0"/>
              </a:rPr>
              <a:t>E ↑ = C(Y-T) + I + G ↑</a:t>
            </a:r>
            <a:r>
              <a:rPr lang="id-ID" sz="2000" dirty="0">
                <a:cs typeface="Times New Roman" pitchFamily="18" charset="0"/>
                <a:sym typeface="Wingdings" pitchFamily="2" charset="2"/>
              </a:rPr>
              <a:t>  </a:t>
            </a:r>
            <a:r>
              <a:rPr lang="id-ID" sz="2000" b="1" dirty="0">
                <a:solidFill>
                  <a:srgbClr val="FF0000"/>
                </a:solidFill>
                <a:cs typeface="Times New Roman" pitchFamily="18" charset="0"/>
                <a:sym typeface="Wingdings" pitchFamily="2" charset="2"/>
              </a:rPr>
              <a:t>Y </a:t>
            </a:r>
            <a:r>
              <a:rPr lang="id-ID" sz="2000" b="1" dirty="0">
                <a:solidFill>
                  <a:srgbClr val="FF0000"/>
                </a:solidFill>
                <a:cs typeface="Times New Roman" pitchFamily="18" charset="0"/>
              </a:rPr>
              <a:t>↑</a:t>
            </a:r>
            <a:r>
              <a:rPr lang="id-ID" sz="2000" dirty="0">
                <a:cs typeface="Times New Roman" pitchFamily="18" charset="0"/>
              </a:rPr>
              <a:t> </a:t>
            </a:r>
            <a:r>
              <a:rPr lang="id-ID" sz="1900" dirty="0">
                <a:cs typeface="Times New Roman" pitchFamily="18" charset="0"/>
                <a:sym typeface="Wingdings" pitchFamily="2" charset="2"/>
              </a:rPr>
              <a:t></a:t>
            </a:r>
            <a:r>
              <a:rPr lang="id-ID" sz="1900" b="1" dirty="0">
                <a:solidFill>
                  <a:srgbClr val="FF0000"/>
                </a:solidFill>
                <a:cs typeface="Times New Roman" pitchFamily="18" charset="0"/>
                <a:sym typeface="Wingdings" pitchFamily="2" charset="2"/>
              </a:rPr>
              <a:t> </a:t>
            </a:r>
            <a:r>
              <a:rPr lang="id-ID" sz="1900" dirty="0">
                <a:cs typeface="Times New Roman" pitchFamily="18" charset="0"/>
                <a:sym typeface="Wingdings" pitchFamily="2" charset="2"/>
              </a:rPr>
              <a:t>pasar barang: IS kanan dari </a:t>
            </a:r>
            <a:r>
              <a:rPr lang="id-ID" sz="1900" dirty="0">
                <a:cs typeface="Times New Roman" pitchFamily="18" charset="0"/>
              </a:rPr>
              <a:t>IS</a:t>
            </a:r>
            <a:r>
              <a:rPr lang="id-ID" sz="1900" baseline="-25000" dirty="0">
                <a:cs typeface="Times New Roman" pitchFamily="18" charset="0"/>
              </a:rPr>
              <a:t>1</a:t>
            </a:r>
            <a:r>
              <a:rPr lang="id-ID" sz="1900" dirty="0">
                <a:cs typeface="Times New Roman" pitchFamily="18" charset="0"/>
              </a:rPr>
              <a:t> ke IS</a:t>
            </a:r>
            <a:r>
              <a:rPr lang="id-ID" sz="1900" baseline="-25000" dirty="0">
                <a:cs typeface="Times New Roman" pitchFamily="18" charset="0"/>
              </a:rPr>
              <a:t>2 </a:t>
            </a:r>
            <a:r>
              <a:rPr lang="id-ID" sz="1900" dirty="0">
                <a:cs typeface="Times New Roman" pitchFamily="18" charset="0"/>
                <a:sym typeface="Wingdings" pitchFamily="2" charset="2"/>
              </a:rPr>
              <a:t> pada r1 dan </a:t>
            </a:r>
            <a:r>
              <a:rPr lang="id-ID" sz="1900" dirty="0">
                <a:cs typeface="Times New Roman" pitchFamily="18" charset="0"/>
              </a:rPr>
              <a:t>IS</a:t>
            </a:r>
            <a:r>
              <a:rPr lang="id-ID" sz="1900" baseline="-25000" dirty="0">
                <a:cs typeface="Times New Roman" pitchFamily="18" charset="0"/>
              </a:rPr>
              <a:t>2</a:t>
            </a:r>
            <a:r>
              <a:rPr lang="id-ID" sz="1900" dirty="0">
                <a:cs typeface="Times New Roman" pitchFamily="18" charset="0"/>
              </a:rPr>
              <a:t>: titik </a:t>
            </a:r>
            <a:r>
              <a:rPr lang="id-ID" sz="1900" b="1" dirty="0">
                <a:solidFill>
                  <a:srgbClr val="FF0000"/>
                </a:solidFill>
                <a:cs typeface="Times New Roman" pitchFamily="18" charset="0"/>
              </a:rPr>
              <a:t>C</a:t>
            </a:r>
            <a:r>
              <a:rPr lang="id-ID" sz="1900" dirty="0">
                <a:cs typeface="Times New Roman" pitchFamily="18" charset="0"/>
              </a:rPr>
              <a:t> (r1 dan Y3): </a:t>
            </a:r>
            <a:r>
              <a:rPr lang="id-ID" sz="1900" b="1" dirty="0">
                <a:solidFill>
                  <a:srgbClr val="FF0000"/>
                </a:solidFill>
                <a:cs typeface="Times New Roman" pitchFamily="18" charset="0"/>
              </a:rPr>
              <a:t>Y ↑</a:t>
            </a:r>
            <a:r>
              <a:rPr lang="id-ID" sz="1900" dirty="0">
                <a:cs typeface="Times New Roman" pitchFamily="18" charset="0"/>
              </a:rPr>
              <a:t> dari Y1 ke Y3 </a:t>
            </a:r>
            <a:r>
              <a:rPr lang="id-ID" sz="1900" dirty="0">
                <a:cs typeface="Times New Roman" pitchFamily="18" charset="0"/>
                <a:sym typeface="Wingdings" pitchFamily="2" charset="2"/>
              </a:rPr>
              <a:t> ∆Y = 1/(1-MPC) . ∆G    </a:t>
            </a:r>
            <a:r>
              <a:rPr lang="id-ID" sz="1900" b="1" dirty="0">
                <a:cs typeface="Times New Roman" pitchFamily="18" charset="0"/>
                <a:sym typeface="Wingdings" pitchFamily="2" charset="2"/>
              </a:rPr>
              <a:t>Gb.2</a:t>
            </a:r>
            <a:r>
              <a:rPr lang="id-ID" sz="1900" dirty="0">
                <a:cs typeface="Times New Roman" pitchFamily="18" charset="0"/>
                <a:sym typeface="Wingdings" pitchFamily="2" charset="2"/>
              </a:rPr>
              <a:t>: pasar uang: </a:t>
            </a:r>
            <a:r>
              <a:rPr lang="id-ID" sz="1900" b="1" dirty="0">
                <a:solidFill>
                  <a:srgbClr val="FF0000"/>
                </a:solidFill>
                <a:cs typeface="Times New Roman" pitchFamily="18" charset="0"/>
                <a:sym typeface="Wingdings" pitchFamily="2" charset="2"/>
              </a:rPr>
              <a:t>L ↑</a:t>
            </a:r>
            <a:r>
              <a:rPr lang="id-ID" sz="1900" dirty="0">
                <a:cs typeface="Times New Roman" pitchFamily="18" charset="0"/>
                <a:sym typeface="Wingdings" pitchFamily="2" charset="2"/>
              </a:rPr>
              <a:t> dari L (r, Y1) ke L (r, Y3) ] ; Ms tetap  </a:t>
            </a:r>
            <a:r>
              <a:rPr lang="id-ID" sz="1900" b="1" dirty="0">
                <a:solidFill>
                  <a:srgbClr val="FF0000"/>
                </a:solidFill>
                <a:cs typeface="Times New Roman" pitchFamily="18" charset="0"/>
                <a:sym typeface="Wingdings" pitchFamily="2" charset="2"/>
              </a:rPr>
              <a:t>r ↑</a:t>
            </a:r>
            <a:r>
              <a:rPr lang="id-ID" sz="1900" dirty="0">
                <a:cs typeface="Times New Roman" pitchFamily="18" charset="0"/>
                <a:sym typeface="Wingdings" pitchFamily="2" charset="2"/>
              </a:rPr>
              <a:t> (dari r1 ke r2)  </a:t>
            </a:r>
            <a:r>
              <a:rPr lang="id-ID" sz="1900" b="1" dirty="0">
                <a:cs typeface="Times New Roman" pitchFamily="18" charset="0"/>
                <a:sym typeface="Wingdings" pitchFamily="2" charset="2"/>
              </a:rPr>
              <a:t>Gb. 3</a:t>
            </a:r>
            <a:r>
              <a:rPr lang="id-ID" sz="1900" dirty="0">
                <a:cs typeface="Times New Roman" pitchFamily="18" charset="0"/>
                <a:sym typeface="Wingdings" pitchFamily="2" charset="2"/>
              </a:rPr>
              <a:t>: </a:t>
            </a:r>
            <a:r>
              <a:rPr lang="id-ID" sz="1900" b="1" dirty="0">
                <a:solidFill>
                  <a:srgbClr val="CC0099"/>
                </a:solidFill>
                <a:cs typeface="Times New Roman" pitchFamily="18" charset="0"/>
                <a:sym typeface="Wingdings" pitchFamily="2" charset="2"/>
              </a:rPr>
              <a:t>I ↓</a:t>
            </a:r>
            <a:r>
              <a:rPr lang="id-ID" sz="1900" dirty="0">
                <a:cs typeface="Times New Roman" pitchFamily="18" charset="0"/>
                <a:sym typeface="Wingdings" pitchFamily="2" charset="2"/>
              </a:rPr>
              <a:t> [I(r)] dari I1 ke I2  </a:t>
            </a:r>
            <a:r>
              <a:rPr lang="id-ID" sz="1900" b="1" dirty="0">
                <a:cs typeface="Times New Roman" pitchFamily="18" charset="0"/>
                <a:sym typeface="Wingdings" pitchFamily="2" charset="2"/>
              </a:rPr>
              <a:t>Gb.1</a:t>
            </a:r>
            <a:r>
              <a:rPr lang="id-ID" sz="1900" dirty="0">
                <a:cs typeface="Times New Roman" pitchFamily="18" charset="0"/>
                <a:sym typeface="Wingdings" pitchFamily="2" charset="2"/>
              </a:rPr>
              <a:t>:</a:t>
            </a:r>
            <a:r>
              <a:rPr lang="id-ID" sz="1900" b="1" dirty="0">
                <a:solidFill>
                  <a:srgbClr val="CC0099"/>
                </a:solidFill>
                <a:cs typeface="Times New Roman" pitchFamily="18" charset="0"/>
                <a:sym typeface="Wingdings" pitchFamily="2" charset="2"/>
              </a:rPr>
              <a:t> </a:t>
            </a:r>
            <a:r>
              <a:rPr lang="id-ID" sz="1900" dirty="0">
                <a:cs typeface="Times New Roman" pitchFamily="18" charset="0"/>
                <a:sym typeface="Wingdings" pitchFamily="2" charset="2"/>
              </a:rPr>
              <a:t>pasar barang Y ↓ dari Y3 ke Y2  IS2 dan </a:t>
            </a:r>
            <a:r>
              <a:rPr lang="id-ID" sz="1900" dirty="0"/>
              <a:t>LM</a:t>
            </a:r>
            <a:r>
              <a:rPr lang="id-ID" sz="1900" baseline="-25000" dirty="0"/>
              <a:t>1</a:t>
            </a:r>
            <a:r>
              <a:rPr lang="id-ID" sz="1900" dirty="0">
                <a:cs typeface="Times New Roman" pitchFamily="18" charset="0"/>
                <a:sym typeface="Wingdings" pitchFamily="2" charset="2"/>
              </a:rPr>
              <a:t>: titik </a:t>
            </a:r>
            <a:r>
              <a:rPr lang="id-ID" sz="1900" b="1" dirty="0">
                <a:solidFill>
                  <a:srgbClr val="0070C0"/>
                </a:solidFill>
                <a:cs typeface="Times New Roman" pitchFamily="18" charset="0"/>
                <a:sym typeface="Wingdings" pitchFamily="2" charset="2"/>
              </a:rPr>
              <a:t>B</a:t>
            </a:r>
            <a:r>
              <a:rPr lang="id-ID" sz="1900" dirty="0">
                <a:cs typeface="Times New Roman" pitchFamily="18" charset="0"/>
                <a:sym typeface="Wingdings" pitchFamily="2" charset="2"/>
              </a:rPr>
              <a:t> (r2 dan Y2)  </a:t>
            </a:r>
            <a:r>
              <a:rPr lang="id-ID" sz="1900" b="1" dirty="0">
                <a:solidFill>
                  <a:srgbClr val="FF0000"/>
                </a:solidFill>
                <a:cs typeface="Times New Roman" pitchFamily="18" charset="0"/>
              </a:rPr>
              <a:t>G ↑</a:t>
            </a:r>
            <a:r>
              <a:rPr lang="id-ID" sz="1900" dirty="0">
                <a:cs typeface="Times New Roman" pitchFamily="18" charset="0"/>
              </a:rPr>
              <a:t>: </a:t>
            </a:r>
            <a:r>
              <a:rPr lang="id-ID" sz="1900" dirty="0">
                <a:cs typeface="Times New Roman" pitchFamily="18" charset="0"/>
                <a:sym typeface="Wingdings" pitchFamily="2" charset="2"/>
              </a:rPr>
              <a:t>hasil akhir Y ↑ dari Y1 ke Y2 dg </a:t>
            </a:r>
            <a:r>
              <a:rPr lang="id-ID" sz="1900" b="1" dirty="0">
                <a:solidFill>
                  <a:srgbClr val="FF0000"/>
                </a:solidFill>
                <a:cs typeface="Times New Roman" pitchFamily="18" charset="0"/>
                <a:sym typeface="Wingdings" pitchFamily="2" charset="2"/>
              </a:rPr>
              <a:t>∆Y &lt; 1/(1-MPC) . ∆G</a:t>
            </a:r>
          </a:p>
        </p:txBody>
      </p:sp>
      <p:sp>
        <p:nvSpPr>
          <p:cNvPr id="14371" name="Line 30"/>
          <p:cNvSpPr>
            <a:spLocks noChangeShapeType="1"/>
          </p:cNvSpPr>
          <p:nvPr/>
        </p:nvSpPr>
        <p:spPr bwMode="auto">
          <a:xfrm>
            <a:off x="7445375" y="3035300"/>
            <a:ext cx="1385888" cy="115411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2" name="Line 39"/>
          <p:cNvSpPr>
            <a:spLocks noChangeShapeType="1"/>
          </p:cNvSpPr>
          <p:nvPr/>
        </p:nvSpPr>
        <p:spPr bwMode="auto">
          <a:xfrm flipV="1">
            <a:off x="7754938" y="4113213"/>
            <a:ext cx="695325" cy="15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1" name="Straight Connector 70"/>
          <p:cNvCxnSpPr/>
          <p:nvPr/>
        </p:nvCxnSpPr>
        <p:spPr>
          <a:xfrm>
            <a:off x="1074738" y="3048000"/>
            <a:ext cx="1752600" cy="15716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374" name="TextBox 43"/>
          <p:cNvSpPr txBox="1">
            <a:spLocks noChangeArrowheads="1"/>
          </p:cNvSpPr>
          <p:nvPr/>
        </p:nvSpPr>
        <p:spPr bwMode="auto">
          <a:xfrm>
            <a:off x="2601913" y="4191000"/>
            <a:ext cx="912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id-ID" sz="1800" b="1">
                <a:solidFill>
                  <a:srgbClr val="FF0000"/>
                </a:solidFill>
              </a:rPr>
              <a:t>L(r,Y</a:t>
            </a:r>
            <a:r>
              <a:rPr lang="en-US" sz="1800" b="1">
                <a:solidFill>
                  <a:srgbClr val="FF0000"/>
                </a:solidFill>
              </a:rPr>
              <a:t>3</a:t>
            </a:r>
            <a:r>
              <a:rPr lang="id-ID" sz="1800"/>
              <a:t>)</a:t>
            </a:r>
          </a:p>
        </p:txBody>
      </p:sp>
      <p:sp>
        <p:nvSpPr>
          <p:cNvPr id="14375" name="Line 38"/>
          <p:cNvSpPr>
            <a:spLocks noChangeShapeType="1"/>
          </p:cNvSpPr>
          <p:nvPr/>
        </p:nvSpPr>
        <p:spPr bwMode="auto">
          <a:xfrm flipH="1">
            <a:off x="7243763" y="3170238"/>
            <a:ext cx="1587500" cy="10302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6" name="Line 32"/>
          <p:cNvSpPr>
            <a:spLocks noChangeShapeType="1"/>
          </p:cNvSpPr>
          <p:nvPr/>
        </p:nvSpPr>
        <p:spPr bwMode="auto">
          <a:xfrm flipV="1">
            <a:off x="6964363" y="3973513"/>
            <a:ext cx="790575" cy="25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7" name="Line 12"/>
          <p:cNvSpPr>
            <a:spLocks noChangeShapeType="1"/>
          </p:cNvSpPr>
          <p:nvPr/>
        </p:nvSpPr>
        <p:spPr bwMode="auto">
          <a:xfrm>
            <a:off x="6959600" y="3652838"/>
            <a:ext cx="1193800" cy="26987"/>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8" name="Text Box 8"/>
          <p:cNvSpPr txBox="1">
            <a:spLocks noChangeArrowheads="1"/>
          </p:cNvSpPr>
          <p:nvPr/>
        </p:nvSpPr>
        <p:spPr bwMode="auto">
          <a:xfrm>
            <a:off x="6469063" y="3794125"/>
            <a:ext cx="4238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Cambria" pitchFamily="18" charset="0"/>
              </a:rPr>
              <a:t>r1</a:t>
            </a:r>
          </a:p>
        </p:txBody>
      </p:sp>
      <p:sp>
        <p:nvSpPr>
          <p:cNvPr id="14379" name="Text Box 8"/>
          <p:cNvSpPr txBox="1">
            <a:spLocks noChangeArrowheads="1"/>
          </p:cNvSpPr>
          <p:nvPr/>
        </p:nvSpPr>
        <p:spPr bwMode="auto">
          <a:xfrm>
            <a:off x="6457950" y="3290888"/>
            <a:ext cx="4413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b="1">
                <a:solidFill>
                  <a:srgbClr val="FF0000"/>
                </a:solidFill>
                <a:latin typeface="Cambria" pitchFamily="18" charset="0"/>
              </a:rPr>
              <a:t>r2</a:t>
            </a:r>
          </a:p>
        </p:txBody>
      </p:sp>
      <p:sp>
        <p:nvSpPr>
          <p:cNvPr id="14380" name="Text Box 8"/>
          <p:cNvSpPr txBox="1">
            <a:spLocks noChangeArrowheads="1"/>
          </p:cNvSpPr>
          <p:nvPr/>
        </p:nvSpPr>
        <p:spPr bwMode="auto">
          <a:xfrm>
            <a:off x="8505825" y="2841625"/>
            <a:ext cx="5254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latin typeface="Cambria" pitchFamily="18" charset="0"/>
              </a:rPr>
              <a:t>LM1</a:t>
            </a:r>
          </a:p>
        </p:txBody>
      </p:sp>
      <p:sp>
        <p:nvSpPr>
          <p:cNvPr id="32818" name="Text Box 8"/>
          <p:cNvSpPr txBox="1">
            <a:spLocks noChangeArrowheads="1"/>
          </p:cNvSpPr>
          <p:nvPr/>
        </p:nvSpPr>
        <p:spPr bwMode="auto">
          <a:xfrm>
            <a:off x="7164388" y="5005388"/>
            <a:ext cx="415925" cy="339725"/>
          </a:xfrm>
          <a:prstGeom prst="rect">
            <a:avLst/>
          </a:prstGeom>
          <a:solidFill>
            <a:schemeClr val="accent6">
              <a:lumMod val="20000"/>
              <a:lumOff val="80000"/>
            </a:schemeClr>
          </a:solidFill>
          <a:ln>
            <a:noFill/>
          </a:ln>
          <a:effec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id-ID" sz="1600" dirty="0">
                <a:latin typeface="Cambria" pitchFamily="18" charset="0"/>
              </a:rPr>
              <a:t>Y1</a:t>
            </a:r>
            <a:endParaRPr lang="en-US" sz="1600" dirty="0">
              <a:latin typeface="Cambria" pitchFamily="18" charset="0"/>
            </a:endParaRPr>
          </a:p>
        </p:txBody>
      </p:sp>
      <p:sp>
        <p:nvSpPr>
          <p:cNvPr id="32819" name="Text Box 8"/>
          <p:cNvSpPr txBox="1">
            <a:spLocks noChangeArrowheads="1"/>
          </p:cNvSpPr>
          <p:nvPr/>
        </p:nvSpPr>
        <p:spPr bwMode="auto">
          <a:xfrm>
            <a:off x="8213725" y="4619625"/>
            <a:ext cx="431800" cy="307975"/>
          </a:xfrm>
          <a:prstGeom prst="rect">
            <a:avLst/>
          </a:prstGeom>
          <a:solidFill>
            <a:schemeClr val="accent6">
              <a:lumMod val="20000"/>
              <a:lumOff val="80000"/>
            </a:schemeClr>
          </a:solidFill>
          <a:ln>
            <a:noFill/>
          </a:ln>
          <a:effec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400" dirty="0">
                <a:latin typeface="Cambria" pitchFamily="18" charset="0"/>
              </a:rPr>
              <a:t>IS1</a:t>
            </a:r>
          </a:p>
        </p:txBody>
      </p:sp>
      <p:sp>
        <p:nvSpPr>
          <p:cNvPr id="32820" name="Text Box 8"/>
          <p:cNvSpPr txBox="1">
            <a:spLocks noChangeArrowheads="1"/>
          </p:cNvSpPr>
          <p:nvPr/>
        </p:nvSpPr>
        <p:spPr bwMode="auto">
          <a:xfrm>
            <a:off x="8658225" y="4144963"/>
            <a:ext cx="444500" cy="307975"/>
          </a:xfrm>
          <a:prstGeom prst="rect">
            <a:avLst/>
          </a:prstGeom>
          <a:solidFill>
            <a:schemeClr val="accent6">
              <a:lumMod val="20000"/>
              <a:lumOff val="80000"/>
            </a:schemeClr>
          </a:solidFill>
          <a:ln>
            <a:noFill/>
          </a:ln>
          <a:effec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400" b="1" dirty="0">
                <a:solidFill>
                  <a:srgbClr val="FF0000"/>
                </a:solidFill>
                <a:latin typeface="Cambria" pitchFamily="18" charset="0"/>
              </a:rPr>
              <a:t>IS2</a:t>
            </a:r>
          </a:p>
        </p:txBody>
      </p:sp>
      <p:sp>
        <p:nvSpPr>
          <p:cNvPr id="14384" name="Text Box 8"/>
          <p:cNvSpPr txBox="1">
            <a:spLocks noChangeArrowheads="1"/>
          </p:cNvSpPr>
          <p:nvPr/>
        </p:nvSpPr>
        <p:spPr bwMode="auto">
          <a:xfrm>
            <a:off x="3411538" y="3783013"/>
            <a:ext cx="4238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Cambria" pitchFamily="18" charset="0"/>
              </a:rPr>
              <a:t>r1</a:t>
            </a:r>
          </a:p>
        </p:txBody>
      </p:sp>
      <p:sp>
        <p:nvSpPr>
          <p:cNvPr id="14385" name="Text Box 8"/>
          <p:cNvSpPr txBox="1">
            <a:spLocks noChangeArrowheads="1"/>
          </p:cNvSpPr>
          <p:nvPr/>
        </p:nvSpPr>
        <p:spPr bwMode="auto">
          <a:xfrm>
            <a:off x="3484563" y="2986088"/>
            <a:ext cx="44291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b="1">
                <a:solidFill>
                  <a:srgbClr val="FF0000"/>
                </a:solidFill>
                <a:latin typeface="Cambria" pitchFamily="18" charset="0"/>
              </a:rPr>
              <a:t>r2</a:t>
            </a:r>
          </a:p>
        </p:txBody>
      </p:sp>
      <p:sp>
        <p:nvSpPr>
          <p:cNvPr id="14386" name="Text Box 8"/>
          <p:cNvSpPr txBox="1">
            <a:spLocks noChangeArrowheads="1"/>
          </p:cNvSpPr>
          <p:nvPr/>
        </p:nvSpPr>
        <p:spPr bwMode="auto">
          <a:xfrm>
            <a:off x="376238" y="3949700"/>
            <a:ext cx="4095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Cambria" pitchFamily="18" charset="0"/>
              </a:rPr>
              <a:t>r1</a:t>
            </a:r>
          </a:p>
        </p:txBody>
      </p:sp>
      <p:sp>
        <p:nvSpPr>
          <p:cNvPr id="14387" name="Text Box 8"/>
          <p:cNvSpPr txBox="1">
            <a:spLocks noChangeArrowheads="1"/>
          </p:cNvSpPr>
          <p:nvPr/>
        </p:nvSpPr>
        <p:spPr bwMode="auto">
          <a:xfrm>
            <a:off x="352425" y="3098800"/>
            <a:ext cx="4270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b="1">
                <a:solidFill>
                  <a:srgbClr val="FF0000"/>
                </a:solidFill>
                <a:latin typeface="Cambria" pitchFamily="18" charset="0"/>
              </a:rPr>
              <a:t>r2</a:t>
            </a:r>
          </a:p>
        </p:txBody>
      </p:sp>
      <p:sp>
        <p:nvSpPr>
          <p:cNvPr id="14388" name="TextBox 11"/>
          <p:cNvSpPr txBox="1">
            <a:spLocks noChangeArrowheads="1"/>
          </p:cNvSpPr>
          <p:nvPr/>
        </p:nvSpPr>
        <p:spPr bwMode="auto">
          <a:xfrm>
            <a:off x="1270000" y="5112183"/>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dirty="0"/>
              <a:t>M1</a:t>
            </a:r>
          </a:p>
        </p:txBody>
      </p:sp>
      <p:cxnSp>
        <p:nvCxnSpPr>
          <p:cNvPr id="69" name="Straight Arrow Connector 68"/>
          <p:cNvCxnSpPr/>
          <p:nvPr/>
        </p:nvCxnSpPr>
        <p:spPr>
          <a:xfrm flipH="1" flipV="1">
            <a:off x="6681788" y="3611563"/>
            <a:ext cx="3175" cy="28575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391" name="Line 12"/>
          <p:cNvSpPr>
            <a:spLocks noChangeShapeType="1"/>
          </p:cNvSpPr>
          <p:nvPr/>
        </p:nvSpPr>
        <p:spPr bwMode="auto">
          <a:xfrm>
            <a:off x="7683500" y="3965575"/>
            <a:ext cx="890588" cy="14288"/>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2" name="Line 38"/>
          <p:cNvSpPr>
            <a:spLocks noChangeShapeType="1"/>
          </p:cNvSpPr>
          <p:nvPr/>
        </p:nvSpPr>
        <p:spPr bwMode="auto">
          <a:xfrm>
            <a:off x="8570913" y="4006850"/>
            <a:ext cx="0" cy="1109663"/>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30" name="Text Box 8"/>
          <p:cNvSpPr txBox="1">
            <a:spLocks noChangeArrowheads="1"/>
          </p:cNvSpPr>
          <p:nvPr/>
        </p:nvSpPr>
        <p:spPr bwMode="auto">
          <a:xfrm>
            <a:off x="8312150" y="5060950"/>
            <a:ext cx="428625" cy="338138"/>
          </a:xfrm>
          <a:prstGeom prst="rect">
            <a:avLst/>
          </a:prstGeom>
          <a:solidFill>
            <a:schemeClr val="accent6">
              <a:lumMod val="20000"/>
              <a:lumOff val="80000"/>
            </a:schemeClr>
          </a:solidFill>
          <a:ln>
            <a:noFill/>
          </a:ln>
          <a:effec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id-ID" sz="1600" b="1" dirty="0">
                <a:solidFill>
                  <a:srgbClr val="FF0000"/>
                </a:solidFill>
                <a:latin typeface="Cambria" pitchFamily="18" charset="0"/>
              </a:rPr>
              <a:t>Y</a:t>
            </a:r>
            <a:r>
              <a:rPr lang="en-US" sz="1600" b="1" dirty="0">
                <a:solidFill>
                  <a:srgbClr val="FF0000"/>
                </a:solidFill>
                <a:latin typeface="Cambria" pitchFamily="18" charset="0"/>
              </a:rPr>
              <a:t>3</a:t>
            </a:r>
          </a:p>
        </p:txBody>
      </p:sp>
      <p:cxnSp>
        <p:nvCxnSpPr>
          <p:cNvPr id="77" name="Straight Arrow Connector 76"/>
          <p:cNvCxnSpPr/>
          <p:nvPr/>
        </p:nvCxnSpPr>
        <p:spPr>
          <a:xfrm flipH="1" flipV="1">
            <a:off x="8307388" y="3541713"/>
            <a:ext cx="263525" cy="225425"/>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395" name="Line 38"/>
          <p:cNvSpPr>
            <a:spLocks noChangeShapeType="1"/>
          </p:cNvSpPr>
          <p:nvPr/>
        </p:nvSpPr>
        <p:spPr bwMode="auto">
          <a:xfrm>
            <a:off x="7516813" y="4073525"/>
            <a:ext cx="23812" cy="97313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6" name="Line 38"/>
          <p:cNvSpPr>
            <a:spLocks noChangeShapeType="1"/>
          </p:cNvSpPr>
          <p:nvPr/>
        </p:nvSpPr>
        <p:spPr bwMode="auto">
          <a:xfrm>
            <a:off x="8167688" y="3711575"/>
            <a:ext cx="0" cy="1293813"/>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7372350" y="4114800"/>
            <a:ext cx="269626" cy="261610"/>
          </a:xfrm>
          <a:prstGeom prst="rect">
            <a:avLst/>
          </a:prstGeom>
          <a:solidFill>
            <a:schemeClr val="accent6">
              <a:lumMod val="20000"/>
              <a:lumOff val="80000"/>
            </a:schemeClr>
          </a:solidFill>
        </p:spPr>
        <p:txBody>
          <a:bodyPr wrap="none">
            <a:spAutoFit/>
          </a:bodyPr>
          <a:lstStyle/>
          <a:p>
            <a:pPr>
              <a:defRPr/>
            </a:pPr>
            <a:r>
              <a:rPr lang="en-US" sz="1100" b="1" dirty="0"/>
              <a:t>A</a:t>
            </a:r>
          </a:p>
        </p:txBody>
      </p:sp>
      <p:sp>
        <p:nvSpPr>
          <p:cNvPr id="68" name="TextBox 67"/>
          <p:cNvSpPr txBox="1"/>
          <p:nvPr/>
        </p:nvSpPr>
        <p:spPr>
          <a:xfrm>
            <a:off x="8658225" y="3767138"/>
            <a:ext cx="200025" cy="260350"/>
          </a:xfrm>
          <a:prstGeom prst="rect">
            <a:avLst/>
          </a:prstGeom>
          <a:solidFill>
            <a:schemeClr val="accent6">
              <a:lumMod val="20000"/>
              <a:lumOff val="80000"/>
            </a:schemeClr>
          </a:solidFill>
        </p:spPr>
        <p:txBody>
          <a:bodyPr>
            <a:spAutoFit/>
          </a:bodyPr>
          <a:lstStyle/>
          <a:p>
            <a:pPr>
              <a:defRPr/>
            </a:pPr>
            <a:r>
              <a:rPr lang="en-US" sz="1100" b="1" dirty="0"/>
              <a:t>C</a:t>
            </a:r>
          </a:p>
        </p:txBody>
      </p:sp>
      <p:sp>
        <p:nvSpPr>
          <p:cNvPr id="70" name="TextBox 69"/>
          <p:cNvSpPr txBox="1"/>
          <p:nvPr/>
        </p:nvSpPr>
        <p:spPr>
          <a:xfrm>
            <a:off x="8010525" y="3246438"/>
            <a:ext cx="263214" cy="261610"/>
          </a:xfrm>
          <a:prstGeom prst="rect">
            <a:avLst/>
          </a:prstGeom>
          <a:solidFill>
            <a:schemeClr val="accent6">
              <a:lumMod val="20000"/>
              <a:lumOff val="80000"/>
            </a:schemeClr>
          </a:solidFill>
        </p:spPr>
        <p:txBody>
          <a:bodyPr wrap="none">
            <a:spAutoFit/>
          </a:bodyPr>
          <a:lstStyle/>
          <a:p>
            <a:pPr>
              <a:defRPr/>
            </a:pPr>
            <a:r>
              <a:rPr lang="en-US" sz="1100" b="1" dirty="0"/>
              <a:t>B</a:t>
            </a:r>
          </a:p>
        </p:txBody>
      </p:sp>
      <p:sp>
        <p:nvSpPr>
          <p:cNvPr id="72" name="Text Box 8"/>
          <p:cNvSpPr txBox="1">
            <a:spLocks noChangeArrowheads="1"/>
          </p:cNvSpPr>
          <p:nvPr/>
        </p:nvSpPr>
        <p:spPr bwMode="auto">
          <a:xfrm>
            <a:off x="7843838" y="5087938"/>
            <a:ext cx="415925" cy="339725"/>
          </a:xfrm>
          <a:prstGeom prst="rect">
            <a:avLst/>
          </a:prstGeom>
          <a:solidFill>
            <a:schemeClr val="accent6">
              <a:lumMod val="20000"/>
              <a:lumOff val="80000"/>
            </a:schemeClr>
          </a:solidFill>
          <a:ln>
            <a:noFill/>
          </a:ln>
          <a:effec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id-ID" sz="1600" dirty="0">
                <a:latin typeface="Cambria" pitchFamily="18" charset="0"/>
              </a:rPr>
              <a:t>Y</a:t>
            </a:r>
            <a:r>
              <a:rPr lang="en-US" sz="1600" dirty="0">
                <a:latin typeface="Cambria" pitchFamily="18" charset="0"/>
              </a:rPr>
              <a:t>2</a:t>
            </a:r>
          </a:p>
        </p:txBody>
      </p:sp>
      <p:cxnSp>
        <p:nvCxnSpPr>
          <p:cNvPr id="6" name="Straight Connector 5"/>
          <p:cNvCxnSpPr/>
          <p:nvPr/>
        </p:nvCxnSpPr>
        <p:spPr>
          <a:xfrm>
            <a:off x="4957762" y="4006850"/>
            <a:ext cx="0" cy="85566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445000" y="3230563"/>
            <a:ext cx="0" cy="162560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76" name="Text Box 8"/>
          <p:cNvSpPr txBox="1">
            <a:spLocks noChangeArrowheads="1"/>
          </p:cNvSpPr>
          <p:nvPr/>
        </p:nvSpPr>
        <p:spPr bwMode="auto">
          <a:xfrm>
            <a:off x="4775200" y="4875213"/>
            <a:ext cx="365125" cy="338137"/>
          </a:xfrm>
          <a:prstGeom prst="rect">
            <a:avLst/>
          </a:prstGeom>
          <a:solidFill>
            <a:schemeClr val="accent6">
              <a:lumMod val="20000"/>
              <a:lumOff val="80000"/>
            </a:schemeClr>
          </a:solidFill>
          <a:ln>
            <a:noFill/>
          </a:ln>
          <a:effec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600" dirty="0">
                <a:latin typeface="Cambria" pitchFamily="18" charset="0"/>
              </a:rPr>
              <a:t>I1</a:t>
            </a:r>
          </a:p>
        </p:txBody>
      </p:sp>
      <p:sp>
        <p:nvSpPr>
          <p:cNvPr id="78" name="Text Box 8"/>
          <p:cNvSpPr txBox="1">
            <a:spLocks noChangeArrowheads="1"/>
          </p:cNvSpPr>
          <p:nvPr/>
        </p:nvSpPr>
        <p:spPr bwMode="auto">
          <a:xfrm>
            <a:off x="4214813" y="4891088"/>
            <a:ext cx="365125" cy="339725"/>
          </a:xfrm>
          <a:prstGeom prst="rect">
            <a:avLst/>
          </a:prstGeom>
          <a:solidFill>
            <a:schemeClr val="accent6">
              <a:lumMod val="20000"/>
              <a:lumOff val="80000"/>
            </a:schemeClr>
          </a:solidFill>
          <a:ln>
            <a:noFill/>
          </a:ln>
          <a:effec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600" dirty="0">
                <a:latin typeface="Cambria" pitchFamily="18" charset="0"/>
              </a:rPr>
              <a:t>I2</a:t>
            </a:r>
          </a:p>
        </p:txBody>
      </p:sp>
      <p:cxnSp>
        <p:nvCxnSpPr>
          <p:cNvPr id="13" name="Straight Arrow Connector 12"/>
          <p:cNvCxnSpPr/>
          <p:nvPr/>
        </p:nvCxnSpPr>
        <p:spPr>
          <a:xfrm flipH="1">
            <a:off x="4445000" y="4619625"/>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Text Box 34"/>
          <p:cNvSpPr txBox="1">
            <a:spLocks noChangeArrowheads="1"/>
          </p:cNvSpPr>
          <p:nvPr/>
        </p:nvSpPr>
        <p:spPr bwMode="auto">
          <a:xfrm>
            <a:off x="982663" y="6100763"/>
            <a:ext cx="1520825" cy="369887"/>
          </a:xfrm>
          <a:prstGeom prst="rect">
            <a:avLst/>
          </a:prstGeom>
          <a:solidFill>
            <a:schemeClr val="accent6">
              <a:lumMod val="20000"/>
              <a:lumOff val="80000"/>
            </a:schemeClr>
          </a:solidFill>
          <a:ln>
            <a:noFill/>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id-ID" sz="1800" b="1" i="1" dirty="0"/>
              <a:t>Ms = L (r, Y) </a:t>
            </a:r>
            <a:endParaRPr lang="id-ID" sz="1800" b="1" dirty="0"/>
          </a:p>
        </p:txBody>
      </p:sp>
      <p:sp>
        <p:nvSpPr>
          <p:cNvPr id="79" name="Text Box 34"/>
          <p:cNvSpPr txBox="1">
            <a:spLocks noChangeArrowheads="1"/>
          </p:cNvSpPr>
          <p:nvPr/>
        </p:nvSpPr>
        <p:spPr bwMode="auto">
          <a:xfrm>
            <a:off x="7656513" y="6253163"/>
            <a:ext cx="1055687" cy="371475"/>
          </a:xfrm>
          <a:prstGeom prst="rect">
            <a:avLst/>
          </a:prstGeom>
          <a:solidFill>
            <a:schemeClr val="accent6">
              <a:lumMod val="20000"/>
              <a:lumOff val="80000"/>
            </a:schemeClr>
          </a:solidFill>
          <a:ln>
            <a:noFill/>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1800" b="1" i="1" dirty="0"/>
              <a:t>IS = LM </a:t>
            </a:r>
            <a:endParaRPr lang="en-US" sz="1800" b="1" dirty="0"/>
          </a:p>
        </p:txBody>
      </p:sp>
      <p:sp>
        <p:nvSpPr>
          <p:cNvPr id="3" name="Slide Number Placeholder 2"/>
          <p:cNvSpPr>
            <a:spLocks noGrp="1"/>
          </p:cNvSpPr>
          <p:nvPr>
            <p:ph type="sldNum" sz="quarter" idx="12"/>
          </p:nvPr>
        </p:nvSpPr>
        <p:spPr/>
        <p:txBody>
          <a:bodyPr/>
          <a:lstStyle/>
          <a:p>
            <a:fld id="{456F6E04-529F-4CC8-A90A-18A07CEC6577}" type="slidenum">
              <a:rPr lang="en-US" smtClean="0"/>
              <a:t>8</a:t>
            </a:fld>
            <a:endParaRPr lang="en-US"/>
          </a:p>
        </p:txBody>
      </p:sp>
    </p:spTree>
    <p:extLst>
      <p:ext uri="{BB962C8B-B14F-4D97-AF65-F5344CB8AC3E}">
        <p14:creationId xmlns:p14="http://schemas.microsoft.com/office/powerpoint/2010/main" val="651540083"/>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685800" y="2743200"/>
            <a:ext cx="7848600" cy="3462486"/>
          </a:xfrm>
          <a:prstGeom prst="rect">
            <a:avLst/>
          </a:prstGeom>
          <a:solidFill>
            <a:srgbClr val="E0F4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id-ID" sz="2400" b="1" dirty="0">
                <a:solidFill>
                  <a:srgbClr val="FF0000"/>
                </a:solidFill>
                <a:cs typeface="Times New Roman" pitchFamily="18" charset="0"/>
              </a:rPr>
              <a:t>G ↑ </a:t>
            </a:r>
            <a:r>
              <a:rPr lang="id-ID" sz="2400" dirty="0">
                <a:cs typeface="Times New Roman" pitchFamily="18" charset="0"/>
                <a:sym typeface="Wingdings" pitchFamily="2" charset="2"/>
              </a:rPr>
              <a:t> </a:t>
            </a:r>
            <a:r>
              <a:rPr lang="en-US" sz="2400" dirty="0">
                <a:cs typeface="Times New Roman" pitchFamily="18" charset="0"/>
                <a:sym typeface="Wingdings" pitchFamily="2" charset="2"/>
              </a:rPr>
              <a:t>P</a:t>
            </a:r>
            <a:r>
              <a:rPr lang="id-ID" sz="2400" dirty="0">
                <a:cs typeface="Times New Roman" pitchFamily="18" charset="0"/>
              </a:rPr>
              <a:t>E ↑ = C(Y-T) + I + G ↑</a:t>
            </a:r>
            <a:r>
              <a:rPr lang="id-ID" sz="2400" dirty="0">
                <a:cs typeface="Times New Roman" pitchFamily="18" charset="0"/>
                <a:sym typeface="Wingdings" pitchFamily="2" charset="2"/>
              </a:rPr>
              <a:t>  </a:t>
            </a:r>
            <a:r>
              <a:rPr lang="id-ID" sz="2400" b="1" dirty="0">
                <a:solidFill>
                  <a:srgbClr val="FF0000"/>
                </a:solidFill>
                <a:cs typeface="Times New Roman" pitchFamily="18" charset="0"/>
                <a:sym typeface="Wingdings" pitchFamily="2" charset="2"/>
              </a:rPr>
              <a:t>Y </a:t>
            </a:r>
            <a:r>
              <a:rPr lang="id-ID" sz="2400" b="1" dirty="0">
                <a:solidFill>
                  <a:srgbClr val="FF0000"/>
                </a:solidFill>
                <a:cs typeface="Times New Roman" pitchFamily="18" charset="0"/>
              </a:rPr>
              <a:t>↑</a:t>
            </a:r>
            <a:r>
              <a:rPr lang="id-ID" sz="2400" dirty="0">
                <a:cs typeface="Times New Roman" pitchFamily="18" charset="0"/>
              </a:rPr>
              <a:t> (Y = </a:t>
            </a:r>
            <a:r>
              <a:rPr lang="en-US" sz="2400" dirty="0">
                <a:cs typeface="Times New Roman" pitchFamily="18" charset="0"/>
              </a:rPr>
              <a:t>P</a:t>
            </a:r>
            <a:r>
              <a:rPr lang="id-ID" sz="2400" dirty="0">
                <a:cs typeface="Times New Roman" pitchFamily="18" charset="0"/>
              </a:rPr>
              <a:t>E) dan </a:t>
            </a:r>
            <a:r>
              <a:rPr lang="id-ID" sz="2400" dirty="0">
                <a:cs typeface="Times New Roman" pitchFamily="18" charset="0"/>
                <a:sym typeface="Wingdings" pitchFamily="2" charset="2"/>
              </a:rPr>
              <a:t>∆Y = 1/(1-</a:t>
            </a:r>
            <a:endParaRPr lang="en-US" sz="2400" dirty="0">
              <a:cs typeface="Times New Roman" pitchFamily="18" charset="0"/>
              <a:sym typeface="Wingdings" pitchFamily="2" charset="2"/>
            </a:endParaRPr>
          </a:p>
          <a:p>
            <a:pPr>
              <a:lnSpc>
                <a:spcPct val="150000"/>
              </a:lnSpc>
            </a:pPr>
            <a:endParaRPr lang="en-US" sz="2400" dirty="0">
              <a:cs typeface="Times New Roman" pitchFamily="18" charset="0"/>
              <a:sym typeface="Wingdings" pitchFamily="2" charset="2"/>
            </a:endParaRPr>
          </a:p>
          <a:p>
            <a:pPr>
              <a:lnSpc>
                <a:spcPct val="150000"/>
              </a:lnSpc>
            </a:pPr>
            <a:r>
              <a:rPr lang="id-ID" sz="2400" dirty="0">
                <a:cs typeface="Times New Roman" pitchFamily="18" charset="0"/>
                <a:sym typeface="Wingdings" pitchFamily="2" charset="2"/>
              </a:rPr>
              <a:t>MPC) . ∆G  </a:t>
            </a:r>
            <a:r>
              <a:rPr lang="id-ID" sz="2400" b="1" dirty="0">
                <a:solidFill>
                  <a:srgbClr val="FF0000"/>
                </a:solidFill>
                <a:cs typeface="Times New Roman" pitchFamily="18" charset="0"/>
                <a:sym typeface="Wingdings" pitchFamily="2" charset="2"/>
              </a:rPr>
              <a:t>L </a:t>
            </a:r>
            <a:r>
              <a:rPr lang="id-ID" sz="2400" b="1" dirty="0">
                <a:solidFill>
                  <a:srgbClr val="FF0000"/>
                </a:solidFill>
                <a:cs typeface="Times New Roman" pitchFamily="18" charset="0"/>
              </a:rPr>
              <a:t>↑</a:t>
            </a:r>
            <a:r>
              <a:rPr lang="id-ID" sz="2400" b="1" dirty="0">
                <a:cs typeface="Times New Roman" pitchFamily="18" charset="0"/>
              </a:rPr>
              <a:t> </a:t>
            </a:r>
            <a:r>
              <a:rPr lang="id-ID" sz="2400" dirty="0">
                <a:cs typeface="Times New Roman" pitchFamily="18" charset="0"/>
              </a:rPr>
              <a:t>[L(r, Y)] </a:t>
            </a:r>
            <a:r>
              <a:rPr lang="en-US" sz="2400" dirty="0">
                <a:cs typeface="Times New Roman" pitchFamily="18" charset="0"/>
              </a:rPr>
              <a:t>; </a:t>
            </a:r>
            <a:r>
              <a:rPr lang="id-ID" sz="2400" dirty="0">
                <a:cs typeface="Times New Roman" pitchFamily="18" charset="0"/>
                <a:sym typeface="Wingdings" pitchFamily="2" charset="2"/>
              </a:rPr>
              <a:t>Ms tetap  </a:t>
            </a:r>
            <a:r>
              <a:rPr lang="id-ID" sz="2400" b="1" dirty="0">
                <a:solidFill>
                  <a:srgbClr val="FF0000"/>
                </a:solidFill>
                <a:cs typeface="Times New Roman" pitchFamily="18" charset="0"/>
                <a:sym typeface="Wingdings" pitchFamily="2" charset="2"/>
              </a:rPr>
              <a:t>r </a:t>
            </a:r>
            <a:r>
              <a:rPr lang="id-ID" sz="2400" b="1" dirty="0">
                <a:solidFill>
                  <a:srgbClr val="FF0000"/>
                </a:solidFill>
                <a:cs typeface="Times New Roman" pitchFamily="18" charset="0"/>
              </a:rPr>
              <a:t>↑</a:t>
            </a:r>
            <a:r>
              <a:rPr lang="id-ID" sz="2400" b="1" dirty="0">
                <a:cs typeface="Times New Roman" pitchFamily="18" charset="0"/>
              </a:rPr>
              <a:t> </a:t>
            </a:r>
            <a:r>
              <a:rPr lang="en-US" sz="2400" dirty="0">
                <a:cs typeface="Times New Roman" pitchFamily="18" charset="0"/>
              </a:rPr>
              <a:t>[</a:t>
            </a:r>
            <a:r>
              <a:rPr lang="id-ID" sz="2400" dirty="0">
                <a:cs typeface="Times New Roman" pitchFamily="18" charset="0"/>
              </a:rPr>
              <a:t>Ms = L (r,Y)</a:t>
            </a:r>
            <a:r>
              <a:rPr lang="en-US" sz="2400" dirty="0">
                <a:cs typeface="Times New Roman" pitchFamily="18" charset="0"/>
              </a:rPr>
              <a:t>] </a:t>
            </a:r>
            <a:r>
              <a:rPr lang="id-ID" sz="2400" dirty="0">
                <a:cs typeface="Times New Roman" pitchFamily="18" charset="0"/>
                <a:sym typeface="Wingdings" pitchFamily="2" charset="2"/>
              </a:rPr>
              <a:t></a:t>
            </a:r>
            <a:endParaRPr lang="en-US" sz="2400" dirty="0">
              <a:cs typeface="Times New Roman" pitchFamily="18" charset="0"/>
              <a:sym typeface="Wingdings" pitchFamily="2" charset="2"/>
            </a:endParaRPr>
          </a:p>
          <a:p>
            <a:pPr>
              <a:lnSpc>
                <a:spcPct val="150000"/>
              </a:lnSpc>
            </a:pPr>
            <a:r>
              <a:rPr lang="id-ID" sz="2400" dirty="0">
                <a:cs typeface="Times New Roman" pitchFamily="18" charset="0"/>
                <a:sym typeface="Wingdings" pitchFamily="2" charset="2"/>
              </a:rPr>
              <a:t> </a:t>
            </a:r>
            <a:endParaRPr lang="en-US" sz="2400" dirty="0">
              <a:cs typeface="Times New Roman" pitchFamily="18" charset="0"/>
              <a:sym typeface="Wingdings" pitchFamily="2" charset="2"/>
            </a:endParaRPr>
          </a:p>
          <a:p>
            <a:pPr>
              <a:lnSpc>
                <a:spcPct val="150000"/>
              </a:lnSpc>
            </a:pPr>
            <a:r>
              <a:rPr lang="id-ID" sz="2400" b="1" dirty="0">
                <a:solidFill>
                  <a:srgbClr val="FF0000"/>
                </a:solidFill>
                <a:cs typeface="Times New Roman" pitchFamily="18" charset="0"/>
                <a:sym typeface="Wingdings" pitchFamily="2" charset="2"/>
              </a:rPr>
              <a:t>I ↓</a:t>
            </a:r>
            <a:r>
              <a:rPr lang="id-ID" sz="2400" dirty="0">
                <a:cs typeface="Times New Roman" pitchFamily="18" charset="0"/>
                <a:sym typeface="Wingdings" pitchFamily="2" charset="2"/>
              </a:rPr>
              <a:t> [I(r)] </a:t>
            </a:r>
            <a:r>
              <a:rPr lang="id-ID" sz="2400" dirty="0">
                <a:cs typeface="Times New Roman" pitchFamily="18" charset="0"/>
              </a:rPr>
              <a:t> </a:t>
            </a:r>
            <a:r>
              <a:rPr lang="en-US" sz="2400" dirty="0">
                <a:cs typeface="Times New Roman" pitchFamily="18" charset="0"/>
              </a:rPr>
              <a:t>P</a:t>
            </a:r>
            <a:r>
              <a:rPr lang="id-ID" sz="2400" dirty="0">
                <a:cs typeface="Times New Roman" pitchFamily="18" charset="0"/>
              </a:rPr>
              <a:t>E </a:t>
            </a:r>
            <a:r>
              <a:rPr lang="id-ID" sz="2400" dirty="0">
                <a:cs typeface="Times New Roman" pitchFamily="18" charset="0"/>
                <a:sym typeface="Wingdings" pitchFamily="2" charset="2"/>
              </a:rPr>
              <a:t>↓</a:t>
            </a:r>
            <a:r>
              <a:rPr lang="id-ID" sz="2400" dirty="0">
                <a:cs typeface="Times New Roman" pitchFamily="18" charset="0"/>
              </a:rPr>
              <a:t> = C(Y-T) + I </a:t>
            </a:r>
            <a:r>
              <a:rPr lang="id-ID" sz="2400" dirty="0">
                <a:cs typeface="Times New Roman" pitchFamily="18" charset="0"/>
                <a:sym typeface="Wingdings" pitchFamily="2" charset="2"/>
              </a:rPr>
              <a:t>↓ </a:t>
            </a:r>
            <a:r>
              <a:rPr lang="id-ID" sz="2400" dirty="0">
                <a:cs typeface="Times New Roman" pitchFamily="18" charset="0"/>
              </a:rPr>
              <a:t>+ G</a:t>
            </a:r>
            <a:r>
              <a:rPr lang="id-ID" sz="2400" dirty="0">
                <a:cs typeface="Times New Roman" pitchFamily="18" charset="0"/>
                <a:sym typeface="Wingdings" pitchFamily="2" charset="2"/>
              </a:rPr>
              <a:t>  </a:t>
            </a:r>
            <a:r>
              <a:rPr lang="id-ID" sz="2400" b="1" dirty="0">
                <a:solidFill>
                  <a:srgbClr val="FF0000"/>
                </a:solidFill>
                <a:cs typeface="Times New Roman" pitchFamily="18" charset="0"/>
                <a:sym typeface="Wingdings" pitchFamily="2" charset="2"/>
              </a:rPr>
              <a:t>Y ↓</a:t>
            </a:r>
            <a:r>
              <a:rPr lang="id-ID" sz="2400" b="1" dirty="0">
                <a:cs typeface="Times New Roman" pitchFamily="18" charset="0"/>
              </a:rPr>
              <a:t> </a:t>
            </a:r>
            <a:r>
              <a:rPr lang="id-ID" sz="2400" dirty="0">
                <a:cs typeface="Times New Roman" pitchFamily="18" charset="0"/>
              </a:rPr>
              <a:t>(Y = </a:t>
            </a:r>
            <a:r>
              <a:rPr lang="en-US" sz="2400" dirty="0">
                <a:cs typeface="Times New Roman" pitchFamily="18" charset="0"/>
              </a:rPr>
              <a:t>P</a:t>
            </a:r>
            <a:r>
              <a:rPr lang="id-ID" sz="2400" dirty="0">
                <a:cs typeface="Times New Roman" pitchFamily="18" charset="0"/>
              </a:rPr>
              <a:t>E) </a:t>
            </a:r>
            <a:r>
              <a:rPr lang="en-US" sz="2400" dirty="0">
                <a:cs typeface="Times New Roman" pitchFamily="18" charset="0"/>
                <a:sym typeface="Wingdings" pitchFamily="2" charset="2"/>
              </a:rPr>
              <a:t></a:t>
            </a:r>
            <a:r>
              <a:rPr lang="id-ID" sz="2400" dirty="0">
                <a:cs typeface="Times New Roman" pitchFamily="18" charset="0"/>
                <a:sym typeface="Wingdings" pitchFamily="2" charset="2"/>
              </a:rPr>
              <a:t> </a:t>
            </a:r>
            <a:endParaRPr lang="en-US" sz="2400" dirty="0">
              <a:cs typeface="Times New Roman" pitchFamily="18" charset="0"/>
              <a:sym typeface="Wingdings" pitchFamily="2" charset="2"/>
            </a:endParaRPr>
          </a:p>
          <a:p>
            <a:pPr>
              <a:lnSpc>
                <a:spcPct val="150000"/>
              </a:lnSpc>
            </a:pPr>
            <a:r>
              <a:rPr lang="id-ID" sz="2600" b="1" dirty="0">
                <a:solidFill>
                  <a:srgbClr val="FF0000"/>
                </a:solidFill>
                <a:cs typeface="Times New Roman" pitchFamily="18" charset="0"/>
              </a:rPr>
              <a:t>G ↑:</a:t>
            </a:r>
            <a:r>
              <a:rPr lang="id-ID" sz="2600" b="1" dirty="0">
                <a:solidFill>
                  <a:srgbClr val="FF0000"/>
                </a:solidFill>
                <a:cs typeface="Times New Roman" pitchFamily="18" charset="0"/>
                <a:sym typeface="Wingdings" pitchFamily="2" charset="2"/>
              </a:rPr>
              <a:t> </a:t>
            </a:r>
            <a:r>
              <a:rPr lang="id-ID" sz="2600" dirty="0">
                <a:cs typeface="Times New Roman" pitchFamily="18" charset="0"/>
                <a:sym typeface="Wingdings" pitchFamily="2" charset="2"/>
              </a:rPr>
              <a:t>hasil akhir </a:t>
            </a:r>
            <a:r>
              <a:rPr lang="id-ID" sz="2600" b="1" dirty="0">
                <a:solidFill>
                  <a:srgbClr val="FF0000"/>
                </a:solidFill>
                <a:cs typeface="Times New Roman" pitchFamily="18" charset="0"/>
                <a:sym typeface="Wingdings" pitchFamily="2" charset="2"/>
              </a:rPr>
              <a:t>Y </a:t>
            </a:r>
            <a:r>
              <a:rPr lang="id-ID" sz="2600" b="1" dirty="0">
                <a:solidFill>
                  <a:srgbClr val="FF0000"/>
                </a:solidFill>
                <a:cs typeface="Times New Roman" pitchFamily="18" charset="0"/>
              </a:rPr>
              <a:t>↑</a:t>
            </a:r>
            <a:r>
              <a:rPr lang="id-ID" sz="2600" dirty="0">
                <a:cs typeface="Times New Roman" pitchFamily="18" charset="0"/>
              </a:rPr>
              <a:t> dan </a:t>
            </a:r>
            <a:r>
              <a:rPr lang="en-US" sz="2600" dirty="0">
                <a:cs typeface="Times New Roman" pitchFamily="18" charset="0"/>
              </a:rPr>
              <a:t> </a:t>
            </a:r>
            <a:r>
              <a:rPr lang="id-ID" sz="2600" b="1" dirty="0">
                <a:solidFill>
                  <a:srgbClr val="FF0000"/>
                </a:solidFill>
                <a:cs typeface="Times New Roman" pitchFamily="18" charset="0"/>
                <a:sym typeface="Wingdings" pitchFamily="2" charset="2"/>
              </a:rPr>
              <a:t>∆Y &lt; 1/(1-MPC) . ∆G </a:t>
            </a:r>
            <a:endParaRPr lang="id-ID" sz="2600" b="1" dirty="0">
              <a:solidFill>
                <a:srgbClr val="FF0000"/>
              </a:solidFill>
            </a:endParaRPr>
          </a:p>
        </p:txBody>
      </p:sp>
      <p:sp>
        <p:nvSpPr>
          <p:cNvPr id="7" name="Oval 6"/>
          <p:cNvSpPr/>
          <p:nvPr/>
        </p:nvSpPr>
        <p:spPr>
          <a:xfrm>
            <a:off x="4223183" y="2369127"/>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8" name="Oval 7"/>
          <p:cNvSpPr/>
          <p:nvPr/>
        </p:nvSpPr>
        <p:spPr>
          <a:xfrm>
            <a:off x="2057400" y="2369127"/>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9" name="Oval 8"/>
          <p:cNvSpPr/>
          <p:nvPr/>
        </p:nvSpPr>
        <p:spPr>
          <a:xfrm>
            <a:off x="5181600" y="2369127"/>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10" name="Oval 9"/>
          <p:cNvSpPr/>
          <p:nvPr/>
        </p:nvSpPr>
        <p:spPr>
          <a:xfrm>
            <a:off x="2604655" y="3581400"/>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sp>
        <p:nvSpPr>
          <p:cNvPr id="11" name="Oval 10"/>
          <p:cNvSpPr/>
          <p:nvPr/>
        </p:nvSpPr>
        <p:spPr>
          <a:xfrm>
            <a:off x="5708073" y="3546763"/>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12" name="Oval 11"/>
          <p:cNvSpPr/>
          <p:nvPr/>
        </p:nvSpPr>
        <p:spPr>
          <a:xfrm>
            <a:off x="914400" y="4599709"/>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a:t>
            </a:r>
          </a:p>
        </p:txBody>
      </p:sp>
      <p:sp>
        <p:nvSpPr>
          <p:cNvPr id="13" name="Oval 12"/>
          <p:cNvSpPr/>
          <p:nvPr/>
        </p:nvSpPr>
        <p:spPr>
          <a:xfrm>
            <a:off x="2514600" y="4627417"/>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sp>
        <p:nvSpPr>
          <p:cNvPr id="14" name="Oval 13"/>
          <p:cNvSpPr/>
          <p:nvPr/>
        </p:nvSpPr>
        <p:spPr>
          <a:xfrm>
            <a:off x="4223183" y="4599709"/>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a:t>
            </a:r>
          </a:p>
        </p:txBody>
      </p:sp>
      <p:sp>
        <p:nvSpPr>
          <p:cNvPr id="15" name="Oval 14"/>
          <p:cNvSpPr/>
          <p:nvPr/>
        </p:nvSpPr>
        <p:spPr>
          <a:xfrm>
            <a:off x="5715000" y="4613563"/>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8</a:t>
            </a:r>
          </a:p>
        </p:txBody>
      </p:sp>
      <p:sp>
        <p:nvSpPr>
          <p:cNvPr id="18" name="Oval 17"/>
          <p:cNvSpPr/>
          <p:nvPr/>
        </p:nvSpPr>
        <p:spPr>
          <a:xfrm>
            <a:off x="914400" y="2396836"/>
            <a:ext cx="457200" cy="457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16" name="Rectangle 4"/>
          <p:cNvSpPr>
            <a:spLocks noChangeArrowheads="1"/>
          </p:cNvSpPr>
          <p:nvPr/>
        </p:nvSpPr>
        <p:spPr bwMode="auto">
          <a:xfrm>
            <a:off x="26988" y="-9525"/>
            <a:ext cx="9105900" cy="2289858"/>
          </a:xfrm>
          <a:prstGeom prst="rect">
            <a:avLst/>
          </a:prstGeom>
          <a:solidFill>
            <a:srgbClr val="FFFFCC"/>
          </a:solidFill>
          <a:ln>
            <a:noFill/>
          </a:ln>
          <a:effectLst/>
        </p:spPr>
        <p:txBody>
          <a:bodyPr>
            <a:spAutoFit/>
          </a:bodyPr>
          <a:lstStyle/>
          <a:p>
            <a:pPr eaLnBrk="1" hangingPunct="1">
              <a:lnSpc>
                <a:spcPct val="120000"/>
              </a:lnSpc>
              <a:spcBef>
                <a:spcPts val="0"/>
              </a:spcBef>
              <a:buClr>
                <a:schemeClr val="accent2"/>
              </a:buClr>
              <a:buSzPct val="110000"/>
              <a:tabLst>
                <a:tab pos="461963" algn="l"/>
              </a:tabLst>
              <a:defRPr/>
            </a:pPr>
            <a:r>
              <a:rPr lang="id-ID" sz="1900" dirty="0"/>
              <a:t>Gb.1 </a:t>
            </a:r>
            <a:r>
              <a:rPr lang="id-ID" sz="1900" dirty="0">
                <a:sym typeface="Wingdings" pitchFamily="2" charset="2"/>
              </a:rPr>
              <a:t> </a:t>
            </a:r>
            <a:r>
              <a:rPr lang="id-ID" sz="1900" dirty="0"/>
              <a:t>IS</a:t>
            </a:r>
            <a:r>
              <a:rPr lang="id-ID" sz="1900" baseline="-25000" dirty="0"/>
              <a:t>1</a:t>
            </a:r>
            <a:r>
              <a:rPr lang="id-ID" sz="1900" dirty="0"/>
              <a:t> dan LM</a:t>
            </a:r>
            <a:r>
              <a:rPr lang="id-ID" sz="1900" baseline="-25000" dirty="0"/>
              <a:t>1</a:t>
            </a:r>
            <a:r>
              <a:rPr lang="id-ID" sz="1900" dirty="0"/>
              <a:t> : titik </a:t>
            </a:r>
            <a:r>
              <a:rPr lang="id-ID" sz="1900" b="1" dirty="0">
                <a:solidFill>
                  <a:srgbClr val="FF0000"/>
                </a:solidFill>
              </a:rPr>
              <a:t>A</a:t>
            </a:r>
            <a:r>
              <a:rPr lang="id-ID" sz="1900" dirty="0"/>
              <a:t> (r1 dan Y1)</a:t>
            </a:r>
          </a:p>
          <a:p>
            <a:pPr>
              <a:lnSpc>
                <a:spcPct val="120000"/>
              </a:lnSpc>
              <a:buClr>
                <a:schemeClr val="accent2"/>
              </a:buClr>
              <a:buSzPct val="110000"/>
              <a:tabLst>
                <a:tab pos="461963" algn="l"/>
              </a:tabLst>
              <a:defRPr/>
            </a:pPr>
            <a:r>
              <a:rPr lang="id-ID" sz="1900" b="1" dirty="0"/>
              <a:t>Gb.1</a:t>
            </a:r>
            <a:r>
              <a:rPr lang="id-ID" sz="1900" dirty="0"/>
              <a:t>: </a:t>
            </a:r>
            <a:r>
              <a:rPr lang="id-ID" sz="2400" b="1" dirty="0">
                <a:solidFill>
                  <a:srgbClr val="FF0000"/>
                </a:solidFill>
                <a:cs typeface="Times New Roman" pitchFamily="18" charset="0"/>
              </a:rPr>
              <a:t>G ↑</a:t>
            </a:r>
            <a:r>
              <a:rPr lang="id-ID" sz="1900" b="1" dirty="0">
                <a:cs typeface="Times New Roman" pitchFamily="18" charset="0"/>
              </a:rPr>
              <a:t> </a:t>
            </a:r>
            <a:r>
              <a:rPr lang="id-ID" sz="1900" b="1" dirty="0">
                <a:cs typeface="Times New Roman" pitchFamily="18" charset="0"/>
                <a:sym typeface="Wingdings" pitchFamily="2" charset="2"/>
              </a:rPr>
              <a:t></a:t>
            </a:r>
            <a:r>
              <a:rPr lang="id-ID" sz="1900" b="1" dirty="0">
                <a:solidFill>
                  <a:srgbClr val="FF0000"/>
                </a:solidFill>
                <a:cs typeface="Times New Roman" pitchFamily="18" charset="0"/>
                <a:sym typeface="Wingdings" pitchFamily="2" charset="2"/>
              </a:rPr>
              <a:t> </a:t>
            </a:r>
            <a:r>
              <a:rPr lang="id-ID" sz="1900" dirty="0">
                <a:cs typeface="Times New Roman" pitchFamily="18" charset="0"/>
                <a:sym typeface="Wingdings" pitchFamily="2" charset="2"/>
              </a:rPr>
              <a:t>P</a:t>
            </a:r>
            <a:r>
              <a:rPr lang="id-ID" sz="2000" dirty="0">
                <a:cs typeface="Times New Roman" pitchFamily="18" charset="0"/>
              </a:rPr>
              <a:t>E ↑ = C(Y-T) + I + G ↑</a:t>
            </a:r>
            <a:r>
              <a:rPr lang="id-ID" sz="2000" dirty="0">
                <a:cs typeface="Times New Roman" pitchFamily="18" charset="0"/>
                <a:sym typeface="Wingdings" pitchFamily="2" charset="2"/>
              </a:rPr>
              <a:t>  </a:t>
            </a:r>
            <a:r>
              <a:rPr lang="id-ID" sz="2000" b="1" dirty="0">
                <a:solidFill>
                  <a:srgbClr val="FF0000"/>
                </a:solidFill>
                <a:cs typeface="Times New Roman" pitchFamily="18" charset="0"/>
                <a:sym typeface="Wingdings" pitchFamily="2" charset="2"/>
              </a:rPr>
              <a:t>Y </a:t>
            </a:r>
            <a:r>
              <a:rPr lang="id-ID" sz="2000" b="1" dirty="0">
                <a:solidFill>
                  <a:srgbClr val="FF0000"/>
                </a:solidFill>
                <a:cs typeface="Times New Roman" pitchFamily="18" charset="0"/>
              </a:rPr>
              <a:t>↑</a:t>
            </a:r>
            <a:r>
              <a:rPr lang="id-ID" sz="2000" dirty="0">
                <a:cs typeface="Times New Roman" pitchFamily="18" charset="0"/>
              </a:rPr>
              <a:t> </a:t>
            </a:r>
            <a:r>
              <a:rPr lang="id-ID" sz="1900" dirty="0">
                <a:cs typeface="Times New Roman" pitchFamily="18" charset="0"/>
                <a:sym typeface="Wingdings" pitchFamily="2" charset="2"/>
              </a:rPr>
              <a:t></a:t>
            </a:r>
            <a:r>
              <a:rPr lang="id-ID" sz="1900" b="1" dirty="0">
                <a:solidFill>
                  <a:srgbClr val="FF0000"/>
                </a:solidFill>
                <a:cs typeface="Times New Roman" pitchFamily="18" charset="0"/>
                <a:sym typeface="Wingdings" pitchFamily="2" charset="2"/>
              </a:rPr>
              <a:t> </a:t>
            </a:r>
            <a:r>
              <a:rPr lang="id-ID" sz="1900" dirty="0">
                <a:cs typeface="Times New Roman" pitchFamily="18" charset="0"/>
                <a:sym typeface="Wingdings" pitchFamily="2" charset="2"/>
              </a:rPr>
              <a:t>pasar barang: IS kanan dari </a:t>
            </a:r>
            <a:r>
              <a:rPr lang="id-ID" sz="1900" dirty="0">
                <a:cs typeface="Times New Roman" pitchFamily="18" charset="0"/>
              </a:rPr>
              <a:t>IS</a:t>
            </a:r>
            <a:r>
              <a:rPr lang="id-ID" sz="1900" baseline="-25000" dirty="0">
                <a:cs typeface="Times New Roman" pitchFamily="18" charset="0"/>
              </a:rPr>
              <a:t>1</a:t>
            </a:r>
            <a:r>
              <a:rPr lang="id-ID" sz="1900" dirty="0">
                <a:cs typeface="Times New Roman" pitchFamily="18" charset="0"/>
              </a:rPr>
              <a:t> ke IS</a:t>
            </a:r>
            <a:r>
              <a:rPr lang="id-ID" sz="1900" baseline="-25000" dirty="0">
                <a:cs typeface="Times New Roman" pitchFamily="18" charset="0"/>
              </a:rPr>
              <a:t>2 </a:t>
            </a:r>
            <a:r>
              <a:rPr lang="id-ID" sz="1900" dirty="0">
                <a:cs typeface="Times New Roman" pitchFamily="18" charset="0"/>
                <a:sym typeface="Wingdings" pitchFamily="2" charset="2"/>
              </a:rPr>
              <a:t> pada r1 dan </a:t>
            </a:r>
            <a:r>
              <a:rPr lang="id-ID" sz="1900" dirty="0">
                <a:cs typeface="Times New Roman" pitchFamily="18" charset="0"/>
              </a:rPr>
              <a:t>IS</a:t>
            </a:r>
            <a:r>
              <a:rPr lang="id-ID" sz="1900" baseline="-25000" dirty="0">
                <a:cs typeface="Times New Roman" pitchFamily="18" charset="0"/>
              </a:rPr>
              <a:t>2</a:t>
            </a:r>
            <a:r>
              <a:rPr lang="id-ID" sz="1900" dirty="0">
                <a:cs typeface="Times New Roman" pitchFamily="18" charset="0"/>
              </a:rPr>
              <a:t>: titik </a:t>
            </a:r>
            <a:r>
              <a:rPr lang="id-ID" sz="1900" b="1" dirty="0">
                <a:solidFill>
                  <a:srgbClr val="FF0000"/>
                </a:solidFill>
                <a:cs typeface="Times New Roman" pitchFamily="18" charset="0"/>
              </a:rPr>
              <a:t>C</a:t>
            </a:r>
            <a:r>
              <a:rPr lang="id-ID" sz="1900" dirty="0">
                <a:cs typeface="Times New Roman" pitchFamily="18" charset="0"/>
              </a:rPr>
              <a:t> (r1 dan Y3): </a:t>
            </a:r>
            <a:r>
              <a:rPr lang="id-ID" sz="1900" b="1" dirty="0">
                <a:solidFill>
                  <a:srgbClr val="FF0000"/>
                </a:solidFill>
                <a:cs typeface="Times New Roman" pitchFamily="18" charset="0"/>
              </a:rPr>
              <a:t>Y ↑</a:t>
            </a:r>
            <a:r>
              <a:rPr lang="id-ID" sz="1900" dirty="0">
                <a:cs typeface="Times New Roman" pitchFamily="18" charset="0"/>
              </a:rPr>
              <a:t> dari Y1 ke Y3 </a:t>
            </a:r>
            <a:r>
              <a:rPr lang="id-ID" sz="1900" dirty="0">
                <a:cs typeface="Times New Roman" pitchFamily="18" charset="0"/>
                <a:sym typeface="Wingdings" pitchFamily="2" charset="2"/>
              </a:rPr>
              <a:t> ∆Y = 1/(1-MPC) . ∆G    </a:t>
            </a:r>
            <a:r>
              <a:rPr lang="id-ID" sz="1900" b="1" dirty="0">
                <a:cs typeface="Times New Roman" pitchFamily="18" charset="0"/>
                <a:sym typeface="Wingdings" pitchFamily="2" charset="2"/>
              </a:rPr>
              <a:t>Gb.2</a:t>
            </a:r>
            <a:r>
              <a:rPr lang="id-ID" sz="1900" dirty="0">
                <a:cs typeface="Times New Roman" pitchFamily="18" charset="0"/>
                <a:sym typeface="Wingdings" pitchFamily="2" charset="2"/>
              </a:rPr>
              <a:t>: pasar uang: </a:t>
            </a:r>
            <a:r>
              <a:rPr lang="id-ID" sz="1900" b="1" dirty="0">
                <a:solidFill>
                  <a:srgbClr val="FF0000"/>
                </a:solidFill>
                <a:cs typeface="Times New Roman" pitchFamily="18" charset="0"/>
                <a:sym typeface="Wingdings" pitchFamily="2" charset="2"/>
              </a:rPr>
              <a:t>L ↑</a:t>
            </a:r>
            <a:r>
              <a:rPr lang="id-ID" sz="1900" dirty="0">
                <a:cs typeface="Times New Roman" pitchFamily="18" charset="0"/>
                <a:sym typeface="Wingdings" pitchFamily="2" charset="2"/>
              </a:rPr>
              <a:t> dari L (r, Y1) ke L (r, Y3) ] ; Ms tetap  </a:t>
            </a:r>
            <a:r>
              <a:rPr lang="id-ID" sz="1900" b="1" dirty="0">
                <a:solidFill>
                  <a:srgbClr val="FF0000"/>
                </a:solidFill>
                <a:cs typeface="Times New Roman" pitchFamily="18" charset="0"/>
                <a:sym typeface="Wingdings" pitchFamily="2" charset="2"/>
              </a:rPr>
              <a:t>r ↑</a:t>
            </a:r>
            <a:r>
              <a:rPr lang="id-ID" sz="1900" dirty="0">
                <a:cs typeface="Times New Roman" pitchFamily="18" charset="0"/>
                <a:sym typeface="Wingdings" pitchFamily="2" charset="2"/>
              </a:rPr>
              <a:t> (dari r1 ke r2)  </a:t>
            </a:r>
            <a:r>
              <a:rPr lang="id-ID" sz="1900" b="1" dirty="0">
                <a:cs typeface="Times New Roman" pitchFamily="18" charset="0"/>
                <a:sym typeface="Wingdings" pitchFamily="2" charset="2"/>
              </a:rPr>
              <a:t>Gb. 3</a:t>
            </a:r>
            <a:r>
              <a:rPr lang="id-ID" sz="1900" dirty="0">
                <a:cs typeface="Times New Roman" pitchFamily="18" charset="0"/>
                <a:sym typeface="Wingdings" pitchFamily="2" charset="2"/>
              </a:rPr>
              <a:t>: </a:t>
            </a:r>
            <a:r>
              <a:rPr lang="id-ID" sz="1900" b="1" dirty="0">
                <a:solidFill>
                  <a:srgbClr val="CC0099"/>
                </a:solidFill>
                <a:cs typeface="Times New Roman" pitchFamily="18" charset="0"/>
                <a:sym typeface="Wingdings" pitchFamily="2" charset="2"/>
              </a:rPr>
              <a:t>I ↓</a:t>
            </a:r>
            <a:r>
              <a:rPr lang="id-ID" sz="1900" dirty="0">
                <a:cs typeface="Times New Roman" pitchFamily="18" charset="0"/>
                <a:sym typeface="Wingdings" pitchFamily="2" charset="2"/>
              </a:rPr>
              <a:t> [I(r)] dari I1 ke I2  </a:t>
            </a:r>
            <a:r>
              <a:rPr lang="id-ID" sz="1900" b="1" dirty="0">
                <a:cs typeface="Times New Roman" pitchFamily="18" charset="0"/>
                <a:sym typeface="Wingdings" pitchFamily="2" charset="2"/>
              </a:rPr>
              <a:t>Gb.1</a:t>
            </a:r>
            <a:r>
              <a:rPr lang="id-ID" sz="1900" dirty="0">
                <a:cs typeface="Times New Roman" pitchFamily="18" charset="0"/>
                <a:sym typeface="Wingdings" pitchFamily="2" charset="2"/>
              </a:rPr>
              <a:t>:</a:t>
            </a:r>
            <a:r>
              <a:rPr lang="id-ID" sz="1900" b="1" dirty="0">
                <a:solidFill>
                  <a:srgbClr val="CC0099"/>
                </a:solidFill>
                <a:cs typeface="Times New Roman" pitchFamily="18" charset="0"/>
                <a:sym typeface="Wingdings" pitchFamily="2" charset="2"/>
              </a:rPr>
              <a:t> </a:t>
            </a:r>
            <a:r>
              <a:rPr lang="id-ID" sz="1900" dirty="0">
                <a:cs typeface="Times New Roman" pitchFamily="18" charset="0"/>
                <a:sym typeface="Wingdings" pitchFamily="2" charset="2"/>
              </a:rPr>
              <a:t>pasar barang Y ↓ dari Y3 ke Y2  IS2 dan </a:t>
            </a:r>
            <a:r>
              <a:rPr lang="id-ID" sz="1900" dirty="0"/>
              <a:t>LM</a:t>
            </a:r>
            <a:r>
              <a:rPr lang="id-ID" sz="1900" baseline="-25000" dirty="0"/>
              <a:t>1</a:t>
            </a:r>
            <a:r>
              <a:rPr lang="id-ID" sz="1900" dirty="0">
                <a:cs typeface="Times New Roman" pitchFamily="18" charset="0"/>
                <a:sym typeface="Wingdings" pitchFamily="2" charset="2"/>
              </a:rPr>
              <a:t>: titik </a:t>
            </a:r>
            <a:r>
              <a:rPr lang="id-ID" sz="1900" b="1" dirty="0">
                <a:solidFill>
                  <a:srgbClr val="0070C0"/>
                </a:solidFill>
                <a:cs typeface="Times New Roman" pitchFamily="18" charset="0"/>
                <a:sym typeface="Wingdings" pitchFamily="2" charset="2"/>
              </a:rPr>
              <a:t>B</a:t>
            </a:r>
            <a:r>
              <a:rPr lang="id-ID" sz="1900" dirty="0">
                <a:cs typeface="Times New Roman" pitchFamily="18" charset="0"/>
                <a:sym typeface="Wingdings" pitchFamily="2" charset="2"/>
              </a:rPr>
              <a:t> (r2 dan Y2)  </a:t>
            </a:r>
            <a:r>
              <a:rPr lang="id-ID" sz="1900" b="1" dirty="0">
                <a:solidFill>
                  <a:srgbClr val="FF0000"/>
                </a:solidFill>
                <a:cs typeface="Times New Roman" pitchFamily="18" charset="0"/>
              </a:rPr>
              <a:t>G ↑</a:t>
            </a:r>
            <a:r>
              <a:rPr lang="id-ID" sz="1900" dirty="0">
                <a:cs typeface="Times New Roman" pitchFamily="18" charset="0"/>
              </a:rPr>
              <a:t>: </a:t>
            </a:r>
            <a:r>
              <a:rPr lang="id-ID" sz="1900" dirty="0">
                <a:cs typeface="Times New Roman" pitchFamily="18" charset="0"/>
                <a:sym typeface="Wingdings" pitchFamily="2" charset="2"/>
              </a:rPr>
              <a:t>hasil akhir Y ↑ dari Y1 ke Y2 dg </a:t>
            </a:r>
            <a:r>
              <a:rPr lang="id-ID" sz="1900" b="1" dirty="0">
                <a:solidFill>
                  <a:srgbClr val="FF0000"/>
                </a:solidFill>
                <a:cs typeface="Times New Roman" pitchFamily="18" charset="0"/>
                <a:sym typeface="Wingdings" pitchFamily="2" charset="2"/>
              </a:rPr>
              <a:t>∆Y &lt; 1/(1-MPC) . ∆G</a:t>
            </a:r>
          </a:p>
        </p:txBody>
      </p:sp>
      <p:sp>
        <p:nvSpPr>
          <p:cNvPr id="2" name="Slide Number Placeholder 1"/>
          <p:cNvSpPr>
            <a:spLocks noGrp="1"/>
          </p:cNvSpPr>
          <p:nvPr>
            <p:ph type="sldNum" sz="quarter" idx="12"/>
          </p:nvPr>
        </p:nvSpPr>
        <p:spPr/>
        <p:txBody>
          <a:bodyPr/>
          <a:lstStyle/>
          <a:p>
            <a:fld id="{456F6E04-529F-4CC8-A90A-18A07CEC6577}" type="slidenum">
              <a:rPr lang="en-US" smtClean="0"/>
              <a:t>9</a:t>
            </a:fld>
            <a:endParaRPr lang="en-US"/>
          </a:p>
        </p:txBody>
      </p:sp>
    </p:spTree>
    <p:extLst>
      <p:ext uri="{BB962C8B-B14F-4D97-AF65-F5344CB8AC3E}">
        <p14:creationId xmlns:p14="http://schemas.microsoft.com/office/powerpoint/2010/main" val="309027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TotalTime>
  <Words>6353</Words>
  <Application>Microsoft Office PowerPoint</Application>
  <PresentationFormat>On-screen Show (4:3)</PresentationFormat>
  <Paragraphs>835</Paragraphs>
  <Slides>70</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Office Theme</vt:lpstr>
      <vt:lpstr>Equation</vt:lpstr>
      <vt:lpstr>PowerPoint Presentation</vt:lpstr>
      <vt:lpstr>PowerPoint Presentation</vt:lpstr>
      <vt:lpstr>Equilibrium in the IS-LM  Model</vt:lpstr>
      <vt:lpstr>Policy analysis with the IS-LM Model</vt:lpstr>
      <vt:lpstr>Policy analysis with the IS-LM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Fed’s response to  G  &gt; 0</vt:lpstr>
      <vt:lpstr>PowerPoint Presentation</vt:lpstr>
      <vt:lpstr>Response 1:   hold M  constant</vt:lpstr>
      <vt:lpstr>PowerPoint Presentation</vt:lpstr>
      <vt:lpstr>Response 2:   hold r  constant</vt:lpstr>
      <vt:lpstr>PowerPoint Presentation</vt:lpstr>
      <vt:lpstr>Response 3:   hold Y  constant</vt:lpstr>
      <vt:lpstr>PowerPoint Presentation</vt:lpstr>
      <vt:lpstr>PowerPoint Presentation</vt:lpstr>
      <vt:lpstr>PowerPoint Presentation</vt:lpstr>
      <vt:lpstr>PowerPoint Presentation</vt:lpstr>
      <vt:lpstr>EXERCISE:   Analyze shocks with the IS-LM model</vt:lpstr>
      <vt:lpstr>PowerPoint Presentation</vt:lpstr>
      <vt:lpstr>Deriving the AD curve</vt:lpstr>
      <vt:lpstr>PowerPoint Presentation</vt:lpstr>
      <vt:lpstr>PowerPoint Presentation</vt:lpstr>
      <vt:lpstr>Monetary policy and the AD curve</vt:lpstr>
      <vt:lpstr>Fiscal policy and the AD curve</vt:lpstr>
      <vt:lpstr>PowerPoint Presentation</vt:lpstr>
      <vt:lpstr>PowerPoint Presentation</vt:lpstr>
      <vt:lpstr>The SR and LR effects of an IS shock</vt:lpstr>
      <vt:lpstr>The SR and LR effects of an IS shock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another Depression is unlikely</vt:lpstr>
      <vt:lpstr>PowerPoint Presentation</vt:lpstr>
      <vt:lpstr>Chapter summary</vt:lpstr>
      <vt:lpstr>Chapter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Yunastiti</cp:lastModifiedBy>
  <cp:revision>68</cp:revision>
  <dcterms:created xsi:type="dcterms:W3CDTF">2019-02-16T06:18:56Z</dcterms:created>
  <dcterms:modified xsi:type="dcterms:W3CDTF">2019-05-07T04:43:18Z</dcterms:modified>
</cp:coreProperties>
</file>