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1"/>
  </p:notesMasterIdLst>
  <p:sldIdLst>
    <p:sldId id="307" r:id="rId3"/>
    <p:sldId id="308" r:id="rId4"/>
    <p:sldId id="259" r:id="rId5"/>
    <p:sldId id="263" r:id="rId6"/>
    <p:sldId id="310" r:id="rId7"/>
    <p:sldId id="312" r:id="rId8"/>
    <p:sldId id="314" r:id="rId9"/>
    <p:sldId id="316" r:id="rId10"/>
    <p:sldId id="318" r:id="rId11"/>
    <p:sldId id="320" r:id="rId12"/>
    <p:sldId id="322" r:id="rId13"/>
    <p:sldId id="326" r:id="rId14"/>
    <p:sldId id="328" r:id="rId15"/>
    <p:sldId id="324" r:id="rId16"/>
    <p:sldId id="355" r:id="rId17"/>
    <p:sldId id="403" r:id="rId18"/>
    <p:sldId id="404" r:id="rId19"/>
    <p:sldId id="360" r:id="rId20"/>
    <p:sldId id="371" r:id="rId21"/>
    <p:sldId id="335" r:id="rId22"/>
    <p:sldId id="356" r:id="rId23"/>
    <p:sldId id="401" r:id="rId24"/>
    <p:sldId id="402" r:id="rId25"/>
    <p:sldId id="336" r:id="rId26"/>
    <p:sldId id="338" r:id="rId27"/>
    <p:sldId id="341" r:id="rId28"/>
    <p:sldId id="342" r:id="rId29"/>
    <p:sldId id="340" r:id="rId30"/>
    <p:sldId id="363" r:id="rId31"/>
    <p:sldId id="361" r:id="rId32"/>
    <p:sldId id="362" r:id="rId33"/>
    <p:sldId id="343" r:id="rId34"/>
    <p:sldId id="344" r:id="rId35"/>
    <p:sldId id="345" r:id="rId36"/>
    <p:sldId id="346" r:id="rId37"/>
    <p:sldId id="347" r:id="rId38"/>
    <p:sldId id="348" r:id="rId39"/>
    <p:sldId id="349" r:id="rId40"/>
    <p:sldId id="350" r:id="rId41"/>
    <p:sldId id="364" r:id="rId42"/>
    <p:sldId id="351" r:id="rId43"/>
    <p:sldId id="352" r:id="rId44"/>
    <p:sldId id="405" r:id="rId45"/>
    <p:sldId id="406" r:id="rId46"/>
    <p:sldId id="367" r:id="rId47"/>
    <p:sldId id="368" r:id="rId48"/>
    <p:sldId id="369" r:id="rId49"/>
    <p:sldId id="267" r:id="rId5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76" d="100"/>
          <a:sy n="76" d="100"/>
        </p:scale>
        <p:origin x="462" y="54"/>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57533E4-F331-40BA-A0B7-E4CA7F93CDD2}" type="doc">
      <dgm:prSet loTypeId="urn:microsoft.com/office/officeart/2008/layout/HorizontalMultiLevelHierarchy#1" loCatId="hierarchy" qsTypeId="urn:microsoft.com/office/officeart/2005/8/quickstyle/simple1#1" qsCatId="simple" csTypeId="urn:microsoft.com/office/officeart/2005/8/colors/colorful4#1" csCatId="colorful" phldr="1"/>
      <dgm:spPr/>
      <dgm:t>
        <a:bodyPr/>
        <a:lstStyle/>
        <a:p>
          <a:endParaRPr lang="id-ID"/>
        </a:p>
      </dgm:t>
    </dgm:pt>
    <dgm:pt modelId="{75AF07F8-F5E5-4B79-B28A-F149156FFE30}">
      <dgm:prSet phldrT="[Text]"/>
      <dgm:spPr/>
      <dgm:t>
        <a:bodyPr/>
        <a:lstStyle/>
        <a:p>
          <a:r>
            <a:rPr lang="id-ID" dirty="0"/>
            <a:t>Jenis saham</a:t>
          </a:r>
        </a:p>
      </dgm:t>
    </dgm:pt>
    <dgm:pt modelId="{7072A201-0764-46F1-971E-F0DB7DF8DF24}" type="parTrans" cxnId="{8A7CA39A-13D6-4825-B9D8-40E910FD7D87}">
      <dgm:prSet/>
      <dgm:spPr/>
      <dgm:t>
        <a:bodyPr/>
        <a:lstStyle/>
        <a:p>
          <a:endParaRPr lang="id-ID"/>
        </a:p>
      </dgm:t>
    </dgm:pt>
    <dgm:pt modelId="{4720B065-E476-4C8A-9495-0AE23F3BF6AF}" type="sibTrans" cxnId="{8A7CA39A-13D6-4825-B9D8-40E910FD7D87}">
      <dgm:prSet/>
      <dgm:spPr/>
      <dgm:t>
        <a:bodyPr/>
        <a:lstStyle/>
        <a:p>
          <a:endParaRPr lang="id-ID"/>
        </a:p>
      </dgm:t>
    </dgm:pt>
    <dgm:pt modelId="{7A19FA70-28F4-484D-9D6D-6DA09E45D8C2}">
      <dgm:prSet phldrT="[Text]" custT="1"/>
      <dgm:spPr/>
      <dgm:t>
        <a:bodyPr/>
        <a:lstStyle/>
        <a:p>
          <a:r>
            <a:rPr lang="id-ID" sz="2000" dirty="0"/>
            <a:t>Dari segi kemampuan dalam Hak Tagih/ Klaim</a:t>
          </a:r>
        </a:p>
      </dgm:t>
    </dgm:pt>
    <dgm:pt modelId="{1D1AE716-9163-48C8-B758-A31EF412D901}" type="parTrans" cxnId="{42A94B17-F9CA-47A0-AF2D-3B98608B707D}">
      <dgm:prSet/>
      <dgm:spPr/>
      <dgm:t>
        <a:bodyPr/>
        <a:lstStyle/>
        <a:p>
          <a:endParaRPr lang="id-ID"/>
        </a:p>
      </dgm:t>
    </dgm:pt>
    <dgm:pt modelId="{942F45A7-AA7B-42C5-9672-2911BCD1494C}" type="sibTrans" cxnId="{42A94B17-F9CA-47A0-AF2D-3B98608B707D}">
      <dgm:prSet/>
      <dgm:spPr/>
      <dgm:t>
        <a:bodyPr/>
        <a:lstStyle/>
        <a:p>
          <a:endParaRPr lang="id-ID"/>
        </a:p>
      </dgm:t>
    </dgm:pt>
    <dgm:pt modelId="{00EA17EB-7F19-48DB-97B0-D9A42783F3CE}">
      <dgm:prSet phldrT="[Text]" custT="1"/>
      <dgm:spPr/>
      <dgm:t>
        <a:bodyPr/>
        <a:lstStyle/>
        <a:p>
          <a:r>
            <a:rPr lang="id-ID" sz="2000" dirty="0"/>
            <a:t>Saham biasa</a:t>
          </a:r>
        </a:p>
      </dgm:t>
    </dgm:pt>
    <dgm:pt modelId="{3DAF3DCA-BCDE-499F-A71D-8C9AFDBFA998}" type="parTrans" cxnId="{0E98AB4B-90A3-43D8-BF0F-D0254A905871}">
      <dgm:prSet/>
      <dgm:spPr/>
      <dgm:t>
        <a:bodyPr/>
        <a:lstStyle/>
        <a:p>
          <a:endParaRPr lang="id-ID"/>
        </a:p>
      </dgm:t>
    </dgm:pt>
    <dgm:pt modelId="{D57ADD7A-458D-44B6-98F4-81FC4BCDEFD6}" type="sibTrans" cxnId="{0E98AB4B-90A3-43D8-BF0F-D0254A905871}">
      <dgm:prSet/>
      <dgm:spPr/>
      <dgm:t>
        <a:bodyPr/>
        <a:lstStyle/>
        <a:p>
          <a:endParaRPr lang="id-ID"/>
        </a:p>
      </dgm:t>
    </dgm:pt>
    <dgm:pt modelId="{081F8065-285A-4B66-B951-309FDE68CDC0}">
      <dgm:prSet phldrT="[Text]" custT="1"/>
      <dgm:spPr/>
      <dgm:t>
        <a:bodyPr/>
        <a:lstStyle/>
        <a:p>
          <a:r>
            <a:rPr lang="id-ID" sz="2000" dirty="0"/>
            <a:t>Saham preferen</a:t>
          </a:r>
        </a:p>
      </dgm:t>
    </dgm:pt>
    <dgm:pt modelId="{2E9F6C7F-6E73-47D5-A04E-9C5ABAA5045D}" type="parTrans" cxnId="{85989BE4-14F6-4124-B510-7777A820BD7C}">
      <dgm:prSet/>
      <dgm:spPr/>
      <dgm:t>
        <a:bodyPr/>
        <a:lstStyle/>
        <a:p>
          <a:endParaRPr lang="id-ID"/>
        </a:p>
      </dgm:t>
    </dgm:pt>
    <dgm:pt modelId="{B70BB2F7-CE16-4A49-B8F2-514E41C31C4B}" type="sibTrans" cxnId="{85989BE4-14F6-4124-B510-7777A820BD7C}">
      <dgm:prSet/>
      <dgm:spPr/>
      <dgm:t>
        <a:bodyPr/>
        <a:lstStyle/>
        <a:p>
          <a:endParaRPr lang="id-ID"/>
        </a:p>
      </dgm:t>
    </dgm:pt>
    <dgm:pt modelId="{07D2848E-39C4-40B0-AE42-1146C0E82CDC}">
      <dgm:prSet phldrT="[Text]" custT="1"/>
      <dgm:spPr/>
      <dgm:t>
        <a:bodyPr/>
        <a:lstStyle/>
        <a:p>
          <a:r>
            <a:rPr lang="id-ID" sz="2000" dirty="0"/>
            <a:t>Dari cara peralihan</a:t>
          </a:r>
        </a:p>
      </dgm:t>
    </dgm:pt>
    <dgm:pt modelId="{574021BF-3CD3-407F-AF89-9DFF4F44625E}" type="parTrans" cxnId="{AA538F85-633D-4F3D-B0EB-C8F394F95ED7}">
      <dgm:prSet/>
      <dgm:spPr/>
      <dgm:t>
        <a:bodyPr/>
        <a:lstStyle/>
        <a:p>
          <a:endParaRPr lang="id-ID"/>
        </a:p>
      </dgm:t>
    </dgm:pt>
    <dgm:pt modelId="{98666B21-8389-4BCC-ABB8-58FD62C4F33F}" type="sibTrans" cxnId="{AA538F85-633D-4F3D-B0EB-C8F394F95ED7}">
      <dgm:prSet/>
      <dgm:spPr/>
      <dgm:t>
        <a:bodyPr/>
        <a:lstStyle/>
        <a:p>
          <a:endParaRPr lang="id-ID"/>
        </a:p>
      </dgm:t>
    </dgm:pt>
    <dgm:pt modelId="{310670B0-EF99-4EFE-BB5A-68F4AF8DD99E}">
      <dgm:prSet phldrT="[Text]" custT="1"/>
      <dgm:spPr/>
      <dgm:t>
        <a:bodyPr/>
        <a:lstStyle/>
        <a:p>
          <a:r>
            <a:rPr lang="id-ID" sz="2000" dirty="0"/>
            <a:t>Dari kinerja perdagangan</a:t>
          </a:r>
        </a:p>
      </dgm:t>
    </dgm:pt>
    <dgm:pt modelId="{F4420A36-F366-4970-902A-A3F53EB6A2C0}" type="parTrans" cxnId="{D372D595-E49A-4D95-A815-A6FB0FEB9F85}">
      <dgm:prSet/>
      <dgm:spPr/>
      <dgm:t>
        <a:bodyPr/>
        <a:lstStyle/>
        <a:p>
          <a:endParaRPr lang="id-ID"/>
        </a:p>
      </dgm:t>
    </dgm:pt>
    <dgm:pt modelId="{A66CBA5F-DABC-490B-9668-C7F08C5F9D1D}" type="sibTrans" cxnId="{D372D595-E49A-4D95-A815-A6FB0FEB9F85}">
      <dgm:prSet/>
      <dgm:spPr/>
      <dgm:t>
        <a:bodyPr/>
        <a:lstStyle/>
        <a:p>
          <a:endParaRPr lang="id-ID"/>
        </a:p>
      </dgm:t>
    </dgm:pt>
    <dgm:pt modelId="{7B20955F-2853-4DD3-B6FC-64302C7366CF}">
      <dgm:prSet phldrT="[Text]" custT="1"/>
      <dgm:spPr/>
      <dgm:t>
        <a:bodyPr/>
        <a:lstStyle/>
        <a:p>
          <a:r>
            <a:rPr lang="id-ID" sz="2000" dirty="0"/>
            <a:t>Saham atas unjuk</a:t>
          </a:r>
        </a:p>
      </dgm:t>
    </dgm:pt>
    <dgm:pt modelId="{07D320D1-2A49-4218-8C6C-FE79ECAC00CF}" type="parTrans" cxnId="{0EFBB627-3E90-4652-B489-49AF1D02F697}">
      <dgm:prSet/>
      <dgm:spPr/>
      <dgm:t>
        <a:bodyPr/>
        <a:lstStyle/>
        <a:p>
          <a:endParaRPr lang="id-ID"/>
        </a:p>
      </dgm:t>
    </dgm:pt>
    <dgm:pt modelId="{212B8349-0325-4E7D-8A04-FC6D254B3757}" type="sibTrans" cxnId="{0EFBB627-3E90-4652-B489-49AF1D02F697}">
      <dgm:prSet/>
      <dgm:spPr/>
      <dgm:t>
        <a:bodyPr/>
        <a:lstStyle/>
        <a:p>
          <a:endParaRPr lang="id-ID"/>
        </a:p>
      </dgm:t>
    </dgm:pt>
    <dgm:pt modelId="{62367455-65B4-49BD-9478-66611CCDEF7F}">
      <dgm:prSet phldrT="[Text]" custT="1"/>
      <dgm:spPr/>
      <dgm:t>
        <a:bodyPr/>
        <a:lstStyle/>
        <a:p>
          <a:r>
            <a:rPr lang="id-ID" sz="2000" dirty="0"/>
            <a:t>Saham atas nama</a:t>
          </a:r>
        </a:p>
      </dgm:t>
    </dgm:pt>
    <dgm:pt modelId="{8209DF88-92A2-4FF8-9987-CD35F118C7A8}" type="parTrans" cxnId="{5E5A6B94-E44F-43FB-B36E-9BCC4B3E0F0A}">
      <dgm:prSet/>
      <dgm:spPr/>
      <dgm:t>
        <a:bodyPr/>
        <a:lstStyle/>
        <a:p>
          <a:endParaRPr lang="id-ID"/>
        </a:p>
      </dgm:t>
    </dgm:pt>
    <dgm:pt modelId="{CEE2070B-7137-47EB-9B87-BE7F1E5AC267}" type="sibTrans" cxnId="{5E5A6B94-E44F-43FB-B36E-9BCC4B3E0F0A}">
      <dgm:prSet/>
      <dgm:spPr/>
      <dgm:t>
        <a:bodyPr/>
        <a:lstStyle/>
        <a:p>
          <a:endParaRPr lang="id-ID"/>
        </a:p>
      </dgm:t>
    </dgm:pt>
    <dgm:pt modelId="{10CC97EC-F5C5-4C39-B545-6C3A7ED901D3}">
      <dgm:prSet phldrT="[Text]" custT="1"/>
      <dgm:spPr/>
      <dgm:t>
        <a:bodyPr/>
        <a:lstStyle/>
        <a:p>
          <a:r>
            <a:rPr lang="id-ID" sz="2000" dirty="0"/>
            <a:t>Saham unggulan</a:t>
          </a:r>
        </a:p>
      </dgm:t>
    </dgm:pt>
    <dgm:pt modelId="{F38C1590-F924-4904-ADF5-5273D9783359}" type="parTrans" cxnId="{3E93951F-0C81-41AC-BD00-512F124997DF}">
      <dgm:prSet/>
      <dgm:spPr/>
      <dgm:t>
        <a:bodyPr/>
        <a:lstStyle/>
        <a:p>
          <a:endParaRPr lang="id-ID"/>
        </a:p>
      </dgm:t>
    </dgm:pt>
    <dgm:pt modelId="{7775A4BC-D798-4D45-8203-586FE0D44544}" type="sibTrans" cxnId="{3E93951F-0C81-41AC-BD00-512F124997DF}">
      <dgm:prSet/>
      <dgm:spPr/>
      <dgm:t>
        <a:bodyPr/>
        <a:lstStyle/>
        <a:p>
          <a:endParaRPr lang="id-ID"/>
        </a:p>
      </dgm:t>
    </dgm:pt>
    <dgm:pt modelId="{9B3DBC0C-7807-482A-93D2-E1607077353F}">
      <dgm:prSet phldrT="[Text]" custT="1"/>
      <dgm:spPr/>
      <dgm:t>
        <a:bodyPr/>
        <a:lstStyle/>
        <a:p>
          <a:r>
            <a:rPr lang="id-ID" sz="2000" dirty="0"/>
            <a:t>Saham pendapatan</a:t>
          </a:r>
        </a:p>
      </dgm:t>
    </dgm:pt>
    <dgm:pt modelId="{1D7051BB-61EE-4D9F-A827-BD7ABD9898F6}" type="parTrans" cxnId="{0661D821-48F5-4D2D-8E26-04968A409427}">
      <dgm:prSet/>
      <dgm:spPr/>
      <dgm:t>
        <a:bodyPr/>
        <a:lstStyle/>
        <a:p>
          <a:endParaRPr lang="id-ID"/>
        </a:p>
      </dgm:t>
    </dgm:pt>
    <dgm:pt modelId="{64A10E48-27EA-4102-951A-CDCBDE6E914E}" type="sibTrans" cxnId="{0661D821-48F5-4D2D-8E26-04968A409427}">
      <dgm:prSet/>
      <dgm:spPr/>
      <dgm:t>
        <a:bodyPr/>
        <a:lstStyle/>
        <a:p>
          <a:endParaRPr lang="id-ID"/>
        </a:p>
      </dgm:t>
    </dgm:pt>
    <dgm:pt modelId="{4697BB56-B087-446E-B5C5-BFCED75E4D2D}">
      <dgm:prSet phldrT="[Text]" custT="1"/>
      <dgm:spPr/>
      <dgm:t>
        <a:bodyPr/>
        <a:lstStyle/>
        <a:p>
          <a:r>
            <a:rPr lang="id-ID" sz="2000" dirty="0"/>
            <a:t>Saham pertumbuhan</a:t>
          </a:r>
        </a:p>
      </dgm:t>
    </dgm:pt>
    <dgm:pt modelId="{386DE31D-8624-49D6-BD81-106B98179154}" type="parTrans" cxnId="{69CACB7B-A314-452E-9129-863FFE745978}">
      <dgm:prSet/>
      <dgm:spPr/>
      <dgm:t>
        <a:bodyPr/>
        <a:lstStyle/>
        <a:p>
          <a:endParaRPr lang="id-ID"/>
        </a:p>
      </dgm:t>
    </dgm:pt>
    <dgm:pt modelId="{DD4E5C4C-623C-4B1E-9304-D8BB054850C6}" type="sibTrans" cxnId="{69CACB7B-A314-452E-9129-863FFE745978}">
      <dgm:prSet/>
      <dgm:spPr/>
      <dgm:t>
        <a:bodyPr/>
        <a:lstStyle/>
        <a:p>
          <a:endParaRPr lang="id-ID"/>
        </a:p>
      </dgm:t>
    </dgm:pt>
    <dgm:pt modelId="{E2292A6A-7814-4566-AAB9-EA262A509AF2}">
      <dgm:prSet phldrT="[Text]" custT="1"/>
      <dgm:spPr/>
      <dgm:t>
        <a:bodyPr/>
        <a:lstStyle/>
        <a:p>
          <a:r>
            <a:rPr lang="id-ID" sz="2000" dirty="0"/>
            <a:t>Saham spekulatif</a:t>
          </a:r>
        </a:p>
      </dgm:t>
    </dgm:pt>
    <dgm:pt modelId="{ABDABD19-A645-4985-8A35-1BBECBE61E3C}" type="parTrans" cxnId="{968008EB-9444-4A54-A181-B81D572DAE2D}">
      <dgm:prSet/>
      <dgm:spPr/>
      <dgm:t>
        <a:bodyPr/>
        <a:lstStyle/>
        <a:p>
          <a:endParaRPr lang="id-ID"/>
        </a:p>
      </dgm:t>
    </dgm:pt>
    <dgm:pt modelId="{332D9F07-32A8-4B3E-AB38-35BE747AD9AA}" type="sibTrans" cxnId="{968008EB-9444-4A54-A181-B81D572DAE2D}">
      <dgm:prSet/>
      <dgm:spPr/>
      <dgm:t>
        <a:bodyPr/>
        <a:lstStyle/>
        <a:p>
          <a:endParaRPr lang="id-ID"/>
        </a:p>
      </dgm:t>
    </dgm:pt>
    <dgm:pt modelId="{DB5DB9D1-10C3-49F6-874A-D459C50949C3}">
      <dgm:prSet phldrT="[Text]" custT="1"/>
      <dgm:spPr/>
      <dgm:t>
        <a:bodyPr/>
        <a:lstStyle/>
        <a:p>
          <a:r>
            <a:rPr lang="id-ID" sz="2000" dirty="0"/>
            <a:t>Saham siklikal</a:t>
          </a:r>
        </a:p>
      </dgm:t>
    </dgm:pt>
    <dgm:pt modelId="{D8315A29-6551-4B09-A4EA-FD71C57D9A92}" type="parTrans" cxnId="{D802625E-FE4D-4AE2-97AF-1871B11AD849}">
      <dgm:prSet/>
      <dgm:spPr/>
      <dgm:t>
        <a:bodyPr/>
        <a:lstStyle/>
        <a:p>
          <a:endParaRPr lang="id-ID"/>
        </a:p>
      </dgm:t>
    </dgm:pt>
    <dgm:pt modelId="{F1E6D4F2-6CD1-44B8-B4F1-25E20AA920C2}" type="sibTrans" cxnId="{D802625E-FE4D-4AE2-97AF-1871B11AD849}">
      <dgm:prSet/>
      <dgm:spPr/>
      <dgm:t>
        <a:bodyPr/>
        <a:lstStyle/>
        <a:p>
          <a:endParaRPr lang="id-ID"/>
        </a:p>
      </dgm:t>
    </dgm:pt>
    <dgm:pt modelId="{1BEB38EC-841C-424A-AEF9-352A7BDBA73F}" type="pres">
      <dgm:prSet presAssocID="{057533E4-F331-40BA-A0B7-E4CA7F93CDD2}" presName="Name0" presStyleCnt="0">
        <dgm:presLayoutVars>
          <dgm:chPref val="1"/>
          <dgm:dir/>
          <dgm:animOne val="branch"/>
          <dgm:animLvl val="lvl"/>
          <dgm:resizeHandles val="exact"/>
        </dgm:presLayoutVars>
      </dgm:prSet>
      <dgm:spPr/>
      <dgm:t>
        <a:bodyPr/>
        <a:lstStyle/>
        <a:p>
          <a:endParaRPr lang="en-US"/>
        </a:p>
      </dgm:t>
    </dgm:pt>
    <dgm:pt modelId="{8AB6E598-B886-4C88-8405-C850D016F38B}" type="pres">
      <dgm:prSet presAssocID="{75AF07F8-F5E5-4B79-B28A-F149156FFE30}" presName="root1" presStyleCnt="0"/>
      <dgm:spPr/>
    </dgm:pt>
    <dgm:pt modelId="{F429E416-EB9E-49AD-A439-9626B464B3BD}" type="pres">
      <dgm:prSet presAssocID="{75AF07F8-F5E5-4B79-B28A-F149156FFE30}" presName="LevelOneTextNode" presStyleLbl="node0" presStyleIdx="0" presStyleCnt="1">
        <dgm:presLayoutVars>
          <dgm:chPref val="3"/>
        </dgm:presLayoutVars>
      </dgm:prSet>
      <dgm:spPr/>
      <dgm:t>
        <a:bodyPr/>
        <a:lstStyle/>
        <a:p>
          <a:endParaRPr lang="en-US"/>
        </a:p>
      </dgm:t>
    </dgm:pt>
    <dgm:pt modelId="{75B028EE-3774-400B-801A-4D397E36310F}" type="pres">
      <dgm:prSet presAssocID="{75AF07F8-F5E5-4B79-B28A-F149156FFE30}" presName="level2hierChild" presStyleCnt="0"/>
      <dgm:spPr/>
    </dgm:pt>
    <dgm:pt modelId="{6A08033B-31A7-48C8-B8AE-A257518C6B0B}" type="pres">
      <dgm:prSet presAssocID="{1D1AE716-9163-48C8-B758-A31EF412D901}" presName="conn2-1" presStyleLbl="parChTrans1D2" presStyleIdx="0" presStyleCnt="3"/>
      <dgm:spPr/>
      <dgm:t>
        <a:bodyPr/>
        <a:lstStyle/>
        <a:p>
          <a:endParaRPr lang="en-US"/>
        </a:p>
      </dgm:t>
    </dgm:pt>
    <dgm:pt modelId="{F5F40B11-0F1F-470A-B83D-669E4EA1DAFC}" type="pres">
      <dgm:prSet presAssocID="{1D1AE716-9163-48C8-B758-A31EF412D901}" presName="connTx" presStyleLbl="parChTrans1D2" presStyleIdx="0" presStyleCnt="3"/>
      <dgm:spPr/>
      <dgm:t>
        <a:bodyPr/>
        <a:lstStyle/>
        <a:p>
          <a:endParaRPr lang="en-US"/>
        </a:p>
      </dgm:t>
    </dgm:pt>
    <dgm:pt modelId="{694A66CC-9401-420A-B1B3-7D48095B07AE}" type="pres">
      <dgm:prSet presAssocID="{7A19FA70-28F4-484D-9D6D-6DA09E45D8C2}" presName="root2" presStyleCnt="0"/>
      <dgm:spPr/>
    </dgm:pt>
    <dgm:pt modelId="{DA0DE761-72DD-4ABF-963F-89D8FF36CDDD}" type="pres">
      <dgm:prSet presAssocID="{7A19FA70-28F4-484D-9D6D-6DA09E45D8C2}" presName="LevelTwoTextNode" presStyleLbl="node2" presStyleIdx="0" presStyleCnt="3" custScaleX="132388" custScaleY="312396">
        <dgm:presLayoutVars>
          <dgm:chPref val="3"/>
        </dgm:presLayoutVars>
      </dgm:prSet>
      <dgm:spPr/>
      <dgm:t>
        <a:bodyPr/>
        <a:lstStyle/>
        <a:p>
          <a:endParaRPr lang="en-US"/>
        </a:p>
      </dgm:t>
    </dgm:pt>
    <dgm:pt modelId="{13956DD5-E66F-4FCB-B811-4AA5E045CD7F}" type="pres">
      <dgm:prSet presAssocID="{7A19FA70-28F4-484D-9D6D-6DA09E45D8C2}" presName="level3hierChild" presStyleCnt="0"/>
      <dgm:spPr/>
    </dgm:pt>
    <dgm:pt modelId="{463A29CB-9F48-4D60-9F24-BAED8A7110A3}" type="pres">
      <dgm:prSet presAssocID="{3DAF3DCA-BCDE-499F-A71D-8C9AFDBFA998}" presName="conn2-1" presStyleLbl="parChTrans1D3" presStyleIdx="0" presStyleCnt="9"/>
      <dgm:spPr/>
      <dgm:t>
        <a:bodyPr/>
        <a:lstStyle/>
        <a:p>
          <a:endParaRPr lang="en-US"/>
        </a:p>
      </dgm:t>
    </dgm:pt>
    <dgm:pt modelId="{C4F143BC-0291-4EE7-A761-50F408A236DE}" type="pres">
      <dgm:prSet presAssocID="{3DAF3DCA-BCDE-499F-A71D-8C9AFDBFA998}" presName="connTx" presStyleLbl="parChTrans1D3" presStyleIdx="0" presStyleCnt="9"/>
      <dgm:spPr/>
      <dgm:t>
        <a:bodyPr/>
        <a:lstStyle/>
        <a:p>
          <a:endParaRPr lang="en-US"/>
        </a:p>
      </dgm:t>
    </dgm:pt>
    <dgm:pt modelId="{E59DB3AD-A3C3-49DA-9513-F00B8323D7A0}" type="pres">
      <dgm:prSet presAssocID="{00EA17EB-7F19-48DB-97B0-D9A42783F3CE}" presName="root2" presStyleCnt="0"/>
      <dgm:spPr/>
    </dgm:pt>
    <dgm:pt modelId="{A2CD445D-8645-471C-9717-71680EE0D9A7}" type="pres">
      <dgm:prSet presAssocID="{00EA17EB-7F19-48DB-97B0-D9A42783F3CE}" presName="LevelTwoTextNode" presStyleLbl="node3" presStyleIdx="0" presStyleCnt="9" custScaleX="184613">
        <dgm:presLayoutVars>
          <dgm:chPref val="3"/>
        </dgm:presLayoutVars>
      </dgm:prSet>
      <dgm:spPr/>
      <dgm:t>
        <a:bodyPr/>
        <a:lstStyle/>
        <a:p>
          <a:endParaRPr lang="en-US"/>
        </a:p>
      </dgm:t>
    </dgm:pt>
    <dgm:pt modelId="{B7942922-6F79-4E62-82C1-9BA4D2657591}" type="pres">
      <dgm:prSet presAssocID="{00EA17EB-7F19-48DB-97B0-D9A42783F3CE}" presName="level3hierChild" presStyleCnt="0"/>
      <dgm:spPr/>
    </dgm:pt>
    <dgm:pt modelId="{F2F46D6D-7279-49D3-B1CA-2B0AF402363C}" type="pres">
      <dgm:prSet presAssocID="{2E9F6C7F-6E73-47D5-A04E-9C5ABAA5045D}" presName="conn2-1" presStyleLbl="parChTrans1D3" presStyleIdx="1" presStyleCnt="9"/>
      <dgm:spPr/>
      <dgm:t>
        <a:bodyPr/>
        <a:lstStyle/>
        <a:p>
          <a:endParaRPr lang="en-US"/>
        </a:p>
      </dgm:t>
    </dgm:pt>
    <dgm:pt modelId="{AECFADA1-C9D8-4620-B741-AA5F50BF63CD}" type="pres">
      <dgm:prSet presAssocID="{2E9F6C7F-6E73-47D5-A04E-9C5ABAA5045D}" presName="connTx" presStyleLbl="parChTrans1D3" presStyleIdx="1" presStyleCnt="9"/>
      <dgm:spPr/>
      <dgm:t>
        <a:bodyPr/>
        <a:lstStyle/>
        <a:p>
          <a:endParaRPr lang="en-US"/>
        </a:p>
      </dgm:t>
    </dgm:pt>
    <dgm:pt modelId="{EE543F6E-E98D-4402-8193-E5353BB37CE4}" type="pres">
      <dgm:prSet presAssocID="{081F8065-285A-4B66-B951-309FDE68CDC0}" presName="root2" presStyleCnt="0"/>
      <dgm:spPr/>
    </dgm:pt>
    <dgm:pt modelId="{7852E227-0865-4948-9BAB-965DD3E6F3D4}" type="pres">
      <dgm:prSet presAssocID="{081F8065-285A-4B66-B951-309FDE68CDC0}" presName="LevelTwoTextNode" presStyleLbl="node3" presStyleIdx="1" presStyleCnt="9" custScaleX="172355">
        <dgm:presLayoutVars>
          <dgm:chPref val="3"/>
        </dgm:presLayoutVars>
      </dgm:prSet>
      <dgm:spPr/>
      <dgm:t>
        <a:bodyPr/>
        <a:lstStyle/>
        <a:p>
          <a:endParaRPr lang="en-US"/>
        </a:p>
      </dgm:t>
    </dgm:pt>
    <dgm:pt modelId="{3E12588D-2469-44A3-80F9-829ED15D377C}" type="pres">
      <dgm:prSet presAssocID="{081F8065-285A-4B66-B951-309FDE68CDC0}" presName="level3hierChild" presStyleCnt="0"/>
      <dgm:spPr/>
    </dgm:pt>
    <dgm:pt modelId="{4BFA967A-D775-4186-871C-EB60588B4E50}" type="pres">
      <dgm:prSet presAssocID="{574021BF-3CD3-407F-AF89-9DFF4F44625E}" presName="conn2-1" presStyleLbl="parChTrans1D2" presStyleIdx="1" presStyleCnt="3"/>
      <dgm:spPr/>
      <dgm:t>
        <a:bodyPr/>
        <a:lstStyle/>
        <a:p>
          <a:endParaRPr lang="en-US"/>
        </a:p>
      </dgm:t>
    </dgm:pt>
    <dgm:pt modelId="{FC0C94BC-164C-4431-A93E-BDBBDBCAD985}" type="pres">
      <dgm:prSet presAssocID="{574021BF-3CD3-407F-AF89-9DFF4F44625E}" presName="connTx" presStyleLbl="parChTrans1D2" presStyleIdx="1" presStyleCnt="3"/>
      <dgm:spPr/>
      <dgm:t>
        <a:bodyPr/>
        <a:lstStyle/>
        <a:p>
          <a:endParaRPr lang="en-US"/>
        </a:p>
      </dgm:t>
    </dgm:pt>
    <dgm:pt modelId="{6DE4D83C-448C-4DB8-B48F-55A105472E37}" type="pres">
      <dgm:prSet presAssocID="{07D2848E-39C4-40B0-AE42-1146C0E82CDC}" presName="root2" presStyleCnt="0"/>
      <dgm:spPr/>
    </dgm:pt>
    <dgm:pt modelId="{F59D3BA6-BC55-40CF-8A5E-ACDDB26AE8A3}" type="pres">
      <dgm:prSet presAssocID="{07D2848E-39C4-40B0-AE42-1146C0E82CDC}" presName="LevelTwoTextNode" presStyleLbl="node2" presStyleIdx="1" presStyleCnt="3" custScaleY="275437">
        <dgm:presLayoutVars>
          <dgm:chPref val="3"/>
        </dgm:presLayoutVars>
      </dgm:prSet>
      <dgm:spPr/>
      <dgm:t>
        <a:bodyPr/>
        <a:lstStyle/>
        <a:p>
          <a:endParaRPr lang="en-US"/>
        </a:p>
      </dgm:t>
    </dgm:pt>
    <dgm:pt modelId="{018A92F0-7345-471A-BCB2-A34C4EE03E58}" type="pres">
      <dgm:prSet presAssocID="{07D2848E-39C4-40B0-AE42-1146C0E82CDC}" presName="level3hierChild" presStyleCnt="0"/>
      <dgm:spPr/>
    </dgm:pt>
    <dgm:pt modelId="{3EDF4500-04A5-4DB1-9660-1E4EA17CFE23}" type="pres">
      <dgm:prSet presAssocID="{07D320D1-2A49-4218-8C6C-FE79ECAC00CF}" presName="conn2-1" presStyleLbl="parChTrans1D3" presStyleIdx="2" presStyleCnt="9"/>
      <dgm:spPr/>
      <dgm:t>
        <a:bodyPr/>
        <a:lstStyle/>
        <a:p>
          <a:endParaRPr lang="en-US"/>
        </a:p>
      </dgm:t>
    </dgm:pt>
    <dgm:pt modelId="{C5BE44C8-88DC-43A5-9A19-5586A2C27B99}" type="pres">
      <dgm:prSet presAssocID="{07D320D1-2A49-4218-8C6C-FE79ECAC00CF}" presName="connTx" presStyleLbl="parChTrans1D3" presStyleIdx="2" presStyleCnt="9"/>
      <dgm:spPr/>
      <dgm:t>
        <a:bodyPr/>
        <a:lstStyle/>
        <a:p>
          <a:endParaRPr lang="en-US"/>
        </a:p>
      </dgm:t>
    </dgm:pt>
    <dgm:pt modelId="{8CAA5BC4-91D7-4E79-97F8-AE38211148D9}" type="pres">
      <dgm:prSet presAssocID="{7B20955F-2853-4DD3-B6FC-64302C7366CF}" presName="root2" presStyleCnt="0"/>
      <dgm:spPr/>
    </dgm:pt>
    <dgm:pt modelId="{E01BED94-4E48-4D6E-9DE7-609BD65535FC}" type="pres">
      <dgm:prSet presAssocID="{7B20955F-2853-4DD3-B6FC-64302C7366CF}" presName="LevelTwoTextNode" presStyleLbl="node3" presStyleIdx="2" presStyleCnt="9" custScaleX="226172">
        <dgm:presLayoutVars>
          <dgm:chPref val="3"/>
        </dgm:presLayoutVars>
      </dgm:prSet>
      <dgm:spPr/>
      <dgm:t>
        <a:bodyPr/>
        <a:lstStyle/>
        <a:p>
          <a:endParaRPr lang="en-US"/>
        </a:p>
      </dgm:t>
    </dgm:pt>
    <dgm:pt modelId="{A9AD23E0-017A-4FD4-997E-D790A7050852}" type="pres">
      <dgm:prSet presAssocID="{7B20955F-2853-4DD3-B6FC-64302C7366CF}" presName="level3hierChild" presStyleCnt="0"/>
      <dgm:spPr/>
    </dgm:pt>
    <dgm:pt modelId="{6B4BD005-5711-47CB-8214-BD9FAA3AA263}" type="pres">
      <dgm:prSet presAssocID="{8209DF88-92A2-4FF8-9987-CD35F118C7A8}" presName="conn2-1" presStyleLbl="parChTrans1D3" presStyleIdx="3" presStyleCnt="9"/>
      <dgm:spPr/>
      <dgm:t>
        <a:bodyPr/>
        <a:lstStyle/>
        <a:p>
          <a:endParaRPr lang="en-US"/>
        </a:p>
      </dgm:t>
    </dgm:pt>
    <dgm:pt modelId="{F3050789-3A84-4D50-BDB5-D37BB1A11016}" type="pres">
      <dgm:prSet presAssocID="{8209DF88-92A2-4FF8-9987-CD35F118C7A8}" presName="connTx" presStyleLbl="parChTrans1D3" presStyleIdx="3" presStyleCnt="9"/>
      <dgm:spPr/>
      <dgm:t>
        <a:bodyPr/>
        <a:lstStyle/>
        <a:p>
          <a:endParaRPr lang="en-US"/>
        </a:p>
      </dgm:t>
    </dgm:pt>
    <dgm:pt modelId="{53734706-2335-4DB2-A6DC-774FEEE36F29}" type="pres">
      <dgm:prSet presAssocID="{62367455-65B4-49BD-9478-66611CCDEF7F}" presName="root2" presStyleCnt="0"/>
      <dgm:spPr/>
    </dgm:pt>
    <dgm:pt modelId="{799A35E3-4B4C-473F-A5CF-03B08C76DCDE}" type="pres">
      <dgm:prSet presAssocID="{62367455-65B4-49BD-9478-66611CCDEF7F}" presName="LevelTwoTextNode" presStyleLbl="node3" presStyleIdx="3" presStyleCnt="9" custScaleX="192388">
        <dgm:presLayoutVars>
          <dgm:chPref val="3"/>
        </dgm:presLayoutVars>
      </dgm:prSet>
      <dgm:spPr/>
      <dgm:t>
        <a:bodyPr/>
        <a:lstStyle/>
        <a:p>
          <a:endParaRPr lang="en-US"/>
        </a:p>
      </dgm:t>
    </dgm:pt>
    <dgm:pt modelId="{EF9A9ACD-5BAF-475D-8CEF-DBC54C2802B2}" type="pres">
      <dgm:prSet presAssocID="{62367455-65B4-49BD-9478-66611CCDEF7F}" presName="level3hierChild" presStyleCnt="0"/>
      <dgm:spPr/>
    </dgm:pt>
    <dgm:pt modelId="{4090C323-A9CE-4E1C-9206-01B29766B471}" type="pres">
      <dgm:prSet presAssocID="{F4420A36-F366-4970-902A-A3F53EB6A2C0}" presName="conn2-1" presStyleLbl="parChTrans1D2" presStyleIdx="2" presStyleCnt="3"/>
      <dgm:spPr/>
      <dgm:t>
        <a:bodyPr/>
        <a:lstStyle/>
        <a:p>
          <a:endParaRPr lang="en-US"/>
        </a:p>
      </dgm:t>
    </dgm:pt>
    <dgm:pt modelId="{5E047EF7-DFCB-4327-9C9D-2FD980C7CD3E}" type="pres">
      <dgm:prSet presAssocID="{F4420A36-F366-4970-902A-A3F53EB6A2C0}" presName="connTx" presStyleLbl="parChTrans1D2" presStyleIdx="2" presStyleCnt="3"/>
      <dgm:spPr/>
      <dgm:t>
        <a:bodyPr/>
        <a:lstStyle/>
        <a:p>
          <a:endParaRPr lang="en-US"/>
        </a:p>
      </dgm:t>
    </dgm:pt>
    <dgm:pt modelId="{11633EBA-62E6-4848-AF0C-EF03841B0DD9}" type="pres">
      <dgm:prSet presAssocID="{310670B0-EF99-4EFE-BB5A-68F4AF8DD99E}" presName="root2" presStyleCnt="0"/>
      <dgm:spPr/>
    </dgm:pt>
    <dgm:pt modelId="{B24580EC-E036-409A-B9F2-095386A9D30B}" type="pres">
      <dgm:prSet presAssocID="{310670B0-EF99-4EFE-BB5A-68F4AF8DD99E}" presName="LevelTwoTextNode" presStyleLbl="node2" presStyleIdx="2" presStyleCnt="3" custScaleX="127307" custScaleY="318336">
        <dgm:presLayoutVars>
          <dgm:chPref val="3"/>
        </dgm:presLayoutVars>
      </dgm:prSet>
      <dgm:spPr/>
      <dgm:t>
        <a:bodyPr/>
        <a:lstStyle/>
        <a:p>
          <a:endParaRPr lang="en-US"/>
        </a:p>
      </dgm:t>
    </dgm:pt>
    <dgm:pt modelId="{7AF4E14D-91A4-4C99-8455-10000F17EA98}" type="pres">
      <dgm:prSet presAssocID="{310670B0-EF99-4EFE-BB5A-68F4AF8DD99E}" presName="level3hierChild" presStyleCnt="0"/>
      <dgm:spPr/>
    </dgm:pt>
    <dgm:pt modelId="{D22C0895-4D93-44F8-B520-C895C4C59D39}" type="pres">
      <dgm:prSet presAssocID="{F38C1590-F924-4904-ADF5-5273D9783359}" presName="conn2-1" presStyleLbl="parChTrans1D3" presStyleIdx="4" presStyleCnt="9"/>
      <dgm:spPr/>
      <dgm:t>
        <a:bodyPr/>
        <a:lstStyle/>
        <a:p>
          <a:endParaRPr lang="en-US"/>
        </a:p>
      </dgm:t>
    </dgm:pt>
    <dgm:pt modelId="{3CCB369F-68B6-4CD7-B999-260DDF7A338F}" type="pres">
      <dgm:prSet presAssocID="{F38C1590-F924-4904-ADF5-5273D9783359}" presName="connTx" presStyleLbl="parChTrans1D3" presStyleIdx="4" presStyleCnt="9"/>
      <dgm:spPr/>
      <dgm:t>
        <a:bodyPr/>
        <a:lstStyle/>
        <a:p>
          <a:endParaRPr lang="en-US"/>
        </a:p>
      </dgm:t>
    </dgm:pt>
    <dgm:pt modelId="{18AB776B-011F-499D-9A2B-22A10E69DE29}" type="pres">
      <dgm:prSet presAssocID="{10CC97EC-F5C5-4C39-B545-6C3A7ED901D3}" presName="root2" presStyleCnt="0"/>
      <dgm:spPr/>
    </dgm:pt>
    <dgm:pt modelId="{A145A673-D8AF-4391-A526-CC6B1B06D81F}" type="pres">
      <dgm:prSet presAssocID="{10CC97EC-F5C5-4C39-B545-6C3A7ED901D3}" presName="LevelTwoTextNode" presStyleLbl="node3" presStyleIdx="4" presStyleCnt="9" custScaleX="192388">
        <dgm:presLayoutVars>
          <dgm:chPref val="3"/>
        </dgm:presLayoutVars>
      </dgm:prSet>
      <dgm:spPr/>
      <dgm:t>
        <a:bodyPr/>
        <a:lstStyle/>
        <a:p>
          <a:endParaRPr lang="en-US"/>
        </a:p>
      </dgm:t>
    </dgm:pt>
    <dgm:pt modelId="{10A7D44A-9C34-4367-9238-FBC86F4EC5C0}" type="pres">
      <dgm:prSet presAssocID="{10CC97EC-F5C5-4C39-B545-6C3A7ED901D3}" presName="level3hierChild" presStyleCnt="0"/>
      <dgm:spPr/>
    </dgm:pt>
    <dgm:pt modelId="{3543808D-1C9A-47FB-B7B8-F3EA11C07BD1}" type="pres">
      <dgm:prSet presAssocID="{1D7051BB-61EE-4D9F-A827-BD7ABD9898F6}" presName="conn2-1" presStyleLbl="parChTrans1D3" presStyleIdx="5" presStyleCnt="9"/>
      <dgm:spPr/>
      <dgm:t>
        <a:bodyPr/>
        <a:lstStyle/>
        <a:p>
          <a:endParaRPr lang="en-US"/>
        </a:p>
      </dgm:t>
    </dgm:pt>
    <dgm:pt modelId="{0AF899B6-2A41-4714-A09E-02C24A783341}" type="pres">
      <dgm:prSet presAssocID="{1D7051BB-61EE-4D9F-A827-BD7ABD9898F6}" presName="connTx" presStyleLbl="parChTrans1D3" presStyleIdx="5" presStyleCnt="9"/>
      <dgm:spPr/>
      <dgm:t>
        <a:bodyPr/>
        <a:lstStyle/>
        <a:p>
          <a:endParaRPr lang="en-US"/>
        </a:p>
      </dgm:t>
    </dgm:pt>
    <dgm:pt modelId="{3C7EA166-58D9-4D3A-8DE9-DC937E6C70B0}" type="pres">
      <dgm:prSet presAssocID="{9B3DBC0C-7807-482A-93D2-E1607077353F}" presName="root2" presStyleCnt="0"/>
      <dgm:spPr/>
    </dgm:pt>
    <dgm:pt modelId="{1BC56E49-6F84-4C82-B4C5-796FD47C5651}" type="pres">
      <dgm:prSet presAssocID="{9B3DBC0C-7807-482A-93D2-E1607077353F}" presName="LevelTwoTextNode" presStyleLbl="node3" presStyleIdx="5" presStyleCnt="9" custScaleX="192388">
        <dgm:presLayoutVars>
          <dgm:chPref val="3"/>
        </dgm:presLayoutVars>
      </dgm:prSet>
      <dgm:spPr/>
      <dgm:t>
        <a:bodyPr/>
        <a:lstStyle/>
        <a:p>
          <a:endParaRPr lang="en-US"/>
        </a:p>
      </dgm:t>
    </dgm:pt>
    <dgm:pt modelId="{3D83BDC0-AD0E-4D00-A6C0-88F56423DA8F}" type="pres">
      <dgm:prSet presAssocID="{9B3DBC0C-7807-482A-93D2-E1607077353F}" presName="level3hierChild" presStyleCnt="0"/>
      <dgm:spPr/>
    </dgm:pt>
    <dgm:pt modelId="{6F66009A-A3EA-41A5-8584-7D949D850B54}" type="pres">
      <dgm:prSet presAssocID="{386DE31D-8624-49D6-BD81-106B98179154}" presName="conn2-1" presStyleLbl="parChTrans1D3" presStyleIdx="6" presStyleCnt="9"/>
      <dgm:spPr/>
      <dgm:t>
        <a:bodyPr/>
        <a:lstStyle/>
        <a:p>
          <a:endParaRPr lang="en-US"/>
        </a:p>
      </dgm:t>
    </dgm:pt>
    <dgm:pt modelId="{1EF26DA8-7D4D-49C7-827D-E134792E865A}" type="pres">
      <dgm:prSet presAssocID="{386DE31D-8624-49D6-BD81-106B98179154}" presName="connTx" presStyleLbl="parChTrans1D3" presStyleIdx="6" presStyleCnt="9"/>
      <dgm:spPr/>
      <dgm:t>
        <a:bodyPr/>
        <a:lstStyle/>
        <a:p>
          <a:endParaRPr lang="en-US"/>
        </a:p>
      </dgm:t>
    </dgm:pt>
    <dgm:pt modelId="{C2DAA5ED-7CB7-47D3-BF0C-5543EB56459E}" type="pres">
      <dgm:prSet presAssocID="{4697BB56-B087-446E-B5C5-BFCED75E4D2D}" presName="root2" presStyleCnt="0"/>
      <dgm:spPr/>
    </dgm:pt>
    <dgm:pt modelId="{4DBDAA50-304B-46DD-A2AC-B21EAC7926AB}" type="pres">
      <dgm:prSet presAssocID="{4697BB56-B087-446E-B5C5-BFCED75E4D2D}" presName="LevelTwoTextNode" presStyleLbl="node3" presStyleIdx="6" presStyleCnt="9" custScaleX="249718">
        <dgm:presLayoutVars>
          <dgm:chPref val="3"/>
        </dgm:presLayoutVars>
      </dgm:prSet>
      <dgm:spPr/>
      <dgm:t>
        <a:bodyPr/>
        <a:lstStyle/>
        <a:p>
          <a:endParaRPr lang="en-US"/>
        </a:p>
      </dgm:t>
    </dgm:pt>
    <dgm:pt modelId="{D0544AEF-C471-4476-B3BD-A660DD266F2F}" type="pres">
      <dgm:prSet presAssocID="{4697BB56-B087-446E-B5C5-BFCED75E4D2D}" presName="level3hierChild" presStyleCnt="0"/>
      <dgm:spPr/>
    </dgm:pt>
    <dgm:pt modelId="{263C8CFF-5A57-4445-BE9E-9B5DB0C55F00}" type="pres">
      <dgm:prSet presAssocID="{ABDABD19-A645-4985-8A35-1BBECBE61E3C}" presName="conn2-1" presStyleLbl="parChTrans1D3" presStyleIdx="7" presStyleCnt="9"/>
      <dgm:spPr/>
      <dgm:t>
        <a:bodyPr/>
        <a:lstStyle/>
        <a:p>
          <a:endParaRPr lang="en-US"/>
        </a:p>
      </dgm:t>
    </dgm:pt>
    <dgm:pt modelId="{ACF10A82-47FD-44D9-B88D-3D2F92CE6848}" type="pres">
      <dgm:prSet presAssocID="{ABDABD19-A645-4985-8A35-1BBECBE61E3C}" presName="connTx" presStyleLbl="parChTrans1D3" presStyleIdx="7" presStyleCnt="9"/>
      <dgm:spPr/>
      <dgm:t>
        <a:bodyPr/>
        <a:lstStyle/>
        <a:p>
          <a:endParaRPr lang="en-US"/>
        </a:p>
      </dgm:t>
    </dgm:pt>
    <dgm:pt modelId="{94183BEC-184D-45ED-89AA-633B91089CE3}" type="pres">
      <dgm:prSet presAssocID="{E2292A6A-7814-4566-AAB9-EA262A509AF2}" presName="root2" presStyleCnt="0"/>
      <dgm:spPr/>
    </dgm:pt>
    <dgm:pt modelId="{B4D2EA52-3F3B-454E-83BB-B36F863CB76E}" type="pres">
      <dgm:prSet presAssocID="{E2292A6A-7814-4566-AAB9-EA262A509AF2}" presName="LevelTwoTextNode" presStyleLbl="node3" presStyleIdx="7" presStyleCnt="9" custScaleX="181624">
        <dgm:presLayoutVars>
          <dgm:chPref val="3"/>
        </dgm:presLayoutVars>
      </dgm:prSet>
      <dgm:spPr/>
      <dgm:t>
        <a:bodyPr/>
        <a:lstStyle/>
        <a:p>
          <a:endParaRPr lang="en-US"/>
        </a:p>
      </dgm:t>
    </dgm:pt>
    <dgm:pt modelId="{16A8052A-1327-4F8B-838A-5D2873EAFD4E}" type="pres">
      <dgm:prSet presAssocID="{E2292A6A-7814-4566-AAB9-EA262A509AF2}" presName="level3hierChild" presStyleCnt="0"/>
      <dgm:spPr/>
    </dgm:pt>
    <dgm:pt modelId="{D76354B3-BDDB-4F52-B4B8-216C46E79980}" type="pres">
      <dgm:prSet presAssocID="{D8315A29-6551-4B09-A4EA-FD71C57D9A92}" presName="conn2-1" presStyleLbl="parChTrans1D3" presStyleIdx="8" presStyleCnt="9"/>
      <dgm:spPr/>
      <dgm:t>
        <a:bodyPr/>
        <a:lstStyle/>
        <a:p>
          <a:endParaRPr lang="en-US"/>
        </a:p>
      </dgm:t>
    </dgm:pt>
    <dgm:pt modelId="{8EC7A8C5-9430-472A-ADE6-F732A7ED913B}" type="pres">
      <dgm:prSet presAssocID="{D8315A29-6551-4B09-A4EA-FD71C57D9A92}" presName="connTx" presStyleLbl="parChTrans1D3" presStyleIdx="8" presStyleCnt="9"/>
      <dgm:spPr/>
      <dgm:t>
        <a:bodyPr/>
        <a:lstStyle/>
        <a:p>
          <a:endParaRPr lang="en-US"/>
        </a:p>
      </dgm:t>
    </dgm:pt>
    <dgm:pt modelId="{EF2C66EC-965F-41D2-BE82-85CD42E76DD1}" type="pres">
      <dgm:prSet presAssocID="{DB5DB9D1-10C3-49F6-874A-D459C50949C3}" presName="root2" presStyleCnt="0"/>
      <dgm:spPr/>
    </dgm:pt>
    <dgm:pt modelId="{009A2699-0A90-49E1-9B4F-F81FAADE2737}" type="pres">
      <dgm:prSet presAssocID="{DB5DB9D1-10C3-49F6-874A-D459C50949C3}" presName="LevelTwoTextNode" presStyleLbl="node3" presStyleIdx="8" presStyleCnt="9" custScaleX="203151">
        <dgm:presLayoutVars>
          <dgm:chPref val="3"/>
        </dgm:presLayoutVars>
      </dgm:prSet>
      <dgm:spPr/>
      <dgm:t>
        <a:bodyPr/>
        <a:lstStyle/>
        <a:p>
          <a:endParaRPr lang="en-US"/>
        </a:p>
      </dgm:t>
    </dgm:pt>
    <dgm:pt modelId="{8FB8ACE3-0A55-46B7-A299-DB6B82A8311D}" type="pres">
      <dgm:prSet presAssocID="{DB5DB9D1-10C3-49F6-874A-D459C50949C3}" presName="level3hierChild" presStyleCnt="0"/>
      <dgm:spPr/>
    </dgm:pt>
  </dgm:ptLst>
  <dgm:cxnLst>
    <dgm:cxn modelId="{5EA1F576-E694-4BD7-960F-CCBACC7A7B8E}" type="presOf" srcId="{F4420A36-F366-4970-902A-A3F53EB6A2C0}" destId="{4090C323-A9CE-4E1C-9206-01B29766B471}" srcOrd="0" destOrd="0" presId="urn:microsoft.com/office/officeart/2008/layout/HorizontalMultiLevelHierarchy#1"/>
    <dgm:cxn modelId="{398A599D-BB5F-45D6-AF9C-390BE1D7DF75}" type="presOf" srcId="{F38C1590-F924-4904-ADF5-5273D9783359}" destId="{D22C0895-4D93-44F8-B520-C895C4C59D39}" srcOrd="0" destOrd="0" presId="urn:microsoft.com/office/officeart/2008/layout/HorizontalMultiLevelHierarchy#1"/>
    <dgm:cxn modelId="{2F854A44-2789-4564-81FA-DFB2BE002AC4}" type="presOf" srcId="{07D320D1-2A49-4218-8C6C-FE79ECAC00CF}" destId="{C5BE44C8-88DC-43A5-9A19-5586A2C27B99}" srcOrd="1" destOrd="0" presId="urn:microsoft.com/office/officeart/2008/layout/HorizontalMultiLevelHierarchy#1"/>
    <dgm:cxn modelId="{0661D821-48F5-4D2D-8E26-04968A409427}" srcId="{310670B0-EF99-4EFE-BB5A-68F4AF8DD99E}" destId="{9B3DBC0C-7807-482A-93D2-E1607077353F}" srcOrd="1" destOrd="0" parTransId="{1D7051BB-61EE-4D9F-A827-BD7ABD9898F6}" sibTransId="{64A10E48-27EA-4102-951A-CDCBDE6E914E}"/>
    <dgm:cxn modelId="{D372D595-E49A-4D95-A815-A6FB0FEB9F85}" srcId="{75AF07F8-F5E5-4B79-B28A-F149156FFE30}" destId="{310670B0-EF99-4EFE-BB5A-68F4AF8DD99E}" srcOrd="2" destOrd="0" parTransId="{F4420A36-F366-4970-902A-A3F53EB6A2C0}" sibTransId="{A66CBA5F-DABC-490B-9668-C7F08C5F9D1D}"/>
    <dgm:cxn modelId="{C1C0FE4B-2606-4018-860D-8B33B276F57C}" type="presOf" srcId="{9B3DBC0C-7807-482A-93D2-E1607077353F}" destId="{1BC56E49-6F84-4C82-B4C5-796FD47C5651}" srcOrd="0" destOrd="0" presId="urn:microsoft.com/office/officeart/2008/layout/HorizontalMultiLevelHierarchy#1"/>
    <dgm:cxn modelId="{A538EDA3-CC5B-41CF-901E-BD205A191CBB}" type="presOf" srcId="{1D1AE716-9163-48C8-B758-A31EF412D901}" destId="{F5F40B11-0F1F-470A-B83D-669E4EA1DAFC}" srcOrd="1" destOrd="0" presId="urn:microsoft.com/office/officeart/2008/layout/HorizontalMultiLevelHierarchy#1"/>
    <dgm:cxn modelId="{630E2B31-43B1-47A4-B40E-7212DCB59741}" type="presOf" srcId="{8209DF88-92A2-4FF8-9987-CD35F118C7A8}" destId="{F3050789-3A84-4D50-BDB5-D37BB1A11016}" srcOrd="1" destOrd="0" presId="urn:microsoft.com/office/officeart/2008/layout/HorizontalMultiLevelHierarchy#1"/>
    <dgm:cxn modelId="{34AA4973-E943-4D35-AB37-2DEDDCA4FB15}" type="presOf" srcId="{ABDABD19-A645-4985-8A35-1BBECBE61E3C}" destId="{ACF10A82-47FD-44D9-B88D-3D2F92CE6848}" srcOrd="1" destOrd="0" presId="urn:microsoft.com/office/officeart/2008/layout/HorizontalMultiLevelHierarchy#1"/>
    <dgm:cxn modelId="{7964681B-359A-4D76-934F-B8BE0D794643}" type="presOf" srcId="{ABDABD19-A645-4985-8A35-1BBECBE61E3C}" destId="{263C8CFF-5A57-4445-BE9E-9B5DB0C55F00}" srcOrd="0" destOrd="0" presId="urn:microsoft.com/office/officeart/2008/layout/HorizontalMultiLevelHierarchy#1"/>
    <dgm:cxn modelId="{7102870F-DD64-4F50-AD12-0ADD4E3028DE}" type="presOf" srcId="{574021BF-3CD3-407F-AF89-9DFF4F44625E}" destId="{FC0C94BC-164C-4431-A93E-BDBBDBCAD985}" srcOrd="1" destOrd="0" presId="urn:microsoft.com/office/officeart/2008/layout/HorizontalMultiLevelHierarchy#1"/>
    <dgm:cxn modelId="{13D3E4D5-4449-4571-94E5-50553E1B8979}" type="presOf" srcId="{081F8065-285A-4B66-B951-309FDE68CDC0}" destId="{7852E227-0865-4948-9BAB-965DD3E6F3D4}" srcOrd="0" destOrd="0" presId="urn:microsoft.com/office/officeart/2008/layout/HorizontalMultiLevelHierarchy#1"/>
    <dgm:cxn modelId="{D802625E-FE4D-4AE2-97AF-1871B11AD849}" srcId="{310670B0-EF99-4EFE-BB5A-68F4AF8DD99E}" destId="{DB5DB9D1-10C3-49F6-874A-D459C50949C3}" srcOrd="4" destOrd="0" parTransId="{D8315A29-6551-4B09-A4EA-FD71C57D9A92}" sibTransId="{F1E6D4F2-6CD1-44B8-B4F1-25E20AA920C2}"/>
    <dgm:cxn modelId="{0D47D6CE-5B55-4756-9681-9E69CA99582B}" type="presOf" srcId="{DB5DB9D1-10C3-49F6-874A-D459C50949C3}" destId="{009A2699-0A90-49E1-9B4F-F81FAADE2737}" srcOrd="0" destOrd="0" presId="urn:microsoft.com/office/officeart/2008/layout/HorizontalMultiLevelHierarchy#1"/>
    <dgm:cxn modelId="{1971FE2F-54EE-45AA-A469-88005A783552}" type="presOf" srcId="{4697BB56-B087-446E-B5C5-BFCED75E4D2D}" destId="{4DBDAA50-304B-46DD-A2AC-B21EAC7926AB}" srcOrd="0" destOrd="0" presId="urn:microsoft.com/office/officeart/2008/layout/HorizontalMultiLevelHierarchy#1"/>
    <dgm:cxn modelId="{000A3DFA-71EB-42AA-9C49-4923AEC2571B}" type="presOf" srcId="{E2292A6A-7814-4566-AAB9-EA262A509AF2}" destId="{B4D2EA52-3F3B-454E-83BB-B36F863CB76E}" srcOrd="0" destOrd="0" presId="urn:microsoft.com/office/officeart/2008/layout/HorizontalMultiLevelHierarchy#1"/>
    <dgm:cxn modelId="{84262D85-0553-45B4-9C5E-9DAAC719942C}" type="presOf" srcId="{1D7051BB-61EE-4D9F-A827-BD7ABD9898F6}" destId="{3543808D-1C9A-47FB-B7B8-F3EA11C07BD1}" srcOrd="0" destOrd="0" presId="urn:microsoft.com/office/officeart/2008/layout/HorizontalMultiLevelHierarchy#1"/>
    <dgm:cxn modelId="{495D7FB5-AFEA-480B-96FF-802E590DEECD}" type="presOf" srcId="{00EA17EB-7F19-48DB-97B0-D9A42783F3CE}" destId="{A2CD445D-8645-471C-9717-71680EE0D9A7}" srcOrd="0" destOrd="0" presId="urn:microsoft.com/office/officeart/2008/layout/HorizontalMultiLevelHierarchy#1"/>
    <dgm:cxn modelId="{85989BE4-14F6-4124-B510-7777A820BD7C}" srcId="{7A19FA70-28F4-484D-9D6D-6DA09E45D8C2}" destId="{081F8065-285A-4B66-B951-309FDE68CDC0}" srcOrd="1" destOrd="0" parTransId="{2E9F6C7F-6E73-47D5-A04E-9C5ABAA5045D}" sibTransId="{B70BB2F7-CE16-4A49-B8F2-514E41C31C4B}"/>
    <dgm:cxn modelId="{5E5A6B94-E44F-43FB-B36E-9BCC4B3E0F0A}" srcId="{07D2848E-39C4-40B0-AE42-1146C0E82CDC}" destId="{62367455-65B4-49BD-9478-66611CCDEF7F}" srcOrd="1" destOrd="0" parTransId="{8209DF88-92A2-4FF8-9987-CD35F118C7A8}" sibTransId="{CEE2070B-7137-47EB-9B87-BE7F1E5AC267}"/>
    <dgm:cxn modelId="{42A94B17-F9CA-47A0-AF2D-3B98608B707D}" srcId="{75AF07F8-F5E5-4B79-B28A-F149156FFE30}" destId="{7A19FA70-28F4-484D-9D6D-6DA09E45D8C2}" srcOrd="0" destOrd="0" parTransId="{1D1AE716-9163-48C8-B758-A31EF412D901}" sibTransId="{942F45A7-AA7B-42C5-9672-2911BCD1494C}"/>
    <dgm:cxn modelId="{11867431-74C1-49C6-8611-1F37C2741065}" type="presOf" srcId="{2E9F6C7F-6E73-47D5-A04E-9C5ABAA5045D}" destId="{F2F46D6D-7279-49D3-B1CA-2B0AF402363C}" srcOrd="0" destOrd="0" presId="urn:microsoft.com/office/officeart/2008/layout/HorizontalMultiLevelHierarchy#1"/>
    <dgm:cxn modelId="{AF642209-469C-499C-9907-8550B5038A6B}" type="presOf" srcId="{07D320D1-2A49-4218-8C6C-FE79ECAC00CF}" destId="{3EDF4500-04A5-4DB1-9660-1E4EA17CFE23}" srcOrd="0" destOrd="0" presId="urn:microsoft.com/office/officeart/2008/layout/HorizontalMultiLevelHierarchy#1"/>
    <dgm:cxn modelId="{968008EB-9444-4A54-A181-B81D572DAE2D}" srcId="{310670B0-EF99-4EFE-BB5A-68F4AF8DD99E}" destId="{E2292A6A-7814-4566-AAB9-EA262A509AF2}" srcOrd="3" destOrd="0" parTransId="{ABDABD19-A645-4985-8A35-1BBECBE61E3C}" sibTransId="{332D9F07-32A8-4B3E-AB38-35BE747AD9AA}"/>
    <dgm:cxn modelId="{4D0B4FC5-41EA-458D-8926-52FA6C73B97C}" type="presOf" srcId="{7B20955F-2853-4DD3-B6FC-64302C7366CF}" destId="{E01BED94-4E48-4D6E-9DE7-609BD65535FC}" srcOrd="0" destOrd="0" presId="urn:microsoft.com/office/officeart/2008/layout/HorizontalMultiLevelHierarchy#1"/>
    <dgm:cxn modelId="{C23D2C2A-313B-4F98-BB2B-6ED6E3EAC430}" type="presOf" srcId="{2E9F6C7F-6E73-47D5-A04E-9C5ABAA5045D}" destId="{AECFADA1-C9D8-4620-B741-AA5F50BF63CD}" srcOrd="1" destOrd="0" presId="urn:microsoft.com/office/officeart/2008/layout/HorizontalMultiLevelHierarchy#1"/>
    <dgm:cxn modelId="{28766C20-E871-441D-AA9F-52A513745EAC}" type="presOf" srcId="{386DE31D-8624-49D6-BD81-106B98179154}" destId="{6F66009A-A3EA-41A5-8584-7D949D850B54}" srcOrd="0" destOrd="0" presId="urn:microsoft.com/office/officeart/2008/layout/HorizontalMultiLevelHierarchy#1"/>
    <dgm:cxn modelId="{62E2EA58-2958-4893-A529-2ABAE0BF3571}" type="presOf" srcId="{386DE31D-8624-49D6-BD81-106B98179154}" destId="{1EF26DA8-7D4D-49C7-827D-E134792E865A}" srcOrd="1" destOrd="0" presId="urn:microsoft.com/office/officeart/2008/layout/HorizontalMultiLevelHierarchy#1"/>
    <dgm:cxn modelId="{0EFBB627-3E90-4652-B489-49AF1D02F697}" srcId="{07D2848E-39C4-40B0-AE42-1146C0E82CDC}" destId="{7B20955F-2853-4DD3-B6FC-64302C7366CF}" srcOrd="0" destOrd="0" parTransId="{07D320D1-2A49-4218-8C6C-FE79ECAC00CF}" sibTransId="{212B8349-0325-4E7D-8A04-FC6D254B3757}"/>
    <dgm:cxn modelId="{29BC1B32-2A7D-479B-A2C2-8DEE48F32013}" type="presOf" srcId="{7A19FA70-28F4-484D-9D6D-6DA09E45D8C2}" destId="{DA0DE761-72DD-4ABF-963F-89D8FF36CDDD}" srcOrd="0" destOrd="0" presId="urn:microsoft.com/office/officeart/2008/layout/HorizontalMultiLevelHierarchy#1"/>
    <dgm:cxn modelId="{F7503067-D9AD-4B89-B056-BAC1A9B6B760}" type="presOf" srcId="{8209DF88-92A2-4FF8-9987-CD35F118C7A8}" destId="{6B4BD005-5711-47CB-8214-BD9FAA3AA263}" srcOrd="0" destOrd="0" presId="urn:microsoft.com/office/officeart/2008/layout/HorizontalMultiLevelHierarchy#1"/>
    <dgm:cxn modelId="{FB346141-97C3-4D1F-835A-4F902BBBAEC9}" type="presOf" srcId="{574021BF-3CD3-407F-AF89-9DFF4F44625E}" destId="{4BFA967A-D775-4186-871C-EB60588B4E50}" srcOrd="0" destOrd="0" presId="urn:microsoft.com/office/officeart/2008/layout/HorizontalMultiLevelHierarchy#1"/>
    <dgm:cxn modelId="{99E4ED09-273F-4D37-A23D-BB196E568B6D}" type="presOf" srcId="{3DAF3DCA-BCDE-499F-A71D-8C9AFDBFA998}" destId="{463A29CB-9F48-4D60-9F24-BAED8A7110A3}" srcOrd="0" destOrd="0" presId="urn:microsoft.com/office/officeart/2008/layout/HorizontalMultiLevelHierarchy#1"/>
    <dgm:cxn modelId="{69CACB7B-A314-452E-9129-863FFE745978}" srcId="{310670B0-EF99-4EFE-BB5A-68F4AF8DD99E}" destId="{4697BB56-B087-446E-B5C5-BFCED75E4D2D}" srcOrd="2" destOrd="0" parTransId="{386DE31D-8624-49D6-BD81-106B98179154}" sibTransId="{DD4E5C4C-623C-4B1E-9304-D8BB054850C6}"/>
    <dgm:cxn modelId="{01201D6F-E0EC-44E9-9004-F49AC98A3E6C}" type="presOf" srcId="{75AF07F8-F5E5-4B79-B28A-F149156FFE30}" destId="{F429E416-EB9E-49AD-A439-9626B464B3BD}" srcOrd="0" destOrd="0" presId="urn:microsoft.com/office/officeart/2008/layout/HorizontalMultiLevelHierarchy#1"/>
    <dgm:cxn modelId="{003D8251-764B-4971-B780-38F41E8BBD30}" type="presOf" srcId="{D8315A29-6551-4B09-A4EA-FD71C57D9A92}" destId="{8EC7A8C5-9430-472A-ADE6-F732A7ED913B}" srcOrd="1" destOrd="0" presId="urn:microsoft.com/office/officeart/2008/layout/HorizontalMultiLevelHierarchy#1"/>
    <dgm:cxn modelId="{502B420F-CE5C-42E4-9A92-EE52F00DE758}" type="presOf" srcId="{310670B0-EF99-4EFE-BB5A-68F4AF8DD99E}" destId="{B24580EC-E036-409A-B9F2-095386A9D30B}" srcOrd="0" destOrd="0" presId="urn:microsoft.com/office/officeart/2008/layout/HorizontalMultiLevelHierarchy#1"/>
    <dgm:cxn modelId="{6907BA39-1549-4DC0-877E-6EADDCA8E54E}" type="presOf" srcId="{3DAF3DCA-BCDE-499F-A71D-8C9AFDBFA998}" destId="{C4F143BC-0291-4EE7-A761-50F408A236DE}" srcOrd="1" destOrd="0" presId="urn:microsoft.com/office/officeart/2008/layout/HorizontalMultiLevelHierarchy#1"/>
    <dgm:cxn modelId="{AA538F85-633D-4F3D-B0EB-C8F394F95ED7}" srcId="{75AF07F8-F5E5-4B79-B28A-F149156FFE30}" destId="{07D2848E-39C4-40B0-AE42-1146C0E82CDC}" srcOrd="1" destOrd="0" parTransId="{574021BF-3CD3-407F-AF89-9DFF4F44625E}" sibTransId="{98666B21-8389-4BCC-ABB8-58FD62C4F33F}"/>
    <dgm:cxn modelId="{7AAE25AD-6444-429F-8873-53A4F1BC2A58}" type="presOf" srcId="{D8315A29-6551-4B09-A4EA-FD71C57D9A92}" destId="{D76354B3-BDDB-4F52-B4B8-216C46E79980}" srcOrd="0" destOrd="0" presId="urn:microsoft.com/office/officeart/2008/layout/HorizontalMultiLevelHierarchy#1"/>
    <dgm:cxn modelId="{EDA26EF5-D651-4EF1-A41E-D71C68FF1081}" type="presOf" srcId="{07D2848E-39C4-40B0-AE42-1146C0E82CDC}" destId="{F59D3BA6-BC55-40CF-8A5E-ACDDB26AE8A3}" srcOrd="0" destOrd="0" presId="urn:microsoft.com/office/officeart/2008/layout/HorizontalMultiLevelHierarchy#1"/>
    <dgm:cxn modelId="{436A1ED9-8A14-448A-8C5F-759164440221}" type="presOf" srcId="{1D7051BB-61EE-4D9F-A827-BD7ABD9898F6}" destId="{0AF899B6-2A41-4714-A09E-02C24A783341}" srcOrd="1" destOrd="0" presId="urn:microsoft.com/office/officeart/2008/layout/HorizontalMultiLevelHierarchy#1"/>
    <dgm:cxn modelId="{0E98AB4B-90A3-43D8-BF0F-D0254A905871}" srcId="{7A19FA70-28F4-484D-9D6D-6DA09E45D8C2}" destId="{00EA17EB-7F19-48DB-97B0-D9A42783F3CE}" srcOrd="0" destOrd="0" parTransId="{3DAF3DCA-BCDE-499F-A71D-8C9AFDBFA998}" sibTransId="{D57ADD7A-458D-44B6-98F4-81FC4BCDEFD6}"/>
    <dgm:cxn modelId="{2911E087-5CD7-4D27-B010-2D6A4C9BB1F0}" type="presOf" srcId="{057533E4-F331-40BA-A0B7-E4CA7F93CDD2}" destId="{1BEB38EC-841C-424A-AEF9-352A7BDBA73F}" srcOrd="0" destOrd="0" presId="urn:microsoft.com/office/officeart/2008/layout/HorizontalMultiLevelHierarchy#1"/>
    <dgm:cxn modelId="{90DB189F-4D95-4D6C-8272-0D8FE239C89B}" type="presOf" srcId="{62367455-65B4-49BD-9478-66611CCDEF7F}" destId="{799A35E3-4B4C-473F-A5CF-03B08C76DCDE}" srcOrd="0" destOrd="0" presId="urn:microsoft.com/office/officeart/2008/layout/HorizontalMultiLevelHierarchy#1"/>
    <dgm:cxn modelId="{8A7CA39A-13D6-4825-B9D8-40E910FD7D87}" srcId="{057533E4-F331-40BA-A0B7-E4CA7F93CDD2}" destId="{75AF07F8-F5E5-4B79-B28A-F149156FFE30}" srcOrd="0" destOrd="0" parTransId="{7072A201-0764-46F1-971E-F0DB7DF8DF24}" sibTransId="{4720B065-E476-4C8A-9495-0AE23F3BF6AF}"/>
    <dgm:cxn modelId="{002E27BA-277B-4883-977A-83B75BB7C393}" type="presOf" srcId="{F38C1590-F924-4904-ADF5-5273D9783359}" destId="{3CCB369F-68B6-4CD7-B999-260DDF7A338F}" srcOrd="1" destOrd="0" presId="urn:microsoft.com/office/officeart/2008/layout/HorizontalMultiLevelHierarchy#1"/>
    <dgm:cxn modelId="{55F4793A-B386-4C88-8868-9100DE32F771}" type="presOf" srcId="{10CC97EC-F5C5-4C39-B545-6C3A7ED901D3}" destId="{A145A673-D8AF-4391-A526-CC6B1B06D81F}" srcOrd="0" destOrd="0" presId="urn:microsoft.com/office/officeart/2008/layout/HorizontalMultiLevelHierarchy#1"/>
    <dgm:cxn modelId="{E8B070A8-E963-4EF0-AC9A-65EB2B4366D9}" type="presOf" srcId="{1D1AE716-9163-48C8-B758-A31EF412D901}" destId="{6A08033B-31A7-48C8-B8AE-A257518C6B0B}" srcOrd="0" destOrd="0" presId="urn:microsoft.com/office/officeart/2008/layout/HorizontalMultiLevelHierarchy#1"/>
    <dgm:cxn modelId="{8DCA241B-A514-4C06-8E20-8434A3DD2D29}" type="presOf" srcId="{F4420A36-F366-4970-902A-A3F53EB6A2C0}" destId="{5E047EF7-DFCB-4327-9C9D-2FD980C7CD3E}" srcOrd="1" destOrd="0" presId="urn:microsoft.com/office/officeart/2008/layout/HorizontalMultiLevelHierarchy#1"/>
    <dgm:cxn modelId="{3E93951F-0C81-41AC-BD00-512F124997DF}" srcId="{310670B0-EF99-4EFE-BB5A-68F4AF8DD99E}" destId="{10CC97EC-F5C5-4C39-B545-6C3A7ED901D3}" srcOrd="0" destOrd="0" parTransId="{F38C1590-F924-4904-ADF5-5273D9783359}" sibTransId="{7775A4BC-D798-4D45-8203-586FE0D44544}"/>
    <dgm:cxn modelId="{14A9F272-2BEA-4285-93E9-D843F05FF576}" type="presParOf" srcId="{1BEB38EC-841C-424A-AEF9-352A7BDBA73F}" destId="{8AB6E598-B886-4C88-8405-C850D016F38B}" srcOrd="0" destOrd="0" presId="urn:microsoft.com/office/officeart/2008/layout/HorizontalMultiLevelHierarchy#1"/>
    <dgm:cxn modelId="{DF3309F8-8A04-4A11-A1B0-80FD72F14AD2}" type="presParOf" srcId="{8AB6E598-B886-4C88-8405-C850D016F38B}" destId="{F429E416-EB9E-49AD-A439-9626B464B3BD}" srcOrd="0" destOrd="0" presId="urn:microsoft.com/office/officeart/2008/layout/HorizontalMultiLevelHierarchy#1"/>
    <dgm:cxn modelId="{F9BF7A10-25DB-47F4-9D4D-B4CE6E969BEB}" type="presParOf" srcId="{8AB6E598-B886-4C88-8405-C850D016F38B}" destId="{75B028EE-3774-400B-801A-4D397E36310F}" srcOrd="1" destOrd="0" presId="urn:microsoft.com/office/officeart/2008/layout/HorizontalMultiLevelHierarchy#1"/>
    <dgm:cxn modelId="{EAD6206C-9E67-44B5-95AD-21A4ABE02700}" type="presParOf" srcId="{75B028EE-3774-400B-801A-4D397E36310F}" destId="{6A08033B-31A7-48C8-B8AE-A257518C6B0B}" srcOrd="0" destOrd="0" presId="urn:microsoft.com/office/officeart/2008/layout/HorizontalMultiLevelHierarchy#1"/>
    <dgm:cxn modelId="{C08FA57F-DBCE-433E-9A24-7B55E45D68A7}" type="presParOf" srcId="{6A08033B-31A7-48C8-B8AE-A257518C6B0B}" destId="{F5F40B11-0F1F-470A-B83D-669E4EA1DAFC}" srcOrd="0" destOrd="0" presId="urn:microsoft.com/office/officeart/2008/layout/HorizontalMultiLevelHierarchy#1"/>
    <dgm:cxn modelId="{D4163BDE-058B-4FB1-872B-89905A026547}" type="presParOf" srcId="{75B028EE-3774-400B-801A-4D397E36310F}" destId="{694A66CC-9401-420A-B1B3-7D48095B07AE}" srcOrd="1" destOrd="0" presId="urn:microsoft.com/office/officeart/2008/layout/HorizontalMultiLevelHierarchy#1"/>
    <dgm:cxn modelId="{9608816C-484A-4562-B85C-1A309A65AA8B}" type="presParOf" srcId="{694A66CC-9401-420A-B1B3-7D48095B07AE}" destId="{DA0DE761-72DD-4ABF-963F-89D8FF36CDDD}" srcOrd="0" destOrd="0" presId="urn:microsoft.com/office/officeart/2008/layout/HorizontalMultiLevelHierarchy#1"/>
    <dgm:cxn modelId="{38D26F4C-F424-4400-9F19-CA5A609FA8E3}" type="presParOf" srcId="{694A66CC-9401-420A-B1B3-7D48095B07AE}" destId="{13956DD5-E66F-4FCB-B811-4AA5E045CD7F}" srcOrd="1" destOrd="0" presId="urn:microsoft.com/office/officeart/2008/layout/HorizontalMultiLevelHierarchy#1"/>
    <dgm:cxn modelId="{9C39E7DF-4641-4A69-9023-4954BC37733B}" type="presParOf" srcId="{13956DD5-E66F-4FCB-B811-4AA5E045CD7F}" destId="{463A29CB-9F48-4D60-9F24-BAED8A7110A3}" srcOrd="0" destOrd="0" presId="urn:microsoft.com/office/officeart/2008/layout/HorizontalMultiLevelHierarchy#1"/>
    <dgm:cxn modelId="{E1DA0F58-5FAB-4D1A-8F59-EDE10B7774C3}" type="presParOf" srcId="{463A29CB-9F48-4D60-9F24-BAED8A7110A3}" destId="{C4F143BC-0291-4EE7-A761-50F408A236DE}" srcOrd="0" destOrd="0" presId="urn:microsoft.com/office/officeart/2008/layout/HorizontalMultiLevelHierarchy#1"/>
    <dgm:cxn modelId="{FC2D4E9A-FF7B-4EB1-B234-A42BDFF39F05}" type="presParOf" srcId="{13956DD5-E66F-4FCB-B811-4AA5E045CD7F}" destId="{E59DB3AD-A3C3-49DA-9513-F00B8323D7A0}" srcOrd="1" destOrd="0" presId="urn:microsoft.com/office/officeart/2008/layout/HorizontalMultiLevelHierarchy#1"/>
    <dgm:cxn modelId="{8A3120B4-EE9A-4E22-ABDB-B8527CBF7A98}" type="presParOf" srcId="{E59DB3AD-A3C3-49DA-9513-F00B8323D7A0}" destId="{A2CD445D-8645-471C-9717-71680EE0D9A7}" srcOrd="0" destOrd="0" presId="urn:microsoft.com/office/officeart/2008/layout/HorizontalMultiLevelHierarchy#1"/>
    <dgm:cxn modelId="{428BE3DC-8481-4520-9F50-C922F43C3FB8}" type="presParOf" srcId="{E59DB3AD-A3C3-49DA-9513-F00B8323D7A0}" destId="{B7942922-6F79-4E62-82C1-9BA4D2657591}" srcOrd="1" destOrd="0" presId="urn:microsoft.com/office/officeart/2008/layout/HorizontalMultiLevelHierarchy#1"/>
    <dgm:cxn modelId="{AE87D454-FE5E-4CB1-8632-D1FFC3595FA1}" type="presParOf" srcId="{13956DD5-E66F-4FCB-B811-4AA5E045CD7F}" destId="{F2F46D6D-7279-49D3-B1CA-2B0AF402363C}" srcOrd="2" destOrd="0" presId="urn:microsoft.com/office/officeart/2008/layout/HorizontalMultiLevelHierarchy#1"/>
    <dgm:cxn modelId="{FF1FE002-8F4B-4DAB-B02F-B95BE156EF2C}" type="presParOf" srcId="{F2F46D6D-7279-49D3-B1CA-2B0AF402363C}" destId="{AECFADA1-C9D8-4620-B741-AA5F50BF63CD}" srcOrd="0" destOrd="0" presId="urn:microsoft.com/office/officeart/2008/layout/HorizontalMultiLevelHierarchy#1"/>
    <dgm:cxn modelId="{F0285EBF-B7C9-44AD-BA26-FF2444E48F2F}" type="presParOf" srcId="{13956DD5-E66F-4FCB-B811-4AA5E045CD7F}" destId="{EE543F6E-E98D-4402-8193-E5353BB37CE4}" srcOrd="3" destOrd="0" presId="urn:microsoft.com/office/officeart/2008/layout/HorizontalMultiLevelHierarchy#1"/>
    <dgm:cxn modelId="{27E52672-11E5-4C7B-B23A-84399F5F0251}" type="presParOf" srcId="{EE543F6E-E98D-4402-8193-E5353BB37CE4}" destId="{7852E227-0865-4948-9BAB-965DD3E6F3D4}" srcOrd="0" destOrd="0" presId="urn:microsoft.com/office/officeart/2008/layout/HorizontalMultiLevelHierarchy#1"/>
    <dgm:cxn modelId="{8D1A63ED-BAA8-4902-9881-232ABFE37772}" type="presParOf" srcId="{EE543F6E-E98D-4402-8193-E5353BB37CE4}" destId="{3E12588D-2469-44A3-80F9-829ED15D377C}" srcOrd="1" destOrd="0" presId="urn:microsoft.com/office/officeart/2008/layout/HorizontalMultiLevelHierarchy#1"/>
    <dgm:cxn modelId="{D1FCCB4A-962E-4E4D-A118-332B28B8FD9F}" type="presParOf" srcId="{75B028EE-3774-400B-801A-4D397E36310F}" destId="{4BFA967A-D775-4186-871C-EB60588B4E50}" srcOrd="2" destOrd="0" presId="urn:microsoft.com/office/officeart/2008/layout/HorizontalMultiLevelHierarchy#1"/>
    <dgm:cxn modelId="{B2518182-19D9-40A0-8361-E6740F7771CA}" type="presParOf" srcId="{4BFA967A-D775-4186-871C-EB60588B4E50}" destId="{FC0C94BC-164C-4431-A93E-BDBBDBCAD985}" srcOrd="0" destOrd="0" presId="urn:microsoft.com/office/officeart/2008/layout/HorizontalMultiLevelHierarchy#1"/>
    <dgm:cxn modelId="{C3C90EB0-5573-4933-B3C2-13A9D8CDC4CF}" type="presParOf" srcId="{75B028EE-3774-400B-801A-4D397E36310F}" destId="{6DE4D83C-448C-4DB8-B48F-55A105472E37}" srcOrd="3" destOrd="0" presId="urn:microsoft.com/office/officeart/2008/layout/HorizontalMultiLevelHierarchy#1"/>
    <dgm:cxn modelId="{C8ACB87B-FA6A-4173-BD35-E2D34DF5B4CC}" type="presParOf" srcId="{6DE4D83C-448C-4DB8-B48F-55A105472E37}" destId="{F59D3BA6-BC55-40CF-8A5E-ACDDB26AE8A3}" srcOrd="0" destOrd="0" presId="urn:microsoft.com/office/officeart/2008/layout/HorizontalMultiLevelHierarchy#1"/>
    <dgm:cxn modelId="{3C040F9E-3279-4382-A8C3-53B30D494514}" type="presParOf" srcId="{6DE4D83C-448C-4DB8-B48F-55A105472E37}" destId="{018A92F0-7345-471A-BCB2-A34C4EE03E58}" srcOrd="1" destOrd="0" presId="urn:microsoft.com/office/officeart/2008/layout/HorizontalMultiLevelHierarchy#1"/>
    <dgm:cxn modelId="{9A0FDC23-4DB8-44F8-BC46-92DA00887136}" type="presParOf" srcId="{018A92F0-7345-471A-BCB2-A34C4EE03E58}" destId="{3EDF4500-04A5-4DB1-9660-1E4EA17CFE23}" srcOrd="0" destOrd="0" presId="urn:microsoft.com/office/officeart/2008/layout/HorizontalMultiLevelHierarchy#1"/>
    <dgm:cxn modelId="{1F5B495A-4CBD-4FED-A8E5-72A970F3D6B2}" type="presParOf" srcId="{3EDF4500-04A5-4DB1-9660-1E4EA17CFE23}" destId="{C5BE44C8-88DC-43A5-9A19-5586A2C27B99}" srcOrd="0" destOrd="0" presId="urn:microsoft.com/office/officeart/2008/layout/HorizontalMultiLevelHierarchy#1"/>
    <dgm:cxn modelId="{40492264-BE97-413C-98F5-754DE9ECBA7A}" type="presParOf" srcId="{018A92F0-7345-471A-BCB2-A34C4EE03E58}" destId="{8CAA5BC4-91D7-4E79-97F8-AE38211148D9}" srcOrd="1" destOrd="0" presId="urn:microsoft.com/office/officeart/2008/layout/HorizontalMultiLevelHierarchy#1"/>
    <dgm:cxn modelId="{FFFC4AD3-4B23-41EF-B1E3-27F8892AF67D}" type="presParOf" srcId="{8CAA5BC4-91D7-4E79-97F8-AE38211148D9}" destId="{E01BED94-4E48-4D6E-9DE7-609BD65535FC}" srcOrd="0" destOrd="0" presId="urn:microsoft.com/office/officeart/2008/layout/HorizontalMultiLevelHierarchy#1"/>
    <dgm:cxn modelId="{4134C462-3B49-45AA-A36D-B2FABEB68FF8}" type="presParOf" srcId="{8CAA5BC4-91D7-4E79-97F8-AE38211148D9}" destId="{A9AD23E0-017A-4FD4-997E-D790A7050852}" srcOrd="1" destOrd="0" presId="urn:microsoft.com/office/officeart/2008/layout/HorizontalMultiLevelHierarchy#1"/>
    <dgm:cxn modelId="{364C6532-A88C-4D2C-B270-7C62835368A9}" type="presParOf" srcId="{018A92F0-7345-471A-BCB2-A34C4EE03E58}" destId="{6B4BD005-5711-47CB-8214-BD9FAA3AA263}" srcOrd="2" destOrd="0" presId="urn:microsoft.com/office/officeart/2008/layout/HorizontalMultiLevelHierarchy#1"/>
    <dgm:cxn modelId="{8F4F9445-3269-435C-9E15-FDECD4FC38DE}" type="presParOf" srcId="{6B4BD005-5711-47CB-8214-BD9FAA3AA263}" destId="{F3050789-3A84-4D50-BDB5-D37BB1A11016}" srcOrd="0" destOrd="0" presId="urn:microsoft.com/office/officeart/2008/layout/HorizontalMultiLevelHierarchy#1"/>
    <dgm:cxn modelId="{ADB7E34F-5CB4-486E-8A05-466AFE2358DD}" type="presParOf" srcId="{018A92F0-7345-471A-BCB2-A34C4EE03E58}" destId="{53734706-2335-4DB2-A6DC-774FEEE36F29}" srcOrd="3" destOrd="0" presId="urn:microsoft.com/office/officeart/2008/layout/HorizontalMultiLevelHierarchy#1"/>
    <dgm:cxn modelId="{F63F26B0-1E31-4F82-A90E-A1FD85D1866D}" type="presParOf" srcId="{53734706-2335-4DB2-A6DC-774FEEE36F29}" destId="{799A35E3-4B4C-473F-A5CF-03B08C76DCDE}" srcOrd="0" destOrd="0" presId="urn:microsoft.com/office/officeart/2008/layout/HorizontalMultiLevelHierarchy#1"/>
    <dgm:cxn modelId="{C6BC66E1-30A1-4604-A28A-FC5324DA8FFC}" type="presParOf" srcId="{53734706-2335-4DB2-A6DC-774FEEE36F29}" destId="{EF9A9ACD-5BAF-475D-8CEF-DBC54C2802B2}" srcOrd="1" destOrd="0" presId="urn:microsoft.com/office/officeart/2008/layout/HorizontalMultiLevelHierarchy#1"/>
    <dgm:cxn modelId="{9336E9CE-7A9C-47FB-822C-1AFC2116F498}" type="presParOf" srcId="{75B028EE-3774-400B-801A-4D397E36310F}" destId="{4090C323-A9CE-4E1C-9206-01B29766B471}" srcOrd="4" destOrd="0" presId="urn:microsoft.com/office/officeart/2008/layout/HorizontalMultiLevelHierarchy#1"/>
    <dgm:cxn modelId="{BF45B107-C314-4A5B-90F6-A5E06700AE5F}" type="presParOf" srcId="{4090C323-A9CE-4E1C-9206-01B29766B471}" destId="{5E047EF7-DFCB-4327-9C9D-2FD980C7CD3E}" srcOrd="0" destOrd="0" presId="urn:microsoft.com/office/officeart/2008/layout/HorizontalMultiLevelHierarchy#1"/>
    <dgm:cxn modelId="{2C105BF5-30CF-4EC5-AA7D-55FFF55C9EFC}" type="presParOf" srcId="{75B028EE-3774-400B-801A-4D397E36310F}" destId="{11633EBA-62E6-4848-AF0C-EF03841B0DD9}" srcOrd="5" destOrd="0" presId="urn:microsoft.com/office/officeart/2008/layout/HorizontalMultiLevelHierarchy#1"/>
    <dgm:cxn modelId="{8A5A14C3-EF4D-4CC0-A781-08EEE024F8B3}" type="presParOf" srcId="{11633EBA-62E6-4848-AF0C-EF03841B0DD9}" destId="{B24580EC-E036-409A-B9F2-095386A9D30B}" srcOrd="0" destOrd="0" presId="urn:microsoft.com/office/officeart/2008/layout/HorizontalMultiLevelHierarchy#1"/>
    <dgm:cxn modelId="{8389F199-A54A-4C47-A057-6539A592C8CE}" type="presParOf" srcId="{11633EBA-62E6-4848-AF0C-EF03841B0DD9}" destId="{7AF4E14D-91A4-4C99-8455-10000F17EA98}" srcOrd="1" destOrd="0" presId="urn:microsoft.com/office/officeart/2008/layout/HorizontalMultiLevelHierarchy#1"/>
    <dgm:cxn modelId="{600A4F02-277C-4701-BA35-2D7EA8A97E1D}" type="presParOf" srcId="{7AF4E14D-91A4-4C99-8455-10000F17EA98}" destId="{D22C0895-4D93-44F8-B520-C895C4C59D39}" srcOrd="0" destOrd="0" presId="urn:microsoft.com/office/officeart/2008/layout/HorizontalMultiLevelHierarchy#1"/>
    <dgm:cxn modelId="{62C54592-503C-4896-A0AB-AB1D3F4BCD24}" type="presParOf" srcId="{D22C0895-4D93-44F8-B520-C895C4C59D39}" destId="{3CCB369F-68B6-4CD7-B999-260DDF7A338F}" srcOrd="0" destOrd="0" presId="urn:microsoft.com/office/officeart/2008/layout/HorizontalMultiLevelHierarchy#1"/>
    <dgm:cxn modelId="{59F86183-49E5-41C0-B167-FF547C259A68}" type="presParOf" srcId="{7AF4E14D-91A4-4C99-8455-10000F17EA98}" destId="{18AB776B-011F-499D-9A2B-22A10E69DE29}" srcOrd="1" destOrd="0" presId="urn:microsoft.com/office/officeart/2008/layout/HorizontalMultiLevelHierarchy#1"/>
    <dgm:cxn modelId="{886F47C5-23F4-4216-99D1-110FB90E6C2C}" type="presParOf" srcId="{18AB776B-011F-499D-9A2B-22A10E69DE29}" destId="{A145A673-D8AF-4391-A526-CC6B1B06D81F}" srcOrd="0" destOrd="0" presId="urn:microsoft.com/office/officeart/2008/layout/HorizontalMultiLevelHierarchy#1"/>
    <dgm:cxn modelId="{6CB6685D-7F5E-42A1-80E3-5EC7D4DA7D4D}" type="presParOf" srcId="{18AB776B-011F-499D-9A2B-22A10E69DE29}" destId="{10A7D44A-9C34-4367-9238-FBC86F4EC5C0}" srcOrd="1" destOrd="0" presId="urn:microsoft.com/office/officeart/2008/layout/HorizontalMultiLevelHierarchy#1"/>
    <dgm:cxn modelId="{EED31FB0-2299-4AC5-A0C0-56D1CF66DCE1}" type="presParOf" srcId="{7AF4E14D-91A4-4C99-8455-10000F17EA98}" destId="{3543808D-1C9A-47FB-B7B8-F3EA11C07BD1}" srcOrd="2" destOrd="0" presId="urn:microsoft.com/office/officeart/2008/layout/HorizontalMultiLevelHierarchy#1"/>
    <dgm:cxn modelId="{E35A707F-687A-4A6E-A0CF-F208921E5B69}" type="presParOf" srcId="{3543808D-1C9A-47FB-B7B8-F3EA11C07BD1}" destId="{0AF899B6-2A41-4714-A09E-02C24A783341}" srcOrd="0" destOrd="0" presId="urn:microsoft.com/office/officeart/2008/layout/HorizontalMultiLevelHierarchy#1"/>
    <dgm:cxn modelId="{F0848FA4-149D-4968-B717-FE52ED4CE84B}" type="presParOf" srcId="{7AF4E14D-91A4-4C99-8455-10000F17EA98}" destId="{3C7EA166-58D9-4D3A-8DE9-DC937E6C70B0}" srcOrd="3" destOrd="0" presId="urn:microsoft.com/office/officeart/2008/layout/HorizontalMultiLevelHierarchy#1"/>
    <dgm:cxn modelId="{39B2B4F2-1649-4D13-B1E3-EA1D6C0C5653}" type="presParOf" srcId="{3C7EA166-58D9-4D3A-8DE9-DC937E6C70B0}" destId="{1BC56E49-6F84-4C82-B4C5-796FD47C5651}" srcOrd="0" destOrd="0" presId="urn:microsoft.com/office/officeart/2008/layout/HorizontalMultiLevelHierarchy#1"/>
    <dgm:cxn modelId="{2FD7981E-1F7A-4CE6-834D-E94CC291B5C3}" type="presParOf" srcId="{3C7EA166-58D9-4D3A-8DE9-DC937E6C70B0}" destId="{3D83BDC0-AD0E-4D00-A6C0-88F56423DA8F}" srcOrd="1" destOrd="0" presId="urn:microsoft.com/office/officeart/2008/layout/HorizontalMultiLevelHierarchy#1"/>
    <dgm:cxn modelId="{95310A75-2FC9-446E-B664-C4B15B6661DF}" type="presParOf" srcId="{7AF4E14D-91A4-4C99-8455-10000F17EA98}" destId="{6F66009A-A3EA-41A5-8584-7D949D850B54}" srcOrd="4" destOrd="0" presId="urn:microsoft.com/office/officeart/2008/layout/HorizontalMultiLevelHierarchy#1"/>
    <dgm:cxn modelId="{1DCD950C-8D08-46F2-95FA-A2FCA9E9832A}" type="presParOf" srcId="{6F66009A-A3EA-41A5-8584-7D949D850B54}" destId="{1EF26DA8-7D4D-49C7-827D-E134792E865A}" srcOrd="0" destOrd="0" presId="urn:microsoft.com/office/officeart/2008/layout/HorizontalMultiLevelHierarchy#1"/>
    <dgm:cxn modelId="{2B120C8B-FB63-4B68-9904-25E4F793C253}" type="presParOf" srcId="{7AF4E14D-91A4-4C99-8455-10000F17EA98}" destId="{C2DAA5ED-7CB7-47D3-BF0C-5543EB56459E}" srcOrd="5" destOrd="0" presId="urn:microsoft.com/office/officeart/2008/layout/HorizontalMultiLevelHierarchy#1"/>
    <dgm:cxn modelId="{E6189731-6171-4344-925C-6D2F935E4EDB}" type="presParOf" srcId="{C2DAA5ED-7CB7-47D3-BF0C-5543EB56459E}" destId="{4DBDAA50-304B-46DD-A2AC-B21EAC7926AB}" srcOrd="0" destOrd="0" presId="urn:microsoft.com/office/officeart/2008/layout/HorizontalMultiLevelHierarchy#1"/>
    <dgm:cxn modelId="{1399D1E9-CDD1-4E8C-BBB7-42CF42F5DB3F}" type="presParOf" srcId="{C2DAA5ED-7CB7-47D3-BF0C-5543EB56459E}" destId="{D0544AEF-C471-4476-B3BD-A660DD266F2F}" srcOrd="1" destOrd="0" presId="urn:microsoft.com/office/officeart/2008/layout/HorizontalMultiLevelHierarchy#1"/>
    <dgm:cxn modelId="{FAA03A47-8B67-4BBE-BFE8-EF9556063672}" type="presParOf" srcId="{7AF4E14D-91A4-4C99-8455-10000F17EA98}" destId="{263C8CFF-5A57-4445-BE9E-9B5DB0C55F00}" srcOrd="6" destOrd="0" presId="urn:microsoft.com/office/officeart/2008/layout/HorizontalMultiLevelHierarchy#1"/>
    <dgm:cxn modelId="{95FFBFD3-17D9-48A7-8DD7-9C45F19A4963}" type="presParOf" srcId="{263C8CFF-5A57-4445-BE9E-9B5DB0C55F00}" destId="{ACF10A82-47FD-44D9-B88D-3D2F92CE6848}" srcOrd="0" destOrd="0" presId="urn:microsoft.com/office/officeart/2008/layout/HorizontalMultiLevelHierarchy#1"/>
    <dgm:cxn modelId="{C8A46133-3803-4468-B2DF-574A83930076}" type="presParOf" srcId="{7AF4E14D-91A4-4C99-8455-10000F17EA98}" destId="{94183BEC-184D-45ED-89AA-633B91089CE3}" srcOrd="7" destOrd="0" presId="urn:microsoft.com/office/officeart/2008/layout/HorizontalMultiLevelHierarchy#1"/>
    <dgm:cxn modelId="{17432A05-DE0C-44D9-96B2-B822170D32E7}" type="presParOf" srcId="{94183BEC-184D-45ED-89AA-633B91089CE3}" destId="{B4D2EA52-3F3B-454E-83BB-B36F863CB76E}" srcOrd="0" destOrd="0" presId="urn:microsoft.com/office/officeart/2008/layout/HorizontalMultiLevelHierarchy#1"/>
    <dgm:cxn modelId="{D36D1BD7-2D88-4B07-80D5-0EDEE3203EBC}" type="presParOf" srcId="{94183BEC-184D-45ED-89AA-633B91089CE3}" destId="{16A8052A-1327-4F8B-838A-5D2873EAFD4E}" srcOrd="1" destOrd="0" presId="urn:microsoft.com/office/officeart/2008/layout/HorizontalMultiLevelHierarchy#1"/>
    <dgm:cxn modelId="{041416D9-1559-4C98-A551-BA34D11A55BF}" type="presParOf" srcId="{7AF4E14D-91A4-4C99-8455-10000F17EA98}" destId="{D76354B3-BDDB-4F52-B4B8-216C46E79980}" srcOrd="8" destOrd="0" presId="urn:microsoft.com/office/officeart/2008/layout/HorizontalMultiLevelHierarchy#1"/>
    <dgm:cxn modelId="{B609A992-1380-43F1-8393-ABCF48E2FD71}" type="presParOf" srcId="{D76354B3-BDDB-4F52-B4B8-216C46E79980}" destId="{8EC7A8C5-9430-472A-ADE6-F732A7ED913B}" srcOrd="0" destOrd="0" presId="urn:microsoft.com/office/officeart/2008/layout/HorizontalMultiLevelHierarchy#1"/>
    <dgm:cxn modelId="{DC174BF0-78D4-488A-9891-7B5D7B935504}" type="presParOf" srcId="{7AF4E14D-91A4-4C99-8455-10000F17EA98}" destId="{EF2C66EC-965F-41D2-BE82-85CD42E76DD1}" srcOrd="9" destOrd="0" presId="urn:microsoft.com/office/officeart/2008/layout/HorizontalMultiLevelHierarchy#1"/>
    <dgm:cxn modelId="{27248E6C-8D07-4797-9FB7-B2C06A978181}" type="presParOf" srcId="{EF2C66EC-965F-41D2-BE82-85CD42E76DD1}" destId="{009A2699-0A90-49E1-9B4F-F81FAADE2737}" srcOrd="0" destOrd="0" presId="urn:microsoft.com/office/officeart/2008/layout/HorizontalMultiLevelHierarchy#1"/>
    <dgm:cxn modelId="{E077C90A-9321-47A3-B34D-129402E9CE0A}" type="presParOf" srcId="{EF2C66EC-965F-41D2-BE82-85CD42E76DD1}" destId="{8FB8ACE3-0A55-46B7-A299-DB6B82A8311D}" srcOrd="1" destOrd="0" presId="urn:microsoft.com/office/officeart/2008/layout/HorizontalMultiLevel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354B3-BDDB-4F52-B4B8-216C46E79980}">
      <dsp:nvSpPr>
        <dsp:cNvPr id="0" name=""/>
        <dsp:cNvSpPr/>
      </dsp:nvSpPr>
      <dsp:spPr>
        <a:xfrm>
          <a:off x="3906076" y="3381282"/>
          <a:ext cx="242729" cy="925037"/>
        </a:xfrm>
        <a:custGeom>
          <a:avLst/>
          <a:gdLst/>
          <a:ahLst/>
          <a:cxnLst/>
          <a:rect l="0" t="0" r="0" b="0"/>
          <a:pathLst>
            <a:path>
              <a:moveTo>
                <a:pt x="0" y="0"/>
              </a:moveTo>
              <a:lnTo>
                <a:pt x="121364" y="0"/>
              </a:lnTo>
              <a:lnTo>
                <a:pt x="121364" y="925037"/>
              </a:lnTo>
              <a:lnTo>
                <a:pt x="242729" y="925037"/>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03532" y="3819892"/>
        <a:ext cx="47817" cy="47817"/>
      </dsp:txXfrm>
    </dsp:sp>
    <dsp:sp modelId="{263C8CFF-5A57-4445-BE9E-9B5DB0C55F00}">
      <dsp:nvSpPr>
        <dsp:cNvPr id="0" name=""/>
        <dsp:cNvSpPr/>
      </dsp:nvSpPr>
      <dsp:spPr>
        <a:xfrm>
          <a:off x="3906076" y="3381282"/>
          <a:ext cx="242729" cy="462518"/>
        </a:xfrm>
        <a:custGeom>
          <a:avLst/>
          <a:gdLst/>
          <a:ahLst/>
          <a:cxnLst/>
          <a:rect l="0" t="0" r="0" b="0"/>
          <a:pathLst>
            <a:path>
              <a:moveTo>
                <a:pt x="0" y="0"/>
              </a:moveTo>
              <a:lnTo>
                <a:pt x="121364" y="0"/>
              </a:lnTo>
              <a:lnTo>
                <a:pt x="121364" y="462518"/>
              </a:lnTo>
              <a:lnTo>
                <a:pt x="242729" y="462518"/>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14382" y="3599483"/>
        <a:ext cx="26117" cy="26117"/>
      </dsp:txXfrm>
    </dsp:sp>
    <dsp:sp modelId="{6F66009A-A3EA-41A5-8584-7D949D850B54}">
      <dsp:nvSpPr>
        <dsp:cNvPr id="0" name=""/>
        <dsp:cNvSpPr/>
      </dsp:nvSpPr>
      <dsp:spPr>
        <a:xfrm>
          <a:off x="3906076" y="3335562"/>
          <a:ext cx="242729" cy="91440"/>
        </a:xfrm>
        <a:custGeom>
          <a:avLst/>
          <a:gdLst/>
          <a:ahLst/>
          <a:cxnLst/>
          <a:rect l="0" t="0" r="0" b="0"/>
          <a:pathLst>
            <a:path>
              <a:moveTo>
                <a:pt x="0" y="45720"/>
              </a:moveTo>
              <a:lnTo>
                <a:pt x="242729" y="4572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21372" y="3375214"/>
        <a:ext cx="12136" cy="12136"/>
      </dsp:txXfrm>
    </dsp:sp>
    <dsp:sp modelId="{3543808D-1C9A-47FB-B7B8-F3EA11C07BD1}">
      <dsp:nvSpPr>
        <dsp:cNvPr id="0" name=""/>
        <dsp:cNvSpPr/>
      </dsp:nvSpPr>
      <dsp:spPr>
        <a:xfrm>
          <a:off x="3906076" y="2918763"/>
          <a:ext cx="242729" cy="462518"/>
        </a:xfrm>
        <a:custGeom>
          <a:avLst/>
          <a:gdLst/>
          <a:ahLst/>
          <a:cxnLst/>
          <a:rect l="0" t="0" r="0" b="0"/>
          <a:pathLst>
            <a:path>
              <a:moveTo>
                <a:pt x="0" y="462518"/>
              </a:moveTo>
              <a:lnTo>
                <a:pt x="121364" y="462518"/>
              </a:lnTo>
              <a:lnTo>
                <a:pt x="121364" y="0"/>
              </a:lnTo>
              <a:lnTo>
                <a:pt x="242729"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14382" y="3136964"/>
        <a:ext cx="26117" cy="26117"/>
      </dsp:txXfrm>
    </dsp:sp>
    <dsp:sp modelId="{D22C0895-4D93-44F8-B520-C895C4C59D39}">
      <dsp:nvSpPr>
        <dsp:cNvPr id="0" name=""/>
        <dsp:cNvSpPr/>
      </dsp:nvSpPr>
      <dsp:spPr>
        <a:xfrm>
          <a:off x="3906076" y="2456245"/>
          <a:ext cx="242729" cy="925037"/>
        </a:xfrm>
        <a:custGeom>
          <a:avLst/>
          <a:gdLst/>
          <a:ahLst/>
          <a:cxnLst/>
          <a:rect l="0" t="0" r="0" b="0"/>
          <a:pathLst>
            <a:path>
              <a:moveTo>
                <a:pt x="0" y="925037"/>
              </a:moveTo>
              <a:lnTo>
                <a:pt x="121364" y="925037"/>
              </a:lnTo>
              <a:lnTo>
                <a:pt x="121364" y="0"/>
              </a:lnTo>
              <a:lnTo>
                <a:pt x="242729"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03532" y="2894855"/>
        <a:ext cx="47817" cy="47817"/>
      </dsp:txXfrm>
    </dsp:sp>
    <dsp:sp modelId="{4090C323-A9CE-4E1C-9206-01B29766B471}">
      <dsp:nvSpPr>
        <dsp:cNvPr id="0" name=""/>
        <dsp:cNvSpPr/>
      </dsp:nvSpPr>
      <dsp:spPr>
        <a:xfrm>
          <a:off x="2118286" y="1987350"/>
          <a:ext cx="242729" cy="1393932"/>
        </a:xfrm>
        <a:custGeom>
          <a:avLst/>
          <a:gdLst/>
          <a:ahLst/>
          <a:cxnLst/>
          <a:rect l="0" t="0" r="0" b="0"/>
          <a:pathLst>
            <a:path>
              <a:moveTo>
                <a:pt x="0" y="0"/>
              </a:moveTo>
              <a:lnTo>
                <a:pt x="121364" y="0"/>
              </a:lnTo>
              <a:lnTo>
                <a:pt x="121364" y="1393932"/>
              </a:lnTo>
              <a:lnTo>
                <a:pt x="242729" y="1393932"/>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204278" y="2648943"/>
        <a:ext cx="70745" cy="70745"/>
      </dsp:txXfrm>
    </dsp:sp>
    <dsp:sp modelId="{6B4BD005-5711-47CB-8214-BD9FAA3AA263}">
      <dsp:nvSpPr>
        <dsp:cNvPr id="0" name=""/>
        <dsp:cNvSpPr/>
      </dsp:nvSpPr>
      <dsp:spPr>
        <a:xfrm>
          <a:off x="3574664" y="1762467"/>
          <a:ext cx="242729" cy="231259"/>
        </a:xfrm>
        <a:custGeom>
          <a:avLst/>
          <a:gdLst/>
          <a:ahLst/>
          <a:cxnLst/>
          <a:rect l="0" t="0" r="0" b="0"/>
          <a:pathLst>
            <a:path>
              <a:moveTo>
                <a:pt x="0" y="0"/>
              </a:moveTo>
              <a:lnTo>
                <a:pt x="121364" y="0"/>
              </a:lnTo>
              <a:lnTo>
                <a:pt x="121364" y="231259"/>
              </a:lnTo>
              <a:lnTo>
                <a:pt x="242729" y="23125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87648" y="1869715"/>
        <a:ext cx="16762" cy="16762"/>
      </dsp:txXfrm>
    </dsp:sp>
    <dsp:sp modelId="{3EDF4500-04A5-4DB1-9660-1E4EA17CFE23}">
      <dsp:nvSpPr>
        <dsp:cNvPr id="0" name=""/>
        <dsp:cNvSpPr/>
      </dsp:nvSpPr>
      <dsp:spPr>
        <a:xfrm>
          <a:off x="3574664" y="1531207"/>
          <a:ext cx="242729" cy="231259"/>
        </a:xfrm>
        <a:custGeom>
          <a:avLst/>
          <a:gdLst/>
          <a:ahLst/>
          <a:cxnLst/>
          <a:rect l="0" t="0" r="0" b="0"/>
          <a:pathLst>
            <a:path>
              <a:moveTo>
                <a:pt x="0" y="231259"/>
              </a:moveTo>
              <a:lnTo>
                <a:pt x="121364" y="231259"/>
              </a:lnTo>
              <a:lnTo>
                <a:pt x="121364" y="0"/>
              </a:lnTo>
              <a:lnTo>
                <a:pt x="242729"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87648" y="1638456"/>
        <a:ext cx="16762" cy="16762"/>
      </dsp:txXfrm>
    </dsp:sp>
    <dsp:sp modelId="{4BFA967A-D775-4186-871C-EB60588B4E50}">
      <dsp:nvSpPr>
        <dsp:cNvPr id="0" name=""/>
        <dsp:cNvSpPr/>
      </dsp:nvSpPr>
      <dsp:spPr>
        <a:xfrm>
          <a:off x="2118286" y="1762467"/>
          <a:ext cx="242729" cy="224883"/>
        </a:xfrm>
        <a:custGeom>
          <a:avLst/>
          <a:gdLst/>
          <a:ahLst/>
          <a:cxnLst/>
          <a:rect l="0" t="0" r="0" b="0"/>
          <a:pathLst>
            <a:path>
              <a:moveTo>
                <a:pt x="0" y="224883"/>
              </a:moveTo>
              <a:lnTo>
                <a:pt x="121364" y="224883"/>
              </a:lnTo>
              <a:lnTo>
                <a:pt x="121364" y="0"/>
              </a:lnTo>
              <a:lnTo>
                <a:pt x="242729" y="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231378" y="1866636"/>
        <a:ext cx="16544" cy="16544"/>
      </dsp:txXfrm>
    </dsp:sp>
    <dsp:sp modelId="{F2F46D6D-7279-49D3-B1CA-2B0AF402363C}">
      <dsp:nvSpPr>
        <dsp:cNvPr id="0" name=""/>
        <dsp:cNvSpPr/>
      </dsp:nvSpPr>
      <dsp:spPr>
        <a:xfrm>
          <a:off x="3967741" y="582428"/>
          <a:ext cx="242729" cy="231259"/>
        </a:xfrm>
        <a:custGeom>
          <a:avLst/>
          <a:gdLst/>
          <a:ahLst/>
          <a:cxnLst/>
          <a:rect l="0" t="0" r="0" b="0"/>
          <a:pathLst>
            <a:path>
              <a:moveTo>
                <a:pt x="0" y="0"/>
              </a:moveTo>
              <a:lnTo>
                <a:pt x="121364" y="0"/>
              </a:lnTo>
              <a:lnTo>
                <a:pt x="121364" y="231259"/>
              </a:lnTo>
              <a:lnTo>
                <a:pt x="242729" y="231259"/>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80724" y="689676"/>
        <a:ext cx="16762" cy="16762"/>
      </dsp:txXfrm>
    </dsp:sp>
    <dsp:sp modelId="{463A29CB-9F48-4D60-9F24-BAED8A7110A3}">
      <dsp:nvSpPr>
        <dsp:cNvPr id="0" name=""/>
        <dsp:cNvSpPr/>
      </dsp:nvSpPr>
      <dsp:spPr>
        <a:xfrm>
          <a:off x="3967741" y="351169"/>
          <a:ext cx="242729" cy="231259"/>
        </a:xfrm>
        <a:custGeom>
          <a:avLst/>
          <a:gdLst/>
          <a:ahLst/>
          <a:cxnLst/>
          <a:rect l="0" t="0" r="0" b="0"/>
          <a:pathLst>
            <a:path>
              <a:moveTo>
                <a:pt x="0" y="231259"/>
              </a:moveTo>
              <a:lnTo>
                <a:pt x="121364" y="231259"/>
              </a:lnTo>
              <a:lnTo>
                <a:pt x="121364" y="0"/>
              </a:lnTo>
              <a:lnTo>
                <a:pt x="242729" y="0"/>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4080724" y="458417"/>
        <a:ext cx="16762" cy="16762"/>
      </dsp:txXfrm>
    </dsp:sp>
    <dsp:sp modelId="{6A08033B-31A7-48C8-B8AE-A257518C6B0B}">
      <dsp:nvSpPr>
        <dsp:cNvPr id="0" name=""/>
        <dsp:cNvSpPr/>
      </dsp:nvSpPr>
      <dsp:spPr>
        <a:xfrm>
          <a:off x="2118286" y="582428"/>
          <a:ext cx="242729" cy="1404921"/>
        </a:xfrm>
        <a:custGeom>
          <a:avLst/>
          <a:gdLst/>
          <a:ahLst/>
          <a:cxnLst/>
          <a:rect l="0" t="0" r="0" b="0"/>
          <a:pathLst>
            <a:path>
              <a:moveTo>
                <a:pt x="0" y="1404921"/>
              </a:moveTo>
              <a:lnTo>
                <a:pt x="121364" y="1404921"/>
              </a:lnTo>
              <a:lnTo>
                <a:pt x="121364" y="0"/>
              </a:lnTo>
              <a:lnTo>
                <a:pt x="242729" y="0"/>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2204007" y="1249245"/>
        <a:ext cx="71286" cy="71286"/>
      </dsp:txXfrm>
    </dsp:sp>
    <dsp:sp modelId="{F429E416-EB9E-49AD-A439-9626B464B3BD}">
      <dsp:nvSpPr>
        <dsp:cNvPr id="0" name=""/>
        <dsp:cNvSpPr/>
      </dsp:nvSpPr>
      <dsp:spPr>
        <a:xfrm rot="16200000">
          <a:off x="959554" y="1802342"/>
          <a:ext cx="1947447" cy="37001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d-ID" sz="2400" kern="1200" dirty="0"/>
            <a:t>Jenis saham</a:t>
          </a:r>
        </a:p>
      </dsp:txBody>
      <dsp:txXfrm>
        <a:off x="959554" y="1802342"/>
        <a:ext cx="1947447" cy="370014"/>
      </dsp:txXfrm>
    </dsp:sp>
    <dsp:sp modelId="{DA0DE761-72DD-4ABF-963F-89D8FF36CDDD}">
      <dsp:nvSpPr>
        <dsp:cNvPr id="0" name=""/>
        <dsp:cNvSpPr/>
      </dsp:nvSpPr>
      <dsp:spPr>
        <a:xfrm>
          <a:off x="2361015" y="4472"/>
          <a:ext cx="1606725" cy="115591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Dari segi kemampuan dalam Hak Tagih/ Klaim</a:t>
          </a:r>
        </a:p>
      </dsp:txBody>
      <dsp:txXfrm>
        <a:off x="2361015" y="4472"/>
        <a:ext cx="1606725" cy="1155911"/>
      </dsp:txXfrm>
    </dsp:sp>
    <dsp:sp modelId="{A2CD445D-8645-471C-9717-71680EE0D9A7}">
      <dsp:nvSpPr>
        <dsp:cNvPr id="0" name=""/>
        <dsp:cNvSpPr/>
      </dsp:nvSpPr>
      <dsp:spPr>
        <a:xfrm>
          <a:off x="4210471" y="166161"/>
          <a:ext cx="2240553"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biasa</a:t>
          </a:r>
        </a:p>
      </dsp:txBody>
      <dsp:txXfrm>
        <a:off x="4210471" y="166161"/>
        <a:ext cx="2240553" cy="370014"/>
      </dsp:txXfrm>
    </dsp:sp>
    <dsp:sp modelId="{7852E227-0865-4948-9BAB-965DD3E6F3D4}">
      <dsp:nvSpPr>
        <dsp:cNvPr id="0" name=""/>
        <dsp:cNvSpPr/>
      </dsp:nvSpPr>
      <dsp:spPr>
        <a:xfrm>
          <a:off x="4210471" y="628680"/>
          <a:ext cx="2091784"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preferen</a:t>
          </a:r>
        </a:p>
      </dsp:txBody>
      <dsp:txXfrm>
        <a:off x="4210471" y="628680"/>
        <a:ext cx="2091784" cy="370014"/>
      </dsp:txXfrm>
    </dsp:sp>
    <dsp:sp modelId="{F59D3BA6-BC55-40CF-8A5E-ACDDB26AE8A3}">
      <dsp:nvSpPr>
        <dsp:cNvPr id="0" name=""/>
        <dsp:cNvSpPr/>
      </dsp:nvSpPr>
      <dsp:spPr>
        <a:xfrm>
          <a:off x="2361015" y="1252888"/>
          <a:ext cx="1213649" cy="101915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Dari cara peralihan</a:t>
          </a:r>
        </a:p>
      </dsp:txBody>
      <dsp:txXfrm>
        <a:off x="2361015" y="1252888"/>
        <a:ext cx="1213649" cy="1019158"/>
      </dsp:txXfrm>
    </dsp:sp>
    <dsp:sp modelId="{E01BED94-4E48-4D6E-9DE7-609BD65535FC}">
      <dsp:nvSpPr>
        <dsp:cNvPr id="0" name=""/>
        <dsp:cNvSpPr/>
      </dsp:nvSpPr>
      <dsp:spPr>
        <a:xfrm>
          <a:off x="3817394" y="1346200"/>
          <a:ext cx="2744934"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atas unjuk</a:t>
          </a:r>
        </a:p>
      </dsp:txBody>
      <dsp:txXfrm>
        <a:off x="3817394" y="1346200"/>
        <a:ext cx="2744934" cy="370014"/>
      </dsp:txXfrm>
    </dsp:sp>
    <dsp:sp modelId="{799A35E3-4B4C-473F-A5CF-03B08C76DCDE}">
      <dsp:nvSpPr>
        <dsp:cNvPr id="0" name=""/>
        <dsp:cNvSpPr/>
      </dsp:nvSpPr>
      <dsp:spPr>
        <a:xfrm>
          <a:off x="3817394" y="1808719"/>
          <a:ext cx="2334915"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atas nama</a:t>
          </a:r>
        </a:p>
      </dsp:txBody>
      <dsp:txXfrm>
        <a:off x="3817394" y="1808719"/>
        <a:ext cx="2334915" cy="370014"/>
      </dsp:txXfrm>
    </dsp:sp>
    <dsp:sp modelId="{B24580EC-E036-409A-B9F2-095386A9D30B}">
      <dsp:nvSpPr>
        <dsp:cNvPr id="0" name=""/>
        <dsp:cNvSpPr/>
      </dsp:nvSpPr>
      <dsp:spPr>
        <a:xfrm>
          <a:off x="2361015" y="2792337"/>
          <a:ext cx="1545060" cy="11778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Dari kinerja perdagangan</a:t>
          </a:r>
        </a:p>
      </dsp:txBody>
      <dsp:txXfrm>
        <a:off x="2361015" y="2792337"/>
        <a:ext cx="1545060" cy="1177890"/>
      </dsp:txXfrm>
    </dsp:sp>
    <dsp:sp modelId="{A145A673-D8AF-4391-A526-CC6B1B06D81F}">
      <dsp:nvSpPr>
        <dsp:cNvPr id="0" name=""/>
        <dsp:cNvSpPr/>
      </dsp:nvSpPr>
      <dsp:spPr>
        <a:xfrm>
          <a:off x="4148805" y="2271237"/>
          <a:ext cx="2334915"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unggulan</a:t>
          </a:r>
        </a:p>
      </dsp:txBody>
      <dsp:txXfrm>
        <a:off x="4148805" y="2271237"/>
        <a:ext cx="2334915" cy="370014"/>
      </dsp:txXfrm>
    </dsp:sp>
    <dsp:sp modelId="{1BC56E49-6F84-4C82-B4C5-796FD47C5651}">
      <dsp:nvSpPr>
        <dsp:cNvPr id="0" name=""/>
        <dsp:cNvSpPr/>
      </dsp:nvSpPr>
      <dsp:spPr>
        <a:xfrm>
          <a:off x="4148805" y="2733756"/>
          <a:ext cx="2334915"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pendapatan</a:t>
          </a:r>
        </a:p>
      </dsp:txBody>
      <dsp:txXfrm>
        <a:off x="4148805" y="2733756"/>
        <a:ext cx="2334915" cy="370014"/>
      </dsp:txXfrm>
    </dsp:sp>
    <dsp:sp modelId="{4DBDAA50-304B-46DD-A2AC-B21EAC7926AB}">
      <dsp:nvSpPr>
        <dsp:cNvPr id="0" name=""/>
        <dsp:cNvSpPr/>
      </dsp:nvSpPr>
      <dsp:spPr>
        <a:xfrm>
          <a:off x="4148805" y="3196275"/>
          <a:ext cx="3030700"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pertumbuhan</a:t>
          </a:r>
        </a:p>
      </dsp:txBody>
      <dsp:txXfrm>
        <a:off x="4148805" y="3196275"/>
        <a:ext cx="3030700" cy="370014"/>
      </dsp:txXfrm>
    </dsp:sp>
    <dsp:sp modelId="{B4D2EA52-3F3B-454E-83BB-B36F863CB76E}">
      <dsp:nvSpPr>
        <dsp:cNvPr id="0" name=""/>
        <dsp:cNvSpPr/>
      </dsp:nvSpPr>
      <dsp:spPr>
        <a:xfrm>
          <a:off x="4148805" y="3658793"/>
          <a:ext cx="2204277"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spekulatif</a:t>
          </a:r>
        </a:p>
      </dsp:txBody>
      <dsp:txXfrm>
        <a:off x="4148805" y="3658793"/>
        <a:ext cx="2204277" cy="370014"/>
      </dsp:txXfrm>
    </dsp:sp>
    <dsp:sp modelId="{009A2699-0A90-49E1-9B4F-F81FAADE2737}">
      <dsp:nvSpPr>
        <dsp:cNvPr id="0" name=""/>
        <dsp:cNvSpPr/>
      </dsp:nvSpPr>
      <dsp:spPr>
        <a:xfrm>
          <a:off x="4148805" y="4121312"/>
          <a:ext cx="2465540" cy="37001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a:t>Saham siklikal</a:t>
          </a:r>
        </a:p>
      </dsp:txBody>
      <dsp:txXfrm>
        <a:off x="4148805" y="4121312"/>
        <a:ext cx="2465540" cy="3700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pPr/>
              <a:t>5/25/2019</a:t>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86820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31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0244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100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848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55893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DE934FF-F4E1-47C5-9CA5-30A81DDE2BE4}" type="datetimeFigureOut">
              <a:rPr lang="en-US" smtClean="0"/>
              <a:pPr/>
              <a:t>5/25/2019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3561BA9-CDCF-4958-B8AB-66F3BF063E13}"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34FF-F4E1-47C5-9CA5-30A81DDE2BE4}"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34FF-F4E1-47C5-9CA5-30A81DDE2BE4}"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5" name="Google Shape;205;p6"/>
          <p:cNvSpPr txBox="1">
            <a:spLocks noGrp="1"/>
          </p:cNvSpPr>
          <p:nvPr>
            <p:ph type="body" idx="1"/>
          </p:nvPr>
        </p:nvSpPr>
        <p:spPr>
          <a:xfrm>
            <a:off x="1508667" y="2070600"/>
            <a:ext cx="4453200" cy="3554400"/>
          </a:xfrm>
          <a:prstGeom prst="rect">
            <a:avLst/>
          </a:prstGeom>
        </p:spPr>
        <p:txBody>
          <a:bodyPr spcFirstLastPara="1" wrap="square" lIns="91425" tIns="91425" rIns="91425" bIns="91425" anchor="t" anchorCtr="0"/>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a:lvl2pPr>
            <a:lvl3pPr marL="1828800" lvl="2" indent="-457200">
              <a:spcBef>
                <a:spcPts val="0"/>
              </a:spcBef>
              <a:spcAft>
                <a:spcPts val="0"/>
              </a:spcAft>
              <a:buSzPts val="1800"/>
              <a:buChar char="■"/>
              <a:defRPr/>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a:endParaRPr/>
          </a:p>
        </p:txBody>
      </p:sp>
      <p:sp>
        <p:nvSpPr>
          <p:cNvPr id="206" name="Google Shape;206;p6"/>
          <p:cNvSpPr txBox="1">
            <a:spLocks noGrp="1"/>
          </p:cNvSpPr>
          <p:nvPr>
            <p:ph type="body" idx="2"/>
          </p:nvPr>
        </p:nvSpPr>
        <p:spPr>
          <a:xfrm>
            <a:off x="6230084" y="2070600"/>
            <a:ext cx="4453200" cy="3554400"/>
          </a:xfrm>
          <a:prstGeom prst="rect">
            <a:avLst/>
          </a:prstGeom>
        </p:spPr>
        <p:txBody>
          <a:bodyPr spcFirstLastPara="1" wrap="square" lIns="91425" tIns="91425" rIns="91425" bIns="91425" anchor="t" anchorCtr="0"/>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a:lvl2pPr>
            <a:lvl3pPr marL="1828800" lvl="2" indent="-457200">
              <a:spcBef>
                <a:spcPts val="0"/>
              </a:spcBef>
              <a:spcAft>
                <a:spcPts val="0"/>
              </a:spcAft>
              <a:buSzPts val="1800"/>
              <a:buChar char="■"/>
              <a:defRPr/>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a:endParaRPr/>
          </a:p>
        </p:txBody>
      </p:sp>
      <p:sp>
        <p:nvSpPr>
          <p:cNvPr id="207" name="Google Shape;207;p6"/>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8" name="Google Shape;208;p6"/>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9" name="Google Shape;209;p6"/>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6"/>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6"/>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 name="Google Shape;212;p6"/>
          <p:cNvGrpSpPr/>
          <p:nvPr/>
        </p:nvGrpSpPr>
        <p:grpSpPr>
          <a:xfrm>
            <a:off x="-12700" y="5949967"/>
            <a:ext cx="12223767" cy="793733"/>
            <a:chOff x="-9525" y="4462475"/>
            <a:chExt cx="9167825" cy="595300"/>
          </a:xfrm>
        </p:grpSpPr>
        <p:sp>
          <p:nvSpPr>
            <p:cNvPr id="213" name="Google Shape;213;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14" name="Google Shape;214;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15" name="Google Shape;215;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16" name="Google Shape;216;p6"/>
          <p:cNvGrpSpPr/>
          <p:nvPr/>
        </p:nvGrpSpPr>
        <p:grpSpPr>
          <a:xfrm>
            <a:off x="-57116" y="5924651"/>
            <a:ext cx="12306100" cy="857049"/>
            <a:chOff x="-42837" y="4443488"/>
            <a:chExt cx="9229575" cy="642787"/>
          </a:xfrm>
        </p:grpSpPr>
        <p:sp>
          <p:nvSpPr>
            <p:cNvPr id="217" name="Google Shape;217;p6"/>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6"/>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6"/>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6"/>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6"/>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6"/>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6"/>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6"/>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6"/>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6"/>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6"/>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6"/>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6"/>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6"/>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6"/>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6"/>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6"/>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6"/>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6"/>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6"/>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6"/>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6"/>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6"/>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6"/>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6"/>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242" name="Google Shape;242;p6"/>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6"/>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6"/>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6"/>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6"/>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35700" y="2677833"/>
            <a:ext cx="12280867" cy="4230167"/>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35700" y="2852933"/>
            <a:ext cx="12280867" cy="4055067"/>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2463975" y="24194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 name="Google Shape;37;p2"/>
          <p:cNvSpPr/>
          <p:nvPr/>
        </p:nvSpPr>
        <p:spPr>
          <a:xfrm rot="8100000">
            <a:off x="8051975" y="27978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 name="Google Shape;38;p2"/>
          <p:cNvSpPr/>
          <p:nvPr/>
        </p:nvSpPr>
        <p:spPr>
          <a:xfrm rot="8100000">
            <a:off x="9575975" y="28423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9" name="Google Shape;39;p2"/>
          <p:cNvGrpSpPr/>
          <p:nvPr/>
        </p:nvGrpSpPr>
        <p:grpSpPr>
          <a:xfrm>
            <a:off x="-12700" y="2698767"/>
            <a:ext cx="12223767" cy="793733"/>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3" name="Google Shape;43;p2"/>
          <p:cNvGrpSpPr/>
          <p:nvPr/>
        </p:nvGrpSpPr>
        <p:grpSpPr>
          <a:xfrm>
            <a:off x="-57116" y="2673451"/>
            <a:ext cx="12306100" cy="857049"/>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 name="Google Shape;45;p2"/>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 name="Google Shape;46;p2"/>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 name="Google Shape;47;p2"/>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 name="Google Shape;48;p2"/>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 name="Google Shape;49;p2"/>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 name="Google Shape;50;p2"/>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 name="Google Shape;51;p2"/>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 name="Google Shape;52;p2"/>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 name="Google Shape;53;p2"/>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 name="Google Shape;54;p2"/>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 name="Google Shape;55;p2"/>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 name="Google Shape;56;p2"/>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 name="Google Shape;57;p2"/>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 name="Google Shape;58;p2"/>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 name="Google Shape;59;p2"/>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 name="Google Shape;60;p2"/>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 name="Google Shape;61;p2"/>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 name="Google Shape;62;p2"/>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 name="Google Shape;63;p2"/>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4" name="Google Shape;64;p2"/>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 name="Google Shape;65;p2"/>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 name="Google Shape;66;p2"/>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 name="Google Shape;67;p2"/>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8" name="Google Shape;68;p2"/>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9" name="Google Shape;69;p2"/>
          <p:cNvSpPr/>
          <p:nvPr/>
        </p:nvSpPr>
        <p:spPr>
          <a:xfrm>
            <a:off x="3987600" y="2863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0" name="Google Shape;70;p2"/>
          <p:cNvSpPr/>
          <p:nvPr/>
        </p:nvSpPr>
        <p:spPr>
          <a:xfrm>
            <a:off x="1447600" y="3244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1" name="Google Shape;71;p2"/>
          <p:cNvSpPr/>
          <p:nvPr/>
        </p:nvSpPr>
        <p:spPr>
          <a:xfrm>
            <a:off x="6527600" y="27701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 name="Google Shape;72;p2"/>
          <p:cNvSpPr/>
          <p:nvPr/>
        </p:nvSpPr>
        <p:spPr>
          <a:xfrm rot="8100000">
            <a:off x="11599932" y="25210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 name="Google Shape;73;p2"/>
          <p:cNvSpPr txBox="1">
            <a:spLocks noGrp="1"/>
          </p:cNvSpPr>
          <p:nvPr>
            <p:ph type="ctrTitle"/>
          </p:nvPr>
        </p:nvSpPr>
        <p:spPr>
          <a:xfrm>
            <a:off x="3797300" y="4484567"/>
            <a:ext cx="7480400" cy="1546400"/>
          </a:xfrm>
          <a:prstGeom prst="rect">
            <a:avLst/>
          </a:prstGeom>
        </p:spPr>
        <p:txBody>
          <a:bodyPr spcFirstLastPara="1" wrap="square" lIns="91425" tIns="91425" rIns="91425" bIns="91425" anchor="ctr" anchorCtr="0"/>
          <a:lstStyle>
            <a:lvl1pPr lvl="0" algn="r">
              <a:spcBef>
                <a:spcPts val="0"/>
              </a:spcBef>
              <a:spcAft>
                <a:spcPts val="0"/>
              </a:spcAft>
              <a:buClr>
                <a:srgbClr val="FFFFFF"/>
              </a:buClr>
              <a:buSzPts val="4800"/>
              <a:buNone/>
              <a:defRPr sz="6400">
                <a:solidFill>
                  <a:srgbClr val="FFFFFF"/>
                </a:solidFill>
              </a:defRPr>
            </a:lvl1pPr>
            <a:lvl2pPr lvl="1" algn="r">
              <a:spcBef>
                <a:spcPts val="0"/>
              </a:spcBef>
              <a:spcAft>
                <a:spcPts val="0"/>
              </a:spcAft>
              <a:buClr>
                <a:srgbClr val="FFFFFF"/>
              </a:buClr>
              <a:buSzPts val="4800"/>
              <a:buNone/>
              <a:defRPr sz="6400">
                <a:solidFill>
                  <a:srgbClr val="FFFFFF"/>
                </a:solidFill>
              </a:defRPr>
            </a:lvl2pPr>
            <a:lvl3pPr lvl="2" algn="r">
              <a:spcBef>
                <a:spcPts val="0"/>
              </a:spcBef>
              <a:spcAft>
                <a:spcPts val="0"/>
              </a:spcAft>
              <a:buClr>
                <a:srgbClr val="FFFFFF"/>
              </a:buClr>
              <a:buSzPts val="4800"/>
              <a:buNone/>
              <a:defRPr sz="6400">
                <a:solidFill>
                  <a:srgbClr val="FFFFFF"/>
                </a:solidFill>
              </a:defRPr>
            </a:lvl3pPr>
            <a:lvl4pPr lvl="3" algn="r">
              <a:spcBef>
                <a:spcPts val="0"/>
              </a:spcBef>
              <a:spcAft>
                <a:spcPts val="0"/>
              </a:spcAft>
              <a:buClr>
                <a:srgbClr val="FFFFFF"/>
              </a:buClr>
              <a:buSzPts val="4800"/>
              <a:buNone/>
              <a:defRPr sz="6400">
                <a:solidFill>
                  <a:srgbClr val="FFFFFF"/>
                </a:solidFill>
              </a:defRPr>
            </a:lvl4pPr>
            <a:lvl5pPr lvl="4" algn="r">
              <a:spcBef>
                <a:spcPts val="0"/>
              </a:spcBef>
              <a:spcAft>
                <a:spcPts val="0"/>
              </a:spcAft>
              <a:buClr>
                <a:srgbClr val="FFFFFF"/>
              </a:buClr>
              <a:buSzPts val="4800"/>
              <a:buNone/>
              <a:defRPr sz="6400">
                <a:solidFill>
                  <a:srgbClr val="FFFFFF"/>
                </a:solidFill>
              </a:defRPr>
            </a:lvl5pPr>
            <a:lvl6pPr lvl="5" algn="r">
              <a:spcBef>
                <a:spcPts val="0"/>
              </a:spcBef>
              <a:spcAft>
                <a:spcPts val="0"/>
              </a:spcAft>
              <a:buClr>
                <a:srgbClr val="FFFFFF"/>
              </a:buClr>
              <a:buSzPts val="4800"/>
              <a:buNone/>
              <a:defRPr sz="6400">
                <a:solidFill>
                  <a:srgbClr val="FFFFFF"/>
                </a:solidFill>
              </a:defRPr>
            </a:lvl6pPr>
            <a:lvl7pPr lvl="6" algn="r">
              <a:spcBef>
                <a:spcPts val="0"/>
              </a:spcBef>
              <a:spcAft>
                <a:spcPts val="0"/>
              </a:spcAft>
              <a:buClr>
                <a:srgbClr val="FFFFFF"/>
              </a:buClr>
              <a:buSzPts val="4800"/>
              <a:buNone/>
              <a:defRPr sz="6400">
                <a:solidFill>
                  <a:srgbClr val="FFFFFF"/>
                </a:solidFill>
              </a:defRPr>
            </a:lvl7pPr>
            <a:lvl8pPr lvl="7" algn="r">
              <a:spcBef>
                <a:spcPts val="0"/>
              </a:spcBef>
              <a:spcAft>
                <a:spcPts val="0"/>
              </a:spcAft>
              <a:buClr>
                <a:srgbClr val="FFFFFF"/>
              </a:buClr>
              <a:buSzPts val="4800"/>
              <a:buNone/>
              <a:defRPr sz="6400">
                <a:solidFill>
                  <a:srgbClr val="FFFFFF"/>
                </a:solidFill>
              </a:defRPr>
            </a:lvl8pPr>
            <a:lvl9pPr lvl="8" algn="r">
              <a:spcBef>
                <a:spcPts val="0"/>
              </a:spcBef>
              <a:spcAft>
                <a:spcPts val="0"/>
              </a:spcAft>
              <a:buClr>
                <a:srgbClr val="FFFFFF"/>
              </a:buClr>
              <a:buSzPts val="4800"/>
              <a:buNone/>
              <a:defRPr sz="6400">
                <a:solidFill>
                  <a:srgbClr val="FFFFFF"/>
                </a:solidFill>
              </a:defRPr>
            </a:lvl9pPr>
          </a:lstStyle>
          <a:p>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35700" y="2677833"/>
            <a:ext cx="12280867" cy="4230167"/>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76" name="Google Shape;76;p3"/>
          <p:cNvSpPr/>
          <p:nvPr/>
        </p:nvSpPr>
        <p:spPr>
          <a:xfrm>
            <a:off x="-35700" y="2852933"/>
            <a:ext cx="12280867" cy="4055067"/>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2463975" y="24194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 name="Google Shape;78;p3"/>
          <p:cNvSpPr/>
          <p:nvPr/>
        </p:nvSpPr>
        <p:spPr>
          <a:xfrm rot="8100000">
            <a:off x="8051975" y="27978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 name="Google Shape;79;p3"/>
          <p:cNvSpPr/>
          <p:nvPr/>
        </p:nvSpPr>
        <p:spPr>
          <a:xfrm rot="8100000">
            <a:off x="9575975" y="28423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80" name="Google Shape;80;p3"/>
          <p:cNvGrpSpPr/>
          <p:nvPr/>
        </p:nvGrpSpPr>
        <p:grpSpPr>
          <a:xfrm>
            <a:off x="-12700" y="2698767"/>
            <a:ext cx="12223767" cy="793733"/>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57116" y="2673451"/>
            <a:ext cx="12306100" cy="857049"/>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10" name="Google Shape;110;p3"/>
          <p:cNvSpPr/>
          <p:nvPr/>
        </p:nvSpPr>
        <p:spPr>
          <a:xfrm>
            <a:off x="3987600" y="2863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1" name="Google Shape;111;p3"/>
          <p:cNvSpPr/>
          <p:nvPr/>
        </p:nvSpPr>
        <p:spPr>
          <a:xfrm>
            <a:off x="1447600" y="32447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2" name="Google Shape;112;p3"/>
          <p:cNvSpPr/>
          <p:nvPr/>
        </p:nvSpPr>
        <p:spPr>
          <a:xfrm>
            <a:off x="6527600" y="27701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3" name="Google Shape;113;p3"/>
          <p:cNvSpPr/>
          <p:nvPr/>
        </p:nvSpPr>
        <p:spPr>
          <a:xfrm rot="8100000">
            <a:off x="11599932" y="25210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4" name="Google Shape;114;p3"/>
          <p:cNvSpPr txBox="1">
            <a:spLocks noGrp="1"/>
          </p:cNvSpPr>
          <p:nvPr>
            <p:ph type="ctrTitle"/>
          </p:nvPr>
        </p:nvSpPr>
        <p:spPr>
          <a:xfrm>
            <a:off x="3079133" y="4041533"/>
            <a:ext cx="6952800" cy="15464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3600"/>
              <a:buNone/>
              <a:defRPr sz="4800">
                <a:solidFill>
                  <a:srgbClr val="FFFFFF"/>
                </a:solidFill>
              </a:defRPr>
            </a:lvl1pPr>
            <a:lvl2pPr lvl="1" algn="r" rtl="0">
              <a:spcBef>
                <a:spcPts val="0"/>
              </a:spcBef>
              <a:spcAft>
                <a:spcPts val="0"/>
              </a:spcAft>
              <a:buClr>
                <a:srgbClr val="FFFFFF"/>
              </a:buClr>
              <a:buSzPts val="3600"/>
              <a:buNone/>
              <a:defRPr sz="4800">
                <a:solidFill>
                  <a:srgbClr val="FFFFFF"/>
                </a:solidFill>
              </a:defRPr>
            </a:lvl2pPr>
            <a:lvl3pPr lvl="2" algn="r" rtl="0">
              <a:spcBef>
                <a:spcPts val="0"/>
              </a:spcBef>
              <a:spcAft>
                <a:spcPts val="0"/>
              </a:spcAft>
              <a:buClr>
                <a:srgbClr val="FFFFFF"/>
              </a:buClr>
              <a:buSzPts val="3600"/>
              <a:buNone/>
              <a:defRPr sz="4800">
                <a:solidFill>
                  <a:srgbClr val="FFFFFF"/>
                </a:solidFill>
              </a:defRPr>
            </a:lvl3pPr>
            <a:lvl4pPr lvl="3" algn="r" rtl="0">
              <a:spcBef>
                <a:spcPts val="0"/>
              </a:spcBef>
              <a:spcAft>
                <a:spcPts val="0"/>
              </a:spcAft>
              <a:buClr>
                <a:srgbClr val="FFFFFF"/>
              </a:buClr>
              <a:buSzPts val="3600"/>
              <a:buNone/>
              <a:defRPr sz="4800">
                <a:solidFill>
                  <a:srgbClr val="FFFFFF"/>
                </a:solidFill>
              </a:defRPr>
            </a:lvl4pPr>
            <a:lvl5pPr lvl="4" algn="r" rtl="0">
              <a:spcBef>
                <a:spcPts val="0"/>
              </a:spcBef>
              <a:spcAft>
                <a:spcPts val="0"/>
              </a:spcAft>
              <a:buClr>
                <a:srgbClr val="FFFFFF"/>
              </a:buClr>
              <a:buSzPts val="3600"/>
              <a:buNone/>
              <a:defRPr sz="4800">
                <a:solidFill>
                  <a:srgbClr val="FFFFFF"/>
                </a:solidFill>
              </a:defRPr>
            </a:lvl5pPr>
            <a:lvl6pPr lvl="5" algn="r" rtl="0">
              <a:spcBef>
                <a:spcPts val="0"/>
              </a:spcBef>
              <a:spcAft>
                <a:spcPts val="0"/>
              </a:spcAft>
              <a:buClr>
                <a:srgbClr val="FFFFFF"/>
              </a:buClr>
              <a:buSzPts val="3600"/>
              <a:buNone/>
              <a:defRPr sz="4800">
                <a:solidFill>
                  <a:srgbClr val="FFFFFF"/>
                </a:solidFill>
              </a:defRPr>
            </a:lvl6pPr>
            <a:lvl7pPr lvl="6" algn="r" rtl="0">
              <a:spcBef>
                <a:spcPts val="0"/>
              </a:spcBef>
              <a:spcAft>
                <a:spcPts val="0"/>
              </a:spcAft>
              <a:buClr>
                <a:srgbClr val="FFFFFF"/>
              </a:buClr>
              <a:buSzPts val="3600"/>
              <a:buNone/>
              <a:defRPr sz="4800">
                <a:solidFill>
                  <a:srgbClr val="FFFFFF"/>
                </a:solidFill>
              </a:defRPr>
            </a:lvl7pPr>
            <a:lvl8pPr lvl="7" algn="r" rtl="0">
              <a:spcBef>
                <a:spcPts val="0"/>
              </a:spcBef>
              <a:spcAft>
                <a:spcPts val="0"/>
              </a:spcAft>
              <a:buClr>
                <a:srgbClr val="FFFFFF"/>
              </a:buClr>
              <a:buSzPts val="3600"/>
              <a:buNone/>
              <a:defRPr sz="4800">
                <a:solidFill>
                  <a:srgbClr val="FFFFFF"/>
                </a:solidFill>
              </a:defRPr>
            </a:lvl8pPr>
            <a:lvl9pPr lvl="8" algn="r" rtl="0">
              <a:spcBef>
                <a:spcPts val="0"/>
              </a:spcBef>
              <a:spcAft>
                <a:spcPts val="0"/>
              </a:spcAft>
              <a:buClr>
                <a:srgbClr val="FFFFFF"/>
              </a:buClr>
              <a:buSzPts val="3600"/>
              <a:buNone/>
              <a:defRPr sz="4800">
                <a:solidFill>
                  <a:srgbClr val="FFFFFF"/>
                </a:solidFill>
              </a:defRPr>
            </a:lvl9pPr>
          </a:lstStyle>
          <a:p>
            <a:endParaRPr/>
          </a:p>
        </p:txBody>
      </p:sp>
      <p:sp>
        <p:nvSpPr>
          <p:cNvPr id="115" name="Google Shape;115;p3"/>
          <p:cNvSpPr txBox="1">
            <a:spLocks noGrp="1"/>
          </p:cNvSpPr>
          <p:nvPr>
            <p:ph type="subTitle" idx="1"/>
          </p:nvPr>
        </p:nvSpPr>
        <p:spPr>
          <a:xfrm>
            <a:off x="3079255" y="5412333"/>
            <a:ext cx="6952800" cy="1046400"/>
          </a:xfrm>
          <a:prstGeom prst="rect">
            <a:avLst/>
          </a:prstGeom>
        </p:spPr>
        <p:txBody>
          <a:bodyPr spcFirstLastPara="1" wrap="square" lIns="91425" tIns="91425" rIns="91425" bIns="91425" anchor="t" anchorCtr="0"/>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4000">
                <a:solidFill>
                  <a:srgbClr val="FFFFFF"/>
                </a:solidFill>
              </a:defRPr>
            </a:lvl2pPr>
            <a:lvl3pPr lvl="2" algn="r" rtl="0">
              <a:spcBef>
                <a:spcPts val="0"/>
              </a:spcBef>
              <a:spcAft>
                <a:spcPts val="0"/>
              </a:spcAft>
              <a:buClr>
                <a:srgbClr val="FFFFFF"/>
              </a:buClr>
              <a:buSzPts val="3000"/>
              <a:buNone/>
              <a:defRPr sz="4000">
                <a:solidFill>
                  <a:srgbClr val="FFFFFF"/>
                </a:solidFill>
              </a:defRPr>
            </a:lvl3pPr>
            <a:lvl4pPr lvl="3" algn="r" rtl="0">
              <a:spcBef>
                <a:spcPts val="0"/>
              </a:spcBef>
              <a:spcAft>
                <a:spcPts val="0"/>
              </a:spcAft>
              <a:buClr>
                <a:srgbClr val="FFFFFF"/>
              </a:buClr>
              <a:buSzPts val="3000"/>
              <a:buNone/>
              <a:defRPr sz="4000">
                <a:solidFill>
                  <a:srgbClr val="FFFFFF"/>
                </a:solidFill>
              </a:defRPr>
            </a:lvl4pPr>
            <a:lvl5pPr lvl="4" algn="r" rtl="0">
              <a:spcBef>
                <a:spcPts val="0"/>
              </a:spcBef>
              <a:spcAft>
                <a:spcPts val="0"/>
              </a:spcAft>
              <a:buClr>
                <a:srgbClr val="FFFFFF"/>
              </a:buClr>
              <a:buSzPts val="3000"/>
              <a:buNone/>
              <a:defRPr sz="4000">
                <a:solidFill>
                  <a:srgbClr val="FFFFFF"/>
                </a:solidFill>
              </a:defRPr>
            </a:lvl5pPr>
            <a:lvl6pPr lvl="5" algn="r" rtl="0">
              <a:spcBef>
                <a:spcPts val="0"/>
              </a:spcBef>
              <a:spcAft>
                <a:spcPts val="0"/>
              </a:spcAft>
              <a:buClr>
                <a:srgbClr val="FFFFFF"/>
              </a:buClr>
              <a:buSzPts val="3000"/>
              <a:buNone/>
              <a:defRPr sz="4000">
                <a:solidFill>
                  <a:srgbClr val="FFFFFF"/>
                </a:solidFill>
              </a:defRPr>
            </a:lvl6pPr>
            <a:lvl7pPr lvl="6" algn="r" rtl="0">
              <a:spcBef>
                <a:spcPts val="0"/>
              </a:spcBef>
              <a:spcAft>
                <a:spcPts val="0"/>
              </a:spcAft>
              <a:buClr>
                <a:srgbClr val="FFFFFF"/>
              </a:buClr>
              <a:buSzPts val="3000"/>
              <a:buNone/>
              <a:defRPr sz="4000">
                <a:solidFill>
                  <a:srgbClr val="FFFFFF"/>
                </a:solidFill>
              </a:defRPr>
            </a:lvl7pPr>
            <a:lvl8pPr lvl="7" algn="r" rtl="0">
              <a:spcBef>
                <a:spcPts val="0"/>
              </a:spcBef>
              <a:spcAft>
                <a:spcPts val="0"/>
              </a:spcAft>
              <a:buClr>
                <a:srgbClr val="FFFFFF"/>
              </a:buClr>
              <a:buSzPts val="3000"/>
              <a:buNone/>
              <a:defRPr sz="4000">
                <a:solidFill>
                  <a:srgbClr val="FFFFFF"/>
                </a:solidFill>
              </a:defRPr>
            </a:lvl8pPr>
            <a:lvl9pPr lvl="8" algn="r" rtl="0">
              <a:spcBef>
                <a:spcPts val="0"/>
              </a:spcBef>
              <a:spcAft>
                <a:spcPts val="0"/>
              </a:spcAft>
              <a:buClr>
                <a:srgbClr val="FFFFFF"/>
              </a:buClr>
              <a:buSzPts val="3000"/>
              <a:buNone/>
              <a:defRPr sz="4000">
                <a:solidFill>
                  <a:srgbClr val="FFFFFF"/>
                </a:solidFill>
              </a:defRPr>
            </a:lvl9pPr>
          </a:lstStyle>
          <a:p>
            <a:endParaRPr/>
          </a:p>
        </p:txBody>
      </p:sp>
      <p:sp>
        <p:nvSpPr>
          <p:cNvPr id="116" name="Google Shape;116;p3"/>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2026633" y="2882400"/>
            <a:ext cx="8138800" cy="1093200"/>
          </a:xfrm>
          <a:prstGeom prst="rect">
            <a:avLst/>
          </a:prstGeom>
        </p:spPr>
        <p:txBody>
          <a:bodyPr spcFirstLastPara="1" wrap="square" lIns="91425" tIns="91425" rIns="91425" bIns="91425" anchor="ctr" anchorCtr="0"/>
          <a:lstStyle>
            <a:lvl1pPr marL="609600" lvl="0" indent="-558800" algn="ctr" rtl="0">
              <a:spcBef>
                <a:spcPts val="800"/>
              </a:spcBef>
              <a:spcAft>
                <a:spcPts val="0"/>
              </a:spcAft>
              <a:buSzPts val="3000"/>
              <a:buChar char="◉"/>
              <a:defRPr sz="4000" i="1"/>
            </a:lvl1pPr>
            <a:lvl2pPr marL="1219200" lvl="1" indent="-558800" algn="ctr" rtl="0">
              <a:spcBef>
                <a:spcPts val="0"/>
              </a:spcBef>
              <a:spcAft>
                <a:spcPts val="0"/>
              </a:spcAft>
              <a:buSzPts val="3000"/>
              <a:buChar char="◉"/>
              <a:defRPr sz="4000" i="1"/>
            </a:lvl2pPr>
            <a:lvl3pPr marL="1828800" lvl="2" indent="-558800" algn="ctr" rtl="0">
              <a:spcBef>
                <a:spcPts val="0"/>
              </a:spcBef>
              <a:spcAft>
                <a:spcPts val="0"/>
              </a:spcAft>
              <a:buSzPts val="3000"/>
              <a:buChar char="■"/>
              <a:defRPr sz="4000" i="1"/>
            </a:lvl3pPr>
            <a:lvl4pPr marL="2438400" lvl="3" indent="-558800" algn="ctr" rtl="0">
              <a:spcBef>
                <a:spcPts val="0"/>
              </a:spcBef>
              <a:spcAft>
                <a:spcPts val="0"/>
              </a:spcAft>
              <a:buSzPts val="3000"/>
              <a:buChar char="●"/>
              <a:defRPr sz="4000" i="1"/>
            </a:lvl4pPr>
            <a:lvl5pPr marL="3048000" lvl="4" indent="-558800" algn="ctr" rtl="0">
              <a:spcBef>
                <a:spcPts val="0"/>
              </a:spcBef>
              <a:spcAft>
                <a:spcPts val="0"/>
              </a:spcAft>
              <a:buSzPts val="3000"/>
              <a:buChar char="○"/>
              <a:defRPr sz="4000" i="1"/>
            </a:lvl5pPr>
            <a:lvl6pPr marL="3657600" lvl="5" indent="-558800" algn="ctr" rtl="0">
              <a:spcBef>
                <a:spcPts val="0"/>
              </a:spcBef>
              <a:spcAft>
                <a:spcPts val="0"/>
              </a:spcAft>
              <a:buSzPts val="3000"/>
              <a:buChar char="■"/>
              <a:defRPr sz="4000" i="1"/>
            </a:lvl6pPr>
            <a:lvl7pPr marL="4267200" lvl="6" indent="-558800" algn="ctr" rtl="0">
              <a:spcBef>
                <a:spcPts val="0"/>
              </a:spcBef>
              <a:spcAft>
                <a:spcPts val="0"/>
              </a:spcAft>
              <a:buSzPts val="3000"/>
              <a:buChar char="●"/>
              <a:defRPr sz="4000" i="1"/>
            </a:lvl7pPr>
            <a:lvl8pPr marL="4876800" lvl="7" indent="-558800" algn="ctr" rtl="0">
              <a:spcBef>
                <a:spcPts val="0"/>
              </a:spcBef>
              <a:spcAft>
                <a:spcPts val="0"/>
              </a:spcAft>
              <a:buSzPts val="3000"/>
              <a:buChar char="○"/>
              <a:defRPr sz="4000" i="1"/>
            </a:lvl8pPr>
            <a:lvl9pPr marL="5486400" lvl="8" indent="-558800" algn="ctr">
              <a:spcBef>
                <a:spcPts val="0"/>
              </a:spcBef>
              <a:spcAft>
                <a:spcPts val="0"/>
              </a:spcAft>
              <a:buSzPts val="3000"/>
              <a:buChar char="■"/>
              <a:defRPr sz="4000" i="1"/>
            </a:lvl9pPr>
          </a:lstStyle>
          <a:p>
            <a:endParaRPr/>
          </a:p>
        </p:txBody>
      </p:sp>
      <p:sp>
        <p:nvSpPr>
          <p:cNvPr id="119" name="Google Shape;119;p4"/>
          <p:cNvSpPr txBox="1"/>
          <p:nvPr/>
        </p:nvSpPr>
        <p:spPr>
          <a:xfrm>
            <a:off x="4791200" y="737025"/>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2800">
                <a:solidFill>
                  <a:srgbClr val="00CEF6"/>
                </a:solidFill>
              </a:rPr>
              <a:t>“</a:t>
            </a:r>
            <a:endParaRPr sz="12800">
              <a:solidFill>
                <a:srgbClr val="00CEF6"/>
              </a:solidFill>
            </a:endParaRPr>
          </a:p>
        </p:txBody>
      </p:sp>
      <p:sp>
        <p:nvSpPr>
          <p:cNvPr id="120" name="Google Shape;120;p4"/>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21" name="Google Shape;121;p4"/>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 name="Google Shape;123;p4"/>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 name="Google Shape;124;p4"/>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5" name="Google Shape;125;p4"/>
          <p:cNvGrpSpPr/>
          <p:nvPr/>
        </p:nvGrpSpPr>
        <p:grpSpPr>
          <a:xfrm>
            <a:off x="-12700" y="5949967"/>
            <a:ext cx="12223767" cy="793733"/>
            <a:chOff x="-9525" y="4462475"/>
            <a:chExt cx="9167825" cy="595300"/>
          </a:xfrm>
        </p:grpSpPr>
        <p:sp>
          <p:nvSpPr>
            <p:cNvPr id="126" name="Google Shape;126;p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27" name="Google Shape;127;p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28" name="Google Shape;128;p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29" name="Google Shape;129;p4"/>
          <p:cNvGrpSpPr/>
          <p:nvPr/>
        </p:nvGrpSpPr>
        <p:grpSpPr>
          <a:xfrm>
            <a:off x="-57116" y="5924651"/>
            <a:ext cx="12306100" cy="857049"/>
            <a:chOff x="-42837" y="4443488"/>
            <a:chExt cx="9229575" cy="642787"/>
          </a:xfrm>
        </p:grpSpPr>
        <p:sp>
          <p:nvSpPr>
            <p:cNvPr id="130" name="Google Shape;130;p4"/>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1" name="Google Shape;131;p4"/>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 name="Google Shape;132;p4"/>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 name="Google Shape;133;p4"/>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 name="Google Shape;134;p4"/>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 name="Google Shape;135;p4"/>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 name="Google Shape;136;p4"/>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 name="Google Shape;137;p4"/>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 name="Google Shape;138;p4"/>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 name="Google Shape;139;p4"/>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 name="Google Shape;140;p4"/>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 name="Google Shape;141;p4"/>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 name="Google Shape;142;p4"/>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 name="Google Shape;143;p4"/>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 name="Google Shape;144;p4"/>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 name="Google Shape;145;p4"/>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 name="Google Shape;146;p4"/>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 name="Google Shape;147;p4"/>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 name="Google Shape;148;p4"/>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 name="Google Shape;149;p4"/>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0" name="Google Shape;150;p4"/>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1" name="Google Shape;151;p4"/>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2" name="Google Shape;152;p4"/>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 name="Google Shape;153;p4"/>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 name="Google Shape;154;p4"/>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5" name="Google Shape;155;p4"/>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 name="Google Shape;156;p4"/>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7" name="Google Shape;157;p4"/>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 name="Google Shape;158;p4"/>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 name="Google Shape;159;p4"/>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2" name="Google Shape;162;p5"/>
          <p:cNvSpPr txBox="1">
            <a:spLocks noGrp="1"/>
          </p:cNvSpPr>
          <p:nvPr>
            <p:ph type="body" idx="1"/>
          </p:nvPr>
        </p:nvSpPr>
        <p:spPr>
          <a:xfrm>
            <a:off x="1434467" y="2053567"/>
            <a:ext cx="9328800" cy="2562800"/>
          </a:xfrm>
          <a:prstGeom prst="rect">
            <a:avLst/>
          </a:prstGeom>
        </p:spPr>
        <p:txBody>
          <a:bodyPr spcFirstLastPara="1" wrap="square" lIns="91425" tIns="91425" rIns="91425" bIns="91425" anchor="t" anchorCtr="0"/>
          <a:lstStyle>
            <a:lvl1pPr marL="609600" lvl="0" indent="-474345">
              <a:spcBef>
                <a:spcPts val="800"/>
              </a:spcBef>
              <a:spcAft>
                <a:spcPts val="0"/>
              </a:spcAft>
              <a:buSzPts val="2000"/>
              <a:buChar char="◉"/>
              <a:defRPr/>
            </a:lvl1pPr>
            <a:lvl2pPr marL="1219200" lvl="1" indent="-457200">
              <a:spcBef>
                <a:spcPts val="0"/>
              </a:spcBef>
              <a:spcAft>
                <a:spcPts val="0"/>
              </a:spcAft>
              <a:buSzPts val="1800"/>
              <a:buChar char="◉"/>
              <a:defRPr/>
            </a:lvl2pPr>
            <a:lvl3pPr marL="1828800" lvl="2" indent="-457200">
              <a:spcBef>
                <a:spcPts val="0"/>
              </a:spcBef>
              <a:spcAft>
                <a:spcPts val="0"/>
              </a:spcAft>
              <a:buSzPts val="1800"/>
              <a:buChar char="■"/>
              <a:defRPr/>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a:endParaRPr/>
          </a:p>
        </p:txBody>
      </p:sp>
      <p:sp>
        <p:nvSpPr>
          <p:cNvPr id="163" name="Google Shape;163;p5"/>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6" name="Google Shape;166;p5"/>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7" name="Google Shape;167;p5"/>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68" name="Google Shape;168;p5"/>
          <p:cNvGrpSpPr/>
          <p:nvPr/>
        </p:nvGrpSpPr>
        <p:grpSpPr>
          <a:xfrm>
            <a:off x="-12700" y="5949967"/>
            <a:ext cx="12223767" cy="793733"/>
            <a:chOff x="-9525" y="4462475"/>
            <a:chExt cx="9167825" cy="595300"/>
          </a:xfrm>
        </p:grpSpPr>
        <p:sp>
          <p:nvSpPr>
            <p:cNvPr id="169" name="Google Shape;169;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70" name="Google Shape;170;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71" name="Google Shape;171;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72" name="Google Shape;172;p5"/>
          <p:cNvGrpSpPr/>
          <p:nvPr/>
        </p:nvGrpSpPr>
        <p:grpSpPr>
          <a:xfrm>
            <a:off x="-57116" y="5924651"/>
            <a:ext cx="12306100" cy="857049"/>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4" name="Google Shape;174;p5"/>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5" name="Google Shape;175;p5"/>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6" name="Google Shape;176;p5"/>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7" name="Google Shape;177;p5"/>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8" name="Google Shape;178;p5"/>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9" name="Google Shape;179;p5"/>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0" name="Google Shape;180;p5"/>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1" name="Google Shape;181;p5"/>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2" name="Google Shape;182;p5"/>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3" name="Google Shape;183;p5"/>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4" name="Google Shape;184;p5"/>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5" name="Google Shape;185;p5"/>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6" name="Google Shape;186;p5"/>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7" name="Google Shape;187;p5"/>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8" name="Google Shape;188;p5"/>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9" name="Google Shape;189;p5"/>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0" name="Google Shape;190;p5"/>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1" name="Google Shape;191;p5"/>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2" name="Google Shape;192;p5"/>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3" name="Google Shape;193;p5"/>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4" name="Google Shape;194;p5"/>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5" name="Google Shape;195;p5"/>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6" name="Google Shape;196;p5"/>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7" name="Google Shape;197;p5"/>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98" name="Google Shape;198;p5"/>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9" name="Google Shape;199;p5"/>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0" name="Google Shape;200;p5"/>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1" name="Google Shape;201;p5"/>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2" name="Google Shape;202;p5"/>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5" name="Google Shape;205;p6"/>
          <p:cNvSpPr txBox="1">
            <a:spLocks noGrp="1"/>
          </p:cNvSpPr>
          <p:nvPr>
            <p:ph type="body" idx="1"/>
          </p:nvPr>
        </p:nvSpPr>
        <p:spPr>
          <a:xfrm>
            <a:off x="1508667" y="2070600"/>
            <a:ext cx="4453200" cy="3554400"/>
          </a:xfrm>
          <a:prstGeom prst="rect">
            <a:avLst/>
          </a:prstGeom>
        </p:spPr>
        <p:txBody>
          <a:bodyPr spcFirstLastPara="1" wrap="square" lIns="91425" tIns="91425" rIns="91425" bIns="91425" anchor="t" anchorCtr="0"/>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a:lvl2pPr>
            <a:lvl3pPr marL="1828800" lvl="2" indent="-457200">
              <a:spcBef>
                <a:spcPts val="0"/>
              </a:spcBef>
              <a:spcAft>
                <a:spcPts val="0"/>
              </a:spcAft>
              <a:buSzPts val="1800"/>
              <a:buChar char="■"/>
              <a:defRPr/>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a:endParaRPr/>
          </a:p>
        </p:txBody>
      </p:sp>
      <p:sp>
        <p:nvSpPr>
          <p:cNvPr id="206" name="Google Shape;206;p6"/>
          <p:cNvSpPr txBox="1">
            <a:spLocks noGrp="1"/>
          </p:cNvSpPr>
          <p:nvPr>
            <p:ph type="body" idx="2"/>
          </p:nvPr>
        </p:nvSpPr>
        <p:spPr>
          <a:xfrm>
            <a:off x="6230084" y="2070600"/>
            <a:ext cx="4453200" cy="3554400"/>
          </a:xfrm>
          <a:prstGeom prst="rect">
            <a:avLst/>
          </a:prstGeom>
        </p:spPr>
        <p:txBody>
          <a:bodyPr spcFirstLastPara="1" wrap="square" lIns="91425" tIns="91425" rIns="91425" bIns="91425" anchor="t" anchorCtr="0"/>
          <a:lstStyle>
            <a:lvl1pPr marL="609600" lvl="0" indent="-457200">
              <a:spcBef>
                <a:spcPts val="800"/>
              </a:spcBef>
              <a:spcAft>
                <a:spcPts val="0"/>
              </a:spcAft>
              <a:buSzPts val="1800"/>
              <a:buChar char="◉"/>
              <a:defRPr sz="2400"/>
            </a:lvl1pPr>
            <a:lvl2pPr marL="1219200" lvl="1" indent="-457200">
              <a:spcBef>
                <a:spcPts val="0"/>
              </a:spcBef>
              <a:spcAft>
                <a:spcPts val="0"/>
              </a:spcAft>
              <a:buSzPts val="1800"/>
              <a:buChar char="◉"/>
              <a:defRPr/>
            </a:lvl2pPr>
            <a:lvl3pPr marL="1828800" lvl="2" indent="-457200">
              <a:spcBef>
                <a:spcPts val="0"/>
              </a:spcBef>
              <a:spcAft>
                <a:spcPts val="0"/>
              </a:spcAft>
              <a:buSzPts val="1800"/>
              <a:buChar char="■"/>
              <a:defRPr/>
            </a:lvl3pPr>
            <a:lvl4pPr marL="2438400" lvl="3" indent="-457200">
              <a:spcBef>
                <a:spcPts val="0"/>
              </a:spcBef>
              <a:spcAft>
                <a:spcPts val="0"/>
              </a:spcAft>
              <a:buSzPts val="1800"/>
              <a:buChar char="●"/>
              <a:defRPr/>
            </a:lvl4pPr>
            <a:lvl5pPr marL="3048000" lvl="4" indent="-457200">
              <a:spcBef>
                <a:spcPts val="0"/>
              </a:spcBef>
              <a:spcAft>
                <a:spcPts val="0"/>
              </a:spcAft>
              <a:buSzPts val="1800"/>
              <a:buChar char="○"/>
              <a:defRPr/>
            </a:lvl5pPr>
            <a:lvl6pPr marL="3657600" lvl="5" indent="-457200">
              <a:spcBef>
                <a:spcPts val="0"/>
              </a:spcBef>
              <a:spcAft>
                <a:spcPts val="0"/>
              </a:spcAft>
              <a:buSzPts val="1800"/>
              <a:buChar char="■"/>
              <a:defRPr/>
            </a:lvl6pPr>
            <a:lvl7pPr marL="4267200" lvl="6" indent="-457200">
              <a:spcBef>
                <a:spcPts val="0"/>
              </a:spcBef>
              <a:spcAft>
                <a:spcPts val="0"/>
              </a:spcAft>
              <a:buSzPts val="1800"/>
              <a:buChar char="●"/>
              <a:defRPr/>
            </a:lvl7pPr>
            <a:lvl8pPr marL="4876800" lvl="7" indent="-457200">
              <a:spcBef>
                <a:spcPts val="0"/>
              </a:spcBef>
              <a:spcAft>
                <a:spcPts val="0"/>
              </a:spcAft>
              <a:buSzPts val="1800"/>
              <a:buChar char="○"/>
              <a:defRPr/>
            </a:lvl8pPr>
            <a:lvl9pPr marL="5486400" lvl="8" indent="-457200">
              <a:spcBef>
                <a:spcPts val="0"/>
              </a:spcBef>
              <a:spcAft>
                <a:spcPts val="0"/>
              </a:spcAft>
              <a:buSzPts val="1800"/>
              <a:buChar char="■"/>
              <a:defRPr/>
            </a:lvl9pPr>
          </a:lstStyle>
          <a:p>
            <a:endParaRPr/>
          </a:p>
        </p:txBody>
      </p:sp>
      <p:sp>
        <p:nvSpPr>
          <p:cNvPr id="207" name="Google Shape;207;p6"/>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08" name="Google Shape;208;p6"/>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9" name="Google Shape;209;p6"/>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0" name="Google Shape;210;p6"/>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1" name="Google Shape;211;p6"/>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12" name="Google Shape;212;p6"/>
          <p:cNvGrpSpPr/>
          <p:nvPr/>
        </p:nvGrpSpPr>
        <p:grpSpPr>
          <a:xfrm>
            <a:off x="-12700" y="5949967"/>
            <a:ext cx="12223767" cy="793733"/>
            <a:chOff x="-9525" y="4462475"/>
            <a:chExt cx="9167825" cy="595300"/>
          </a:xfrm>
        </p:grpSpPr>
        <p:sp>
          <p:nvSpPr>
            <p:cNvPr id="213" name="Google Shape;213;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14" name="Google Shape;214;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15" name="Google Shape;215;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16" name="Google Shape;216;p6"/>
          <p:cNvGrpSpPr/>
          <p:nvPr/>
        </p:nvGrpSpPr>
        <p:grpSpPr>
          <a:xfrm>
            <a:off x="-57116" y="5924651"/>
            <a:ext cx="12306100" cy="857049"/>
            <a:chOff x="-42837" y="4443488"/>
            <a:chExt cx="9229575" cy="642787"/>
          </a:xfrm>
        </p:grpSpPr>
        <p:sp>
          <p:nvSpPr>
            <p:cNvPr id="217" name="Google Shape;217;p6"/>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8" name="Google Shape;218;p6"/>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9" name="Google Shape;219;p6"/>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0" name="Google Shape;220;p6"/>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1" name="Google Shape;221;p6"/>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2" name="Google Shape;222;p6"/>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3" name="Google Shape;223;p6"/>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4" name="Google Shape;224;p6"/>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5" name="Google Shape;225;p6"/>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6" name="Google Shape;226;p6"/>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7" name="Google Shape;227;p6"/>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8" name="Google Shape;228;p6"/>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9" name="Google Shape;229;p6"/>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0" name="Google Shape;230;p6"/>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1" name="Google Shape;231;p6"/>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2" name="Google Shape;232;p6"/>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3" name="Google Shape;233;p6"/>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4" name="Google Shape;234;p6"/>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5" name="Google Shape;235;p6"/>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6" name="Google Shape;236;p6"/>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7" name="Google Shape;237;p6"/>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8" name="Google Shape;238;p6"/>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9" name="Google Shape;239;p6"/>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0" name="Google Shape;240;p6"/>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1" name="Google Shape;241;p6"/>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42" name="Google Shape;242;p6"/>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3" name="Google Shape;243;p6"/>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4" name="Google Shape;244;p6"/>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5" name="Google Shape;245;p6"/>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6" name="Google Shape;246;p6"/>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47"/>
        <p:cNvGrpSpPr/>
        <p:nvPr/>
      </p:nvGrpSpPr>
      <p:grpSpPr>
        <a:xfrm>
          <a:off x="0" y="0"/>
          <a:ext cx="0" cy="0"/>
          <a:chOff x="0" y="0"/>
          <a:chExt cx="0" cy="0"/>
        </a:xfrm>
      </p:grpSpPr>
      <p:sp>
        <p:nvSpPr>
          <p:cNvPr id="248" name="Google Shape;248;p7"/>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49" name="Google Shape;249;p7"/>
          <p:cNvSpPr txBox="1">
            <a:spLocks noGrp="1"/>
          </p:cNvSpPr>
          <p:nvPr>
            <p:ph type="body" idx="1"/>
          </p:nvPr>
        </p:nvSpPr>
        <p:spPr>
          <a:xfrm>
            <a:off x="941200" y="2168800"/>
            <a:ext cx="3295600" cy="4399200"/>
          </a:xfrm>
          <a:prstGeom prst="rect">
            <a:avLst/>
          </a:prstGeom>
        </p:spPr>
        <p:txBody>
          <a:bodyPr spcFirstLastPara="1" wrap="square" lIns="91425" tIns="91425" rIns="91425" bIns="91425" anchor="t" anchorCtr="0"/>
          <a:lstStyle>
            <a:lvl1pPr marL="609600" lvl="0" indent="-440055" rtl="0">
              <a:spcBef>
                <a:spcPts val="800"/>
              </a:spcBef>
              <a:spcAft>
                <a:spcPts val="0"/>
              </a:spcAft>
              <a:buSzPts val="1600"/>
              <a:buChar char="◉"/>
              <a:defRPr sz="2135"/>
            </a:lvl1pPr>
            <a:lvl2pPr marL="1219200" lvl="1" indent="-440055" rtl="0">
              <a:spcBef>
                <a:spcPts val="0"/>
              </a:spcBef>
              <a:spcAft>
                <a:spcPts val="0"/>
              </a:spcAft>
              <a:buSzPts val="1600"/>
              <a:buChar char="◉"/>
              <a:defRPr sz="2135"/>
            </a:lvl2pPr>
            <a:lvl3pPr marL="1828800" lvl="2" indent="-440055" rtl="0">
              <a:spcBef>
                <a:spcPts val="0"/>
              </a:spcBef>
              <a:spcAft>
                <a:spcPts val="0"/>
              </a:spcAft>
              <a:buSzPts val="1600"/>
              <a:buChar char="■"/>
              <a:defRPr sz="2135"/>
            </a:lvl3pPr>
            <a:lvl4pPr marL="2438400" lvl="3" indent="-440055" rtl="0">
              <a:spcBef>
                <a:spcPts val="0"/>
              </a:spcBef>
              <a:spcAft>
                <a:spcPts val="0"/>
              </a:spcAft>
              <a:buSzPts val="1600"/>
              <a:buChar char="●"/>
              <a:defRPr sz="2135"/>
            </a:lvl4pPr>
            <a:lvl5pPr marL="3048000" lvl="4" indent="-440055" rtl="0">
              <a:spcBef>
                <a:spcPts val="0"/>
              </a:spcBef>
              <a:spcAft>
                <a:spcPts val="0"/>
              </a:spcAft>
              <a:buSzPts val="1600"/>
              <a:buChar char="○"/>
              <a:defRPr sz="2135"/>
            </a:lvl5pPr>
            <a:lvl6pPr marL="3657600" lvl="5" indent="-440055" rtl="0">
              <a:spcBef>
                <a:spcPts val="0"/>
              </a:spcBef>
              <a:spcAft>
                <a:spcPts val="0"/>
              </a:spcAft>
              <a:buSzPts val="1600"/>
              <a:buChar char="■"/>
              <a:defRPr sz="2135"/>
            </a:lvl6pPr>
            <a:lvl7pPr marL="4267200" lvl="6" indent="-440055" rtl="0">
              <a:spcBef>
                <a:spcPts val="0"/>
              </a:spcBef>
              <a:spcAft>
                <a:spcPts val="0"/>
              </a:spcAft>
              <a:buSzPts val="1600"/>
              <a:buChar char="●"/>
              <a:defRPr sz="2135"/>
            </a:lvl7pPr>
            <a:lvl8pPr marL="4876800" lvl="7" indent="-440055" rtl="0">
              <a:spcBef>
                <a:spcPts val="0"/>
              </a:spcBef>
              <a:spcAft>
                <a:spcPts val="0"/>
              </a:spcAft>
              <a:buSzPts val="1600"/>
              <a:buChar char="○"/>
              <a:defRPr sz="2135"/>
            </a:lvl8pPr>
            <a:lvl9pPr marL="5486400" lvl="8" indent="-440055" rtl="0">
              <a:spcBef>
                <a:spcPts val="0"/>
              </a:spcBef>
              <a:spcAft>
                <a:spcPts val="0"/>
              </a:spcAft>
              <a:buSzPts val="1600"/>
              <a:buChar char="■"/>
              <a:defRPr sz="2135"/>
            </a:lvl9pPr>
          </a:lstStyle>
          <a:p>
            <a:endParaRPr/>
          </a:p>
        </p:txBody>
      </p:sp>
      <p:sp>
        <p:nvSpPr>
          <p:cNvPr id="250" name="Google Shape;250;p7"/>
          <p:cNvSpPr txBox="1">
            <a:spLocks noGrp="1"/>
          </p:cNvSpPr>
          <p:nvPr>
            <p:ph type="body" idx="2"/>
          </p:nvPr>
        </p:nvSpPr>
        <p:spPr>
          <a:xfrm>
            <a:off x="4405500" y="2168800"/>
            <a:ext cx="3295600" cy="4399200"/>
          </a:xfrm>
          <a:prstGeom prst="rect">
            <a:avLst/>
          </a:prstGeom>
        </p:spPr>
        <p:txBody>
          <a:bodyPr spcFirstLastPara="1" wrap="square" lIns="91425" tIns="91425" rIns="91425" bIns="91425" anchor="t" anchorCtr="0"/>
          <a:lstStyle>
            <a:lvl1pPr marL="609600" lvl="0" indent="-440055" rtl="0">
              <a:spcBef>
                <a:spcPts val="800"/>
              </a:spcBef>
              <a:spcAft>
                <a:spcPts val="0"/>
              </a:spcAft>
              <a:buSzPts val="1600"/>
              <a:buChar char="◉"/>
              <a:defRPr sz="2135"/>
            </a:lvl1pPr>
            <a:lvl2pPr marL="1219200" lvl="1" indent="-440055" rtl="0">
              <a:spcBef>
                <a:spcPts val="0"/>
              </a:spcBef>
              <a:spcAft>
                <a:spcPts val="0"/>
              </a:spcAft>
              <a:buSzPts val="1600"/>
              <a:buChar char="◉"/>
              <a:defRPr sz="2135"/>
            </a:lvl2pPr>
            <a:lvl3pPr marL="1828800" lvl="2" indent="-440055" rtl="0">
              <a:spcBef>
                <a:spcPts val="0"/>
              </a:spcBef>
              <a:spcAft>
                <a:spcPts val="0"/>
              </a:spcAft>
              <a:buSzPts val="1600"/>
              <a:buChar char="■"/>
              <a:defRPr sz="2135"/>
            </a:lvl3pPr>
            <a:lvl4pPr marL="2438400" lvl="3" indent="-440055" rtl="0">
              <a:spcBef>
                <a:spcPts val="0"/>
              </a:spcBef>
              <a:spcAft>
                <a:spcPts val="0"/>
              </a:spcAft>
              <a:buSzPts val="1600"/>
              <a:buChar char="●"/>
              <a:defRPr sz="2135"/>
            </a:lvl4pPr>
            <a:lvl5pPr marL="3048000" lvl="4" indent="-440055" rtl="0">
              <a:spcBef>
                <a:spcPts val="0"/>
              </a:spcBef>
              <a:spcAft>
                <a:spcPts val="0"/>
              </a:spcAft>
              <a:buSzPts val="1600"/>
              <a:buChar char="○"/>
              <a:defRPr sz="2135"/>
            </a:lvl5pPr>
            <a:lvl6pPr marL="3657600" lvl="5" indent="-440055" rtl="0">
              <a:spcBef>
                <a:spcPts val="0"/>
              </a:spcBef>
              <a:spcAft>
                <a:spcPts val="0"/>
              </a:spcAft>
              <a:buSzPts val="1600"/>
              <a:buChar char="■"/>
              <a:defRPr sz="2135"/>
            </a:lvl6pPr>
            <a:lvl7pPr marL="4267200" lvl="6" indent="-440055" rtl="0">
              <a:spcBef>
                <a:spcPts val="0"/>
              </a:spcBef>
              <a:spcAft>
                <a:spcPts val="0"/>
              </a:spcAft>
              <a:buSzPts val="1600"/>
              <a:buChar char="●"/>
              <a:defRPr sz="2135"/>
            </a:lvl7pPr>
            <a:lvl8pPr marL="4876800" lvl="7" indent="-440055" rtl="0">
              <a:spcBef>
                <a:spcPts val="0"/>
              </a:spcBef>
              <a:spcAft>
                <a:spcPts val="0"/>
              </a:spcAft>
              <a:buSzPts val="1600"/>
              <a:buChar char="○"/>
              <a:defRPr sz="2135"/>
            </a:lvl8pPr>
            <a:lvl9pPr marL="5486400" lvl="8" indent="-440055" rtl="0">
              <a:spcBef>
                <a:spcPts val="0"/>
              </a:spcBef>
              <a:spcAft>
                <a:spcPts val="0"/>
              </a:spcAft>
              <a:buSzPts val="1600"/>
              <a:buChar char="■"/>
              <a:defRPr sz="2135"/>
            </a:lvl9pPr>
          </a:lstStyle>
          <a:p>
            <a:endParaRPr/>
          </a:p>
        </p:txBody>
      </p:sp>
      <p:sp>
        <p:nvSpPr>
          <p:cNvPr id="251" name="Google Shape;251;p7"/>
          <p:cNvSpPr txBox="1">
            <a:spLocks noGrp="1"/>
          </p:cNvSpPr>
          <p:nvPr>
            <p:ph type="body" idx="3"/>
          </p:nvPr>
        </p:nvSpPr>
        <p:spPr>
          <a:xfrm>
            <a:off x="7869800" y="2168800"/>
            <a:ext cx="3295600" cy="4399200"/>
          </a:xfrm>
          <a:prstGeom prst="rect">
            <a:avLst/>
          </a:prstGeom>
        </p:spPr>
        <p:txBody>
          <a:bodyPr spcFirstLastPara="1" wrap="square" lIns="91425" tIns="91425" rIns="91425" bIns="91425" anchor="t" anchorCtr="0"/>
          <a:lstStyle>
            <a:lvl1pPr marL="609600" lvl="0" indent="-440055" rtl="0">
              <a:spcBef>
                <a:spcPts val="800"/>
              </a:spcBef>
              <a:spcAft>
                <a:spcPts val="0"/>
              </a:spcAft>
              <a:buSzPts val="1600"/>
              <a:buChar char="◉"/>
              <a:defRPr sz="2135"/>
            </a:lvl1pPr>
            <a:lvl2pPr marL="1219200" lvl="1" indent="-440055" rtl="0">
              <a:spcBef>
                <a:spcPts val="0"/>
              </a:spcBef>
              <a:spcAft>
                <a:spcPts val="0"/>
              </a:spcAft>
              <a:buSzPts val="1600"/>
              <a:buChar char="◉"/>
              <a:defRPr sz="2135"/>
            </a:lvl2pPr>
            <a:lvl3pPr marL="1828800" lvl="2" indent="-440055" rtl="0">
              <a:spcBef>
                <a:spcPts val="0"/>
              </a:spcBef>
              <a:spcAft>
                <a:spcPts val="0"/>
              </a:spcAft>
              <a:buSzPts val="1600"/>
              <a:buChar char="■"/>
              <a:defRPr sz="2135"/>
            </a:lvl3pPr>
            <a:lvl4pPr marL="2438400" lvl="3" indent="-440055" rtl="0">
              <a:spcBef>
                <a:spcPts val="0"/>
              </a:spcBef>
              <a:spcAft>
                <a:spcPts val="0"/>
              </a:spcAft>
              <a:buSzPts val="1600"/>
              <a:buChar char="●"/>
              <a:defRPr sz="2135"/>
            </a:lvl4pPr>
            <a:lvl5pPr marL="3048000" lvl="4" indent="-440055" rtl="0">
              <a:spcBef>
                <a:spcPts val="0"/>
              </a:spcBef>
              <a:spcAft>
                <a:spcPts val="0"/>
              </a:spcAft>
              <a:buSzPts val="1600"/>
              <a:buChar char="○"/>
              <a:defRPr sz="2135"/>
            </a:lvl5pPr>
            <a:lvl6pPr marL="3657600" lvl="5" indent="-440055" rtl="0">
              <a:spcBef>
                <a:spcPts val="0"/>
              </a:spcBef>
              <a:spcAft>
                <a:spcPts val="0"/>
              </a:spcAft>
              <a:buSzPts val="1600"/>
              <a:buChar char="■"/>
              <a:defRPr sz="2135"/>
            </a:lvl6pPr>
            <a:lvl7pPr marL="4267200" lvl="6" indent="-440055" rtl="0">
              <a:spcBef>
                <a:spcPts val="0"/>
              </a:spcBef>
              <a:spcAft>
                <a:spcPts val="0"/>
              </a:spcAft>
              <a:buSzPts val="1600"/>
              <a:buChar char="●"/>
              <a:defRPr sz="2135"/>
            </a:lvl7pPr>
            <a:lvl8pPr marL="4876800" lvl="7" indent="-440055" rtl="0">
              <a:spcBef>
                <a:spcPts val="0"/>
              </a:spcBef>
              <a:spcAft>
                <a:spcPts val="0"/>
              </a:spcAft>
              <a:buSzPts val="1600"/>
              <a:buChar char="○"/>
              <a:defRPr sz="2135"/>
            </a:lvl8pPr>
            <a:lvl9pPr marL="5486400" lvl="8" indent="-440055" rtl="0">
              <a:spcBef>
                <a:spcPts val="0"/>
              </a:spcBef>
              <a:spcAft>
                <a:spcPts val="0"/>
              </a:spcAft>
              <a:buSzPts val="1600"/>
              <a:buChar char="■"/>
              <a:defRPr sz="2135"/>
            </a:lvl9pPr>
          </a:lstStyle>
          <a:p>
            <a:endParaRPr/>
          </a:p>
        </p:txBody>
      </p:sp>
      <p:sp>
        <p:nvSpPr>
          <p:cNvPr id="252" name="Google Shape;252;p7"/>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53" name="Google Shape;253;p7"/>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4" name="Google Shape;254;p7"/>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5" name="Google Shape;255;p7"/>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6" name="Google Shape;256;p7"/>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57" name="Google Shape;257;p7"/>
          <p:cNvGrpSpPr/>
          <p:nvPr/>
        </p:nvGrpSpPr>
        <p:grpSpPr>
          <a:xfrm>
            <a:off x="-12700" y="5949967"/>
            <a:ext cx="12223767" cy="793733"/>
            <a:chOff x="-9525" y="4462475"/>
            <a:chExt cx="9167825" cy="595300"/>
          </a:xfrm>
        </p:grpSpPr>
        <p:sp>
          <p:nvSpPr>
            <p:cNvPr id="258" name="Google Shape;258;p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259" name="Google Shape;259;p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260" name="Google Shape;260;p7"/>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261" name="Google Shape;261;p7"/>
          <p:cNvGrpSpPr/>
          <p:nvPr/>
        </p:nvGrpSpPr>
        <p:grpSpPr>
          <a:xfrm>
            <a:off x="-57116" y="5924651"/>
            <a:ext cx="12306100" cy="857049"/>
            <a:chOff x="-42837" y="4443488"/>
            <a:chExt cx="9229575" cy="642787"/>
          </a:xfrm>
        </p:grpSpPr>
        <p:sp>
          <p:nvSpPr>
            <p:cNvPr id="262" name="Google Shape;262;p7"/>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3" name="Google Shape;263;p7"/>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4" name="Google Shape;264;p7"/>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5" name="Google Shape;265;p7"/>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6" name="Google Shape;266;p7"/>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7" name="Google Shape;267;p7"/>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8" name="Google Shape;268;p7"/>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9" name="Google Shape;269;p7"/>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0" name="Google Shape;270;p7"/>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1" name="Google Shape;271;p7"/>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2" name="Google Shape;272;p7"/>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3" name="Google Shape;273;p7"/>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4" name="Google Shape;274;p7"/>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5" name="Google Shape;275;p7"/>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6" name="Google Shape;276;p7"/>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7" name="Google Shape;277;p7"/>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8" name="Google Shape;278;p7"/>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9" name="Google Shape;279;p7"/>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0" name="Google Shape;280;p7"/>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1" name="Google Shape;281;p7"/>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2" name="Google Shape;282;p7"/>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3" name="Google Shape;283;p7"/>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4" name="Google Shape;284;p7"/>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5" name="Google Shape;285;p7"/>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6" name="Google Shape;286;p7"/>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87" name="Google Shape;287;p7"/>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8" name="Google Shape;288;p7"/>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9" name="Google Shape;289;p7"/>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0" name="Google Shape;290;p7"/>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1" name="Google Shape;291;p7"/>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txBox="1">
            <a:spLocks noGrp="1"/>
          </p:cNvSpPr>
          <p:nvPr>
            <p:ph type="title"/>
          </p:nvPr>
        </p:nvSpPr>
        <p:spPr>
          <a:xfrm>
            <a:off x="1397000" y="845500"/>
            <a:ext cx="9328800" cy="954400"/>
          </a:xfrm>
          <a:prstGeom prst="rect">
            <a:avLst/>
          </a:prstGeom>
        </p:spPr>
        <p:txBody>
          <a:bodyPr spcFirstLastPara="1" wrap="square" lIns="91425" tIns="91425" rIns="91425" bIns="91425" anchor="b"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94" name="Google Shape;294;p8"/>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295" name="Google Shape;295;p8"/>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6" name="Google Shape;296;p8"/>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7" name="Google Shape;297;p8"/>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8" name="Google Shape;298;p8"/>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99" name="Google Shape;299;p8"/>
          <p:cNvGrpSpPr/>
          <p:nvPr/>
        </p:nvGrpSpPr>
        <p:grpSpPr>
          <a:xfrm>
            <a:off x="-12700" y="5949967"/>
            <a:ext cx="12223767" cy="793733"/>
            <a:chOff x="-9525" y="4462475"/>
            <a:chExt cx="9167825" cy="595300"/>
          </a:xfrm>
        </p:grpSpPr>
        <p:sp>
          <p:nvSpPr>
            <p:cNvPr id="300" name="Google Shape;300;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01" name="Google Shape;301;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02" name="Google Shape;302;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03" name="Google Shape;303;p8"/>
          <p:cNvGrpSpPr/>
          <p:nvPr/>
        </p:nvGrpSpPr>
        <p:grpSpPr>
          <a:xfrm>
            <a:off x="-57116" y="5924651"/>
            <a:ext cx="12306100" cy="857049"/>
            <a:chOff x="-42837" y="4443488"/>
            <a:chExt cx="9229575" cy="642787"/>
          </a:xfrm>
        </p:grpSpPr>
        <p:sp>
          <p:nvSpPr>
            <p:cNvPr id="304" name="Google Shape;304;p8"/>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5" name="Google Shape;305;p8"/>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6" name="Google Shape;306;p8"/>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7" name="Google Shape;307;p8"/>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8" name="Google Shape;308;p8"/>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9" name="Google Shape;309;p8"/>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0" name="Google Shape;310;p8"/>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1" name="Google Shape;311;p8"/>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2" name="Google Shape;312;p8"/>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3" name="Google Shape;313;p8"/>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4" name="Google Shape;314;p8"/>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5" name="Google Shape;315;p8"/>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6" name="Google Shape;316;p8"/>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7" name="Google Shape;317;p8"/>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8" name="Google Shape;318;p8"/>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9" name="Google Shape;319;p8"/>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0" name="Google Shape;320;p8"/>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1" name="Google Shape;321;p8"/>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2" name="Google Shape;322;p8"/>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3" name="Google Shape;323;p8"/>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4" name="Google Shape;324;p8"/>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5" name="Google Shape;325;p8"/>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6" name="Google Shape;326;p8"/>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7" name="Google Shape;327;p8"/>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8" name="Google Shape;328;p8"/>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29" name="Google Shape;329;p8"/>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0" name="Google Shape;330;p8"/>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8"/>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2" name="Google Shape;332;p8"/>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3" name="Google Shape;333;p8"/>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34FF-F4E1-47C5-9CA5-30A81DDE2BE4}"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4"/>
        <p:cNvGrpSpPr/>
        <p:nvPr/>
      </p:nvGrpSpPr>
      <p:grpSpPr>
        <a:xfrm>
          <a:off x="0" y="0"/>
          <a:ext cx="0" cy="0"/>
          <a:chOff x="0" y="0"/>
          <a:chExt cx="0" cy="0"/>
        </a:xfrm>
      </p:grpSpPr>
      <p:sp>
        <p:nvSpPr>
          <p:cNvPr id="335" name="Google Shape;335;p9"/>
          <p:cNvSpPr txBox="1">
            <a:spLocks noGrp="1"/>
          </p:cNvSpPr>
          <p:nvPr>
            <p:ph type="body" idx="1"/>
          </p:nvPr>
        </p:nvSpPr>
        <p:spPr>
          <a:xfrm>
            <a:off x="609600" y="5137104"/>
            <a:ext cx="10972800" cy="692800"/>
          </a:xfrm>
          <a:prstGeom prst="rect">
            <a:avLst/>
          </a:prstGeom>
        </p:spPr>
        <p:txBody>
          <a:bodyPr spcFirstLastPara="1" wrap="square" lIns="91425" tIns="91425" rIns="91425" bIns="91425" anchor="t" anchorCtr="0"/>
          <a:lstStyle>
            <a:lvl1pPr marL="609600" lvl="0" indent="-304800" algn="ctr">
              <a:spcBef>
                <a:spcPts val="480"/>
              </a:spcBef>
              <a:spcAft>
                <a:spcPts val="0"/>
              </a:spcAft>
              <a:buClr>
                <a:srgbClr val="00CEF6"/>
              </a:buClr>
              <a:buSzPts val="1400"/>
              <a:buNone/>
              <a:defRPr sz="1865">
                <a:solidFill>
                  <a:srgbClr val="00CEF6"/>
                </a:solidFill>
              </a:defRPr>
            </a:lvl1pPr>
          </a:lstStyle>
          <a:p>
            <a:endParaRPr/>
          </a:p>
        </p:txBody>
      </p:sp>
      <p:sp>
        <p:nvSpPr>
          <p:cNvPr id="336" name="Google Shape;336;p9"/>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37" name="Google Shape;337;p9"/>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8" name="Google Shape;338;p9"/>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9" name="Google Shape;339;p9"/>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0" name="Google Shape;340;p9"/>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41" name="Google Shape;341;p9"/>
          <p:cNvGrpSpPr/>
          <p:nvPr/>
        </p:nvGrpSpPr>
        <p:grpSpPr>
          <a:xfrm>
            <a:off x="-12700" y="5949967"/>
            <a:ext cx="12223767" cy="793733"/>
            <a:chOff x="-9525" y="4462475"/>
            <a:chExt cx="9167825" cy="595300"/>
          </a:xfrm>
        </p:grpSpPr>
        <p:sp>
          <p:nvSpPr>
            <p:cNvPr id="342" name="Google Shape;342;p9"/>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43" name="Google Shape;343;p9"/>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44" name="Google Shape;344;p9"/>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45" name="Google Shape;345;p9"/>
          <p:cNvGrpSpPr/>
          <p:nvPr/>
        </p:nvGrpSpPr>
        <p:grpSpPr>
          <a:xfrm>
            <a:off x="-57116" y="5924651"/>
            <a:ext cx="12306100" cy="857049"/>
            <a:chOff x="-42837" y="4443488"/>
            <a:chExt cx="9229575" cy="642787"/>
          </a:xfrm>
        </p:grpSpPr>
        <p:sp>
          <p:nvSpPr>
            <p:cNvPr id="346" name="Google Shape;346;p9"/>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9"/>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8" name="Google Shape;348;p9"/>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9"/>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0" name="Google Shape;350;p9"/>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1" name="Google Shape;351;p9"/>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2" name="Google Shape;352;p9"/>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3" name="Google Shape;353;p9"/>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4" name="Google Shape;354;p9"/>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5" name="Google Shape;355;p9"/>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9"/>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9"/>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9"/>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9"/>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9"/>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9"/>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9"/>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9"/>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9"/>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9"/>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9"/>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9"/>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9"/>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9"/>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9"/>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71" name="Google Shape;371;p9"/>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9"/>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9"/>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9"/>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9"/>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38100" y="5929033"/>
            <a:ext cx="12255500" cy="949971"/>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378" name="Google Shape;378;p10"/>
          <p:cNvSpPr/>
          <p:nvPr/>
        </p:nvSpPr>
        <p:spPr>
          <a:xfrm>
            <a:off x="-38100" y="6104148"/>
            <a:ext cx="12255500" cy="77925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10"/>
          <p:cNvSpPr/>
          <p:nvPr/>
        </p:nvSpPr>
        <p:spPr>
          <a:xfrm rot="8100000">
            <a:off x="8051975" y="604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10"/>
          <p:cNvSpPr/>
          <p:nvPr/>
        </p:nvSpPr>
        <p:spPr>
          <a:xfrm rot="8100000">
            <a:off x="9575975" y="609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82" name="Google Shape;382;p10"/>
          <p:cNvGrpSpPr/>
          <p:nvPr/>
        </p:nvGrpSpPr>
        <p:grpSpPr>
          <a:xfrm>
            <a:off x="-12700" y="5949967"/>
            <a:ext cx="12223767" cy="793733"/>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386" name="Google Shape;386;p10"/>
          <p:cNvGrpSpPr/>
          <p:nvPr/>
        </p:nvGrpSpPr>
        <p:grpSpPr>
          <a:xfrm>
            <a:off x="-57116" y="5924651"/>
            <a:ext cx="12306100" cy="857049"/>
            <a:chOff x="-42837" y="4443488"/>
            <a:chExt cx="9229575" cy="642787"/>
          </a:xfrm>
        </p:grpSpPr>
        <p:sp>
          <p:nvSpPr>
            <p:cNvPr id="387" name="Google Shape;387;p10"/>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10"/>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10"/>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10"/>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10"/>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10"/>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10"/>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10"/>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10"/>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10"/>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10"/>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10"/>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10"/>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10"/>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10"/>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10"/>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10"/>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10"/>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5" name="Google Shape;405;p10"/>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6" name="Google Shape;406;p10"/>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7" name="Google Shape;407;p10"/>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8" name="Google Shape;408;p10"/>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9" name="Google Shape;409;p10"/>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0" name="Google Shape;410;p10"/>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1" name="Google Shape;411;p10"/>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12" name="Google Shape;412;p10"/>
          <p:cNvSpPr/>
          <p:nvPr/>
        </p:nvSpPr>
        <p:spPr>
          <a:xfrm>
            <a:off x="3987600" y="611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3" name="Google Shape;413;p10"/>
          <p:cNvSpPr/>
          <p:nvPr/>
        </p:nvSpPr>
        <p:spPr>
          <a:xfrm>
            <a:off x="1447600" y="649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4" name="Google Shape;414;p10"/>
          <p:cNvSpPr/>
          <p:nvPr/>
        </p:nvSpPr>
        <p:spPr>
          <a:xfrm>
            <a:off x="6527600" y="602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5" name="Google Shape;415;p10"/>
          <p:cNvSpPr/>
          <p:nvPr/>
        </p:nvSpPr>
        <p:spPr>
          <a:xfrm rot="8100000">
            <a:off x="11599932" y="577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6" name="Google Shape;416;p10"/>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6767" y="849033"/>
            <a:ext cx="12271933" cy="6067867"/>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9" name="Google Shape;419;p11"/>
          <p:cNvSpPr/>
          <p:nvPr/>
        </p:nvSpPr>
        <p:spPr>
          <a:xfrm>
            <a:off x="-44633" y="1024133"/>
            <a:ext cx="12280867" cy="5874933"/>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2463975" y="59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1" name="Google Shape;421;p11"/>
          <p:cNvSpPr/>
          <p:nvPr/>
        </p:nvSpPr>
        <p:spPr>
          <a:xfrm rot="8100000">
            <a:off x="8051975" y="969092"/>
            <a:ext cx="163483" cy="163483"/>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2" name="Google Shape;422;p11"/>
          <p:cNvSpPr/>
          <p:nvPr/>
        </p:nvSpPr>
        <p:spPr>
          <a:xfrm rot="8100000">
            <a:off x="9575975" y="1013559"/>
            <a:ext cx="163483" cy="163483"/>
          </a:xfrm>
          <a:prstGeom prst="teardrop">
            <a:avLst>
              <a:gd name="adj" fmla="val 100000"/>
            </a:avLst>
          </a:prstGeom>
          <a:solidFill>
            <a:srgbClr val="00CE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23" name="Google Shape;423;p11"/>
          <p:cNvGrpSpPr/>
          <p:nvPr/>
        </p:nvGrpSpPr>
        <p:grpSpPr>
          <a:xfrm>
            <a:off x="-12700" y="869967"/>
            <a:ext cx="12223767" cy="793733"/>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27" name="Google Shape;427;p11"/>
          <p:cNvGrpSpPr/>
          <p:nvPr/>
        </p:nvGrpSpPr>
        <p:grpSpPr>
          <a:xfrm>
            <a:off x="-57116" y="844651"/>
            <a:ext cx="12306100" cy="857049"/>
            <a:chOff x="-42837" y="4443488"/>
            <a:chExt cx="9229575" cy="642787"/>
          </a:xfrm>
        </p:grpSpPr>
        <p:sp>
          <p:nvSpPr>
            <p:cNvPr id="428" name="Google Shape;428;p11"/>
            <p:cNvSpPr/>
            <p:nvPr/>
          </p:nvSpPr>
          <p:spPr>
            <a:xfrm>
              <a:off x="1114450" y="49006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9" name="Google Shape;429;p11"/>
            <p:cNvSpPr/>
            <p:nvPr/>
          </p:nvSpPr>
          <p:spPr>
            <a:xfrm>
              <a:off x="1495450" y="502927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0" name="Google Shape;430;p11"/>
            <p:cNvSpPr/>
            <p:nvPr/>
          </p:nvSpPr>
          <p:spPr>
            <a:xfrm>
              <a:off x="733450" y="49721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1" name="Google Shape;431;p11"/>
            <p:cNvSpPr/>
            <p:nvPr/>
          </p:nvSpPr>
          <p:spPr>
            <a:xfrm>
              <a:off x="352450" y="49626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2" name="Google Shape;432;p11"/>
            <p:cNvSpPr/>
            <p:nvPr/>
          </p:nvSpPr>
          <p:spPr>
            <a:xfrm>
              <a:off x="-42837" y="46054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3" name="Google Shape;433;p11"/>
            <p:cNvSpPr/>
            <p:nvPr/>
          </p:nvSpPr>
          <p:spPr>
            <a:xfrm>
              <a:off x="1876450" y="48340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4" name="Google Shape;434;p11"/>
            <p:cNvSpPr/>
            <p:nvPr/>
          </p:nvSpPr>
          <p:spPr>
            <a:xfrm>
              <a:off x="2257450" y="48292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5" name="Google Shape;435;p11"/>
            <p:cNvSpPr/>
            <p:nvPr/>
          </p:nvSpPr>
          <p:spPr>
            <a:xfrm>
              <a:off x="2638450" y="454826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6" name="Google Shape;436;p11"/>
            <p:cNvSpPr/>
            <p:nvPr/>
          </p:nvSpPr>
          <p:spPr>
            <a:xfrm>
              <a:off x="3019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7" name="Google Shape;437;p11"/>
            <p:cNvSpPr/>
            <p:nvPr/>
          </p:nvSpPr>
          <p:spPr>
            <a:xfrm>
              <a:off x="3400450" y="46149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8" name="Google Shape;438;p11"/>
            <p:cNvSpPr/>
            <p:nvPr/>
          </p:nvSpPr>
          <p:spPr>
            <a:xfrm>
              <a:off x="3781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9" name="Google Shape;439;p11"/>
            <p:cNvSpPr/>
            <p:nvPr/>
          </p:nvSpPr>
          <p:spPr>
            <a:xfrm>
              <a:off x="4162450" y="49483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0" name="Google Shape;440;p11"/>
            <p:cNvSpPr/>
            <p:nvPr/>
          </p:nvSpPr>
          <p:spPr>
            <a:xfrm>
              <a:off x="4543450" y="4667325"/>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1" name="Google Shape;441;p11"/>
            <p:cNvSpPr/>
            <p:nvPr/>
          </p:nvSpPr>
          <p:spPr>
            <a:xfrm>
              <a:off x="4924450" y="45435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2" name="Google Shape;442;p11"/>
            <p:cNvSpPr/>
            <p:nvPr/>
          </p:nvSpPr>
          <p:spPr>
            <a:xfrm>
              <a:off x="5305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3" name="Google Shape;443;p11"/>
            <p:cNvSpPr/>
            <p:nvPr/>
          </p:nvSpPr>
          <p:spPr>
            <a:xfrm>
              <a:off x="5686450" y="47721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4" name="Google Shape;444;p11"/>
            <p:cNvSpPr/>
            <p:nvPr/>
          </p:nvSpPr>
          <p:spPr>
            <a:xfrm>
              <a:off x="6067450" y="484830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5" name="Google Shape;445;p11"/>
            <p:cNvSpPr/>
            <p:nvPr/>
          </p:nvSpPr>
          <p:spPr>
            <a:xfrm>
              <a:off x="6448450" y="472923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6" name="Google Shape;446;p11"/>
            <p:cNvSpPr/>
            <p:nvPr/>
          </p:nvSpPr>
          <p:spPr>
            <a:xfrm>
              <a:off x="6829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7" name="Google Shape;447;p11"/>
            <p:cNvSpPr/>
            <p:nvPr/>
          </p:nvSpPr>
          <p:spPr>
            <a:xfrm>
              <a:off x="7210450" y="5024513"/>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8" name="Google Shape;448;p11"/>
            <p:cNvSpPr/>
            <p:nvPr/>
          </p:nvSpPr>
          <p:spPr>
            <a:xfrm>
              <a:off x="7591450" y="44434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9" name="Google Shape;449;p11"/>
            <p:cNvSpPr/>
            <p:nvPr/>
          </p:nvSpPr>
          <p:spPr>
            <a:xfrm>
              <a:off x="7972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0" name="Google Shape;450;p11"/>
            <p:cNvSpPr/>
            <p:nvPr/>
          </p:nvSpPr>
          <p:spPr>
            <a:xfrm>
              <a:off x="8353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1" name="Google Shape;451;p11"/>
            <p:cNvSpPr/>
            <p:nvPr/>
          </p:nvSpPr>
          <p:spPr>
            <a:xfrm>
              <a:off x="8734450" y="4557788"/>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2" name="Google Shape;452;p11"/>
            <p:cNvSpPr/>
            <p:nvPr/>
          </p:nvSpPr>
          <p:spPr>
            <a:xfrm>
              <a:off x="9129738" y="4867350"/>
              <a:ext cx="57000" cy="57000"/>
            </a:xfrm>
            <a:prstGeom prst="ellipse">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53" name="Google Shape;453;p11"/>
          <p:cNvSpPr/>
          <p:nvPr/>
        </p:nvSpPr>
        <p:spPr>
          <a:xfrm>
            <a:off x="3987600" y="1034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4" name="Google Shape;454;p11"/>
          <p:cNvSpPr/>
          <p:nvPr/>
        </p:nvSpPr>
        <p:spPr>
          <a:xfrm>
            <a:off x="1447600" y="1415933"/>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5" name="Google Shape;455;p11"/>
          <p:cNvSpPr/>
          <p:nvPr/>
        </p:nvSpPr>
        <p:spPr>
          <a:xfrm>
            <a:off x="6527600" y="941376"/>
            <a:ext cx="152800" cy="152800"/>
          </a:xfrm>
          <a:prstGeom prst="ellipse">
            <a:avLst/>
          </a:prstGeom>
          <a:noFill/>
          <a:ln w="9525" cap="flat" cmpd="sng">
            <a:solidFill>
              <a:srgbClr val="3C78D8"/>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6" name="Google Shape;456;p11"/>
          <p:cNvSpPr/>
          <p:nvPr/>
        </p:nvSpPr>
        <p:spPr>
          <a:xfrm rot="8100000">
            <a:off x="11599932" y="692225"/>
            <a:ext cx="163483" cy="163483"/>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7" name="Google Shape;457;p11"/>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458"/>
        <p:cNvGrpSpPr/>
        <p:nvPr/>
      </p:nvGrpSpPr>
      <p:grpSpPr>
        <a:xfrm>
          <a:off x="0" y="0"/>
          <a:ext cx="0" cy="0"/>
          <a:chOff x="0" y="0"/>
          <a:chExt cx="0" cy="0"/>
        </a:xfrm>
      </p:grpSpPr>
      <p:sp>
        <p:nvSpPr>
          <p:cNvPr id="459" name="Google Shape;459;p12"/>
          <p:cNvSpPr txBox="1">
            <a:spLocks noGrp="1"/>
          </p:cNvSpPr>
          <p:nvPr>
            <p:ph type="sldNum" idx="12"/>
          </p:nvPr>
        </p:nvSpPr>
        <p:spPr>
          <a:xfrm>
            <a:off x="11409033" y="6434933"/>
            <a:ext cx="731600" cy="4232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934FF-F4E1-47C5-9CA5-30A81DDE2BE4}"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934FF-F4E1-47C5-9CA5-30A81DDE2BE4}"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934FF-F4E1-47C5-9CA5-30A81DDE2BE4}" type="datetimeFigureOut">
              <a:rPr lang="en-US" smtClean="0"/>
              <a:pPr/>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pPr/>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DE934FF-F4E1-47C5-9CA5-30A81DDE2BE4}" type="datetimeFigureOut">
              <a:rPr lang="en-US" smtClean="0"/>
              <a:pPr/>
              <a:t>5/25/2019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3561BA9-CDCF-4958-B8AB-66F3BF063E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508000" y="9"/>
            <a:ext cx="11176000" cy="6883131"/>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397000" y="845500"/>
            <a:ext cx="9328800" cy="954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665" b="1">
                <a:solidFill>
                  <a:srgbClr val="00CEF6"/>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434467" y="2053567"/>
            <a:ext cx="9328800" cy="2562800"/>
          </a:xfrm>
          <a:prstGeom prst="rect">
            <a:avLst/>
          </a:prstGeom>
          <a:noFill/>
          <a:ln>
            <a:noFill/>
          </a:ln>
        </p:spPr>
        <p:txBody>
          <a:bodyPr spcFirstLastPara="1" wrap="square" lIns="91425" tIns="91425" rIns="91425" bIns="91425" anchor="t" anchorCtr="0"/>
          <a:lstStyle>
            <a:lvl1pPr marL="609600" lvl="0" indent="-474345">
              <a:spcBef>
                <a:spcPts val="800"/>
              </a:spcBef>
              <a:spcAft>
                <a:spcPts val="0"/>
              </a:spcAft>
              <a:buClr>
                <a:srgbClr val="28324A"/>
              </a:buClr>
              <a:buSzPts val="2000"/>
              <a:buFont typeface="Source Sans Pro"/>
              <a:buChar char="◉"/>
              <a:defRPr sz="2665">
                <a:solidFill>
                  <a:srgbClr val="28324A"/>
                </a:solidFill>
                <a:latin typeface="Source Sans Pro"/>
                <a:ea typeface="Source Sans Pro"/>
                <a:cs typeface="Source Sans Pro"/>
                <a:sym typeface="Source Sans Pro"/>
              </a:defRPr>
            </a:lvl1pPr>
            <a:lvl2pPr marL="1219200" lvl="1"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2pPr>
            <a:lvl3pPr marL="1828800" lvl="2"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3pPr>
            <a:lvl4pPr marL="2438400" lvl="3"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4pPr>
            <a:lvl5pPr marL="3048000" lvl="4"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5pPr>
            <a:lvl6pPr marL="3657600" lvl="5"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6pPr>
            <a:lvl7pPr marL="4267200" lvl="6"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7pPr>
            <a:lvl8pPr marL="4876800" lvl="7"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8pPr>
            <a:lvl9pPr marL="5486400" lvl="8" indent="-457200">
              <a:spcBef>
                <a:spcPts val="0"/>
              </a:spcBef>
              <a:spcAft>
                <a:spcPts val="0"/>
              </a:spcAft>
              <a:buClr>
                <a:srgbClr val="28324A"/>
              </a:buClr>
              <a:buSzPts val="1800"/>
              <a:buFont typeface="Source Sans Pro"/>
              <a:buChar char="■"/>
              <a:defRPr sz="2400">
                <a:solidFill>
                  <a:srgbClr val="28324A"/>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11409033" y="6434933"/>
            <a:ext cx="731600" cy="423200"/>
          </a:xfrm>
          <a:prstGeom prst="rect">
            <a:avLst/>
          </a:prstGeom>
          <a:noFill/>
          <a:ln>
            <a:noFill/>
          </a:ln>
        </p:spPr>
        <p:txBody>
          <a:bodyPr spcFirstLastPara="1" wrap="square" lIns="91425" tIns="91425" rIns="91425" bIns="91425" anchor="t" anchorCtr="0">
            <a:noAutofit/>
          </a:bodyPr>
          <a:lstStyle>
            <a:lvl1pPr lvl="0" algn="r">
              <a:buNone/>
              <a:defRPr sz="1335">
                <a:solidFill>
                  <a:srgbClr val="FFFFFF"/>
                </a:solidFill>
                <a:latin typeface="Oswald"/>
                <a:ea typeface="Oswald"/>
                <a:cs typeface="Oswald"/>
                <a:sym typeface="Oswald"/>
              </a:defRPr>
            </a:lvl1pPr>
            <a:lvl2pPr lvl="1" algn="r">
              <a:buNone/>
              <a:defRPr sz="1335">
                <a:solidFill>
                  <a:srgbClr val="FFFFFF"/>
                </a:solidFill>
                <a:latin typeface="Oswald"/>
                <a:ea typeface="Oswald"/>
                <a:cs typeface="Oswald"/>
                <a:sym typeface="Oswald"/>
              </a:defRPr>
            </a:lvl2pPr>
            <a:lvl3pPr lvl="2" algn="r">
              <a:buNone/>
              <a:defRPr sz="1335">
                <a:solidFill>
                  <a:srgbClr val="FFFFFF"/>
                </a:solidFill>
                <a:latin typeface="Oswald"/>
                <a:ea typeface="Oswald"/>
                <a:cs typeface="Oswald"/>
                <a:sym typeface="Oswald"/>
              </a:defRPr>
            </a:lvl3pPr>
            <a:lvl4pPr lvl="3" algn="r">
              <a:buNone/>
              <a:defRPr sz="1335">
                <a:solidFill>
                  <a:srgbClr val="FFFFFF"/>
                </a:solidFill>
                <a:latin typeface="Oswald"/>
                <a:ea typeface="Oswald"/>
                <a:cs typeface="Oswald"/>
                <a:sym typeface="Oswald"/>
              </a:defRPr>
            </a:lvl4pPr>
            <a:lvl5pPr lvl="4" algn="r">
              <a:buNone/>
              <a:defRPr sz="1335">
                <a:solidFill>
                  <a:srgbClr val="FFFFFF"/>
                </a:solidFill>
                <a:latin typeface="Oswald"/>
                <a:ea typeface="Oswald"/>
                <a:cs typeface="Oswald"/>
                <a:sym typeface="Oswald"/>
              </a:defRPr>
            </a:lvl5pPr>
            <a:lvl6pPr lvl="5" algn="r">
              <a:buNone/>
              <a:defRPr sz="1335">
                <a:solidFill>
                  <a:srgbClr val="FFFFFF"/>
                </a:solidFill>
                <a:latin typeface="Oswald"/>
                <a:ea typeface="Oswald"/>
                <a:cs typeface="Oswald"/>
                <a:sym typeface="Oswald"/>
              </a:defRPr>
            </a:lvl6pPr>
            <a:lvl7pPr lvl="6" algn="r">
              <a:buNone/>
              <a:defRPr sz="1335">
                <a:solidFill>
                  <a:srgbClr val="FFFFFF"/>
                </a:solidFill>
                <a:latin typeface="Oswald"/>
                <a:ea typeface="Oswald"/>
                <a:cs typeface="Oswald"/>
                <a:sym typeface="Oswald"/>
              </a:defRPr>
            </a:lvl7pPr>
            <a:lvl8pPr lvl="7" algn="r">
              <a:buNone/>
              <a:defRPr sz="1335">
                <a:solidFill>
                  <a:srgbClr val="FFFFFF"/>
                </a:solidFill>
                <a:latin typeface="Oswald"/>
                <a:ea typeface="Oswald"/>
                <a:cs typeface="Oswald"/>
                <a:sym typeface="Oswald"/>
              </a:defRPr>
            </a:lvl8pPr>
            <a:lvl9pPr lvl="8" algn="r">
              <a:buNone/>
              <a:defRPr sz="1335">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id.wikipedia.org/wiki/Harian_Kompas"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183515" y="3561715"/>
            <a:ext cx="11383010" cy="308864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ID" altLang="en-US" sz="9600" dirty="0" smtClean="0">
                <a:solidFill>
                  <a:schemeClr val="tx1"/>
                </a:solidFill>
                <a:latin typeface="Calibri" panose="020F0502020204030204" charset="0"/>
                <a:cs typeface="Calibri" panose="020F0502020204030204" charset="0"/>
                <a:sym typeface="+mn-ea"/>
              </a:rPr>
              <a:t>SAHAM</a:t>
            </a:r>
            <a:r>
              <a:rPr lang="en-ID" altLang="en-US" b="1" dirty="0">
                <a:solidFill>
                  <a:schemeClr val="tx1"/>
                </a:solidFill>
              </a:rPr>
              <a:t/>
            </a:r>
            <a:br>
              <a:rPr lang="en-ID" altLang="en-US" b="1" dirty="0">
                <a:solidFill>
                  <a:schemeClr val="tx1"/>
                </a:solidFill>
              </a:rPr>
            </a:br>
            <a:endParaRPr lang="en-GB"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10</a:t>
            </a:fld>
            <a:endParaRPr lang="en-GB" sz="1780"/>
          </a:p>
        </p:txBody>
      </p:sp>
      <p:sp>
        <p:nvSpPr>
          <p:cNvPr id="3" name="Content Placeholder 2"/>
          <p:cNvSpPr>
            <a:spLocks noGrp="1"/>
          </p:cNvSpPr>
          <p:nvPr/>
        </p:nvSpPr>
        <p:spPr>
          <a:xfrm>
            <a:off x="1352550" y="1041400"/>
            <a:ext cx="9486265" cy="5816600"/>
          </a:xfrm>
          <a:prstGeom prst="rect">
            <a:avLst/>
          </a:prstGeom>
        </p:spPr>
        <p:txBody>
          <a:bodyPr vert="horz" lIns="121920" tIns="60960" rIns="121920" bIns="6096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0" indent="0" algn="just">
              <a:buNone/>
            </a:pPr>
            <a:r>
              <a:rPr lang="en-US" dirty="0" err="1">
                <a:solidFill>
                  <a:schemeClr val="tx1"/>
                </a:solidFill>
                <a:latin typeface="Calibri" panose="020F0502020204030204" charset="0"/>
                <a:cs typeface="Calibri" panose="020F0502020204030204" charset="0"/>
              </a:rPr>
              <a:t>Jenis </a:t>
            </a:r>
            <a:r>
              <a:rPr lang="en-ID" altLang="en-US" dirty="0" err="1">
                <a:solidFill>
                  <a:schemeClr val="tx1"/>
                </a:solidFill>
                <a:latin typeface="Calibri" panose="020F0502020204030204" charset="0"/>
                <a:cs typeface="Calibri" panose="020F0502020204030204" charset="0"/>
              </a:rPr>
              <a:t>- jenis</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a:t>
            </a:r>
            <a:r>
              <a:rPr lang="en-ID" altLang="en-US" dirty="0" err="1">
                <a:solidFill>
                  <a:schemeClr val="tx1"/>
                </a:solidFill>
                <a:latin typeface="Calibri" panose="020F0502020204030204" charset="0"/>
                <a:cs typeface="Calibri" panose="020F0502020204030204" charset="0"/>
              </a:rPr>
              <a:t>i</a:t>
            </a:r>
            <a:r>
              <a:rPr lang="en-US" dirty="0" err="1">
                <a:solidFill>
                  <a:schemeClr val="tx1"/>
                </a:solidFill>
                <a:latin typeface="Calibri" panose="020F0502020204030204" charset="0"/>
                <a:cs typeface="Calibri" panose="020F0502020204030204" charset="0"/>
              </a:rPr>
              <a:t>viden</a:t>
            </a:r>
            <a:r>
              <a:rPr lang="en-US" dirty="0">
                <a:solidFill>
                  <a:schemeClr val="tx1"/>
                </a:solidFill>
                <a:latin typeface="Calibri" panose="020F0502020204030204" charset="0"/>
                <a:cs typeface="Calibri" panose="020F0502020204030204" charset="0"/>
              </a:rPr>
              <a:t> :</a:t>
            </a:r>
          </a:p>
          <a:p>
            <a:pPr marL="457200" indent="-457200" algn="just">
              <a:buClr>
                <a:srgbClr val="000000"/>
              </a:buClr>
              <a:buFont typeface="+mj-lt"/>
              <a:buAutoNum type="arabicPeriod"/>
            </a:pPr>
            <a:r>
              <a:rPr lang="en-US" b="1" dirty="0" err="1">
                <a:solidFill>
                  <a:schemeClr val="tx1"/>
                </a:solidFill>
                <a:latin typeface="Calibri" panose="020F0502020204030204" charset="0"/>
                <a:cs typeface="Calibri" panose="020F0502020204030204" charset="0"/>
              </a:rPr>
              <a:t>Dividen</a:t>
            </a:r>
            <a:r>
              <a:rPr lang="en-US" b="1" dirty="0">
                <a:solidFill>
                  <a:schemeClr val="tx1"/>
                </a:solidFill>
                <a:latin typeface="Calibri" panose="020F0502020204030204" charset="0"/>
                <a:cs typeface="Calibri" panose="020F0502020204030204" charset="0"/>
              </a:rPr>
              <a:t> </a:t>
            </a:r>
            <a:r>
              <a:rPr lang="en-US" b="1" dirty="0" err="1">
                <a:solidFill>
                  <a:schemeClr val="tx1"/>
                </a:solidFill>
                <a:latin typeface="Calibri" panose="020F0502020204030204" charset="0"/>
                <a:cs typeface="Calibri" panose="020F0502020204030204" charset="0"/>
              </a:rPr>
              <a:t>tunai</a:t>
            </a:r>
            <a:r>
              <a:rPr lang="en-US" b="1"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artinya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membagikan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kepada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setiap pemegang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berupa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uang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tunai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dalam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jumlah</a:t>
            </a:r>
            <a:r>
              <a:rPr lang="en-US" dirty="0">
                <a:solidFill>
                  <a:schemeClr val="tx1"/>
                </a:solidFill>
                <a:latin typeface="Calibri" panose="020F0502020204030204" charset="0"/>
                <a:cs typeface="Calibri" panose="020F0502020204030204" charset="0"/>
              </a:rPr>
              <a:t> rupiah </a:t>
            </a:r>
            <a:r>
              <a:rPr lang="en-US" dirty="0" err="1">
                <a:solidFill>
                  <a:schemeClr val="tx1"/>
                </a:solidFill>
                <a:latin typeface="Calibri" panose="020F0502020204030204" charset="0"/>
                <a:cs typeface="Calibri" panose="020F0502020204030204" charset="0"/>
              </a:rPr>
              <a:t>tertentu</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setiap lembar</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r>
              <a:rPr lang="en-US" b="1" dirty="0" err="1">
                <a:solidFill>
                  <a:schemeClr val="tx1"/>
                </a:solidFill>
                <a:latin typeface="Calibri" panose="020F0502020204030204" charset="0"/>
                <a:cs typeface="Calibri" panose="020F0502020204030204" charset="0"/>
              </a:rPr>
              <a:t>Dividen</a:t>
            </a:r>
            <a:r>
              <a:rPr lang="en-US" b="1" dirty="0">
                <a:solidFill>
                  <a:schemeClr val="tx1"/>
                </a:solidFill>
                <a:latin typeface="Calibri" panose="020F0502020204030204" charset="0"/>
                <a:cs typeface="Calibri" panose="020F0502020204030204" charset="0"/>
              </a:rPr>
              <a:t> </a:t>
            </a:r>
            <a:r>
              <a:rPr lang="en-US" b="1" dirty="0" err="1">
                <a:solidFill>
                  <a:schemeClr val="tx1"/>
                </a:solidFill>
                <a:latin typeface="Calibri" panose="020F0502020204030204" charset="0"/>
                <a:cs typeface="Calibri" panose="020F0502020204030204" charset="0"/>
              </a:rPr>
              <a:t>saham</a:t>
            </a:r>
            <a:r>
              <a:rPr lang="en-US" b="1"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berarti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kepada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setiap</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pemegang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diberikan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berupa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sehingga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jumlah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yang </a:t>
            </a:r>
            <a:r>
              <a:rPr lang="en-US" dirty="0" err="1">
                <a:solidFill>
                  <a:schemeClr val="tx1"/>
                </a:solidFill>
                <a:latin typeface="Calibri" panose="020F0502020204030204" charset="0"/>
                <a:cs typeface="Calibri" panose="020F0502020204030204" charset="0"/>
              </a:rPr>
              <a:t>dimiliki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seorang</a:t>
            </a:r>
            <a:r>
              <a:rPr lang="en-US" dirty="0">
                <a:solidFill>
                  <a:schemeClr val="tx1"/>
                </a:solidFill>
                <a:latin typeface="Calibri" panose="020F0502020204030204" charset="0"/>
                <a:cs typeface="Calibri" panose="020F0502020204030204" charset="0"/>
              </a:rPr>
              <a:t> investor </a:t>
            </a:r>
            <a:r>
              <a:rPr lang="en-US" dirty="0" err="1">
                <a:solidFill>
                  <a:schemeClr val="tx1"/>
                </a:solidFill>
                <a:latin typeface="Calibri" panose="020F0502020204030204" charset="0"/>
                <a:cs typeface="Calibri" panose="020F0502020204030204" charset="0"/>
              </a:rPr>
              <a:t>akan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bertambah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dengan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adanya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pembagian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tersebut</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r>
              <a:rPr lang="en-ID" altLang="en-US" b="1" dirty="0">
                <a:solidFill>
                  <a:schemeClr val="tx1"/>
                </a:solidFill>
                <a:latin typeface="Calibri" panose="020F0502020204030204" charset="0"/>
                <a:cs typeface="Calibri" panose="020F0502020204030204" charset="0"/>
              </a:rPr>
              <a:t>Dividen properti </a:t>
            </a:r>
            <a:r>
              <a:rPr lang="en-ID" altLang="en-US" dirty="0">
                <a:solidFill>
                  <a:schemeClr val="tx1"/>
                </a:solidFill>
                <a:latin typeface="Calibri" panose="020F0502020204030204" charset="0"/>
                <a:cs typeface="Calibri" panose="020F0502020204030204" charset="0"/>
              </a:rPr>
              <a:t>artinya setiap pemegang saham diberikan dividen dalam bentuk aset. Pembagian dividen dengan cara ini jarang dilakukan karena selain rumit, cara ini juga tidak begitu disukai oleh pemegang saham.</a:t>
            </a:r>
          </a:p>
          <a:p>
            <a:pPr marL="457200" indent="-457200" algn="just">
              <a:buNone/>
            </a:pPr>
            <a:endParaRPr lang="en-US" dirty="0">
              <a:solidFill>
                <a:schemeClr val="tx1"/>
              </a:solidFill>
              <a:latin typeface="Calibri" panose="020F0502020204030204" charset="0"/>
              <a:cs typeface="Calibri" panose="020F0502020204030204" charset="0"/>
            </a:endParaRPr>
          </a:p>
          <a:p>
            <a:pPr marL="0" indent="0" algn="just">
              <a:buNone/>
            </a:pPr>
            <a:endParaRPr lang="en-US"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11</a:t>
            </a:fld>
            <a:endParaRPr lang="en-GB" sz="1780"/>
          </a:p>
        </p:txBody>
      </p:sp>
      <p:sp>
        <p:nvSpPr>
          <p:cNvPr id="3" name="Content Placeholder 2"/>
          <p:cNvSpPr>
            <a:spLocks noGrp="1"/>
          </p:cNvSpPr>
          <p:nvPr/>
        </p:nvSpPr>
        <p:spPr>
          <a:xfrm>
            <a:off x="1215390" y="845820"/>
            <a:ext cx="9761220" cy="7330440"/>
          </a:xfrm>
          <a:prstGeom prst="rect">
            <a:avLst/>
          </a:prstGeom>
        </p:spPr>
        <p:txBody>
          <a:bodyPr vert="horz" lIns="121920" tIns="60960" rIns="121920" bIns="6096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0" indent="0" algn="just">
              <a:buNone/>
            </a:pPr>
            <a:r>
              <a:rPr lang="en-US" dirty="0">
                <a:solidFill>
                  <a:schemeClr val="tx1"/>
                </a:solidFill>
                <a:latin typeface="Calibri" panose="020F0502020204030204" charset="0"/>
                <a:cs typeface="Calibri" panose="020F0502020204030204" charset="0"/>
              </a:rPr>
              <a:t>Ada </a:t>
            </a:r>
            <a:r>
              <a:rPr lang="en-US" dirty="0" err="1">
                <a:solidFill>
                  <a:schemeClr val="tx1"/>
                </a:solidFill>
                <a:latin typeface="Calibri" panose="020F0502020204030204" charset="0"/>
                <a:cs typeface="Calibri" panose="020F0502020204030204" charset="0"/>
              </a:rPr>
              <a:t>beberapa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hal</a:t>
            </a:r>
            <a:r>
              <a:rPr lang="en-US" dirty="0">
                <a:solidFill>
                  <a:schemeClr val="tx1"/>
                </a:solidFill>
                <a:latin typeface="Calibri" panose="020F0502020204030204" charset="0"/>
                <a:cs typeface="Calibri" panose="020F0502020204030204" charset="0"/>
              </a:rPr>
              <a:t> yang </a:t>
            </a:r>
            <a:r>
              <a:rPr lang="en-US" dirty="0" err="1">
                <a:solidFill>
                  <a:schemeClr val="tx1"/>
                </a:solidFill>
                <a:latin typeface="Calibri" panose="020F0502020204030204" charset="0"/>
                <a:cs typeface="Calibri" panose="020F0502020204030204" charset="0"/>
              </a:rPr>
              <a:t>perlu</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diperhatikan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dalam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membaca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informasi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pembagian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r>
              <a:rPr lang="en-US" b="1" dirty="0" err="1">
                <a:solidFill>
                  <a:schemeClr val="tx1"/>
                </a:solidFill>
                <a:latin typeface="Calibri" panose="020F0502020204030204" charset="0"/>
                <a:cs typeface="Calibri" panose="020F0502020204030204" charset="0"/>
              </a:rPr>
              <a:t>Cumdate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Tanggal</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pencatatan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terakhir</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bagi</a:t>
            </a:r>
            <a:r>
              <a:rPr lang="en-US" dirty="0">
                <a:solidFill>
                  <a:schemeClr val="tx1"/>
                </a:solidFill>
                <a:latin typeface="Calibri" panose="020F0502020204030204" charset="0"/>
                <a:cs typeface="Calibri" panose="020F0502020204030204" charset="0"/>
              </a:rPr>
              <a:t> investor yang </a:t>
            </a:r>
            <a:r>
              <a:rPr lang="en-US" dirty="0" err="1">
                <a:solidFill>
                  <a:schemeClr val="tx1"/>
                </a:solidFill>
                <a:latin typeface="Calibri" panose="020F0502020204030204" charset="0"/>
                <a:cs typeface="Calibri" panose="020F0502020204030204" charset="0"/>
              </a:rPr>
              <a:t>ingin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mendapatkan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jatah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r>
              <a:rPr lang="en-US" b="1" dirty="0" err="1">
                <a:solidFill>
                  <a:schemeClr val="tx1"/>
                </a:solidFill>
                <a:latin typeface="Calibri" panose="020F0502020204030204" charset="0"/>
                <a:cs typeface="Calibri" panose="020F0502020204030204" charset="0"/>
              </a:rPr>
              <a:t>Exdate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Sehari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setelah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Cumdate</a:t>
            </a:r>
            <a:r>
              <a:rPr lang="en-US" dirty="0">
                <a:solidFill>
                  <a:schemeClr val="tx1"/>
                </a:solidFill>
                <a:latin typeface="Calibri" panose="020F0502020204030204" charset="0"/>
                <a:cs typeface="Calibri" panose="020F0502020204030204" charset="0"/>
              </a:rPr>
              <a:t>, yang </a:t>
            </a:r>
            <a:r>
              <a:rPr lang="en-US" dirty="0" err="1">
                <a:solidFill>
                  <a:schemeClr val="tx1"/>
                </a:solidFill>
                <a:latin typeface="Calibri" panose="020F0502020204030204" charset="0"/>
                <a:cs typeface="Calibri" panose="020F0502020204030204" charset="0"/>
              </a:rPr>
              <a:t>membeli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saat</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Exdate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sudah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tidak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berhak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mendapatkan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r>
              <a:rPr lang="en-US" b="1" dirty="0">
                <a:solidFill>
                  <a:schemeClr val="tx1"/>
                </a:solidFill>
                <a:latin typeface="Calibri" panose="020F0502020204030204" charset="0"/>
                <a:cs typeface="Calibri" panose="020F0502020204030204" charset="0"/>
              </a:rPr>
              <a:t>Recording 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Tanggal</a:t>
            </a:r>
            <a:r>
              <a:rPr lang="en-US" dirty="0">
                <a:solidFill>
                  <a:schemeClr val="tx1"/>
                </a:solidFill>
                <a:latin typeface="Calibri" panose="020F0502020204030204" charset="0"/>
                <a:cs typeface="Calibri" panose="020F0502020204030204" charset="0"/>
              </a:rPr>
              <a:t> di mana investor yang </a:t>
            </a:r>
            <a:r>
              <a:rPr lang="en-US" dirty="0" err="1">
                <a:solidFill>
                  <a:schemeClr val="tx1"/>
                </a:solidFill>
                <a:latin typeface="Calibri" panose="020F0502020204030204" charset="0"/>
                <a:cs typeface="Calibri" panose="020F0502020204030204" charset="0"/>
              </a:rPr>
              <a:t>memegang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saat </a:t>
            </a:r>
            <a:r>
              <a:rPr lang="en-US" i="1" dirty="0" err="1">
                <a:solidFill>
                  <a:schemeClr val="tx1"/>
                </a:solidFill>
                <a:latin typeface="Calibri" panose="020F0502020204030204" charset="0"/>
                <a:cs typeface="Calibri" panose="020F0502020204030204" charset="0"/>
              </a:rPr>
              <a:t>cumdate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dicatat</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nantinya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dibagikan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hasil</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p>
          <a:p>
            <a:pPr marL="457200" indent="-457200" algn="just">
              <a:buClr>
                <a:srgbClr val="000000"/>
              </a:buClr>
              <a:buFont typeface="+mj-lt"/>
              <a:buAutoNum type="arabicPeriod"/>
            </a:pPr>
            <a:r>
              <a:rPr lang="en-US" b="1" dirty="0">
                <a:solidFill>
                  <a:schemeClr val="tx1"/>
                </a:solidFill>
                <a:latin typeface="Calibri" panose="020F0502020204030204" charset="0"/>
                <a:cs typeface="Calibri" panose="020F0502020204030204" charset="0"/>
              </a:rPr>
              <a:t>Payment Date</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Tanggal</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pembayaran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dividen</a:t>
            </a:r>
            <a:r>
              <a:rPr lang="en-US" dirty="0">
                <a:solidFill>
                  <a:schemeClr val="tx1"/>
                </a:solidFill>
                <a:latin typeface="Calibri" panose="020F0502020204030204" charset="0"/>
                <a:cs typeface="Calibri" panose="020F0502020204030204" charset="0"/>
              </a:rPr>
              <a:t>.</a:t>
            </a:r>
          </a:p>
          <a:p>
            <a:pPr marL="457200" indent="-457200" algn="just">
              <a:buClr>
                <a:srgbClr val="000000"/>
              </a:buClr>
              <a:buFont typeface="+mj-lt"/>
              <a:buAutoNum type="arabicPeriod"/>
            </a:pPr>
            <a:endParaRPr lang="en-US" dirty="0">
              <a:latin typeface="Calibri" panose="020F0502020204030204" charset="0"/>
              <a:cs typeface="Calibri" panose="020F0502020204030204"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45" y="743265"/>
            <a:ext cx="9328800" cy="954400"/>
          </a:xfrm>
        </p:spPr>
        <p:txBody>
          <a:bodyPr/>
          <a:lstStyle/>
          <a:p>
            <a:r>
              <a:rPr lang="en-ID" altLang="en-US" sz="4000">
                <a:latin typeface="Calibri" panose="020F0502020204030204" charset="0"/>
                <a:cs typeface="Calibri" panose="020F0502020204030204" charset="0"/>
              </a:rPr>
              <a:t>JENIS RISIKO INVESTASI PADA INSTRUMEN SAHAM</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12</a:t>
            </a:fld>
            <a:endParaRPr lang="en-GB" sz="1780"/>
          </a:p>
        </p:txBody>
      </p:sp>
      <p:sp>
        <p:nvSpPr>
          <p:cNvPr id="6" name="Content Placeholder 5"/>
          <p:cNvSpPr>
            <a:spLocks noGrp="1"/>
          </p:cNvSpPr>
          <p:nvPr>
            <p:ph idx="1"/>
          </p:nvPr>
        </p:nvSpPr>
        <p:spPr>
          <a:xfrm>
            <a:off x="1170305" y="1697355"/>
            <a:ext cx="9852025" cy="4737735"/>
          </a:xfrm>
        </p:spPr>
        <p:txBody>
          <a:bodyPr>
            <a:normAutofit/>
          </a:bodyPr>
          <a:lstStyle/>
          <a:p>
            <a:pPr marL="457200" indent="-457200" algn="just">
              <a:buClr>
                <a:srgbClr val="000000"/>
              </a:buClr>
              <a:buFont typeface="+mj-lt"/>
              <a:buAutoNum type="arabicPeriod"/>
            </a:pPr>
            <a:r>
              <a:rPr lang="id-ID" sz="2200" b="1" i="1" dirty="0">
                <a:solidFill>
                  <a:schemeClr val="tx1"/>
                </a:solidFill>
                <a:latin typeface="Calibri" panose="020F0502020204030204" charset="0"/>
                <a:cs typeface="Calibri" panose="020F0502020204030204" charset="0"/>
              </a:rPr>
              <a:t>Systematic risk</a:t>
            </a:r>
            <a:endParaRPr lang="id-ID" sz="2200" b="1" dirty="0">
              <a:solidFill>
                <a:schemeClr val="tx1"/>
              </a:solidFill>
              <a:latin typeface="Calibri" panose="020F0502020204030204" charset="0"/>
              <a:cs typeface="Calibri" panose="020F0502020204030204" charset="0"/>
            </a:endParaRPr>
          </a:p>
          <a:p>
            <a:pPr marL="457200" lvl="1" indent="0" algn="just">
              <a:buNone/>
            </a:pPr>
            <a:r>
              <a:rPr lang="en-ID" altLang="id-ID" sz="2200" i="1" dirty="0">
                <a:solidFill>
                  <a:schemeClr val="tx1"/>
                </a:solidFill>
                <a:latin typeface="Calibri" panose="020F0502020204030204" charset="0"/>
                <a:cs typeface="Calibri" panose="020F0502020204030204" charset="0"/>
              </a:rPr>
              <a:t>	</a:t>
            </a:r>
            <a:r>
              <a:rPr lang="id-ID" sz="2200" i="1" dirty="0">
                <a:solidFill>
                  <a:schemeClr val="tx1"/>
                </a:solidFill>
                <a:latin typeface="Calibri" panose="020F0502020204030204" charset="0"/>
                <a:cs typeface="Calibri" panose="020F0502020204030204" charset="0"/>
              </a:rPr>
              <a:t>Systematic risk</a:t>
            </a:r>
            <a:r>
              <a:rPr lang="id-ID" sz="2200" dirty="0">
                <a:solidFill>
                  <a:schemeClr val="tx1"/>
                </a:solidFill>
                <a:latin typeface="Calibri" panose="020F0502020204030204" charset="0"/>
                <a:cs typeface="Calibri" panose="020F0502020204030204" charset="0"/>
              </a:rPr>
              <a:t> disebut juga risiko pasar karena berkaitan dengan perubahaan yang terjadi di pasar secara keseluruhan, risiko ini terjadi karena kejadian diluar kegiatan perusahaan</a:t>
            </a:r>
          </a:p>
          <a:p>
            <a:pPr lvl="1" indent="-457200" algn="just">
              <a:buClr>
                <a:srgbClr val="000000"/>
              </a:buClr>
              <a:buFont typeface="+mj-lt"/>
              <a:buAutoNum type="alphaLcPeriod"/>
            </a:pPr>
            <a:r>
              <a:rPr lang="en-US" sz="2200" b="1" dirty="0" err="1">
                <a:solidFill>
                  <a:schemeClr val="tx1"/>
                </a:solidFill>
                <a:latin typeface="Calibri" panose="020F0502020204030204" charset="0"/>
                <a:cs typeface="Calibri" panose="020F0502020204030204" charset="0"/>
              </a:rPr>
              <a:t>Risiko</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inflasi</a:t>
            </a:r>
          </a:p>
          <a:p>
            <a:pPr lvl="1" indent="0" algn="just">
              <a:buClr>
                <a:srgbClr val="000000"/>
              </a:buClr>
              <a:buFont typeface="+mj-lt"/>
              <a:buNone/>
            </a:pPr>
            <a:r>
              <a:rPr lang="en-US" sz="2200" dirty="0" err="1">
                <a:solidFill>
                  <a:schemeClr val="tx1"/>
                </a:solidFill>
                <a:latin typeface="Calibri" panose="020F0502020204030204" charset="0"/>
                <a:cs typeface="Calibri" panose="020F0502020204030204" charset="0"/>
              </a:rPr>
              <a:t>Inflasi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mengurangi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beli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uang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sehingga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tingkat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pengembalian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setelah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disesuaikan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dengan inflasi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dapat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menurunkan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hasil</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dari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investasi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tersebut</a:t>
            </a:r>
            <a:r>
              <a:rPr lang="en-US" sz="2200" dirty="0">
                <a:solidFill>
                  <a:schemeClr val="tx1"/>
                </a:solidFill>
                <a:latin typeface="Calibri" panose="020F0502020204030204" charset="0"/>
                <a:cs typeface="Calibri" panose="020F0502020204030204" charset="0"/>
              </a:rPr>
              <a:t>.</a:t>
            </a:r>
          </a:p>
          <a:p>
            <a:pPr lvl="1" indent="-457200" algn="just">
              <a:buClr>
                <a:srgbClr val="000000"/>
              </a:buClr>
              <a:buFont typeface="+mj-lt"/>
              <a:buAutoNum type="alphaLcPeriod" startAt="2"/>
            </a:pPr>
            <a:r>
              <a:rPr lang="en-US" sz="2200" b="1" dirty="0" err="1">
                <a:solidFill>
                  <a:schemeClr val="tx1"/>
                </a:solidFill>
                <a:latin typeface="Calibri" panose="020F0502020204030204" charset="0"/>
                <a:cs typeface="Calibri" panose="020F0502020204030204" charset="0"/>
              </a:rPr>
              <a:t>Risiko</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nilai</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tukar</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mata</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uang</a:t>
            </a:r>
            <a:r>
              <a:rPr lang="en-US" sz="2200" b="1" dirty="0">
                <a:solidFill>
                  <a:schemeClr val="tx1"/>
                </a:solidFill>
                <a:latin typeface="Calibri" panose="020F0502020204030204" charset="0"/>
                <a:cs typeface="Calibri" panose="020F0502020204030204" charset="0"/>
              </a:rPr>
              <a:t> </a:t>
            </a:r>
            <a:r>
              <a:rPr lang="en-US" sz="2200" b="1" i="1" dirty="0">
                <a:solidFill>
                  <a:schemeClr val="tx1"/>
                </a:solidFill>
                <a:latin typeface="Calibri" panose="020F0502020204030204" charset="0"/>
                <a:cs typeface="Calibri" panose="020F0502020204030204" charset="0"/>
              </a:rPr>
              <a:t>(</a:t>
            </a:r>
            <a:r>
              <a:rPr lang="en-US" sz="2200" b="1" i="1" dirty="0" err="1">
                <a:solidFill>
                  <a:schemeClr val="tx1"/>
                </a:solidFill>
                <a:latin typeface="Calibri" panose="020F0502020204030204" charset="0"/>
                <a:cs typeface="Calibri" panose="020F0502020204030204" charset="0"/>
              </a:rPr>
              <a:t>kurs</a:t>
            </a:r>
            <a:r>
              <a:rPr lang="en-US" sz="2200" b="1" i="1" dirty="0">
                <a:solidFill>
                  <a:schemeClr val="tx1"/>
                </a:solidFill>
                <a:latin typeface="Calibri" panose="020F0502020204030204" charset="0"/>
                <a:cs typeface="Calibri" panose="020F0502020204030204" charset="0"/>
              </a:rPr>
              <a:t>)</a:t>
            </a:r>
          </a:p>
          <a:p>
            <a:pPr lvl="1" indent="0" algn="just">
              <a:buFont typeface="+mj-lt"/>
              <a:buNone/>
            </a:pPr>
            <a:r>
              <a:rPr lang="en-US" sz="2200" dirty="0" err="1">
                <a:solidFill>
                  <a:schemeClr val="tx1"/>
                </a:solidFill>
                <a:latin typeface="Calibri" panose="020F0502020204030204" charset="0"/>
                <a:cs typeface="Calibri" panose="020F0502020204030204" charset="0"/>
              </a:rPr>
              <a:t>Perubahan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nilai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investasi</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disebabkan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oleh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nilai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tukar</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mata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uang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asing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menjadi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risiko</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dalam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investasi</a:t>
            </a:r>
            <a:r>
              <a:rPr lang="en-US" sz="2200" dirty="0">
                <a:solidFill>
                  <a:schemeClr val="tx1"/>
                </a:solidFill>
                <a:latin typeface="Calibri" panose="020F0502020204030204" charset="0"/>
                <a:cs typeface="Calibri" panose="020F0502020204030204" charset="0"/>
              </a:rPr>
              <a:t>.</a:t>
            </a:r>
          </a:p>
          <a:p>
            <a:pPr marL="0" lvl="0" indent="0" algn="just">
              <a:buNone/>
            </a:pPr>
            <a:endParaRPr lang="en-US" sz="2200"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13</a:t>
            </a:fld>
            <a:endParaRPr lang="en-GB" sz="1780"/>
          </a:p>
        </p:txBody>
      </p:sp>
      <p:sp>
        <p:nvSpPr>
          <p:cNvPr id="3" name="Text Box 2"/>
          <p:cNvSpPr txBox="1"/>
          <p:nvPr/>
        </p:nvSpPr>
        <p:spPr>
          <a:xfrm>
            <a:off x="1351280" y="718820"/>
            <a:ext cx="9488805" cy="5169535"/>
          </a:xfrm>
          <a:prstGeom prst="rect">
            <a:avLst/>
          </a:prstGeom>
          <a:noFill/>
        </p:spPr>
        <p:txBody>
          <a:bodyPr wrap="square" rtlCol="0" anchor="t">
            <a:spAutoFit/>
          </a:bodyPr>
          <a:lstStyle/>
          <a:p>
            <a:pPr marL="960120" lvl="1" indent="-457200">
              <a:buClr>
                <a:srgbClr val="000000"/>
              </a:buClr>
              <a:buFont typeface="+mj-lt"/>
              <a:buAutoNum type="alphaLcPeriod" startAt="3"/>
            </a:pPr>
            <a:r>
              <a:rPr lang="en-US" sz="2200" b="1" dirty="0" err="1">
                <a:solidFill>
                  <a:schemeClr val="tx1"/>
                </a:solidFill>
                <a:latin typeface="Calibri" panose="020F0502020204030204" charset="0"/>
                <a:cs typeface="Calibri" panose="020F0502020204030204" charset="0"/>
                <a:sym typeface="+mn-ea"/>
              </a:rPr>
              <a:t>Risiko</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tingkat</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suku</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bunga</a:t>
            </a:r>
            <a:endParaRPr lang="en-US" sz="2200" b="1" dirty="0" err="1">
              <a:solidFill>
                <a:schemeClr val="tx1"/>
              </a:solidFill>
              <a:latin typeface="Calibri" panose="020F0502020204030204" charset="0"/>
              <a:cs typeface="Calibri" panose="020F0502020204030204" charset="0"/>
            </a:endParaRPr>
          </a:p>
          <a:p>
            <a:pPr marL="960120" lvl="2" indent="0" algn="just">
              <a:buClr>
                <a:srgbClr val="000000"/>
              </a:buClr>
              <a:buFont typeface="+mj-lt"/>
              <a:buNone/>
            </a:pPr>
            <a:r>
              <a:rPr lang="en-US" sz="2200" dirty="0" err="1">
                <a:solidFill>
                  <a:schemeClr val="tx1"/>
                </a:solidFill>
                <a:latin typeface="Calibri" panose="020F0502020204030204" charset="0"/>
                <a:cs typeface="Calibri" panose="020F0502020204030204" charset="0"/>
                <a:sym typeface="+mn-ea"/>
              </a:rPr>
              <a:t>Jika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suku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bunga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naik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maka</a:t>
            </a:r>
            <a:r>
              <a:rPr lang="en-US" sz="2200" dirty="0">
                <a:solidFill>
                  <a:schemeClr val="tx1"/>
                </a:solidFill>
                <a:latin typeface="Calibri" panose="020F0502020204030204" charset="0"/>
                <a:cs typeface="Calibri" panose="020F0502020204030204" charset="0"/>
                <a:sym typeface="+mn-ea"/>
              </a:rPr>
              <a:t> </a:t>
            </a:r>
            <a:r>
              <a:rPr lang="en-US" sz="2200" i="1" dirty="0">
                <a:solidFill>
                  <a:schemeClr val="tx1"/>
                </a:solidFill>
                <a:latin typeface="Calibri" panose="020F0502020204030204" charset="0"/>
                <a:cs typeface="Calibri" panose="020F0502020204030204" charset="0"/>
                <a:sym typeface="+mn-ea"/>
              </a:rPr>
              <a:t>return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investasi</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terkait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suku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bunga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misalnya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suku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bunga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Sertifikat</a:t>
            </a:r>
            <a:r>
              <a:rPr lang="en-US" sz="2200" dirty="0">
                <a:solidFill>
                  <a:schemeClr val="tx1"/>
                </a:solidFill>
                <a:latin typeface="Calibri" panose="020F0502020204030204" charset="0"/>
                <a:cs typeface="Calibri" panose="020F0502020204030204" charset="0"/>
                <a:sym typeface="+mn-ea"/>
              </a:rPr>
              <a:t> Bank Indonesia (SBI)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naik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menarik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minat</a:t>
            </a:r>
            <a:r>
              <a:rPr lang="en-US" sz="2200" dirty="0">
                <a:solidFill>
                  <a:schemeClr val="tx1"/>
                </a:solidFill>
                <a:latin typeface="Calibri" panose="020F0502020204030204" charset="0"/>
                <a:cs typeface="Calibri" panose="020F0502020204030204" charset="0"/>
                <a:sym typeface="+mn-ea"/>
              </a:rPr>
              <a:t> investor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memindahkan</a:t>
            </a:r>
            <a:r>
              <a:rPr lang="en-US" sz="2200" dirty="0">
                <a:solidFill>
                  <a:schemeClr val="tx1"/>
                </a:solidFill>
                <a:latin typeface="Calibri" panose="020F0502020204030204" charset="0"/>
                <a:cs typeface="Calibri" panose="020F0502020204030204" charset="0"/>
                <a:sym typeface="+mn-ea"/>
              </a:rPr>
              <a:t> dana </a:t>
            </a:r>
            <a:r>
              <a:rPr lang="en-US" sz="2200" dirty="0" err="1">
                <a:solidFill>
                  <a:schemeClr val="tx1"/>
                </a:solidFill>
                <a:latin typeface="Calibri" panose="020F0502020204030204" charset="0"/>
                <a:cs typeface="Calibri" panose="020F0502020204030204" charset="0"/>
                <a:sym typeface="+mn-ea"/>
              </a:rPr>
              <a:t>ke</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Sertifikat</a:t>
            </a:r>
            <a:r>
              <a:rPr lang="en-US" sz="2200" dirty="0">
                <a:solidFill>
                  <a:schemeClr val="tx1"/>
                </a:solidFill>
                <a:latin typeface="Calibri" panose="020F0502020204030204" charset="0"/>
                <a:cs typeface="Calibri" panose="020F0502020204030204" charset="0"/>
                <a:sym typeface="+mn-ea"/>
              </a:rPr>
              <a:t> Bank Indonesia, </a:t>
            </a:r>
            <a:r>
              <a:rPr lang="en-US" sz="2200" dirty="0" err="1">
                <a:solidFill>
                  <a:schemeClr val="tx1"/>
                </a:solidFill>
                <a:latin typeface="Calibri" panose="020F0502020204030204" charset="0"/>
                <a:cs typeface="Calibri" panose="020F0502020204030204" charset="0"/>
                <a:sym typeface="+mn-ea"/>
              </a:rPr>
              <a:t>sehingga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banyak</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menjual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turun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oleh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karena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perubahan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suku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bunga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mempengaruhi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variabelitas</a:t>
            </a:r>
            <a:r>
              <a:rPr lang="en-US" sz="2200" dirty="0">
                <a:solidFill>
                  <a:schemeClr val="tx1"/>
                </a:solidFill>
                <a:latin typeface="Calibri" panose="020F0502020204030204" charset="0"/>
                <a:cs typeface="Calibri" panose="020F0502020204030204" charset="0"/>
                <a:sym typeface="+mn-ea"/>
              </a:rPr>
              <a:t> return </a:t>
            </a:r>
            <a:r>
              <a:rPr lang="en-US" sz="2200" dirty="0" err="1">
                <a:solidFill>
                  <a:schemeClr val="tx1"/>
                </a:solidFill>
                <a:latin typeface="Calibri" panose="020F0502020204030204" charset="0"/>
                <a:cs typeface="Calibri" panose="020F0502020204030204" charset="0"/>
                <a:sym typeface="+mn-ea"/>
              </a:rPr>
              <a:t>suatu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investasi</a:t>
            </a:r>
            <a:r>
              <a:rPr lang="en-US" sz="2200" dirty="0">
                <a:solidFill>
                  <a:schemeClr val="tx1"/>
                </a:solidFill>
                <a:latin typeface="Calibri" panose="020F0502020204030204" charset="0"/>
                <a:cs typeface="Calibri" panose="020F0502020204030204" charset="0"/>
                <a:sym typeface="+mn-ea"/>
              </a:rPr>
              <a:t>.</a:t>
            </a:r>
          </a:p>
          <a:p>
            <a:pPr marL="960120" lvl="2" indent="0" algn="just">
              <a:buClr>
                <a:srgbClr val="000000"/>
              </a:buClr>
              <a:buFont typeface="+mj-lt"/>
              <a:buNone/>
            </a:pPr>
            <a:endParaRPr lang="en-US" sz="2200" dirty="0">
              <a:solidFill>
                <a:schemeClr val="tx1"/>
              </a:solidFill>
              <a:latin typeface="Calibri" panose="020F0502020204030204" charset="0"/>
              <a:cs typeface="Calibri" panose="020F0502020204030204" charset="0"/>
            </a:endParaRPr>
          </a:p>
          <a:p>
            <a:pPr marL="457200" indent="-457200" algn="just">
              <a:buClr>
                <a:srgbClr val="000000"/>
              </a:buClr>
              <a:buFont typeface="+mj-lt"/>
              <a:buAutoNum type="arabicPeriod" startAt="2"/>
            </a:pPr>
            <a:r>
              <a:rPr lang="id-ID" sz="2200" b="1" i="1" dirty="0">
                <a:solidFill>
                  <a:schemeClr val="tx1"/>
                </a:solidFill>
                <a:latin typeface="Calibri" panose="020F0502020204030204" charset="0"/>
                <a:cs typeface="Calibri" panose="020F0502020204030204" charset="0"/>
                <a:sym typeface="+mn-ea"/>
              </a:rPr>
              <a:t>Unsystematic risk</a:t>
            </a:r>
            <a:endParaRPr lang="id-ID" sz="2200" b="1" i="1" dirty="0">
              <a:solidFill>
                <a:schemeClr val="tx1"/>
              </a:solidFill>
              <a:latin typeface="Calibri" panose="020F0502020204030204" charset="0"/>
              <a:cs typeface="Calibri" panose="020F0502020204030204" charset="0"/>
            </a:endParaRPr>
          </a:p>
          <a:p>
            <a:pPr marL="457200" lvl="1" indent="0" algn="just">
              <a:buClr>
                <a:srgbClr val="000000"/>
              </a:buClr>
              <a:buFont typeface="+mj-lt"/>
              <a:buNone/>
            </a:pPr>
            <a:r>
              <a:rPr lang="en-ID" altLang="id-ID" sz="2200" i="1" dirty="0">
                <a:solidFill>
                  <a:schemeClr val="tx1"/>
                </a:solidFill>
                <a:latin typeface="Calibri" panose="020F0502020204030204" charset="0"/>
                <a:cs typeface="Calibri" panose="020F0502020204030204" charset="0"/>
                <a:sym typeface="+mn-ea"/>
              </a:rPr>
              <a:t>	</a:t>
            </a:r>
            <a:r>
              <a:rPr lang="id-ID" sz="2200" i="1" dirty="0">
                <a:solidFill>
                  <a:schemeClr val="tx1"/>
                </a:solidFill>
                <a:latin typeface="Calibri" panose="020F0502020204030204" charset="0"/>
                <a:cs typeface="Calibri" panose="020F0502020204030204" charset="0"/>
                <a:sym typeface="+mn-ea"/>
              </a:rPr>
              <a:t>Unsystematic risk</a:t>
            </a:r>
            <a:r>
              <a:rPr lang="id-ID" sz="2200" dirty="0">
                <a:solidFill>
                  <a:schemeClr val="tx1"/>
                </a:solidFill>
                <a:latin typeface="Calibri" panose="020F0502020204030204" charset="0"/>
                <a:cs typeface="Calibri" panose="020F0502020204030204" charset="0"/>
                <a:sym typeface="+mn-ea"/>
              </a:rPr>
              <a:t> merupakan risiko </a:t>
            </a:r>
            <a:r>
              <a:rPr lang="en-ID" altLang="id-ID" sz="2200" dirty="0">
                <a:solidFill>
                  <a:schemeClr val="tx1"/>
                </a:solidFill>
                <a:latin typeface="Calibri" panose="020F0502020204030204" charset="0"/>
                <a:cs typeface="Calibri" panose="020F0502020204030204" charset="0"/>
                <a:sym typeface="+mn-ea"/>
              </a:rPr>
              <a:t>yang</a:t>
            </a:r>
            <a:r>
              <a:rPr lang="id-ID" sz="2200" dirty="0">
                <a:solidFill>
                  <a:schemeClr val="tx1"/>
                </a:solidFill>
                <a:latin typeface="Calibri" panose="020F0502020204030204" charset="0"/>
                <a:cs typeface="Calibri" panose="020F0502020204030204" charset="0"/>
                <a:sym typeface="+mn-ea"/>
              </a:rPr>
              <a:t> bersumber dari dalam atau internal perusahaan. Contoh unsystematic risk antara lain : Unsystematic risk sangat terkait dengan kondisi industri maupun keputusan manajemen. Contohnya adalah strategi pemasaran, keputusan manajemen untuk menambah utang, pesaing menurunkan harga,  nilai penjualan turun, terjadi pemogokan karyawan, penurunan produksi</a:t>
            </a:r>
            <a:r>
              <a:rPr lang="en-ID" altLang="id-ID" sz="2200" dirty="0">
                <a:solidFill>
                  <a:schemeClr val="tx1"/>
                </a:solidFill>
                <a:latin typeface="Calibri" panose="020F0502020204030204" charset="0"/>
                <a:cs typeface="Calibri" panose="020F0502020204030204" charset="0"/>
                <a:sym typeface="+mn-ea"/>
              </a:rPr>
              <a:t>.</a:t>
            </a: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95" y="504505"/>
            <a:ext cx="9328800" cy="954400"/>
          </a:xfrm>
        </p:spPr>
        <p:txBody>
          <a:bodyPr/>
          <a:lstStyle/>
          <a:p>
            <a:r>
              <a:rPr lang="en-ID" altLang="en-US" sz="4000">
                <a:latin typeface="Calibri" panose="020F0502020204030204" charset="0"/>
                <a:cs typeface="Calibri" panose="020F0502020204030204" charset="0"/>
              </a:rPr>
              <a:t>RISIKO INVESTASI PADA INSTRUMEN SAHAM</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14</a:t>
            </a:fld>
            <a:endParaRPr lang="en-GB" sz="1780"/>
          </a:p>
        </p:txBody>
      </p:sp>
      <p:sp>
        <p:nvSpPr>
          <p:cNvPr id="6" name="Text Box 5"/>
          <p:cNvSpPr txBox="1"/>
          <p:nvPr/>
        </p:nvSpPr>
        <p:spPr>
          <a:xfrm>
            <a:off x="1121410" y="1458595"/>
            <a:ext cx="9949180" cy="4831080"/>
          </a:xfrm>
          <a:prstGeom prst="rect">
            <a:avLst/>
          </a:prstGeom>
          <a:noFill/>
        </p:spPr>
        <p:txBody>
          <a:bodyPr wrap="square" rtlCol="0" anchor="t">
            <a:spAutoFit/>
          </a:bodyPr>
          <a:lstStyle/>
          <a:p>
            <a:pPr marL="514350" indent="-514350" algn="just">
              <a:buClr>
                <a:srgbClr val="000000"/>
              </a:buClr>
              <a:buFont typeface="+mj-lt"/>
              <a:buAutoNum type="arabicPeriod"/>
            </a:pPr>
            <a:r>
              <a:rPr lang="en-US" sz="2200" b="1" dirty="0" err="1">
                <a:solidFill>
                  <a:schemeClr val="tx1"/>
                </a:solidFill>
                <a:latin typeface="Calibri" panose="020F0502020204030204" charset="0"/>
                <a:cs typeface="Calibri" panose="020F0502020204030204" charset="0"/>
                <a:sym typeface="+mn-ea"/>
              </a:rPr>
              <a:t>Tidak</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Mendapat</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Dividen</a:t>
            </a:r>
            <a:r>
              <a:rPr lang="en-ID" altLang="en-US" sz="2200" dirty="0">
                <a:solidFill>
                  <a:schemeClr val="tx1"/>
                </a:solidFill>
                <a:latin typeface="Calibri" panose="020F0502020204030204" charset="0"/>
                <a:cs typeface="Calibri" panose="020F0502020204030204" charset="0"/>
                <a:sym typeface="+mn-ea"/>
              </a:rPr>
              <a:t>, p</a:t>
            </a:r>
            <a:r>
              <a:rPr lang="en-US" sz="2200" dirty="0" err="1">
                <a:solidFill>
                  <a:schemeClr val="tx1"/>
                </a:solidFill>
                <a:latin typeface="Calibri" panose="020F0502020204030204" charset="0"/>
                <a:cs typeface="Calibri" panose="020F0502020204030204" charset="0"/>
                <a:sym typeface="+mn-ea"/>
              </a:rPr>
              <a:t>otensi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keuntungan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pemodal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mendapatkan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ditentukan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oleh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kinerja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tersebut</a:t>
            </a:r>
            <a:r>
              <a:rPr lang="en-US" sz="2200" dirty="0">
                <a:solidFill>
                  <a:schemeClr val="tx1"/>
                </a:solidFill>
                <a:latin typeface="Calibri" panose="020F0502020204030204" charset="0"/>
                <a:cs typeface="Calibri" panose="020F0502020204030204" charset="0"/>
                <a:sym typeface="+mn-ea"/>
              </a:rPr>
              <a:t>. Perusahaan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membagikan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jika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operasi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menghasilkan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keuntungan</a:t>
            </a:r>
            <a:r>
              <a:rPr lang="en-US" sz="2200" dirty="0">
                <a:solidFill>
                  <a:schemeClr val="tx1"/>
                </a:solidFill>
                <a:latin typeface="Calibri" panose="020F0502020204030204" charset="0"/>
                <a:cs typeface="Calibri" panose="020F0502020204030204" charset="0"/>
                <a:sym typeface="+mn-ea"/>
              </a:rPr>
              <a:t>.</a:t>
            </a:r>
          </a:p>
          <a:p>
            <a:pPr marL="514350" indent="-514350" algn="just">
              <a:buClr>
                <a:srgbClr val="000000"/>
              </a:buClr>
              <a:buFont typeface="+mj-lt"/>
              <a:buAutoNum type="arabicPeriod"/>
            </a:pPr>
            <a:endParaRPr lang="en-US" sz="22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r>
              <a:rPr lang="en-US" sz="2200" b="1" dirty="0">
                <a:solidFill>
                  <a:schemeClr val="tx1"/>
                </a:solidFill>
                <a:latin typeface="Calibri" panose="020F0502020204030204" charset="0"/>
                <a:cs typeface="Calibri" panose="020F0502020204030204" charset="0"/>
                <a:sym typeface="+mn-ea"/>
              </a:rPr>
              <a:t>Capital Loss</a:t>
            </a:r>
            <a:r>
              <a:rPr lang="en-ID" alt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merupakan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kondisi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pemodal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harus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menjual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dimilikinya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jual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lebih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rendah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beli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Pemodal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melakukannya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tujuan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menghindari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potensi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kerugian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semakin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besar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seiring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terus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menurunnya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(cut loss).</a:t>
            </a:r>
          </a:p>
          <a:p>
            <a:pPr marL="514350" indent="-514350" algn="just">
              <a:buClr>
                <a:srgbClr val="000000"/>
              </a:buClr>
              <a:buFont typeface="+mj-lt"/>
              <a:buAutoNum type="arabicPeriod"/>
            </a:pPr>
            <a:endParaRPr lang="en-US" sz="2200" dirty="0">
              <a:solidFill>
                <a:schemeClr val="tx1"/>
              </a:solidFill>
              <a:latin typeface="Calibri" panose="020F0502020204030204" charset="0"/>
              <a:cs typeface="Calibri" panose="020F0502020204030204" charset="0"/>
              <a:sym typeface="+mn-ea"/>
            </a:endParaRPr>
          </a:p>
          <a:p>
            <a:pPr marL="514350" indent="-514350" algn="just">
              <a:buClr>
                <a:srgbClr val="000000"/>
              </a:buClr>
              <a:buFont typeface="+mj-lt"/>
              <a:buAutoNum type="arabicPeriod"/>
            </a:pPr>
            <a:r>
              <a:rPr lang="en-US" sz="2200" b="1" dirty="0">
                <a:solidFill>
                  <a:schemeClr val="tx1"/>
                </a:solidFill>
                <a:latin typeface="Calibri" panose="020F0502020204030204" charset="0"/>
                <a:cs typeface="Calibri" panose="020F0502020204030204" charset="0"/>
                <a:sym typeface="+mn-ea"/>
              </a:rPr>
              <a:t>Perusahaan </a:t>
            </a:r>
            <a:r>
              <a:rPr lang="en-US" sz="2200" b="1" dirty="0" err="1">
                <a:solidFill>
                  <a:schemeClr val="tx1"/>
                </a:solidFill>
                <a:latin typeface="Calibri" panose="020F0502020204030204" charset="0"/>
                <a:cs typeface="Calibri" panose="020F0502020204030204" charset="0"/>
                <a:sym typeface="+mn-ea"/>
              </a:rPr>
              <a:t>bangkrut</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atau</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dilikuidasi</a:t>
            </a:r>
            <a:r>
              <a:rPr lang="en-ID" altLang="en-US" sz="2200" b="1"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jika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bangkrut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atau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dilikuidasi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maka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secara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otomatis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tersebut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dikeluarkan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bursa </a:t>
            </a:r>
            <a:r>
              <a:rPr lang="en-US" sz="2200" dirty="0" err="1">
                <a:solidFill>
                  <a:schemeClr val="tx1"/>
                </a:solidFill>
                <a:latin typeface="Calibri" panose="020F0502020204030204" charset="0"/>
                <a:cs typeface="Calibri" panose="020F0502020204030204" charset="0"/>
                <a:sym typeface="+mn-ea"/>
              </a:rPr>
              <a:t>atau</a:t>
            </a:r>
            <a:r>
              <a:rPr lang="en-US" sz="2200" dirty="0">
                <a:solidFill>
                  <a:schemeClr val="tx1"/>
                </a:solidFill>
                <a:latin typeface="Calibri" panose="020F0502020204030204" charset="0"/>
                <a:cs typeface="Calibri" panose="020F0502020204030204" charset="0"/>
                <a:sym typeface="+mn-ea"/>
              </a:rPr>
              <a:t> di delist</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Dalam</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kondisi</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perusahaan</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dilikuidasi</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maka</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pemegang</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saham</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akan</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menempati</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posisi</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lebih</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rendah</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dibanding</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kreditur</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atau</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pemegang</a:t>
            </a:r>
            <a:r>
              <a:rPr lang="en-ID" altLang="en-US" sz="2200" dirty="0">
                <a:solidFill>
                  <a:schemeClr val="tx1"/>
                </a:solidFill>
                <a:latin typeface="Calibri" panose="020F0502020204030204" charset="0"/>
                <a:cs typeface="Calibri" panose="020F0502020204030204" charset="0"/>
                <a:sym typeface="+mn-ea"/>
              </a:rPr>
              <a:t> </a:t>
            </a:r>
            <a:r>
              <a:rPr lang="en-ID" altLang="en-US" sz="2200" dirty="0" err="1">
                <a:solidFill>
                  <a:schemeClr val="tx1"/>
                </a:solidFill>
                <a:latin typeface="Calibri" panose="020F0502020204030204" charset="0"/>
                <a:cs typeface="Calibri" panose="020F0502020204030204" charset="0"/>
                <a:sym typeface="+mn-ea"/>
              </a:rPr>
              <a:t>obligasi</a:t>
            </a:r>
            <a:r>
              <a:rPr lang="en-ID" altLang="en-US" sz="2200" dirty="0">
                <a:solidFill>
                  <a:schemeClr val="tx1"/>
                </a:solidFill>
                <a:latin typeface="Calibri" panose="020F0502020204030204" charset="0"/>
                <a:cs typeface="Calibri" panose="020F0502020204030204" charset="0"/>
                <a:sym typeface="+mn-ea"/>
              </a:rPr>
              <a:t>.</a:t>
            </a:r>
            <a:endParaRPr lang="en-ID" altLang="en-US" sz="22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endParaRPr lang="en-ID" altLang="en-US" sz="2200">
              <a:solidFill>
                <a:schemeClr val="tx1"/>
              </a:solidFill>
              <a:latin typeface="Calibri" panose="020F0502020204030204" charset="0"/>
              <a:cs typeface="Calibri" panose="020F0502020204030204" charset="0"/>
              <a:sym typeface="+mn-ea"/>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15</a:t>
            </a:fld>
            <a:endParaRPr lang="en-GB"/>
          </a:p>
        </p:txBody>
      </p:sp>
      <p:sp>
        <p:nvSpPr>
          <p:cNvPr id="6" name="Text Box 5"/>
          <p:cNvSpPr txBox="1"/>
          <p:nvPr/>
        </p:nvSpPr>
        <p:spPr>
          <a:xfrm>
            <a:off x="1433195" y="933450"/>
            <a:ext cx="9324975" cy="4492625"/>
          </a:xfrm>
          <a:prstGeom prst="rect">
            <a:avLst/>
          </a:prstGeom>
          <a:noFill/>
        </p:spPr>
        <p:txBody>
          <a:bodyPr wrap="square" rtlCol="0" anchor="t">
            <a:spAutoFit/>
          </a:bodyPr>
          <a:lstStyle/>
          <a:p>
            <a:pPr marL="514350" indent="-514350" algn="just">
              <a:buClr>
                <a:srgbClr val="000000"/>
              </a:buClr>
              <a:buFont typeface="+mj-lt"/>
              <a:buAutoNum type="arabicPeriod" startAt="4"/>
            </a:pPr>
            <a:r>
              <a:rPr lang="en-ID" altLang="en-US" sz="2200" b="1" dirty="0" err="1">
                <a:latin typeface="Calibri" panose="020F0502020204030204" charset="0"/>
                <a:cs typeface="Calibri" panose="020F0502020204030204" charset="0"/>
                <a:sym typeface="+mn-ea"/>
              </a:rPr>
              <a:t>Saham</a:t>
            </a:r>
            <a:r>
              <a:rPr lang="en-ID" altLang="en-US" sz="2200" b="1" dirty="0">
                <a:latin typeface="Calibri" panose="020F0502020204030204" charset="0"/>
                <a:cs typeface="Calibri" panose="020F0502020204030204" charset="0"/>
                <a:sym typeface="+mn-ea"/>
              </a:rPr>
              <a:t> di Delist </a:t>
            </a:r>
            <a:r>
              <a:rPr lang="en-ID" altLang="en-US" sz="2200" b="1" dirty="0" err="1">
                <a:latin typeface="Calibri" panose="020F0502020204030204" charset="0"/>
                <a:cs typeface="Calibri" panose="020F0502020204030204" charset="0"/>
                <a:sym typeface="+mn-ea"/>
              </a:rPr>
              <a:t>dari</a:t>
            </a:r>
            <a:r>
              <a:rPr lang="en-ID" altLang="en-US" sz="2200" b="1" dirty="0">
                <a:latin typeface="Calibri" panose="020F0502020204030204" charset="0"/>
                <a:cs typeface="Calibri" panose="020F0502020204030204" charset="0"/>
                <a:sym typeface="+mn-ea"/>
              </a:rPr>
              <a:t> Bursa, </a:t>
            </a:r>
            <a:r>
              <a:rPr lang="en-ID" altLang="en-US" sz="2200">
                <a:latin typeface="Calibri" panose="020F0502020204030204" charset="0"/>
                <a:cs typeface="Calibri" panose="020F0502020204030204" charset="0"/>
                <a:sym typeface="+mn-ea"/>
              </a:rPr>
              <a:t> hal ini dikarenakan kinerja perusahaan yang buruk atau sahamnya lama tidak diperdagangkan yang berakibat tidak terdaftar dalam perdagangan bursa efek.</a:t>
            </a:r>
          </a:p>
          <a:p>
            <a:pPr marL="514350" indent="-514350" algn="just">
              <a:buClr>
                <a:srgbClr val="000000"/>
              </a:buClr>
              <a:buFont typeface="+mj-lt"/>
              <a:buAutoNum type="arabicPeriod" startAt="4"/>
            </a:pPr>
            <a:endParaRPr lang="en-ID" altLang="en-US" sz="2200">
              <a:latin typeface="Calibri" panose="020F0502020204030204" charset="0"/>
              <a:cs typeface="Calibri" panose="020F0502020204030204" charset="0"/>
              <a:sym typeface="+mn-ea"/>
            </a:endParaRPr>
          </a:p>
          <a:p>
            <a:pPr marL="514350" indent="-514350" algn="just">
              <a:buClr>
                <a:srgbClr val="000000"/>
              </a:buClr>
              <a:buFont typeface="+mj-lt"/>
              <a:buAutoNum type="arabicPeriod" startAt="4"/>
            </a:pPr>
            <a:r>
              <a:rPr lang="en-US" sz="2200" b="1">
                <a:latin typeface="Calibri" panose="020F0502020204030204" charset="0"/>
                <a:cs typeface="Calibri" panose="020F0502020204030204" charset="0"/>
              </a:rPr>
              <a:t>Saham Disuspensi</a:t>
            </a:r>
            <a:r>
              <a:rPr lang="en-US" sz="2200">
                <a:latin typeface="Calibri" panose="020F0502020204030204" charset="0"/>
                <a:cs typeface="Calibri" panose="020F0502020204030204" charset="0"/>
              </a:rPr>
              <a:t>, Hal ini bisa terjadi karena lonjakan kenaikan atau penurunan harga saham secara drastis ini menyebabkan otoritas bursa efek melakukan suspen atau pemberhentian aktivitas perdagangan. Sehingga pemilik modal tidak menjual sahamnya di bursa efek hingga masa waktu yang ditentukan.</a:t>
            </a:r>
          </a:p>
          <a:p>
            <a:pPr marL="514350" indent="-514350" algn="just">
              <a:buClr>
                <a:srgbClr val="000000"/>
              </a:buClr>
              <a:buFont typeface="+mj-lt"/>
              <a:buAutoNum type="arabicPeriod" startAt="4"/>
            </a:pPr>
            <a:endParaRPr lang="en-US" sz="2200">
              <a:latin typeface="Calibri" panose="020F0502020204030204" charset="0"/>
              <a:cs typeface="Calibri" panose="020F0502020204030204" charset="0"/>
            </a:endParaRPr>
          </a:p>
          <a:p>
            <a:pPr marL="514350" indent="-514350" algn="just">
              <a:buClr>
                <a:srgbClr val="000000"/>
              </a:buClr>
              <a:buFont typeface="+mj-lt"/>
              <a:buAutoNum type="arabicPeriod" startAt="4"/>
            </a:pPr>
            <a:r>
              <a:rPr lang="en-US" sz="2200" b="1">
                <a:latin typeface="Calibri" panose="020F0502020204030204" charset="0"/>
                <a:cs typeface="Calibri" panose="020F0502020204030204" charset="0"/>
              </a:rPr>
              <a:t>Mudah Fluktuatif</a:t>
            </a:r>
            <a:r>
              <a:rPr lang="en-US" sz="2200">
                <a:latin typeface="Calibri" panose="020F0502020204030204" charset="0"/>
                <a:cs typeface="Calibri" panose="020F0502020204030204" charset="0"/>
              </a:rPr>
              <a:t>, investasi saham dipengaruhi oleh permintaan dan penawaran pada pasar modal, jadi jika tingkat permintaan sedang meningkat tentu harga jual saham bisa melambung </a:t>
            </a:r>
            <a:r>
              <a:rPr lang="en-ID" altLang="en-US" sz="2200">
                <a:latin typeface="Calibri" panose="020F0502020204030204" charset="0"/>
                <a:cs typeface="Calibri" panose="020F0502020204030204" charset="0"/>
              </a:rPr>
              <a:t>dan sebaliknya.</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90" y="178750"/>
            <a:ext cx="9328800" cy="954400"/>
          </a:xfrm>
        </p:spPr>
        <p:txBody>
          <a:bodyPr/>
          <a:lstStyle/>
          <a:p>
            <a:r>
              <a:rPr lang="en-ID" altLang="en-US" sz="4000">
                <a:latin typeface="Calibri" panose="020F0502020204030204" charset="0"/>
                <a:cs typeface="Calibri" panose="020F0502020204030204" charset="0"/>
              </a:rPr>
              <a:t>PELUANG INVESTASI SAHAM</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16</a:t>
            </a:fld>
            <a:endParaRPr lang="en-GB"/>
          </a:p>
        </p:txBody>
      </p:sp>
      <p:sp>
        <p:nvSpPr>
          <p:cNvPr id="6" name="Text Box 5"/>
          <p:cNvSpPr txBox="1"/>
          <p:nvPr/>
        </p:nvSpPr>
        <p:spPr>
          <a:xfrm>
            <a:off x="1051560" y="1223645"/>
            <a:ext cx="9877425" cy="5107940"/>
          </a:xfrm>
          <a:prstGeom prst="rect">
            <a:avLst/>
          </a:prstGeom>
          <a:noFill/>
        </p:spPr>
        <p:txBody>
          <a:bodyPr wrap="square" rtlCol="0" anchor="t">
            <a:spAutoFit/>
          </a:bodyPr>
          <a:lstStyle/>
          <a:p>
            <a:pPr marL="342900" indent="-342900" algn="just">
              <a:lnSpc>
                <a:spcPct val="100000"/>
              </a:lnSpc>
              <a:buFont typeface="+mj-lt"/>
              <a:buAutoNum type="arabicPeriod"/>
            </a:pPr>
            <a:r>
              <a:rPr lang="en-US" sz="2200" b="1">
                <a:latin typeface="Calibri" panose="020F0502020204030204" charset="0"/>
                <a:cs typeface="Calibri" panose="020F0502020204030204" charset="0"/>
              </a:rPr>
              <a:t>Saham Sangat Mudah Ditransaksikan</a:t>
            </a:r>
          </a:p>
          <a:p>
            <a:pPr lvl="1" indent="0" algn="just">
              <a:lnSpc>
                <a:spcPct val="100000"/>
              </a:lnSpc>
              <a:buFont typeface="+mj-lt"/>
              <a:buNone/>
            </a:pPr>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Saham adalah salah satu instrumen investasi yang sangat mudah diperjualbelikan. Jika dibandingkan dengan beberapa instrumen investasi lainnya, </a:t>
            </a:r>
            <a:r>
              <a:rPr lang="en-ID" altLang="en-US" sz="2200">
                <a:latin typeface="Calibri" panose="020F0502020204030204" charset="0"/>
                <a:cs typeface="Calibri" panose="020F0502020204030204" charset="0"/>
              </a:rPr>
              <a:t>tidak </a:t>
            </a:r>
            <a:r>
              <a:rPr lang="en-US" sz="2200">
                <a:latin typeface="Calibri" panose="020F0502020204030204" charset="0"/>
                <a:cs typeface="Calibri" panose="020F0502020204030204" charset="0"/>
              </a:rPr>
              <a:t>perlu membawa sertifikat dan benda nyatanya untuk diperjualbelikan, bahkan </a:t>
            </a:r>
            <a:r>
              <a:rPr lang="en-ID" altLang="en-US" sz="2200">
                <a:latin typeface="Calibri" panose="020F0502020204030204" charset="0"/>
                <a:cs typeface="Calibri" panose="020F0502020204030204" charset="0"/>
              </a:rPr>
              <a:t>tidak</a:t>
            </a:r>
            <a:r>
              <a:rPr lang="en-US" sz="2200">
                <a:latin typeface="Calibri" panose="020F0502020204030204" charset="0"/>
                <a:cs typeface="Calibri" panose="020F0502020204030204" charset="0"/>
              </a:rPr>
              <a:t> perlu surat perjanjian dengan menyewa notaris.</a:t>
            </a:r>
            <a:endParaRPr lang="en-ID" altLang="en-US" sz="2200">
              <a:latin typeface="Calibri" panose="020F0502020204030204" charset="0"/>
              <a:cs typeface="Calibri" panose="020F0502020204030204" charset="0"/>
            </a:endParaRPr>
          </a:p>
          <a:p>
            <a:pPr marL="342900" indent="-342900" algn="just">
              <a:lnSpc>
                <a:spcPct val="100000"/>
              </a:lnSpc>
              <a:buFont typeface="+mj-lt"/>
              <a:buAutoNum type="arabicPeriod" startAt="2"/>
            </a:pPr>
            <a:r>
              <a:rPr lang="en-ID" altLang="en-US" sz="2200" b="1">
                <a:latin typeface="Calibri" panose="020F0502020204030204" charset="0"/>
                <a:cs typeface="Calibri" panose="020F0502020204030204" charset="0"/>
              </a:rPr>
              <a:t>Modal Investasi Relatif Kecil</a:t>
            </a:r>
          </a:p>
          <a:p>
            <a:pPr lvl="1" indent="0" algn="just">
              <a:lnSpc>
                <a:spcPct val="100000"/>
              </a:lnSpc>
              <a:buFont typeface="+mj-lt"/>
              <a:buNone/>
            </a:pPr>
            <a:r>
              <a:rPr lang="en-ID" altLang="en-US" sz="2200">
                <a:latin typeface="Calibri" panose="020F0502020204030204" charset="0"/>
                <a:cs typeface="Calibri" panose="020F0502020204030204" charset="0"/>
              </a:rPr>
              <a:t>	Berinvestasi saham sekarang dapat dilakukan hanya dengan modal Rp100.000 saja, dan tidak diharuskan untuk membeli sekaligus dalam jumlah banyak, namun bisa juga dengan membeli saham secara mencicil (Dollar Cost Averaging).</a:t>
            </a:r>
          </a:p>
          <a:p>
            <a:pPr marL="457200" indent="-457200" algn="just">
              <a:lnSpc>
                <a:spcPct val="100000"/>
              </a:lnSpc>
              <a:buFont typeface="+mj-lt"/>
              <a:buAutoNum type="arabicPeriod" startAt="3"/>
            </a:pPr>
            <a:r>
              <a:rPr lang="en-ID" altLang="en-US" sz="2200" b="1">
                <a:latin typeface="Calibri" panose="020F0502020204030204" charset="0"/>
                <a:cs typeface="Calibri" panose="020F0502020204030204" charset="0"/>
              </a:rPr>
              <a:t>Imbal Hasil Investasi yang Relatif Tinggi</a:t>
            </a:r>
          </a:p>
          <a:p>
            <a:pPr lvl="1" indent="0" algn="just">
              <a:lnSpc>
                <a:spcPct val="100000"/>
              </a:lnSpc>
              <a:buFont typeface="+mj-lt"/>
              <a:buNone/>
            </a:pPr>
            <a:r>
              <a:rPr lang="en-ID" altLang="en-US" sz="2200">
                <a:latin typeface="Calibri" panose="020F0502020204030204" charset="0"/>
                <a:cs typeface="Calibri" panose="020F0502020204030204" charset="0"/>
              </a:rPr>
              <a:t>	Saham merupakan salah satu instrumen invesasi yang memiliki imbal hasil yang besar dalam jangka waktu yang relatif singkat. Kenaikan hasil investasinya pun kompetitif dengan instrumen investasi lainnya, disertai dengan risiko. </a:t>
            </a:r>
            <a:endParaRPr lang="en-ID" altLang="en-US"/>
          </a:p>
          <a:p>
            <a:pPr algn="just">
              <a:lnSpc>
                <a:spcPct val="100000"/>
              </a:lnSpc>
            </a:pPr>
            <a:endParaRPr lang="en-ID" alt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17</a:t>
            </a:fld>
            <a:endParaRPr lang="en-GB"/>
          </a:p>
        </p:txBody>
      </p:sp>
      <p:sp>
        <p:nvSpPr>
          <p:cNvPr id="6" name="Text Box 5"/>
          <p:cNvSpPr txBox="1"/>
          <p:nvPr/>
        </p:nvSpPr>
        <p:spPr>
          <a:xfrm>
            <a:off x="1051560" y="538480"/>
            <a:ext cx="10088880" cy="5507990"/>
          </a:xfrm>
          <a:prstGeom prst="rect">
            <a:avLst/>
          </a:prstGeom>
          <a:noFill/>
        </p:spPr>
        <p:txBody>
          <a:bodyPr wrap="square" rtlCol="0" anchor="t">
            <a:spAutoFit/>
          </a:bodyPr>
          <a:lstStyle/>
          <a:p>
            <a:pPr marL="457200" indent="-457200" algn="just">
              <a:buFont typeface="+mj-lt"/>
              <a:buAutoNum type="arabicPeriod" startAt="4"/>
            </a:pPr>
            <a:r>
              <a:rPr lang="en-ID" altLang="en-US" sz="2200" b="1">
                <a:latin typeface="Calibri" panose="020F0502020204030204" charset="0"/>
                <a:cs typeface="Calibri" panose="020F0502020204030204" charset="0"/>
                <a:sym typeface="+mn-ea"/>
              </a:rPr>
              <a:t>Aman Karena Dijamin Pemerintah</a:t>
            </a:r>
            <a:endParaRPr lang="en-ID" altLang="en-US" sz="2200" b="1">
              <a:latin typeface="Calibri" panose="020F0502020204030204" charset="0"/>
              <a:cs typeface="Calibri" panose="020F0502020204030204" charset="0"/>
            </a:endParaRPr>
          </a:p>
          <a:p>
            <a:pPr lvl="1" indent="0" algn="just">
              <a:buFont typeface="+mj-lt"/>
              <a:buNone/>
            </a:pPr>
            <a:r>
              <a:rPr lang="en-ID" altLang="en-US" sz="2200">
                <a:latin typeface="Calibri" panose="020F0502020204030204" charset="0"/>
                <a:cs typeface="Calibri" panose="020F0502020204030204" charset="0"/>
                <a:sym typeface="+mn-ea"/>
              </a:rPr>
              <a:t>	Berinvestasi saham merupakan salah satu alternatif yang aman karena pemerintah telah memberikan berbagai perlindungan terhadap investor saham.</a:t>
            </a:r>
            <a:r>
              <a:rPr lang="en-US" sz="2200">
                <a:latin typeface="Calibri" panose="020F0502020204030204" charset="0"/>
                <a:cs typeface="Calibri" panose="020F0502020204030204" charset="0"/>
              </a:rPr>
              <a:t> lembaga-lembaga yang berkewajiban dalam menjaga keamanan berinvestasi di pasar modal antara lain: </a:t>
            </a:r>
            <a:r>
              <a:rPr lang="en-ID" altLang="en-US" sz="2200">
                <a:latin typeface="Calibri" panose="020F0502020204030204" charset="0"/>
                <a:cs typeface="Calibri" panose="020F0502020204030204" charset="0"/>
              </a:rPr>
              <a:t>OJK, KPEI, KSEI, BEI.</a:t>
            </a:r>
            <a:endParaRPr lang="en-ID" altLang="en-US" sz="2200">
              <a:latin typeface="Calibri" panose="020F0502020204030204" charset="0"/>
              <a:cs typeface="Calibri" panose="020F0502020204030204" charset="0"/>
              <a:sym typeface="+mn-ea"/>
            </a:endParaRPr>
          </a:p>
          <a:p>
            <a:pPr marL="342900" indent="-342900" algn="just">
              <a:buFont typeface="+mj-lt"/>
              <a:buAutoNum type="arabicPeriod" startAt="5"/>
            </a:pPr>
            <a:r>
              <a:rPr lang="en-ID" altLang="en-US" sz="2200" b="1">
                <a:latin typeface="Calibri" panose="020F0502020204030204" charset="0"/>
                <a:cs typeface="Calibri" panose="020F0502020204030204" charset="0"/>
                <a:sym typeface="+mn-ea"/>
              </a:rPr>
              <a:t>Administrasi dan Pajak Tidak Rumit</a:t>
            </a:r>
            <a:endParaRPr lang="en-ID" altLang="en-US" sz="2200" b="1">
              <a:latin typeface="Calibri" panose="020F0502020204030204" charset="0"/>
              <a:cs typeface="Calibri" panose="020F0502020204030204" charset="0"/>
            </a:endParaRPr>
          </a:p>
          <a:p>
            <a:pPr marL="800100" lvl="1" indent="-342900" algn="just"/>
            <a:r>
              <a:rPr lang="en-ID" altLang="en-US" sz="2200">
                <a:latin typeface="Calibri" panose="020F0502020204030204" charset="0"/>
                <a:cs typeface="Calibri" panose="020F0502020204030204" charset="0"/>
                <a:sym typeface="+mn-ea"/>
              </a:rPr>
              <a:t>	Di dalam investasi saham ada 2 jenis pajak yang dikenakan pada investor, yaitu:</a:t>
            </a:r>
            <a:endParaRPr lang="en-ID" altLang="en-US" sz="2200">
              <a:latin typeface="Calibri" panose="020F0502020204030204" charset="0"/>
              <a:cs typeface="Calibri" panose="020F0502020204030204" charset="0"/>
            </a:endParaRPr>
          </a:p>
          <a:p>
            <a:pPr marL="1200150" lvl="2" indent="-285750" algn="just">
              <a:buFont typeface="Arial" panose="020B0604020202020204" pitchFamily="34" charset="0"/>
              <a:buChar char="•"/>
            </a:pPr>
            <a:r>
              <a:rPr lang="en-ID" altLang="en-US" sz="2200">
                <a:latin typeface="Calibri" panose="020F0502020204030204" charset="0"/>
                <a:cs typeface="Calibri" panose="020F0502020204030204" charset="0"/>
                <a:sym typeface="+mn-ea"/>
              </a:rPr>
              <a:t>Pajak Dividen, yaitu sebesar 10% dari nilai dividen.</a:t>
            </a:r>
            <a:endParaRPr lang="en-ID" altLang="en-US" sz="2200">
              <a:latin typeface="Calibri" panose="020F0502020204030204" charset="0"/>
              <a:cs typeface="Calibri" panose="020F0502020204030204" charset="0"/>
            </a:endParaRPr>
          </a:p>
          <a:p>
            <a:pPr marL="1200150" lvl="2" indent="-285750" algn="just">
              <a:buFont typeface="Arial" panose="020B0604020202020204" pitchFamily="34" charset="0"/>
              <a:buChar char="•"/>
            </a:pPr>
            <a:r>
              <a:rPr lang="en-ID" altLang="en-US" sz="2200">
                <a:latin typeface="Calibri" panose="020F0502020204030204" charset="0"/>
                <a:cs typeface="Calibri" panose="020F0502020204030204" charset="0"/>
                <a:sym typeface="+mn-ea"/>
              </a:rPr>
              <a:t>Pajak Penghasilan atas Penjualan Saham, yang besarnya hanya 0,1% dari nilai penjualan saham.</a:t>
            </a:r>
            <a:endParaRPr lang="en-ID" altLang="en-US" sz="2200">
              <a:latin typeface="Calibri" panose="020F0502020204030204" charset="0"/>
              <a:cs typeface="Calibri" panose="020F0502020204030204" charset="0"/>
            </a:endParaRPr>
          </a:p>
          <a:p>
            <a:pPr lvl="1" algn="just"/>
            <a:r>
              <a:rPr lang="en-ID" altLang="en-US" sz="2200">
                <a:latin typeface="Calibri" panose="020F0502020204030204" charset="0"/>
                <a:cs typeface="Calibri" panose="020F0502020204030204" charset="0"/>
                <a:sym typeface="+mn-ea"/>
              </a:rPr>
              <a:t>	Kedua jenis pajak tersebut sifatnya final, dalam arti sudah dipotong oleh pihak sekuritas, sehingga Anda tidak perlu membayar pajak lagi.</a:t>
            </a:r>
          </a:p>
          <a:p>
            <a:pPr marL="457200" indent="-457200" algn="just">
              <a:buFont typeface="+mj-lt"/>
              <a:buAutoNum type="arabicPeriod" startAt="6"/>
            </a:pPr>
            <a:r>
              <a:rPr lang="en-US" sz="2200" b="1">
                <a:latin typeface="Calibri" panose="020F0502020204030204" charset="0"/>
                <a:cs typeface="Calibri" panose="020F0502020204030204" charset="0"/>
              </a:rPr>
              <a:t>Dapat Dilakukan Hingga Tua Dan Diwariskan</a:t>
            </a:r>
          </a:p>
          <a:p>
            <a:pPr lvl="1" algn="just"/>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Berinvestasi saham tidak mengenal kata pensiun, aktivitas ini dapat dilakukan seumur hidup hingga tua. Selain itu saham yang dibeli dapat disimpan dan diwariskan ke anak cucu.</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18</a:t>
            </a:fld>
            <a:endParaRPr lang="en-GB"/>
          </a:p>
        </p:txBody>
      </p:sp>
      <p:sp>
        <p:nvSpPr>
          <p:cNvPr id="3" name="Text Box 2"/>
          <p:cNvSpPr txBox="1"/>
          <p:nvPr/>
        </p:nvSpPr>
        <p:spPr>
          <a:xfrm>
            <a:off x="1193165" y="1408430"/>
            <a:ext cx="9805035" cy="3815080"/>
          </a:xfrm>
          <a:prstGeom prst="rect">
            <a:avLst/>
          </a:prstGeom>
          <a:noFill/>
        </p:spPr>
        <p:txBody>
          <a:bodyPr wrap="square" rtlCol="0" anchor="t">
            <a:spAutoFit/>
          </a:bodyPr>
          <a:lstStyle/>
          <a:p>
            <a:pPr marL="342900" indent="-342900" algn="just">
              <a:buFont typeface="Arial" panose="020B0604020202020204" pitchFamily="34" charset="0"/>
              <a:buChar char="•"/>
            </a:pPr>
            <a:r>
              <a:rPr lang="en-US" sz="2200" b="1">
                <a:latin typeface="Calibri" panose="020F0502020204030204" charset="0"/>
                <a:cs typeface="Calibri" panose="020F0502020204030204" charset="0"/>
              </a:rPr>
              <a:t>Investor Jangka Panjang (Savers)</a:t>
            </a:r>
            <a:r>
              <a:rPr lang="en-US" sz="2200">
                <a:latin typeface="Calibri" panose="020F0502020204030204" charset="0"/>
                <a:cs typeface="Calibri" panose="020F0502020204030204" charset="0"/>
              </a:rPr>
              <a:t>, yaitu tipe investor yang membeli dan menyimpan saham untuk jangka waktu yang panjang setidaknya setahun, atau minimal berbulan-bulan. Tujuannya adalah untuk memiliki portofolio investasi yang bisa memberikan hasil investasi yang baik untuk masa depan.</a:t>
            </a:r>
          </a:p>
          <a:p>
            <a:pPr marL="342900" indent="-342900" algn="just">
              <a:buFont typeface="Arial" panose="020B0604020202020204" pitchFamily="34" charset="0"/>
              <a:buChar char="•"/>
            </a:pPr>
            <a:r>
              <a:rPr lang="en-US" sz="2200" b="1">
                <a:latin typeface="Calibri" panose="020F0502020204030204" charset="0"/>
                <a:cs typeface="Calibri" panose="020F0502020204030204" charset="0"/>
              </a:rPr>
              <a:t>Investor Jangka Pendek</a:t>
            </a:r>
            <a:r>
              <a:rPr lang="en-US" sz="2200">
                <a:latin typeface="Calibri" panose="020F0502020204030204" charset="0"/>
                <a:cs typeface="Calibri" panose="020F0502020204030204" charset="0"/>
              </a:rPr>
              <a:t>, yaitu tipe investor yang membeli dan menyimpan saham dengan jangka waktu yang lebih singkat. Seringkali juga disebut swing trader. Investor tipe ini adalah investor yang dapat menikmati naik turunnya harga saham.</a:t>
            </a:r>
          </a:p>
          <a:p>
            <a:pPr marL="342900" indent="-342900" algn="just">
              <a:buFont typeface="Arial" panose="020B0604020202020204" pitchFamily="34" charset="0"/>
              <a:buChar char="•"/>
            </a:pPr>
            <a:r>
              <a:rPr lang="en-US" sz="2200" b="1">
                <a:latin typeface="Calibri" panose="020F0502020204030204" charset="0"/>
                <a:cs typeface="Calibri" panose="020F0502020204030204" charset="0"/>
              </a:rPr>
              <a:t>Daily Trader</a:t>
            </a:r>
            <a:r>
              <a:rPr lang="en-US" sz="2200">
                <a:latin typeface="Calibri" panose="020F0502020204030204" charset="0"/>
                <a:cs typeface="Calibri" panose="020F0502020204030204" charset="0"/>
              </a:rPr>
              <a:t>, yaitu tipe investor saham yang bertransaksi dalam hitungan menit dan jam dalam sehari. Tidak jarang tipe investor ini menggunakan fasilitas margin trading.</a:t>
            </a:r>
          </a:p>
          <a:p>
            <a:pPr algn="just"/>
            <a:r>
              <a:rPr lang="en-US" sz="2200">
                <a:latin typeface="Calibri" panose="020F0502020204030204" charset="0"/>
                <a:cs typeface="Calibri" panose="020F0502020204030204" charset="0"/>
              </a:rPr>
              <a:t> </a:t>
            </a:r>
          </a:p>
        </p:txBody>
      </p:sp>
      <p:sp>
        <p:nvSpPr>
          <p:cNvPr id="4" name="Title 1"/>
          <p:cNvSpPr/>
          <p:nvPr/>
        </p:nvSpPr>
        <p:spPr>
          <a:xfrm>
            <a:off x="1534160" y="333055"/>
            <a:ext cx="9328800" cy="954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9pPr>
          </a:lstStyle>
          <a:p>
            <a:r>
              <a:rPr lang="en-ID" altLang="en-US" sz="4400">
                <a:latin typeface="Calibri" panose="020F0502020204030204" charset="0"/>
                <a:cs typeface="Calibri" panose="020F0502020204030204" charset="0"/>
              </a:rPr>
              <a:t>JENIS - JENIS INVESTOR</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19</a:t>
            </a:fld>
            <a:endParaRPr lang="en-GB"/>
          </a:p>
        </p:txBody>
      </p:sp>
      <p:sp>
        <p:nvSpPr>
          <p:cNvPr id="3" name="Text Box 2"/>
          <p:cNvSpPr txBox="1"/>
          <p:nvPr/>
        </p:nvSpPr>
        <p:spPr>
          <a:xfrm>
            <a:off x="1435100" y="1408430"/>
            <a:ext cx="9563100" cy="3138170"/>
          </a:xfrm>
          <a:prstGeom prst="rect">
            <a:avLst/>
          </a:prstGeom>
          <a:noFill/>
        </p:spPr>
        <p:txBody>
          <a:bodyPr wrap="square" rtlCol="0" anchor="t">
            <a:spAutoFit/>
          </a:bodyPr>
          <a:lstStyle/>
          <a:p>
            <a:pPr algn="just" defTabSz="663575"/>
            <a:r>
              <a:rPr sz="2200" dirty="0">
                <a:latin typeface="Calibri" panose="020F0502020204030204" charset="0"/>
                <a:cs typeface="Calibri" panose="020F0502020204030204" charset="0"/>
                <a:sym typeface="+mn-ea"/>
              </a:rPr>
              <a:t>Hak (istimewa) yang dimiliki investor saham:</a:t>
            </a:r>
            <a:endParaRPr sz="2200" dirty="0">
              <a:latin typeface="Calibri" panose="020F0502020204030204" charset="0"/>
              <a:cs typeface="Calibri" panose="020F0502020204030204" charset="0"/>
            </a:endParaRPr>
          </a:p>
          <a:p>
            <a:pPr marL="457200" indent="-457200" algn="just" defTabSz="663575">
              <a:buAutoNum type="arabicPeriod"/>
            </a:pPr>
            <a:r>
              <a:rPr sz="2200" dirty="0">
                <a:latin typeface="Calibri" panose="020F0502020204030204" charset="0"/>
                <a:cs typeface="Calibri" panose="020F0502020204030204" charset="0"/>
                <a:sym typeface="+mn-ea"/>
              </a:rPr>
              <a:t>Hak kepemilikan (control of the firm)</a:t>
            </a:r>
            <a:endParaRPr sz="2200" dirty="0">
              <a:latin typeface="Calibri" panose="020F0502020204030204" charset="0"/>
              <a:cs typeface="Calibri" panose="020F0502020204030204" charset="0"/>
            </a:endParaRPr>
          </a:p>
          <a:p>
            <a:pPr lvl="1" algn="just" defTabSz="663575">
              <a:buNone/>
            </a:pPr>
            <a:r>
              <a:rPr sz="2200" dirty="0">
                <a:latin typeface="Calibri" panose="020F0502020204030204" charset="0"/>
                <a:cs typeface="Calibri" panose="020F0502020204030204" charset="0"/>
                <a:sym typeface="+mn-ea"/>
              </a:rPr>
              <a:t>Hak ini tercemin dalam </a:t>
            </a:r>
            <a:r>
              <a:rPr sz="2200" i="1" dirty="0">
                <a:latin typeface="Calibri" panose="020F0502020204030204" charset="0"/>
                <a:cs typeface="Calibri" panose="020F0502020204030204" charset="0"/>
                <a:sym typeface="+mn-ea"/>
              </a:rPr>
              <a:t>voting right </a:t>
            </a:r>
            <a:r>
              <a:rPr sz="2200" dirty="0">
                <a:latin typeface="Calibri" panose="020F0502020204030204" charset="0"/>
                <a:cs typeface="Calibri" panose="020F0502020204030204" charset="0"/>
                <a:sym typeface="+mn-ea"/>
              </a:rPr>
              <a:t>yang dimiliki investor. Makin besar kepemilikan, makin besar hak pemegang saham untuk mengontrol perusahaan.</a:t>
            </a:r>
            <a:endParaRPr sz="2200" dirty="0">
              <a:latin typeface="Calibri" panose="020F0502020204030204" charset="0"/>
              <a:cs typeface="Calibri" panose="020F0502020204030204" charset="0"/>
            </a:endParaRPr>
          </a:p>
          <a:p>
            <a:pPr algn="just" defTabSz="663575">
              <a:buNone/>
            </a:pPr>
            <a:endParaRPr sz="2200" dirty="0">
              <a:latin typeface="Calibri" panose="020F0502020204030204" charset="0"/>
              <a:cs typeface="Calibri" panose="020F0502020204030204" charset="0"/>
            </a:endParaRPr>
          </a:p>
          <a:p>
            <a:pPr marL="457200" indent="-457200" algn="just" defTabSz="663575">
              <a:buFont typeface="+mj-lt"/>
              <a:buAutoNum type="arabicPeriod" startAt="2"/>
            </a:pPr>
            <a:r>
              <a:rPr sz="2200" dirty="0">
                <a:latin typeface="Calibri" panose="020F0502020204030204" charset="0"/>
                <a:cs typeface="Calibri" panose="020F0502020204030204" charset="0"/>
                <a:sym typeface="+mn-ea"/>
              </a:rPr>
              <a:t>Preemptive right</a:t>
            </a:r>
            <a:endParaRPr sz="2200" dirty="0">
              <a:latin typeface="Calibri" panose="020F0502020204030204" charset="0"/>
              <a:cs typeface="Calibri" panose="020F0502020204030204" charset="0"/>
            </a:endParaRPr>
          </a:p>
          <a:p>
            <a:pPr lvl="1" algn="just" defTabSz="663575">
              <a:buNone/>
            </a:pPr>
            <a:r>
              <a:rPr sz="2200" dirty="0">
                <a:latin typeface="Calibri" panose="020F0502020204030204" charset="0"/>
                <a:cs typeface="Calibri" panose="020F0502020204030204" charset="0"/>
                <a:sym typeface="+mn-ea"/>
              </a:rPr>
              <a:t>Hak investor saham untuk didahulukan dalam pembelian ‘saham baru’ yang diterbitkan ole</a:t>
            </a:r>
            <a:r>
              <a:rPr lang="en-ID" sz="2200" dirty="0">
                <a:latin typeface="Calibri" panose="020F0502020204030204" charset="0"/>
                <a:cs typeface="Calibri" panose="020F0502020204030204" charset="0"/>
                <a:sym typeface="+mn-ea"/>
              </a:rPr>
              <a:t>h </a:t>
            </a:r>
            <a:r>
              <a:rPr sz="2200" dirty="0">
                <a:latin typeface="Calibri" panose="020F0502020204030204" charset="0"/>
                <a:cs typeface="Calibri" panose="020F0502020204030204" charset="0"/>
                <a:sym typeface="+mn-ea"/>
              </a:rPr>
              <a:t>perusahaan. Tujuannya: (1) untuk melindungi hak kontrol investor, (2) mengindari </a:t>
            </a:r>
            <a:r>
              <a:rPr sz="2200" i="1" dirty="0">
                <a:latin typeface="Calibri" panose="020F0502020204030204" charset="0"/>
                <a:cs typeface="Calibri" panose="020F0502020204030204" charset="0"/>
                <a:sym typeface="+mn-ea"/>
              </a:rPr>
              <a:t>dillution of value</a:t>
            </a:r>
            <a:r>
              <a:rPr lang="en-ID" sz="2200" i="1" dirty="0">
                <a:latin typeface="Calibri" panose="020F0502020204030204" charset="0"/>
                <a:cs typeface="Calibri" panose="020F0502020204030204" charset="0"/>
                <a:sym typeface="+mn-ea"/>
              </a:rPr>
              <a:t>.</a:t>
            </a:r>
          </a:p>
        </p:txBody>
      </p:sp>
      <p:sp>
        <p:nvSpPr>
          <p:cNvPr id="4" name="Title 1"/>
          <p:cNvSpPr/>
          <p:nvPr/>
        </p:nvSpPr>
        <p:spPr>
          <a:xfrm>
            <a:off x="1534160" y="333055"/>
            <a:ext cx="9328800" cy="954400"/>
          </a:xfrm>
          <a:prstGeom prst="rect">
            <a:avLst/>
          </a:prstGeom>
          <a:noFill/>
          <a:ln>
            <a:noFill/>
          </a:ln>
        </p:spPr>
        <p:txBody>
          <a:bodyPr wrap="square" lIns="91425" tIns="91425" rIns="91425" bIns="91425" anchor="b"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665" b="1" i="0" u="none" strike="noStrike" cap="none">
                <a:solidFill>
                  <a:srgbClr val="00CEF6"/>
                </a:solidFill>
                <a:latin typeface="Oswald"/>
                <a:ea typeface="Oswald"/>
                <a:cs typeface="Oswald"/>
                <a:sym typeface="Oswald"/>
              </a:defRPr>
            </a:lvl9pPr>
          </a:lstStyle>
          <a:p>
            <a:r>
              <a:rPr lang="en-ID" altLang="en-US" sz="4400">
                <a:latin typeface="Calibri" panose="020F0502020204030204" charset="0"/>
                <a:cs typeface="Calibri" panose="020F0502020204030204" charset="0"/>
              </a:rPr>
              <a:t>HAK - HAK INVESTOR</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4"/>
          <p:cNvSpPr txBox="1">
            <a:spLocks noGrp="1"/>
          </p:cNvSpPr>
          <p:nvPr>
            <p:ph type="title"/>
          </p:nvPr>
        </p:nvSpPr>
        <p:spPr>
          <a:xfrm>
            <a:off x="1430020" y="577850"/>
            <a:ext cx="9011285" cy="954405"/>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ID" altLang="en-GB" sz="4400">
                <a:latin typeface="Calibri" panose="020F0502020204030204" charset="0"/>
                <a:cs typeface="Calibri" panose="020F0502020204030204" charset="0"/>
              </a:rPr>
              <a:t>APA ITU SAHAM?</a:t>
            </a:r>
          </a:p>
        </p:txBody>
      </p:sp>
      <p:sp>
        <p:nvSpPr>
          <p:cNvPr id="472" name="Google Shape;472;p14"/>
          <p:cNvSpPr txBox="1"/>
          <p:nvPr/>
        </p:nvSpPr>
        <p:spPr>
          <a:xfrm>
            <a:off x="1430020" y="1532255"/>
            <a:ext cx="9226550" cy="4712335"/>
          </a:xfrm>
          <a:prstGeom prst="rect">
            <a:avLst/>
          </a:prstGeom>
          <a:noFill/>
          <a:ln>
            <a:noFill/>
          </a:ln>
        </p:spPr>
        <p:txBody>
          <a:bodyPr spcFirstLastPara="1" wrap="square" lIns="121900" tIns="121900" rIns="121900" bIns="121900" anchor="t" anchorCtr="0">
            <a:noAutofit/>
          </a:bodyPr>
          <a:lstStyle/>
          <a:p>
            <a:pPr marL="0" indent="0" algn="just">
              <a:buNone/>
            </a:pPr>
            <a:r>
              <a:rPr lang="en-ID" altLang="en-US" sz="2400" dirty="0" err="1">
                <a:solidFill>
                  <a:schemeClr val="tx1"/>
                </a:solidFill>
                <a:latin typeface="Calibri" panose="020F0502020204030204" charset="0"/>
                <a:cs typeface="Calibri" panose="020F0502020204030204" charset="0"/>
                <a:sym typeface="+mn-ea"/>
              </a:rPr>
              <a:t>Menurut</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Sapto</a:t>
            </a:r>
            <a:r>
              <a:rPr lang="en-ID" altLang="en-US" sz="2400" dirty="0">
                <a:solidFill>
                  <a:schemeClr val="tx1"/>
                </a:solidFill>
                <a:latin typeface="Calibri" panose="020F0502020204030204" charset="0"/>
                <a:cs typeface="Calibri" panose="020F0502020204030204" charset="0"/>
                <a:sym typeface="+mn-ea"/>
              </a:rPr>
              <a:t> (2006) </a:t>
            </a:r>
            <a:r>
              <a:rPr lang="en-ID" altLang="en-US" sz="2400" dirty="0" err="1">
                <a:solidFill>
                  <a:schemeClr val="tx1"/>
                </a:solidFill>
                <a:latin typeface="Calibri" panose="020F0502020204030204" charset="0"/>
                <a:cs typeface="Calibri" panose="020F0502020204030204" charset="0"/>
                <a:sym typeface="+mn-ea"/>
              </a:rPr>
              <a:t>saham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adalah</a:t>
            </a:r>
            <a:r>
              <a:rPr lang="en-ID" altLang="en-US" sz="2400" dirty="0">
                <a:solidFill>
                  <a:schemeClr val="tx1"/>
                </a:solidFill>
                <a:latin typeface="Calibri" panose="020F0502020204030204" charset="0"/>
                <a:cs typeface="Calibri" panose="020F0502020204030204" charset="0"/>
                <a:sym typeface="+mn-ea"/>
              </a:rPr>
              <a:t> :</a:t>
            </a:r>
          </a:p>
          <a:p>
            <a:pPr marL="0" indent="0" algn="just">
              <a:buNone/>
            </a:pPr>
            <a:r>
              <a:rPr lang="en-ID" altLang="en-US" sz="2400" dirty="0">
                <a:solidFill>
                  <a:schemeClr val="tx1"/>
                </a:solidFill>
                <a:latin typeface="Calibri" panose="020F0502020204030204" charset="0"/>
                <a:cs typeface="Calibri" panose="020F0502020204030204" charset="0"/>
                <a:sym typeface="+mn-ea"/>
              </a:rPr>
              <a:t>	“Surat </a:t>
            </a:r>
            <a:r>
              <a:rPr lang="en-ID" altLang="en-US" sz="2400" dirty="0" err="1">
                <a:solidFill>
                  <a:schemeClr val="tx1"/>
                </a:solidFill>
                <a:latin typeface="Calibri" panose="020F0502020204030204" charset="0"/>
                <a:cs typeface="Calibri" panose="020F0502020204030204" charset="0"/>
                <a:sym typeface="+mn-ea"/>
              </a:rPr>
              <a:t>berharga</a:t>
            </a:r>
            <a:r>
              <a:rPr lang="en-ID" altLang="en-US" sz="2400" dirty="0">
                <a:solidFill>
                  <a:schemeClr val="tx1"/>
                </a:solidFill>
                <a:latin typeface="Calibri" panose="020F0502020204030204" charset="0"/>
                <a:cs typeface="Calibri" panose="020F0502020204030204" charset="0"/>
                <a:sym typeface="+mn-ea"/>
              </a:rPr>
              <a:t> yang </a:t>
            </a:r>
            <a:r>
              <a:rPr lang="en-ID" altLang="en-US" sz="2400" dirty="0" err="1">
                <a:solidFill>
                  <a:schemeClr val="tx1"/>
                </a:solidFill>
                <a:latin typeface="Calibri" panose="020F0502020204030204" charset="0"/>
                <a:cs typeface="Calibri" panose="020F0502020204030204" charset="0"/>
                <a:sym typeface="+mn-ea"/>
              </a:rPr>
              <a:t>merupakan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instrumen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bukti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kepemilikan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atau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penyertaan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dari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individu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atau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institusi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dalam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suatu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perusahaan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Sedangkan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menurut</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istilah</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umumnya</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saham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merupakan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bukti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penyertaan</a:t>
            </a:r>
            <a:r>
              <a:rPr lang="en-ID" altLang="en-US" sz="2400" dirty="0">
                <a:solidFill>
                  <a:schemeClr val="tx1"/>
                </a:solidFill>
                <a:latin typeface="Calibri" panose="020F0502020204030204" charset="0"/>
                <a:cs typeface="Calibri" panose="020F0502020204030204" charset="0"/>
                <a:sym typeface="+mn-ea"/>
              </a:rPr>
              <a:t> modal </a:t>
            </a:r>
            <a:r>
              <a:rPr lang="en-ID" altLang="en-US" sz="2400" dirty="0" err="1">
                <a:solidFill>
                  <a:schemeClr val="tx1"/>
                </a:solidFill>
                <a:latin typeface="Calibri" panose="020F0502020204030204" charset="0"/>
                <a:cs typeface="Calibri" panose="020F0502020204030204" charset="0"/>
                <a:sym typeface="+mn-ea"/>
              </a:rPr>
              <a:t>dalam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suatu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kepemilikan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saham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perusahaan</a:t>
            </a:r>
            <a:r>
              <a:rPr lang="en-ID" altLang="en-US" sz="2400" dirty="0">
                <a:solidFill>
                  <a:schemeClr val="tx1"/>
                </a:solidFill>
                <a:latin typeface="Calibri" panose="020F0502020204030204" charset="0"/>
                <a:cs typeface="Calibri" panose="020F0502020204030204" charset="0"/>
                <a:sym typeface="+mn-ea"/>
              </a:rPr>
              <a:t>”.</a:t>
            </a:r>
            <a:endParaRPr lang="en-ID" altLang="en-US" sz="2935" dirty="0">
              <a:solidFill>
                <a:schemeClr val="tx1"/>
              </a:solidFill>
            </a:endParaRPr>
          </a:p>
          <a:p>
            <a:pPr algn="just"/>
            <a:endParaRPr sz="2935">
              <a:solidFill>
                <a:srgbClr val="28324A"/>
              </a:solidFill>
              <a:latin typeface="Source Sans Pro"/>
              <a:ea typeface="Source Sans Pro"/>
              <a:cs typeface="Source Sans Pro"/>
              <a:sym typeface="Source Sans Pro"/>
            </a:endParaRPr>
          </a:p>
        </p:txBody>
      </p:sp>
      <p:sp>
        <p:nvSpPr>
          <p:cNvPr id="473" name="Google Shape;473;p14"/>
          <p:cNvSpPr txBox="1">
            <a:spLocks noGrp="1"/>
          </p:cNvSpPr>
          <p:nvPr>
            <p:ph type="sldNum" idx="12"/>
          </p:nvPr>
        </p:nvSpPr>
        <p:spPr>
          <a:xfrm>
            <a:off x="11409033" y="6434933"/>
            <a:ext cx="731600" cy="4232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2</a:t>
            </a:fld>
            <a:endParaRPr lang="en-GB" sz="178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465" y="461325"/>
            <a:ext cx="9328800" cy="954400"/>
          </a:xfrm>
        </p:spPr>
        <p:txBody>
          <a:bodyPr/>
          <a:lstStyle/>
          <a:p>
            <a:r>
              <a:rPr lang="en-ID" altLang="en-US" sz="4000">
                <a:latin typeface="Calibri" panose="020F0502020204030204" charset="0"/>
                <a:cs typeface="Calibri" panose="020F0502020204030204" charset="0"/>
              </a:rPr>
              <a:t>FAKTOR - FAKTOR YANG MEMPENGARUHI HARGA SAHAM</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20</a:t>
            </a:fld>
            <a:endParaRPr lang="en-GB" sz="1780"/>
          </a:p>
        </p:txBody>
      </p:sp>
      <p:sp>
        <p:nvSpPr>
          <p:cNvPr id="6" name="Content Placeholder 5"/>
          <p:cNvSpPr>
            <a:spLocks noGrp="1"/>
          </p:cNvSpPr>
          <p:nvPr>
            <p:ph idx="1"/>
          </p:nvPr>
        </p:nvSpPr>
        <p:spPr>
          <a:xfrm>
            <a:off x="1104265" y="1556385"/>
            <a:ext cx="9988550" cy="4878705"/>
          </a:xfrm>
        </p:spPr>
        <p:txBody>
          <a:bodyPr>
            <a:normAutofit fontScale="92500" lnSpcReduction="10000"/>
          </a:bodyPr>
          <a:lstStyle/>
          <a:p>
            <a:pPr marL="514350" indent="-514350" algn="just">
              <a:buClr>
                <a:srgbClr val="000000"/>
              </a:buClr>
              <a:buFont typeface="+mj-lt"/>
              <a:buAutoNum type="arabicPeriod"/>
            </a:pPr>
            <a:r>
              <a:rPr lang="en-US" sz="2200" b="1" dirty="0">
                <a:solidFill>
                  <a:schemeClr val="tx1"/>
                </a:solidFill>
                <a:latin typeface="Calibri" panose="020F0502020204030204" charset="0"/>
                <a:cs typeface="Calibri" panose="020F0502020204030204" charset="0"/>
              </a:rPr>
              <a:t>Kondisi Makro Dunia Usaha</a:t>
            </a:r>
          </a:p>
          <a:p>
            <a:pPr marL="457200" lvl="1" indent="0" algn="just">
              <a:buClr>
                <a:srgbClr val="000000"/>
              </a:buClr>
              <a:buFont typeface="+mj-lt"/>
              <a:buNone/>
            </a:pPr>
            <a:r>
              <a:rPr lang="en-ID" altLang="en-US" sz="2200" dirty="0">
                <a:solidFill>
                  <a:schemeClr val="tx1"/>
                </a:solidFill>
                <a:latin typeface="Calibri" panose="020F0502020204030204" charset="0"/>
                <a:cs typeface="Calibri" panose="020F0502020204030204" charset="0"/>
              </a:rPr>
              <a:t>	</a:t>
            </a:r>
            <a:r>
              <a:rPr lang="en-US" sz="2200" dirty="0">
                <a:solidFill>
                  <a:schemeClr val="tx1"/>
                </a:solidFill>
                <a:latin typeface="Calibri" panose="020F0502020204030204" charset="0"/>
                <a:cs typeface="Calibri" panose="020F0502020204030204" charset="0"/>
              </a:rPr>
              <a:t>Pertumbuhan ekonomi juga menentukan harga saham, jika ekonomi lesu, maka kinerja perusahaan ikut memburuk dan membuat harga saham turun </a:t>
            </a:r>
            <a:r>
              <a:rPr lang="en-ID" altLang="en-US" sz="2200" dirty="0">
                <a:solidFill>
                  <a:schemeClr val="tx1"/>
                </a:solidFill>
                <a:latin typeface="Calibri" panose="020F0502020204030204" charset="0"/>
                <a:cs typeface="Calibri" panose="020F0502020204030204" charset="0"/>
              </a:rPr>
              <a:t>dan sebaliknya</a:t>
            </a:r>
            <a:r>
              <a:rPr lang="en-US" sz="2200" dirty="0">
                <a:solidFill>
                  <a:schemeClr val="tx1"/>
                </a:solidFill>
                <a:latin typeface="Calibri" panose="020F0502020204030204" charset="0"/>
                <a:cs typeface="Calibri" panose="020F0502020204030204" charset="0"/>
              </a:rPr>
              <a:t>. Faktor kestabilan politik pun ikut mempengaruhi kondisi dunia usaha dan juga tentunya harga saham.</a:t>
            </a:r>
          </a:p>
          <a:p>
            <a:pPr marL="457200" lvl="1" indent="0" algn="just">
              <a:buClr>
                <a:srgbClr val="000000"/>
              </a:buClr>
              <a:buFont typeface="+mj-lt"/>
              <a:buNone/>
            </a:pPr>
            <a:endParaRPr lang="en-US" sz="2200" dirty="0">
              <a:solidFill>
                <a:schemeClr val="tx1"/>
              </a:solidFill>
              <a:latin typeface="Calibri" panose="020F0502020204030204" charset="0"/>
              <a:cs typeface="Calibri" panose="020F0502020204030204" charset="0"/>
            </a:endParaRPr>
          </a:p>
          <a:p>
            <a:pPr marL="457200" algn="just">
              <a:buClr>
                <a:srgbClr val="000000"/>
              </a:buClr>
              <a:buFont typeface="+mj-lt"/>
              <a:buAutoNum type="arabicPeriod" startAt="2"/>
            </a:pPr>
            <a:r>
              <a:rPr lang="en-US" sz="2200" b="1" dirty="0">
                <a:solidFill>
                  <a:schemeClr val="tx1"/>
                </a:solidFill>
                <a:latin typeface="Calibri" panose="020F0502020204030204" charset="0"/>
                <a:cs typeface="Calibri" panose="020F0502020204030204" charset="0"/>
              </a:rPr>
              <a:t>Kondisi Sektor dan Industri</a:t>
            </a:r>
          </a:p>
          <a:p>
            <a:pPr marL="457200" lvl="1" indent="0" algn="just">
              <a:buClr>
                <a:srgbClr val="000000"/>
              </a:buClr>
              <a:buFont typeface="+mj-lt"/>
              <a:buNone/>
            </a:pPr>
            <a:r>
              <a:rPr lang="en-ID" altLang="en-US" sz="2200" dirty="0">
                <a:solidFill>
                  <a:schemeClr val="tx1"/>
                </a:solidFill>
                <a:latin typeface="Calibri" panose="020F0502020204030204" charset="0"/>
                <a:cs typeface="Calibri" panose="020F0502020204030204" charset="0"/>
              </a:rPr>
              <a:t>	</a:t>
            </a:r>
            <a:r>
              <a:rPr lang="en-US" sz="2200" dirty="0">
                <a:solidFill>
                  <a:schemeClr val="tx1"/>
                </a:solidFill>
                <a:latin typeface="Calibri" panose="020F0502020204030204" charset="0"/>
                <a:cs typeface="Calibri" panose="020F0502020204030204" charset="0"/>
              </a:rPr>
              <a:t>Kondisi industri di mana suatu perusahaan berada juga mempengaruhi naik turunnya harga saham perusahaan tersebut. industri yang bertumbuh pesat akan melambungkan harga saham perusahaan industri tersebut.</a:t>
            </a:r>
          </a:p>
          <a:p>
            <a:pPr marL="457200" lvl="1" indent="0" algn="just">
              <a:buClr>
                <a:srgbClr val="000000"/>
              </a:buClr>
              <a:buFont typeface="+mj-lt"/>
              <a:buNone/>
            </a:pPr>
            <a:endParaRPr lang="en-US" sz="2200" dirty="0">
              <a:solidFill>
                <a:schemeClr val="tx1"/>
              </a:solidFill>
              <a:latin typeface="Calibri" panose="020F0502020204030204" charset="0"/>
              <a:cs typeface="Calibri" panose="020F0502020204030204" charset="0"/>
            </a:endParaRPr>
          </a:p>
          <a:p>
            <a:pPr marL="342900" indent="-342900" algn="just">
              <a:buClr>
                <a:srgbClr val="000000"/>
              </a:buClr>
              <a:buFont typeface="+mj-lt"/>
              <a:buAutoNum type="arabicPeriod" startAt="3"/>
            </a:pPr>
            <a:r>
              <a:rPr lang="en-US" sz="2200" b="1" dirty="0">
                <a:solidFill>
                  <a:schemeClr val="tx1"/>
                </a:solidFill>
                <a:latin typeface="Calibri" panose="020F0502020204030204" charset="0"/>
                <a:cs typeface="Calibri" panose="020F0502020204030204" charset="0"/>
              </a:rPr>
              <a:t>Kondisi Fundamental perusahaan</a:t>
            </a:r>
            <a:r>
              <a:rPr lang="en-US" sz="2200" dirty="0">
                <a:solidFill>
                  <a:schemeClr val="tx1"/>
                </a:solidFill>
                <a:latin typeface="Calibri" panose="020F0502020204030204" charset="0"/>
                <a:cs typeface="Calibri" panose="020F0502020204030204" charset="0"/>
              </a:rPr>
              <a:t> </a:t>
            </a:r>
          </a:p>
          <a:p>
            <a:pPr marL="457200" lvl="1" indent="0" algn="just">
              <a:buClr>
                <a:srgbClr val="000000"/>
              </a:buClr>
              <a:buFont typeface="+mj-lt"/>
              <a:buNone/>
            </a:pPr>
            <a:r>
              <a:rPr lang="en-ID" altLang="en-US" sz="2200" dirty="0">
                <a:solidFill>
                  <a:schemeClr val="tx1"/>
                </a:solidFill>
                <a:latin typeface="Calibri" panose="020F0502020204030204" charset="0"/>
                <a:cs typeface="Calibri" panose="020F0502020204030204" charset="0"/>
                <a:sym typeface="+mn-ea"/>
              </a:rPr>
              <a:t>	</a:t>
            </a:r>
            <a:r>
              <a:rPr lang="en-US" sz="2200" dirty="0">
                <a:solidFill>
                  <a:schemeClr val="tx1"/>
                </a:solidFill>
                <a:latin typeface="Calibri" panose="020F0502020204030204" charset="0"/>
                <a:cs typeface="Calibri" panose="020F0502020204030204" charset="0"/>
                <a:sym typeface="+mn-ea"/>
              </a:rPr>
              <a:t>Kondisi Fundamental perusahaan </a:t>
            </a:r>
            <a:r>
              <a:rPr lang="en-ID" altLang="en-US" sz="2200" dirty="0">
                <a:solidFill>
                  <a:schemeClr val="tx1"/>
                </a:solidFill>
                <a:latin typeface="Calibri" panose="020F0502020204030204" charset="0"/>
                <a:cs typeface="Calibri" panose="020F0502020204030204" charset="0"/>
              </a:rPr>
              <a:t>ditentukan oleh manajemen perusahaan, kondisi </a:t>
            </a:r>
            <a:r>
              <a:rPr lang="en-ID" altLang="en-US" sz="2200">
                <a:solidFill>
                  <a:schemeClr val="tx1"/>
                </a:solidFill>
                <a:latin typeface="Calibri" panose="020F0502020204030204" charset="0"/>
                <a:cs typeface="Calibri" panose="020F0502020204030204" charset="0"/>
              </a:rPr>
              <a:t>keuangan, </a:t>
            </a:r>
            <a:r>
              <a:rPr lang="en-ID" altLang="en-US" sz="2200" dirty="0">
                <a:solidFill>
                  <a:schemeClr val="tx1"/>
                </a:solidFill>
                <a:latin typeface="Calibri" panose="020F0502020204030204" charset="0"/>
                <a:cs typeface="Calibri" panose="020F0502020204030204" charset="0"/>
              </a:rPr>
              <a:t>kejujuran dan etika dalam mengelola perusahaan</a:t>
            </a:r>
            <a:r>
              <a:rPr lang="en-US" sz="2200" dirty="0">
                <a:solidFill>
                  <a:schemeClr val="tx1"/>
                </a:solidFill>
                <a:latin typeface="Calibri" panose="020F0502020204030204" charset="0"/>
                <a:cs typeface="Calibri" panose="020F0502020204030204" charset="0"/>
              </a:rPr>
              <a:t>. Perusahaan berfundamental kokoh biasanya memiliki harga saham yang bagus.</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21</a:t>
            </a:fld>
            <a:endParaRPr lang="en-GB"/>
          </a:p>
        </p:txBody>
      </p:sp>
      <p:sp>
        <p:nvSpPr>
          <p:cNvPr id="6" name="Text Box 5"/>
          <p:cNvSpPr txBox="1"/>
          <p:nvPr/>
        </p:nvSpPr>
        <p:spPr>
          <a:xfrm>
            <a:off x="1257300" y="701040"/>
            <a:ext cx="9467215" cy="4831080"/>
          </a:xfrm>
          <a:prstGeom prst="rect">
            <a:avLst/>
          </a:prstGeom>
          <a:noFill/>
        </p:spPr>
        <p:txBody>
          <a:bodyPr wrap="square" rtlCol="0" anchor="t">
            <a:spAutoFit/>
          </a:bodyPr>
          <a:lstStyle/>
          <a:p>
            <a:pPr marL="342900" indent="-342900" algn="just">
              <a:buFont typeface="+mj-lt"/>
              <a:buAutoNum type="arabicPeriod" startAt="4"/>
            </a:pPr>
            <a:r>
              <a:rPr lang="en-US" sz="2200" b="1">
                <a:latin typeface="Calibri" panose="020F0502020204030204" charset="0"/>
                <a:cs typeface="Calibri" panose="020F0502020204030204" charset="0"/>
              </a:rPr>
              <a:t>Rumor Yang Beredar</a:t>
            </a:r>
            <a:endParaRPr lang="en-US" sz="2200">
              <a:latin typeface="Calibri" panose="020F0502020204030204" charset="0"/>
              <a:cs typeface="Calibri" panose="020F0502020204030204" charset="0"/>
            </a:endParaRPr>
          </a:p>
          <a:p>
            <a:pPr lvl="1" algn="just"/>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Rumor yang beredar di pasar juga mempengaruhi pergerakan harga saham, walaupun hanya sekedar isu dan belum jelas sumbernya. Biasanya rumor perusahaan kecil yang akan diakuisisi dapat menaikkan harga saham perusahaan kecil yang bersangkutan.</a:t>
            </a:r>
          </a:p>
          <a:p>
            <a:pPr lvl="1" algn="just"/>
            <a:endParaRPr lang="en-US" sz="2200">
              <a:latin typeface="Calibri" panose="020F0502020204030204" charset="0"/>
              <a:cs typeface="Calibri" panose="020F0502020204030204" charset="0"/>
            </a:endParaRPr>
          </a:p>
          <a:p>
            <a:pPr marL="457200" indent="-457200" algn="just">
              <a:buFont typeface="+mj-lt"/>
              <a:buAutoNum type="arabicPeriod" startAt="5"/>
            </a:pPr>
            <a:r>
              <a:rPr lang="en-US" sz="2200" b="1">
                <a:latin typeface="Calibri" panose="020F0502020204030204" charset="0"/>
                <a:cs typeface="Calibri" panose="020F0502020204030204" charset="0"/>
              </a:rPr>
              <a:t>Aksi Korporasi</a:t>
            </a:r>
          </a:p>
          <a:p>
            <a:pPr lvl="1" algn="just"/>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Aksi Korporasi dapat berdampak langsung pada kinerja perusahaan baik sekarang maupun di masa mendatang. Aksi korporasi yang dapat dilakukan oleh perusahaan antara lain:</a:t>
            </a:r>
          </a:p>
          <a:p>
            <a:pPr marL="1257300" lvl="2" indent="-342900" algn="just">
              <a:buFont typeface="Arial" panose="020B0604020202020204" pitchFamily="34" charset="0"/>
              <a:buChar char="•"/>
            </a:pPr>
            <a:r>
              <a:rPr lang="en-ID" altLang="en-US" sz="2200">
                <a:latin typeface="Calibri" panose="020F0502020204030204" charset="0"/>
                <a:cs typeface="Calibri" panose="020F0502020204030204" charset="0"/>
              </a:rPr>
              <a:t>Right Issue</a:t>
            </a:r>
          </a:p>
          <a:p>
            <a:pPr marL="1257300" lvl="2" indent="-342900" algn="just">
              <a:buFont typeface="Arial" panose="020B0604020202020204" pitchFamily="34" charset="0"/>
              <a:buChar char="•"/>
            </a:pPr>
            <a:r>
              <a:rPr lang="en-ID" altLang="en-US" sz="2200">
                <a:latin typeface="Calibri" panose="020F0502020204030204" charset="0"/>
                <a:cs typeface="Calibri" panose="020F0502020204030204" charset="0"/>
              </a:rPr>
              <a:t>Waran</a:t>
            </a:r>
          </a:p>
          <a:p>
            <a:pPr marL="1257300" lvl="2" indent="-342900" algn="just">
              <a:buFont typeface="Arial" panose="020B0604020202020204" pitchFamily="34" charset="0"/>
              <a:buChar char="•"/>
            </a:pPr>
            <a:r>
              <a:rPr lang="en-ID" altLang="en-US" sz="2200">
                <a:latin typeface="Calibri" panose="020F0502020204030204" charset="0"/>
                <a:cs typeface="Calibri" panose="020F0502020204030204" charset="0"/>
              </a:rPr>
              <a:t>Stock Split</a:t>
            </a:r>
          </a:p>
          <a:p>
            <a:pPr marL="1257300" lvl="2" indent="-342900" algn="just">
              <a:buFont typeface="Arial" panose="020B0604020202020204" pitchFamily="34" charset="0"/>
              <a:buChar char="•"/>
            </a:pPr>
            <a:r>
              <a:rPr lang="en-ID" altLang="en-US" sz="2200">
                <a:latin typeface="Calibri" panose="020F0502020204030204" charset="0"/>
                <a:cs typeface="Calibri" panose="020F0502020204030204" charset="0"/>
              </a:rPr>
              <a:t>Reverse Stocksplit</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610" y="103820"/>
            <a:ext cx="9328800" cy="954400"/>
          </a:xfrm>
        </p:spPr>
        <p:txBody>
          <a:bodyPr/>
          <a:lstStyle/>
          <a:p>
            <a:r>
              <a:rPr lang="en-ID" altLang="en-US" sz="4400">
                <a:latin typeface="Calibri" panose="020F0502020204030204" charset="0"/>
                <a:cs typeface="Calibri" panose="020F0502020204030204" charset="0"/>
              </a:rPr>
              <a:t>INDEKS SAHAM</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22</a:t>
            </a:fld>
            <a:endParaRPr lang="en-GB"/>
          </a:p>
        </p:txBody>
      </p:sp>
      <p:sp>
        <p:nvSpPr>
          <p:cNvPr id="6" name="Text Box 5"/>
          <p:cNvSpPr txBox="1"/>
          <p:nvPr/>
        </p:nvSpPr>
        <p:spPr>
          <a:xfrm>
            <a:off x="914400" y="1057910"/>
            <a:ext cx="10403840" cy="5384800"/>
          </a:xfrm>
          <a:prstGeom prst="rect">
            <a:avLst/>
          </a:prstGeom>
          <a:noFill/>
        </p:spPr>
        <p:txBody>
          <a:bodyPr wrap="square" rtlCol="0" anchor="t">
            <a:spAutoFit/>
          </a:bodyPr>
          <a:lstStyle/>
          <a:p>
            <a:pPr marL="285750" indent="-285750" algn="just">
              <a:buFont typeface="Arial" panose="020B0604020202020204" pitchFamily="34" charset="0"/>
              <a:buChar char="•"/>
            </a:pPr>
            <a:r>
              <a:rPr lang="en-US" sz="2200">
                <a:latin typeface="Calibri" panose="020F0502020204030204" charset="0"/>
                <a:cs typeface="Calibri" panose="020F0502020204030204" charset="0"/>
              </a:rPr>
              <a:t>Indeks harga saham adalah indikator atau cerminan pergerakan harga saham. Indeks merupakan salah satu pedoman bagi investor untuk melakukan investasi di pasar modal, khususnya saham. </a:t>
            </a:r>
          </a:p>
          <a:p>
            <a:pPr marL="285750" indent="-285750" algn="just">
              <a:buFont typeface="Arial" panose="020B0604020202020204" pitchFamily="34" charset="0"/>
              <a:buChar char="•"/>
            </a:pPr>
            <a:r>
              <a:rPr lang="en-US" sz="2200">
                <a:latin typeface="Calibri" panose="020F0502020204030204" charset="0"/>
                <a:cs typeface="Calibri" panose="020F0502020204030204" charset="0"/>
              </a:rPr>
              <a:t>Saat ini Bursa Efek Indonesia memiliki 11 jenis indeks harga saham, yang secara terus menerus disebarluaskan melalui media cetak maupun elektronik. Indeks-indeks tersebut adalah:</a:t>
            </a:r>
          </a:p>
          <a:p>
            <a:pPr marL="914400" lvl="1" indent="-457200" algn="just">
              <a:buFont typeface="Arial" panose="020B0604020202020204" pitchFamily="34" charset="0"/>
              <a:buAutoNum type="arabicPeriod"/>
            </a:pPr>
            <a:r>
              <a:rPr lang="en-ID" altLang="en-US" sz="2200" b="1">
                <a:latin typeface="Calibri" panose="020F0502020204030204" charset="0"/>
                <a:cs typeface="Calibri" panose="020F0502020204030204" charset="0"/>
              </a:rPr>
              <a:t>IHSG</a:t>
            </a:r>
            <a:r>
              <a:rPr lang="en-ID" altLang="en-US" sz="2200">
                <a:latin typeface="Calibri" panose="020F0502020204030204" charset="0"/>
                <a:cs typeface="Calibri" panose="020F0502020204030204" charset="0"/>
              </a:rPr>
              <a:t>, </a:t>
            </a:r>
            <a:r>
              <a:rPr lang="en-US" sz="2200" kern="0" noProof="0" dirty="0" err="1">
                <a:ln>
                  <a:noFill/>
                </a:ln>
                <a:effectLst/>
                <a:uLnTx/>
                <a:uFillTx/>
                <a:latin typeface="Calibri" panose="020F0502020204030204" charset="0"/>
                <a:cs typeface="Calibri" panose="020F0502020204030204" charset="0"/>
                <a:sym typeface="+mn-ea"/>
              </a:rPr>
              <a:t>menggunakan</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semua</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saham</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tercatat</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sebagai</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komponen</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kalkulasi</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Indeks</a:t>
            </a:r>
            <a:r>
              <a:rPr lang="en-US" sz="2200" kern="0" noProof="0" dirty="0">
                <a:ln>
                  <a:noFill/>
                </a:ln>
                <a:effectLst/>
                <a:uLnTx/>
                <a:uFillTx/>
                <a:latin typeface="Calibri" panose="020F0502020204030204" charset="0"/>
                <a:cs typeface="Calibri" panose="020F0502020204030204" charset="0"/>
                <a:sym typeface="+mn-ea"/>
              </a:rPr>
              <a:t>. </a:t>
            </a:r>
            <a:endParaRPr lang="en-ID" altLang="en-US" sz="2200">
              <a:latin typeface="Calibri" panose="020F0502020204030204" charset="0"/>
              <a:cs typeface="Calibri" panose="020F0502020204030204" charset="0"/>
            </a:endParaRPr>
          </a:p>
          <a:p>
            <a:pPr marL="914400" lvl="1" indent="-457200" algn="just">
              <a:buFont typeface="Arial" panose="020B0604020202020204" pitchFamily="34" charset="0"/>
              <a:buAutoNum type="arabicPeriod"/>
            </a:pPr>
            <a:r>
              <a:rPr lang="en-ID" altLang="en-US" sz="2200" b="1">
                <a:latin typeface="Calibri" panose="020F0502020204030204" charset="0"/>
                <a:cs typeface="Calibri" panose="020F0502020204030204" charset="0"/>
              </a:rPr>
              <a:t>Indeks Sektoral</a:t>
            </a:r>
            <a:r>
              <a:rPr lang="en-ID" altLang="en-US" sz="2200">
                <a:latin typeface="Calibri" panose="020F0502020204030204" charset="0"/>
                <a:cs typeface="Calibri" panose="020F0502020204030204" charset="0"/>
              </a:rPr>
              <a:t>, menggunakan semua Perusahaan Tercatat yang termasuk dalam masing-masing sektor</a:t>
            </a:r>
          </a:p>
          <a:p>
            <a:pPr marL="914400" lvl="1" indent="-457200" algn="just">
              <a:buFont typeface="Arial" panose="020B0604020202020204" pitchFamily="34" charset="0"/>
              <a:buAutoNum type="arabicPeriod"/>
            </a:pPr>
            <a:r>
              <a:rPr lang="en-ID" altLang="en-US" sz="2200" b="1">
                <a:latin typeface="Calibri" panose="020F0502020204030204" charset="0"/>
                <a:cs typeface="Calibri" panose="020F0502020204030204" charset="0"/>
              </a:rPr>
              <a:t>Indeks LQ45</a:t>
            </a:r>
            <a:r>
              <a:rPr lang="en-ID" altLang="en-US" sz="2200">
                <a:latin typeface="Calibri" panose="020F0502020204030204" charset="0"/>
                <a:cs typeface="Calibri" panose="020F0502020204030204" charset="0"/>
              </a:rPr>
              <a:t>, </a:t>
            </a:r>
            <a:r>
              <a:rPr lang="en-US" sz="2200" kern="0" noProof="0" dirty="0" err="1">
                <a:ln>
                  <a:noFill/>
                </a:ln>
                <a:effectLst/>
                <a:uLnTx/>
                <a:uFillTx/>
                <a:latin typeface="Calibri" panose="020F0502020204030204" charset="0"/>
                <a:cs typeface="Calibri" panose="020F0502020204030204" charset="0"/>
                <a:sym typeface="+mn-ea"/>
              </a:rPr>
              <a:t>menggunakan</a:t>
            </a:r>
            <a:r>
              <a:rPr lang="en-US" sz="2200" kern="0" noProof="0" dirty="0">
                <a:ln>
                  <a:noFill/>
                </a:ln>
                <a:effectLst/>
                <a:uLnTx/>
                <a:uFillTx/>
                <a:latin typeface="Calibri" panose="020F0502020204030204" charset="0"/>
                <a:cs typeface="Calibri" panose="020F0502020204030204" charset="0"/>
                <a:sym typeface="+mn-ea"/>
              </a:rPr>
              <a:t> 45 </a:t>
            </a:r>
            <a:r>
              <a:rPr lang="en-US" sz="2200" kern="0" noProof="0" dirty="0" err="1">
                <a:ln>
                  <a:noFill/>
                </a:ln>
                <a:effectLst/>
                <a:uLnTx/>
                <a:uFillTx/>
                <a:latin typeface="Calibri" panose="020F0502020204030204" charset="0"/>
                <a:cs typeface="Calibri" panose="020F0502020204030204" charset="0"/>
                <a:sym typeface="+mn-ea"/>
              </a:rPr>
              <a:t>saham</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terpilih</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setelah</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melalui</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beberapa</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tahapan</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seleksi</a:t>
            </a:r>
            <a:r>
              <a:rPr lang="en-US" sz="2200" kern="0" noProof="0" dirty="0">
                <a:ln>
                  <a:noFill/>
                </a:ln>
                <a:effectLst/>
                <a:uLnTx/>
                <a:uFillTx/>
                <a:latin typeface="Calibri" panose="020F0502020204030204" charset="0"/>
                <a:cs typeface="Calibri" panose="020F0502020204030204" charset="0"/>
                <a:sym typeface="+mn-ea"/>
              </a:rPr>
              <a:t>. </a:t>
            </a:r>
          </a:p>
          <a:p>
            <a:pPr marL="914400" lvl="1" indent="-457200" algn="just">
              <a:buFont typeface="Arial" panose="020B0604020202020204" pitchFamily="34" charset="0"/>
              <a:buAutoNum type="arabicPeriod"/>
            </a:pPr>
            <a:r>
              <a:rPr kumimoji="0" lang="en-US" sz="2200" b="1" i="0" u="none"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rPr>
              <a:t>Jakarta Islamic Index (JII)</a:t>
            </a:r>
            <a:r>
              <a:rPr kumimoji="0" lang="en-ID" altLang="en-US" sz="2200" b="0" i="0" u="none"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rPr>
              <a:t>, i</a:t>
            </a:r>
            <a:r>
              <a:rPr kumimoji="0" lang="en-US" sz="2200" b="0" i="0" u="none"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rPr>
              <a:t>ndeks yang menggunakan 30 saham yang dipilih dari saham-saham yang masuk dalam kriteria syariah</a:t>
            </a:r>
            <a:r>
              <a:rPr kumimoji="0" lang="en-ID" altLang="en-US" sz="2200" b="0" i="0" u="none"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rPr>
              <a:t>.</a:t>
            </a:r>
          </a:p>
          <a:p>
            <a:pPr marL="914400" lvl="1" indent="-457200" algn="just">
              <a:buFont typeface="Arial" panose="020B0604020202020204" pitchFamily="34" charset="0"/>
              <a:buAutoNum type="arabicPeriod"/>
            </a:pPr>
            <a:r>
              <a:rPr lang="en-ID" altLang="en-US" sz="2200" b="1">
                <a:latin typeface="Calibri" panose="020F0502020204030204" charset="0"/>
                <a:cs typeface="Calibri" panose="020F0502020204030204" charset="0"/>
              </a:rPr>
              <a:t>Indeks Kompas100</a:t>
            </a:r>
            <a:r>
              <a:rPr lang="en-ID" altLang="en-US" sz="2200">
                <a:latin typeface="Calibri" panose="020F0502020204030204" charset="0"/>
                <a:cs typeface="Calibri" panose="020F0502020204030204" charset="0"/>
              </a:rPr>
              <a:t>, </a:t>
            </a:r>
            <a:r>
              <a:rPr lang="en-US" sz="2200" kern="0" noProof="0" dirty="0" err="1">
                <a:ln>
                  <a:noFill/>
                </a:ln>
                <a:effectLst/>
                <a:uLnTx/>
                <a:uFillTx/>
                <a:latin typeface="Calibri" panose="020F0502020204030204" charset="0"/>
                <a:cs typeface="Calibri" panose="020F0502020204030204" charset="0"/>
                <a:sym typeface="+mn-ea"/>
              </a:rPr>
              <a:t>menggunakan</a:t>
            </a:r>
            <a:r>
              <a:rPr lang="en-US" sz="2200" kern="0" noProof="0" dirty="0">
                <a:ln>
                  <a:noFill/>
                </a:ln>
                <a:effectLst/>
                <a:uLnTx/>
                <a:uFillTx/>
                <a:latin typeface="Calibri" panose="020F0502020204030204" charset="0"/>
                <a:cs typeface="Calibri" panose="020F0502020204030204" charset="0"/>
                <a:sym typeface="+mn-ea"/>
              </a:rPr>
              <a:t> 100 </a:t>
            </a:r>
            <a:r>
              <a:rPr lang="en-US" sz="2200" kern="0" noProof="0" dirty="0" err="1">
                <a:ln>
                  <a:noFill/>
                </a:ln>
                <a:effectLst/>
                <a:uLnTx/>
                <a:uFillTx/>
                <a:latin typeface="Calibri" panose="020F0502020204030204" charset="0"/>
                <a:cs typeface="Calibri" panose="020F0502020204030204" charset="0"/>
                <a:sym typeface="+mn-ea"/>
              </a:rPr>
              <a:t>saham</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rPr>
              <a:t>pilihan</a:t>
            </a:r>
            <a:r>
              <a:rPr lang="en-US" sz="2200" kern="0" noProof="0" dirty="0">
                <a:ln>
                  <a:noFill/>
                </a:ln>
                <a:effectLst/>
                <a:uLnTx/>
                <a:uFillTx/>
                <a:latin typeface="Calibri" panose="020F0502020204030204" charset="0"/>
                <a:cs typeface="Calibri" panose="020F0502020204030204" charset="0"/>
                <a:sym typeface="+mn-ea"/>
              </a:rPr>
              <a:t> </a:t>
            </a:r>
            <a:r>
              <a:rPr lang="en-US" sz="2200" kern="0" noProof="0" dirty="0" err="1">
                <a:ln>
                  <a:noFill/>
                </a:ln>
                <a:effectLst/>
                <a:uLnTx/>
                <a:uFillTx/>
                <a:latin typeface="Calibri" panose="020F0502020204030204" charset="0"/>
                <a:cs typeface="Calibri" panose="020F0502020204030204" charset="0"/>
                <a:sym typeface="+mn-ea"/>
                <a:hlinkClick r:id="rId2" tooltip="Harian Kompas"/>
              </a:rPr>
              <a:t>harian</a:t>
            </a:r>
            <a:r>
              <a:rPr lang="en-US" sz="2200" kern="0" noProof="0" dirty="0">
                <a:ln>
                  <a:noFill/>
                </a:ln>
                <a:effectLst/>
                <a:uLnTx/>
                <a:uFillTx/>
                <a:latin typeface="Calibri" panose="020F0502020204030204" charset="0"/>
                <a:cs typeface="Calibri" panose="020F0502020204030204" charset="0"/>
                <a:sym typeface="+mn-ea"/>
                <a:hlinkClick r:id="rId2" tooltip="Harian Kompas"/>
              </a:rPr>
              <a:t> </a:t>
            </a:r>
            <a:r>
              <a:rPr lang="en-US" sz="2200" kern="0" noProof="0" dirty="0" err="1">
                <a:ln>
                  <a:noFill/>
                </a:ln>
                <a:effectLst/>
                <a:uLnTx/>
                <a:uFillTx/>
                <a:latin typeface="Calibri" panose="020F0502020204030204" charset="0"/>
                <a:cs typeface="Calibri" panose="020F0502020204030204" charset="0"/>
                <a:sym typeface="+mn-ea"/>
                <a:hlinkClick r:id="rId2" tooltip="Harian Kompas"/>
              </a:rPr>
              <a:t>Kompas</a:t>
            </a:r>
            <a:r>
              <a:rPr lang="en-ID" altLang="en-US" sz="2200" kern="0" noProof="0" dirty="0" err="1">
                <a:ln>
                  <a:noFill/>
                </a:ln>
                <a:effectLst/>
                <a:uLnTx/>
                <a:uFillTx/>
                <a:latin typeface="Calibri" panose="020F0502020204030204" charset="0"/>
                <a:cs typeface="Calibri" panose="020F0502020204030204" charset="0"/>
                <a:sym typeface="+mn-ea"/>
                <a:hlinkClick r:id="rId2" tooltip="Harian Kompas"/>
              </a:rPr>
              <a:t>.</a:t>
            </a:r>
            <a:endParaRPr lang="en-US" sz="2200" kern="0" noProof="0" dirty="0" err="1">
              <a:ln>
                <a:noFill/>
              </a:ln>
              <a:effectLst/>
              <a:uLnTx/>
              <a:uFillTx/>
              <a:latin typeface="Calibri" panose="020F0502020204030204" charset="0"/>
              <a:cs typeface="Calibri" panose="020F0502020204030204" charset="0"/>
              <a:sym typeface="+mn-ea"/>
              <a:hlinkClick r:id="rId2" tooltip="Harian Kompas"/>
            </a:endParaRPr>
          </a:p>
          <a:p>
            <a:pPr marL="342900" indent="-342900" algn="just">
              <a:buFont typeface="Arial" panose="020B0604020202020204" pitchFamily="34" charset="0"/>
              <a:buChar char="•"/>
            </a:pPr>
            <a:endParaRPr lang="en-ID" altLang="en-US"/>
          </a:p>
          <a:p>
            <a:pPr indent="0" algn="just">
              <a:buFont typeface="Arial" panose="020B0604020202020204" pitchFamily="34" charset="0"/>
              <a:buNone/>
            </a:pPr>
            <a:endParaRPr lang="en-ID" altLang="en-US"/>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9320" y="619760"/>
            <a:ext cx="10192385" cy="5226050"/>
          </a:xfrm>
        </p:spPr>
        <p:txBody>
          <a:bodyPr/>
          <a:lstStyle/>
          <a:p>
            <a:pPr marL="914400" lvl="1" indent="-457200" algn="just">
              <a:buFont typeface="+mj-lt"/>
              <a:buAutoNum type="arabicPeriod" startAt="6"/>
            </a:pPr>
            <a:r>
              <a:rPr lang="en-US" sz="2200" b="1" noProof="0" dirty="0">
                <a:ln>
                  <a:noFill/>
                </a:ln>
                <a:solidFill>
                  <a:schemeClr val="tx1"/>
                </a:solidFill>
                <a:effectLst/>
                <a:uLnTx/>
                <a:uFillTx/>
                <a:latin typeface="Calibri" panose="020F0502020204030204" charset="0"/>
                <a:ea typeface="+mn-ea"/>
                <a:cs typeface="Calibri" panose="020F0502020204030204" charset="0"/>
                <a:sym typeface="+mn-ea"/>
              </a:rPr>
              <a:t>Indeks Individual</a:t>
            </a:r>
            <a:r>
              <a:rPr lang="en-ID" altLang="en-US" sz="2200" noProof="0" dirty="0">
                <a:ln>
                  <a:noFill/>
                </a:ln>
                <a:solidFill>
                  <a:schemeClr val="tx1"/>
                </a:solidFill>
                <a:effectLst/>
                <a:uLnTx/>
                <a:uFillTx/>
                <a:latin typeface="Calibri" panose="020F0502020204030204" charset="0"/>
                <a:ea typeface="+mn-ea"/>
                <a:cs typeface="Calibri" panose="020F0502020204030204" charset="0"/>
                <a:sym typeface="+mn-ea"/>
              </a:rPr>
              <a:t>, i</a:t>
            </a:r>
            <a:r>
              <a:rPr lang="en-US" sz="2200" noProof="0" dirty="0">
                <a:ln>
                  <a:noFill/>
                </a:ln>
                <a:solidFill>
                  <a:schemeClr val="tx1"/>
                </a:solidFill>
                <a:effectLst/>
                <a:uLnTx/>
                <a:uFillTx/>
                <a:latin typeface="Calibri" panose="020F0502020204030204" charset="0"/>
                <a:ea typeface="+mn-ea"/>
                <a:cs typeface="Calibri" panose="020F0502020204030204" charset="0"/>
                <a:sym typeface="+mn-ea"/>
              </a:rPr>
              <a:t>ndeks harga saham masing-masing Perusahaan Tercatat</a:t>
            </a:r>
            <a:r>
              <a:rPr lang="en-ID" altLang="en-US" sz="2200" noProof="0" dirty="0">
                <a:ln>
                  <a:noFill/>
                </a:ln>
                <a:solidFill>
                  <a:schemeClr val="tx1"/>
                </a:solidFill>
                <a:effectLst/>
                <a:uLnTx/>
                <a:uFillTx/>
                <a:latin typeface="Calibri" panose="020F0502020204030204" charset="0"/>
                <a:ea typeface="+mn-ea"/>
                <a:cs typeface="Calibri" panose="020F0502020204030204" charset="0"/>
                <a:sym typeface="+mn-ea"/>
              </a:rPr>
              <a:t>.</a:t>
            </a:r>
            <a:endParaRPr kumimoji="0" lang="en-US" sz="2200" b="0" i="0"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endParaRPr>
          </a:p>
          <a:p>
            <a:pPr marL="914400" lvl="1" indent="-457200" algn="just">
              <a:buFont typeface="+mj-lt"/>
              <a:buAutoNum type="arabicPeriod" startAt="6"/>
            </a:pPr>
            <a:r>
              <a:rPr lang="en-US" sz="2200" b="1" noProof="0" dirty="0">
                <a:ln>
                  <a:noFill/>
                </a:ln>
                <a:solidFill>
                  <a:schemeClr val="tx1"/>
                </a:solidFill>
                <a:effectLst/>
                <a:uLnTx/>
                <a:uFillTx/>
                <a:latin typeface="Calibri" panose="020F0502020204030204" charset="0"/>
                <a:ea typeface="+mn-ea"/>
                <a:cs typeface="Calibri" panose="020F0502020204030204" charset="0"/>
                <a:sym typeface="+mn-ea"/>
              </a:rPr>
              <a:t>Indeks BISNIS-27</a:t>
            </a:r>
            <a:r>
              <a:rPr lang="en-ID" altLang="en-US" sz="2200" noProof="0" dirty="0">
                <a:ln>
                  <a:noFill/>
                </a:ln>
                <a:solidFill>
                  <a:schemeClr val="tx1"/>
                </a:solidFill>
                <a:effectLst/>
                <a:uLnTx/>
                <a:uFillTx/>
                <a:latin typeface="Calibri" panose="020F0502020204030204" charset="0"/>
                <a:ea typeface="+mn-ea"/>
                <a:cs typeface="Calibri" panose="020F0502020204030204" charset="0"/>
                <a:sym typeface="+mn-ea"/>
              </a:rPr>
              <a:t>, i</a:t>
            </a:r>
            <a:r>
              <a:rPr lang="en-US" sz="2200" noProof="0" dirty="0">
                <a:ln>
                  <a:noFill/>
                </a:ln>
                <a:solidFill>
                  <a:schemeClr val="tx1"/>
                </a:solidFill>
                <a:effectLst/>
                <a:uLnTx/>
                <a:uFillTx/>
                <a:latin typeface="Calibri" panose="020F0502020204030204" charset="0"/>
                <a:ea typeface="+mn-ea"/>
                <a:cs typeface="Calibri" panose="020F0502020204030204" charset="0"/>
                <a:sym typeface="+mn-ea"/>
              </a:rPr>
              <a:t>ndeks yang terdiri dari 27 saham Perusahaan Tercatat yang dipilih berdasarkan kriteria </a:t>
            </a:r>
            <a:r>
              <a:rPr lang="en-ID" altLang="en-US" sz="2200" noProof="0" dirty="0">
                <a:ln>
                  <a:noFill/>
                </a:ln>
                <a:solidFill>
                  <a:schemeClr val="tx1"/>
                </a:solidFill>
                <a:effectLst/>
                <a:uLnTx/>
                <a:uFillTx/>
                <a:latin typeface="Calibri" panose="020F0502020204030204" charset="0"/>
                <a:ea typeface="+mn-ea"/>
                <a:cs typeface="Calibri" panose="020F0502020204030204" charset="0"/>
                <a:sym typeface="+mn-ea"/>
              </a:rPr>
              <a:t>yang dipilih oleh BEI dan harian Bisnis Indonesia.</a:t>
            </a:r>
            <a:endParaRPr kumimoji="0" lang="en-ID" altLang="en-US" sz="2200" b="0" i="0" u="none" strike="noStrike" kern="0" cap="none" spc="0" normalizeH="0" baseline="0" noProof="0" dirty="0">
              <a:ln>
                <a:noFill/>
              </a:ln>
              <a:solidFill>
                <a:schemeClr val="tx1"/>
              </a:solidFill>
              <a:effectLst/>
              <a:uLnTx/>
              <a:uFillTx/>
              <a:latin typeface="Calibri" panose="020F0502020204030204" charset="0"/>
              <a:ea typeface="+mn-ea"/>
              <a:cs typeface="Calibri" panose="020F0502020204030204" charset="0"/>
              <a:sym typeface="+mn-ea"/>
            </a:endParaRPr>
          </a:p>
          <a:p>
            <a:pPr marL="914400" lvl="1" indent="-457200" algn="just">
              <a:buFont typeface="+mj-lt"/>
              <a:buAutoNum type="arabicPeriod" startAt="6"/>
            </a:pPr>
            <a:r>
              <a:rPr lang="en-ID" altLang="en-US" sz="2200" b="1">
                <a:latin typeface="Calibri" panose="020F0502020204030204" charset="0"/>
                <a:cs typeface="Calibri" panose="020F0502020204030204" charset="0"/>
              </a:rPr>
              <a:t>Indeks PEFINDO25</a:t>
            </a:r>
            <a:r>
              <a:rPr lang="en-ID" altLang="en-US" sz="2200">
                <a:latin typeface="Calibri" panose="020F0502020204030204" charset="0"/>
                <a:cs typeface="Calibri" panose="020F0502020204030204" charset="0"/>
              </a:rPr>
              <a:t>, indeks ini dimaksudkan untuk memberikan tambahan informasi bagi pemodal khususnya untuk saham-saham emiten kecil dan menengah (Small Medium Enterprises / SME). </a:t>
            </a:r>
          </a:p>
          <a:p>
            <a:pPr marL="914400" lvl="1" indent="-457200" algn="just">
              <a:buFont typeface="+mj-lt"/>
              <a:buAutoNum type="arabicPeriod" startAt="6"/>
            </a:pPr>
            <a:r>
              <a:rPr lang="en-ID" altLang="en-US" sz="2200" b="1">
                <a:latin typeface="Calibri" panose="020F0502020204030204" charset="0"/>
                <a:cs typeface="Calibri" panose="020F0502020204030204" charset="0"/>
              </a:rPr>
              <a:t>Indeks SRI-KEHATI</a:t>
            </a:r>
            <a:r>
              <a:rPr lang="en-ID" altLang="en-US" sz="2200">
                <a:latin typeface="Calibri" panose="020F0502020204030204" charset="0"/>
                <a:cs typeface="Calibri" panose="020F0502020204030204" charset="0"/>
              </a:rPr>
              <a:t>, indeks ini diharapkan memberi tambahan informasi kepada investor yang ingin berinvestasi pada emiten-emiten yang memiliki kinerja sangat baik dalam mendorong usaha berkelanjutan, serta memiliki kesadaran terhadap lingkungan dan menjalankan tata kelola perusahaan yang baik.</a:t>
            </a:r>
          </a:p>
          <a:p>
            <a:pPr marL="914400" lvl="1" indent="-457200" algn="just">
              <a:buFont typeface="+mj-lt"/>
              <a:buAutoNum type="arabicPeriod" startAt="6"/>
            </a:pPr>
            <a:r>
              <a:rPr lang="en-ID" altLang="en-US" sz="2200" b="1">
                <a:latin typeface="Calibri" panose="020F0502020204030204" charset="0"/>
                <a:cs typeface="Calibri" panose="020F0502020204030204" charset="0"/>
              </a:rPr>
              <a:t>Indeks Papan Utama</a:t>
            </a:r>
            <a:r>
              <a:rPr lang="en-ID" altLang="en-US" sz="2200">
                <a:latin typeface="Calibri" panose="020F0502020204030204" charset="0"/>
                <a:cs typeface="Calibri" panose="020F0502020204030204" charset="0"/>
              </a:rPr>
              <a:t>, menggunakan saham-saham Perusahaan Tercatat yang masuk dalam Papan Utama. </a:t>
            </a:r>
          </a:p>
          <a:p>
            <a:pPr marL="914400" lvl="1" indent="-457200" algn="just">
              <a:buFont typeface="+mj-lt"/>
              <a:buAutoNum type="arabicPeriod" startAt="6"/>
            </a:pPr>
            <a:r>
              <a:rPr lang="en-ID" altLang="en-US" sz="2200" b="1">
                <a:latin typeface="Calibri" panose="020F0502020204030204" charset="0"/>
                <a:cs typeface="Calibri" panose="020F0502020204030204" charset="0"/>
              </a:rPr>
              <a:t>Indeks Papan Pengembangan</a:t>
            </a:r>
            <a:r>
              <a:rPr lang="en-ID" altLang="en-US" sz="2200">
                <a:latin typeface="Calibri" panose="020F0502020204030204" charset="0"/>
                <a:cs typeface="Calibri" panose="020F0502020204030204" charset="0"/>
              </a:rPr>
              <a:t>, mengguanakn saham-saham Perusahaan Tercatat yang masuk dalam Papan Pengembangan.</a:t>
            </a:r>
          </a:p>
          <a:p>
            <a:pPr marL="914400" lvl="1" indent="-457200" algn="just">
              <a:buFont typeface="+mj-lt"/>
              <a:buAutoNum type="arabicPeriod" startAt="6"/>
            </a:pPr>
            <a:endParaRPr lang="en-ID" altLang="en-US" sz="2200">
              <a:latin typeface="Calibri" panose="020F0502020204030204" charset="0"/>
              <a:cs typeface="Calibri" panose="020F0502020204030204" charset="0"/>
            </a:endParaRPr>
          </a:p>
          <a:p>
            <a:pPr marL="914400" lvl="1" indent="-457200" algn="just">
              <a:buFont typeface="Arial" panose="020B0604020202020204" pitchFamily="34" charset="0"/>
              <a:buAutoNum type="arabicPeriod" startAt="6"/>
            </a:pPr>
            <a:endParaRPr lang="en-ID" altLang="en-US" sz="2400">
              <a:latin typeface="Calibri" panose="020F0502020204030204" charset="0"/>
              <a:cs typeface="Calibri" panose="020F0502020204030204" charset="0"/>
            </a:endParaRPr>
          </a:p>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23</a:t>
            </a:fld>
            <a:endParaRPr lang="en-GB"/>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25" y="376870"/>
            <a:ext cx="9328800" cy="954400"/>
          </a:xfrm>
        </p:spPr>
        <p:txBody>
          <a:bodyPr/>
          <a:lstStyle/>
          <a:p>
            <a:r>
              <a:rPr lang="en-ID" altLang="en-US" sz="4000">
                <a:latin typeface="Calibri" panose="020F0502020204030204" charset="0"/>
                <a:cs typeface="Calibri" panose="020F0502020204030204" charset="0"/>
              </a:rPr>
              <a:t>INITIAL PUBLIC OFFERING</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24</a:t>
            </a:fld>
            <a:endParaRPr lang="en-GB" sz="1780"/>
          </a:p>
        </p:txBody>
      </p:sp>
      <p:sp>
        <p:nvSpPr>
          <p:cNvPr id="6" name="Content Placeholder 5"/>
          <p:cNvSpPr>
            <a:spLocks noGrp="1"/>
          </p:cNvSpPr>
          <p:nvPr>
            <p:ph idx="1"/>
          </p:nvPr>
        </p:nvSpPr>
        <p:spPr>
          <a:xfrm>
            <a:off x="1286510" y="1594485"/>
            <a:ext cx="9474200" cy="5937250"/>
          </a:xfrm>
        </p:spPr>
        <p:txBody>
          <a:bodyPr>
            <a:normAutofit/>
          </a:bodyPr>
          <a:lstStyle/>
          <a:p>
            <a:pPr algn="just">
              <a:buClr>
                <a:srgbClr val="000000"/>
              </a:buClr>
              <a:buFont typeface="Arial" panose="020B0604020202020204" pitchFamily="34" charset="0"/>
              <a:buChar char="•"/>
            </a:pPr>
            <a:r>
              <a:rPr lang="en-ID" altLang="en-US" sz="2200" dirty="0">
                <a:solidFill>
                  <a:schemeClr val="tx1"/>
                </a:solidFill>
                <a:latin typeface="Calibri" panose="020F0502020204030204" charset="0"/>
                <a:cs typeface="Calibri" panose="020F0502020204030204" charset="0"/>
              </a:rPr>
              <a:t>I</a:t>
            </a:r>
            <a:r>
              <a:rPr lang="en-US" sz="2200" dirty="0" err="1">
                <a:solidFill>
                  <a:schemeClr val="tx1"/>
                </a:solidFill>
                <a:latin typeface="Calibri" panose="020F0502020204030204" charset="0"/>
                <a:cs typeface="Calibri" panose="020F0502020204030204" charset="0"/>
              </a:rPr>
              <a:t>nitial</a:t>
            </a:r>
            <a:r>
              <a:rPr lang="en-US" sz="2200" dirty="0">
                <a:solidFill>
                  <a:schemeClr val="tx1"/>
                </a:solidFill>
                <a:latin typeface="Calibri" panose="020F0502020204030204" charset="0"/>
                <a:cs typeface="Calibri" panose="020F0502020204030204" charset="0"/>
              </a:rPr>
              <a:t> Public Offering </a:t>
            </a:r>
            <a:r>
              <a:rPr lang="en-US" sz="2200" dirty="0" err="1">
                <a:solidFill>
                  <a:schemeClr val="tx1"/>
                </a:solidFill>
                <a:latin typeface="Calibri" panose="020F0502020204030204" charset="0"/>
                <a:cs typeface="Calibri" panose="020F0502020204030204" charset="0"/>
              </a:rPr>
              <a:t>atau</a:t>
            </a:r>
            <a:r>
              <a:rPr lang="en-US" sz="2200" dirty="0">
                <a:solidFill>
                  <a:schemeClr val="tx1"/>
                </a:solidFill>
                <a:latin typeface="Calibri" panose="020F0502020204030204" charset="0"/>
                <a:cs typeface="Calibri" panose="020F0502020204030204" charset="0"/>
              </a:rPr>
              <a:t> IPO </a:t>
            </a:r>
            <a:r>
              <a:rPr lang="en-US" sz="2200" dirty="0" err="1">
                <a:solidFill>
                  <a:schemeClr val="tx1"/>
                </a:solidFill>
                <a:latin typeface="Calibri" panose="020F0502020204030204" charset="0"/>
                <a:cs typeface="Calibri" panose="020F0502020204030204" charset="0"/>
              </a:rPr>
              <a:t>adalah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suatu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pertama</a:t>
            </a:r>
            <a:r>
              <a:rPr lang="en-US" sz="2200" dirty="0">
                <a:solidFill>
                  <a:schemeClr val="tx1"/>
                </a:solidFill>
                <a:latin typeface="Calibri" panose="020F0502020204030204" charset="0"/>
                <a:cs typeface="Calibri" panose="020F0502020204030204" charset="0"/>
              </a:rPr>
              <a:t> kali </a:t>
            </a:r>
            <a:r>
              <a:rPr lang="en-US" sz="2200" dirty="0" err="1">
                <a:solidFill>
                  <a:schemeClr val="tx1"/>
                </a:solidFill>
                <a:latin typeface="Calibri" panose="020F0502020204030204" charset="0"/>
                <a:cs typeface="Calibri" panose="020F0502020204030204" charset="0"/>
              </a:rPr>
              <a:t>dilepas</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untuk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dijual</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kepada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masyarakat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atau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publik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sehingga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tidak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dikuasai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lagi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secara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privat</a:t>
            </a:r>
            <a:r>
              <a:rPr lang="en-US" sz="2200" dirty="0">
                <a:solidFill>
                  <a:schemeClr val="tx1"/>
                </a:solidFill>
                <a:latin typeface="Calibri" panose="020F0502020204030204" charset="0"/>
                <a:cs typeface="Calibri" panose="020F0502020204030204" charset="0"/>
              </a:rPr>
              <a:t>. Perusahaan yang </a:t>
            </a:r>
            <a:r>
              <a:rPr lang="en-US" sz="2200" dirty="0" err="1">
                <a:solidFill>
                  <a:schemeClr val="tx1"/>
                </a:solidFill>
                <a:latin typeface="Calibri" panose="020F0502020204030204" charset="0"/>
                <a:cs typeface="Calibri" panose="020F0502020204030204" charset="0"/>
              </a:rPr>
              <a:t>melakukan</a:t>
            </a:r>
            <a:r>
              <a:rPr lang="en-US" sz="2200" dirty="0">
                <a:solidFill>
                  <a:schemeClr val="tx1"/>
                </a:solidFill>
                <a:latin typeface="Calibri" panose="020F0502020204030204" charset="0"/>
                <a:cs typeface="Calibri" panose="020F0502020204030204" charset="0"/>
              </a:rPr>
              <a:t> IPO </a:t>
            </a:r>
            <a:r>
              <a:rPr lang="en-US" sz="2200" dirty="0" err="1">
                <a:solidFill>
                  <a:schemeClr val="tx1"/>
                </a:solidFill>
                <a:latin typeface="Calibri" panose="020F0502020204030204" charset="0"/>
                <a:cs typeface="Calibri" panose="020F0502020204030204" charset="0"/>
              </a:rPr>
              <a:t>biasanya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disebut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dengan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yang  “Go Public”.</a:t>
            </a:r>
          </a:p>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rPr>
              <a:t>Perusahaan yang </a:t>
            </a:r>
            <a:r>
              <a:rPr lang="en-US" sz="2200" dirty="0" err="1">
                <a:solidFill>
                  <a:schemeClr val="tx1"/>
                </a:solidFill>
                <a:latin typeface="Calibri" panose="020F0502020204030204" charset="0"/>
                <a:cs typeface="Calibri" panose="020F0502020204030204" charset="0"/>
              </a:rPr>
              <a:t>sudah</a:t>
            </a:r>
            <a:r>
              <a:rPr lang="en-US" sz="2200" dirty="0">
                <a:solidFill>
                  <a:schemeClr val="tx1"/>
                </a:solidFill>
                <a:latin typeface="Calibri" panose="020F0502020204030204" charset="0"/>
                <a:cs typeface="Calibri" panose="020F0502020204030204" charset="0"/>
              </a:rPr>
              <a:t> go public </a:t>
            </a:r>
            <a:r>
              <a:rPr lang="en-US" sz="2200" dirty="0" err="1">
                <a:solidFill>
                  <a:schemeClr val="tx1"/>
                </a:solidFill>
                <a:latin typeface="Calibri" panose="020F0502020204030204" charset="0"/>
                <a:cs typeface="Calibri" panose="020F0502020204030204" charset="0"/>
              </a:rPr>
              <a:t>akan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terdaftar</a:t>
            </a:r>
            <a:r>
              <a:rPr lang="en-US" sz="2200" dirty="0">
                <a:solidFill>
                  <a:schemeClr val="tx1"/>
                </a:solidFill>
                <a:latin typeface="Calibri" panose="020F0502020204030204" charset="0"/>
                <a:cs typeface="Calibri" panose="020F0502020204030204" charset="0"/>
              </a:rPr>
              <a:t> di Bursa </a:t>
            </a:r>
            <a:r>
              <a:rPr lang="en-US" sz="2200" dirty="0" err="1">
                <a:solidFill>
                  <a:schemeClr val="tx1"/>
                </a:solidFill>
                <a:latin typeface="Calibri" panose="020F0502020204030204" charset="0"/>
                <a:cs typeface="Calibri" panose="020F0502020204030204" charset="0"/>
              </a:rPr>
              <a:t>Efek</a:t>
            </a:r>
            <a:r>
              <a:rPr lang="en-US" sz="2200" dirty="0">
                <a:solidFill>
                  <a:schemeClr val="tx1"/>
                </a:solidFill>
                <a:latin typeface="Calibri" panose="020F0502020204030204" charset="0"/>
                <a:cs typeface="Calibri" panose="020F0502020204030204" charset="0"/>
              </a:rPr>
              <a:t> Indonesia (BEI) </a:t>
            </a:r>
            <a:r>
              <a:rPr lang="en-US" sz="2200" dirty="0" err="1">
                <a:solidFill>
                  <a:schemeClr val="tx1"/>
                </a:solidFill>
                <a:latin typeface="Calibri" panose="020F0502020204030204" charset="0"/>
                <a:cs typeface="Calibri" panose="020F0502020204030204" charset="0"/>
              </a:rPr>
              <a:t>dan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disebut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sebagai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emiten</a:t>
            </a:r>
            <a:r>
              <a:rPr lang="en-US" sz="2200" dirty="0">
                <a:solidFill>
                  <a:schemeClr val="tx1"/>
                </a:solidFill>
                <a:latin typeface="Calibri" panose="020F0502020204030204" charset="0"/>
                <a:cs typeface="Calibri" panose="020F0502020204030204" charset="0"/>
              </a:rPr>
              <a:t>.</a:t>
            </a:r>
          </a:p>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rPr>
              <a:t>Perusahaan go public </a:t>
            </a:r>
            <a:r>
              <a:rPr lang="en-US" sz="2200" dirty="0" err="1">
                <a:solidFill>
                  <a:schemeClr val="tx1"/>
                </a:solidFill>
                <a:latin typeface="Calibri" panose="020F0502020204030204" charset="0"/>
                <a:cs typeface="Calibri" panose="020F0502020204030204" charset="0"/>
              </a:rPr>
              <a:t>juga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wajib</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untuk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melaporkan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kondisi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keuangan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serta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kinerja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kepada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publik</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dapat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dilihat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pada</a:t>
            </a:r>
            <a:r>
              <a:rPr lang="en-US" sz="2200" dirty="0">
                <a:solidFill>
                  <a:schemeClr val="tx1"/>
                </a:solidFill>
                <a:latin typeface="Calibri" panose="020F0502020204030204" charset="0"/>
                <a:cs typeface="Calibri" panose="020F0502020204030204" charset="0"/>
              </a:rPr>
              <a:t> website bursa </a:t>
            </a:r>
            <a:r>
              <a:rPr lang="en-US" sz="2200" dirty="0" err="1">
                <a:solidFill>
                  <a:schemeClr val="tx1"/>
                </a:solidFill>
                <a:latin typeface="Calibri" panose="020F0502020204030204" charset="0"/>
                <a:cs typeface="Calibri" panose="020F0502020204030204" charset="0"/>
              </a:rPr>
              <a:t>efek</a:t>
            </a:r>
            <a:r>
              <a:rPr lang="en-US" sz="2200" dirty="0">
                <a:solidFill>
                  <a:schemeClr val="tx1"/>
                </a:solidFill>
                <a:latin typeface="Calibri" panose="020F0502020204030204" charset="0"/>
                <a:cs typeface="Calibri" panose="020F0502020204030204" charset="0"/>
              </a:rPr>
              <a:t> Indonesia.</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25</a:t>
            </a:fld>
            <a:endParaRPr lang="en-GB" sz="1780"/>
          </a:p>
        </p:txBody>
      </p:sp>
      <p:sp>
        <p:nvSpPr>
          <p:cNvPr id="3" name="Content Placeholder 2"/>
          <p:cNvSpPr>
            <a:spLocks noGrp="1"/>
          </p:cNvSpPr>
          <p:nvPr/>
        </p:nvSpPr>
        <p:spPr>
          <a:xfrm>
            <a:off x="1475105" y="923925"/>
            <a:ext cx="9241155" cy="4120515"/>
          </a:xfrm>
          <a:prstGeom prst="rect">
            <a:avLst/>
          </a:prstGeom>
        </p:spPr>
        <p:txBody>
          <a:bodyPr vert="horz" lIns="121920" tIns="60960" rIns="121920" bIns="6096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0" indent="0" algn="just">
              <a:buNone/>
            </a:pPr>
            <a:r>
              <a:rPr lang="en-ID" altLang="en-US" dirty="0">
                <a:solidFill>
                  <a:schemeClr val="tx1"/>
                </a:solidFill>
                <a:latin typeface="Calibri" panose="020F0502020204030204" charset="0"/>
                <a:cs typeface="Calibri" panose="020F0502020204030204" charset="0"/>
              </a:rPr>
              <a:t>K</a:t>
            </a:r>
            <a:r>
              <a:rPr lang="en-US" dirty="0" err="1">
                <a:solidFill>
                  <a:schemeClr val="tx1"/>
                </a:solidFill>
                <a:latin typeface="Calibri" panose="020F0502020204030204" charset="0"/>
                <a:cs typeface="Calibri" panose="020F0502020204030204" charset="0"/>
              </a:rPr>
              <a:t>euntungan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bagi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a:t>
            </a:r>
            <a:r>
              <a:rPr lang="en-ID" altLang="en-US" dirty="0" err="1">
                <a:solidFill>
                  <a:schemeClr val="tx1"/>
                </a:solidFill>
                <a:latin typeface="Calibri" panose="020F0502020204030204" charset="0"/>
                <a:cs typeface="Calibri" panose="020F0502020204030204" charset="0"/>
              </a:rPr>
              <a:t>ketika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melakukan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penawaran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umum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atau</a:t>
            </a:r>
            <a:r>
              <a:rPr lang="en-US" dirty="0">
                <a:solidFill>
                  <a:schemeClr val="tx1"/>
                </a:solidFill>
                <a:latin typeface="Calibri" panose="020F0502020204030204" charset="0"/>
                <a:cs typeface="Calibri" panose="020F0502020204030204" charset="0"/>
              </a:rPr>
              <a:t> initial public offering (IPO) </a:t>
            </a:r>
            <a:r>
              <a:rPr lang="en-US" dirty="0" err="1">
                <a:solidFill>
                  <a:schemeClr val="tx1"/>
                </a:solidFill>
                <a:latin typeface="Calibri" panose="020F0502020204030204" charset="0"/>
                <a:cs typeface="Calibri" panose="020F0502020204030204" charset="0"/>
              </a:rPr>
              <a:t>atau</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biasa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disebut</a:t>
            </a:r>
            <a:r>
              <a:rPr lang="en-US" dirty="0">
                <a:solidFill>
                  <a:schemeClr val="tx1"/>
                </a:solidFill>
                <a:latin typeface="Calibri" panose="020F0502020204030204" charset="0"/>
                <a:cs typeface="Calibri" panose="020F0502020204030204" charset="0"/>
              </a:rPr>
              <a:t> go public.</a:t>
            </a:r>
          </a:p>
          <a:p>
            <a:pPr algn="just">
              <a:buClr>
                <a:srgbClr val="000000"/>
              </a:buClr>
            </a:pPr>
            <a:r>
              <a:rPr lang="en-US" b="1" dirty="0" err="1">
                <a:solidFill>
                  <a:schemeClr val="tx1"/>
                </a:solidFill>
                <a:latin typeface="Calibri" panose="020F0502020204030204" charset="0"/>
                <a:cs typeface="Calibri" panose="020F0502020204030204" charset="0"/>
              </a:rPr>
              <a:t>Memperoleh</a:t>
            </a:r>
            <a:r>
              <a:rPr lang="en-US" b="1" dirty="0">
                <a:solidFill>
                  <a:schemeClr val="tx1"/>
                </a:solidFill>
                <a:latin typeface="Calibri" panose="020F0502020204030204" charset="0"/>
                <a:cs typeface="Calibri" panose="020F0502020204030204" charset="0"/>
              </a:rPr>
              <a:t> </a:t>
            </a:r>
            <a:r>
              <a:rPr lang="en-US" b="1" dirty="0" err="1">
                <a:solidFill>
                  <a:schemeClr val="tx1"/>
                </a:solidFill>
                <a:latin typeface="Calibri" panose="020F0502020204030204" charset="0"/>
                <a:cs typeface="Calibri" panose="020F0502020204030204" charset="0"/>
              </a:rPr>
              <a:t>sumber</a:t>
            </a:r>
            <a:r>
              <a:rPr lang="en-US" b="1" dirty="0">
                <a:solidFill>
                  <a:schemeClr val="tx1"/>
                </a:solidFill>
                <a:latin typeface="Calibri" panose="020F0502020204030204" charset="0"/>
                <a:cs typeface="Calibri" panose="020F0502020204030204" charset="0"/>
              </a:rPr>
              <a:t> </a:t>
            </a:r>
            <a:r>
              <a:rPr lang="en-US" b="1" dirty="0" err="1">
                <a:solidFill>
                  <a:schemeClr val="tx1"/>
                </a:solidFill>
                <a:latin typeface="Calibri" panose="020F0502020204030204" charset="0"/>
                <a:cs typeface="Calibri" panose="020F0502020204030204" charset="0"/>
              </a:rPr>
              <a:t>pendanaan</a:t>
            </a:r>
            <a:r>
              <a:rPr lang="en-US" b="1" dirty="0">
                <a:solidFill>
                  <a:schemeClr val="tx1"/>
                </a:solidFill>
                <a:latin typeface="Calibri" panose="020F0502020204030204" charset="0"/>
                <a:cs typeface="Calibri" panose="020F0502020204030204" charset="0"/>
              </a:rPr>
              <a:t> </a:t>
            </a:r>
            <a:r>
              <a:rPr lang="en-US" b="1" dirty="0" err="1">
                <a:solidFill>
                  <a:schemeClr val="tx1"/>
                </a:solidFill>
                <a:latin typeface="Calibri" panose="020F0502020204030204" charset="0"/>
                <a:cs typeface="Calibri" panose="020F0502020204030204" charset="0"/>
              </a:rPr>
              <a:t>baru</a:t>
            </a:r>
            <a:endParaRPr lang="en-US" dirty="0">
              <a:solidFill>
                <a:schemeClr val="tx1"/>
              </a:solidFill>
              <a:latin typeface="Calibri" panose="020F0502020204030204" charset="0"/>
              <a:cs typeface="Calibri" panose="020F0502020204030204" charset="0"/>
            </a:endParaRPr>
          </a:p>
          <a:p>
            <a:pPr marL="0" lvl="0" indent="0" algn="just">
              <a:buClr>
                <a:srgbClr val="000000"/>
              </a:buClr>
              <a:buFont typeface="Arial" panose="020B0604020202020204" pitchFamily="34" charset="0"/>
              <a:buNone/>
            </a:pPr>
            <a:r>
              <a:rPr lang="en-ID" altLang="en-US" dirty="0">
                <a:solidFill>
                  <a:schemeClr val="tx1"/>
                </a:solidFill>
                <a:latin typeface="Calibri" panose="020F0502020204030204" charset="0"/>
                <a:cs typeface="Calibri" panose="020F0502020204030204" charset="0"/>
              </a:rPr>
              <a:t>D</a:t>
            </a:r>
            <a:r>
              <a:rPr lang="en-US" dirty="0">
                <a:solidFill>
                  <a:schemeClr val="tx1"/>
                </a:solidFill>
                <a:latin typeface="Calibri" panose="020F0502020204030204" charset="0"/>
                <a:cs typeface="Calibri" panose="020F0502020204030204" charset="0"/>
              </a:rPr>
              <a:t>ana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pengembangan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baik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penambahan</a:t>
            </a:r>
            <a:r>
              <a:rPr lang="en-US" dirty="0">
                <a:solidFill>
                  <a:schemeClr val="tx1"/>
                </a:solidFill>
                <a:latin typeface="Calibri" panose="020F0502020204030204" charset="0"/>
                <a:cs typeface="Calibri" panose="020F0502020204030204" charset="0"/>
              </a:rPr>
              <a:t> modal </a:t>
            </a:r>
            <a:r>
              <a:rPr lang="en-US" dirty="0" err="1">
                <a:solidFill>
                  <a:schemeClr val="tx1"/>
                </a:solidFill>
                <a:latin typeface="Calibri" panose="020F0502020204030204" charset="0"/>
                <a:cs typeface="Calibri" panose="020F0502020204030204" charset="0"/>
              </a:rPr>
              <a:t>kerja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maupun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untuk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ekspansi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usaha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adalah</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faktor</a:t>
            </a:r>
            <a:r>
              <a:rPr lang="en-US" dirty="0">
                <a:solidFill>
                  <a:schemeClr val="tx1"/>
                </a:solidFill>
                <a:latin typeface="Calibri" panose="020F0502020204030204" charset="0"/>
                <a:cs typeface="Calibri" panose="020F0502020204030204" charset="0"/>
              </a:rPr>
              <a:t> yang </a:t>
            </a:r>
            <a:r>
              <a:rPr lang="en-US" dirty="0" err="1">
                <a:solidFill>
                  <a:schemeClr val="tx1"/>
                </a:solidFill>
                <a:latin typeface="Calibri" panose="020F0502020204030204" charset="0"/>
                <a:cs typeface="Calibri" panose="020F0502020204030204" charset="0"/>
              </a:rPr>
              <a:t>sering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menjadi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kendala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banyak</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a:t>
            </a:r>
          </a:p>
          <a:p>
            <a:pPr algn="just">
              <a:buClr>
                <a:srgbClr val="000000"/>
              </a:buClr>
            </a:pPr>
            <a:r>
              <a:rPr lang="en-US" b="1" dirty="0" err="1">
                <a:solidFill>
                  <a:schemeClr val="tx1"/>
                </a:solidFill>
                <a:latin typeface="Calibri" panose="020F0502020204030204" charset="0"/>
                <a:cs typeface="Calibri" panose="020F0502020204030204" charset="0"/>
              </a:rPr>
              <a:t>Meningkatkan</a:t>
            </a:r>
            <a:r>
              <a:rPr lang="en-US" b="1" dirty="0">
                <a:solidFill>
                  <a:schemeClr val="tx1"/>
                </a:solidFill>
                <a:latin typeface="Calibri" panose="020F0502020204030204" charset="0"/>
                <a:cs typeface="Calibri" panose="020F0502020204030204" charset="0"/>
              </a:rPr>
              <a:t> Image Perusahaan</a:t>
            </a:r>
            <a:endParaRPr lang="en-US" dirty="0">
              <a:solidFill>
                <a:schemeClr val="tx1"/>
              </a:solidFill>
              <a:latin typeface="Calibri" panose="020F0502020204030204" charset="0"/>
              <a:cs typeface="Calibri" panose="020F0502020204030204" charset="0"/>
            </a:endParaRPr>
          </a:p>
          <a:p>
            <a:pPr marL="0" indent="0" algn="just">
              <a:buClr>
                <a:srgbClr val="000000"/>
              </a:buClr>
              <a:buFont typeface="Arial" panose="020B0604020202020204" pitchFamily="34" charset="0"/>
              <a:buNone/>
            </a:pPr>
            <a:r>
              <a:rPr lang="en-US" dirty="0" err="1">
                <a:solidFill>
                  <a:schemeClr val="tx1"/>
                </a:solidFill>
                <a:latin typeface="Calibri" panose="020F0502020204030204" charset="0"/>
                <a:cs typeface="Calibri" panose="020F0502020204030204" charset="0"/>
              </a:rPr>
              <a:t>Dengan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pencatatan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saham</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di Bursa </a:t>
            </a:r>
            <a:r>
              <a:rPr lang="en-US" dirty="0" err="1">
                <a:solidFill>
                  <a:schemeClr val="tx1"/>
                </a:solidFill>
                <a:latin typeface="Calibri" panose="020F0502020204030204" charset="0"/>
                <a:cs typeface="Calibri" panose="020F0502020204030204" charset="0"/>
              </a:rPr>
              <a:t>Efek</a:t>
            </a:r>
            <a:r>
              <a:rPr lang="en-US" dirty="0">
                <a:solidFill>
                  <a:schemeClr val="tx1"/>
                </a:solidFill>
                <a:latin typeface="Calibri" panose="020F0502020204030204" charset="0"/>
                <a:cs typeface="Calibri" panose="020F0502020204030204" charset="0"/>
              </a:rPr>
              <a:t> Indonesia, </a:t>
            </a:r>
            <a:r>
              <a:rPr lang="en-US" dirty="0" err="1">
                <a:solidFill>
                  <a:schemeClr val="tx1"/>
                </a:solidFill>
                <a:latin typeface="Calibri" panose="020F0502020204030204" charset="0"/>
                <a:cs typeface="Calibri" panose="020F0502020204030204" charset="0"/>
              </a:rPr>
              <a:t>informasi</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berita</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tentang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akan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sering</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diliput</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oleh</a:t>
            </a:r>
            <a:r>
              <a:rPr lang="en-US" dirty="0">
                <a:solidFill>
                  <a:schemeClr val="tx1"/>
                </a:solidFill>
                <a:latin typeface="Calibri" panose="020F0502020204030204" charset="0"/>
                <a:cs typeface="Calibri" panose="020F0502020204030204" charset="0"/>
              </a:rPr>
              <a:t> media, </a:t>
            </a:r>
            <a:r>
              <a:rPr lang="en-US" dirty="0" err="1">
                <a:solidFill>
                  <a:schemeClr val="tx1"/>
                </a:solidFill>
                <a:latin typeface="Calibri" panose="020F0502020204030204" charset="0"/>
                <a:cs typeface="Calibri" panose="020F0502020204030204" charset="0"/>
              </a:rPr>
              <a:t>penyedia</a:t>
            </a:r>
            <a:r>
              <a:rPr lang="en-US" dirty="0">
                <a:solidFill>
                  <a:schemeClr val="tx1"/>
                </a:solidFill>
                <a:latin typeface="Calibri" panose="020F0502020204030204" charset="0"/>
                <a:cs typeface="Calibri" panose="020F0502020204030204" charset="0"/>
              </a:rPr>
              <a:t> data </a:t>
            </a:r>
            <a:r>
              <a:rPr lang="en-US" dirty="0" err="1">
                <a:solidFill>
                  <a:schemeClr val="tx1"/>
                </a:solidFill>
                <a:latin typeface="Calibri" panose="020F0502020204030204" charset="0"/>
                <a:cs typeface="Calibri" panose="020F0502020204030204" charset="0"/>
              </a:rPr>
              <a:t>dan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analis</a:t>
            </a:r>
            <a:r>
              <a:rPr lang="en-US" dirty="0">
                <a:solidFill>
                  <a:schemeClr val="tx1"/>
                </a:solidFill>
                <a:latin typeface="Calibri" panose="020F0502020204030204" charset="0"/>
                <a:cs typeface="Calibri" panose="020F0502020204030204" charset="0"/>
              </a:rPr>
              <a:t> di </a:t>
            </a:r>
            <a:r>
              <a:rPr lang="en-US" dirty="0" err="1">
                <a:solidFill>
                  <a:schemeClr val="tx1"/>
                </a:solidFill>
                <a:latin typeface="Calibri" panose="020F0502020204030204" charset="0"/>
                <a:cs typeface="Calibri" panose="020F0502020204030204" charset="0"/>
              </a:rPr>
              <a:t>perusahaan</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sekuritas</a:t>
            </a:r>
            <a:endParaRPr lang="en-US" dirty="0">
              <a:solidFill>
                <a:schemeClr val="tx1"/>
              </a:solidFill>
              <a:latin typeface="Calibri" panose="020F0502020204030204" charset="0"/>
              <a:cs typeface="Calibri" panose="020F0502020204030204" charset="0"/>
            </a:endParaRPr>
          </a:p>
          <a:p>
            <a:pPr algn="just">
              <a:buClr>
                <a:srgbClr val="000000"/>
              </a:buClr>
              <a:buFont typeface="Arial" panose="020B0604020202020204" pitchFamily="34" charset="0"/>
              <a:buChar char="•"/>
            </a:pPr>
            <a:endParaRPr lang="en-US"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26</a:t>
            </a:fld>
            <a:endParaRPr lang="en-GB"/>
          </a:p>
        </p:txBody>
      </p:sp>
      <p:sp>
        <p:nvSpPr>
          <p:cNvPr id="3" name="Text Box 2"/>
          <p:cNvSpPr txBox="1"/>
          <p:nvPr/>
        </p:nvSpPr>
        <p:spPr>
          <a:xfrm>
            <a:off x="1691005" y="960120"/>
            <a:ext cx="8809355" cy="3476625"/>
          </a:xfrm>
          <a:prstGeom prst="rect">
            <a:avLst/>
          </a:prstGeom>
          <a:noFill/>
        </p:spPr>
        <p:txBody>
          <a:bodyPr wrap="square" rtlCol="0" anchor="t">
            <a:spAutoFit/>
          </a:bodyPr>
          <a:lstStyle/>
          <a:p>
            <a:pPr marL="342900" indent="-342900" algn="just">
              <a:buClr>
                <a:srgbClr val="000000"/>
              </a:buClr>
              <a:buFont typeface="Arial" panose="020B0604020202020204" pitchFamily="34" charset="0"/>
              <a:buChar char="•"/>
            </a:pPr>
            <a:r>
              <a:rPr lang="en-US" sz="2200" b="1" dirty="0" err="1">
                <a:latin typeface="Calibri" panose="020F0502020204030204" charset="0"/>
                <a:cs typeface="Calibri" panose="020F0502020204030204" charset="0"/>
                <a:sym typeface="+mn-ea"/>
              </a:rPr>
              <a:t>Meningkatkan</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nilai</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perusahaan</a:t>
            </a:r>
            <a:endParaRPr lang="en-US" sz="2200" dirty="0">
              <a:solidFill>
                <a:schemeClr val="tx1"/>
              </a:solidFill>
              <a:latin typeface="Calibri" panose="020F0502020204030204" charset="0"/>
              <a:cs typeface="Calibri" panose="020F0502020204030204" charset="0"/>
            </a:endParaRPr>
          </a:p>
          <a:p>
            <a:pPr marL="0" indent="0" algn="just">
              <a:buClr>
                <a:srgbClr val="000000"/>
              </a:buClr>
              <a:buFont typeface="Arial" panose="020B0604020202020204" pitchFamily="34" charset="0"/>
              <a:buNone/>
            </a:pPr>
            <a:r>
              <a:rPr lang="en-US" sz="2200" dirty="0" err="1">
                <a:latin typeface="Calibri" panose="020F0502020204030204" charset="0"/>
                <a:cs typeface="Calibri" panose="020F0502020204030204" charset="0"/>
                <a:sym typeface="+mn-ea"/>
              </a:rPr>
              <a:t>Dengan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menjadi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publik</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sahamnya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diperdagangkan</a:t>
            </a:r>
            <a:r>
              <a:rPr lang="en-US" sz="2200" dirty="0">
                <a:latin typeface="Calibri" panose="020F0502020204030204" charset="0"/>
                <a:cs typeface="Calibri" panose="020F0502020204030204" charset="0"/>
                <a:sym typeface="+mn-ea"/>
              </a:rPr>
              <a:t> di bursa, </a:t>
            </a:r>
            <a:r>
              <a:rPr lang="en-US" sz="2200" dirty="0" err="1">
                <a:latin typeface="Calibri" panose="020F0502020204030204" charset="0"/>
                <a:cs typeface="Calibri" panose="020F0502020204030204" charset="0"/>
                <a:sym typeface="+mn-ea"/>
              </a:rPr>
              <a:t>setiap</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dapat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diperoleh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valuasi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terhadap</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nilai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Setiap</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peningkatan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kinerja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operasional</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kinerja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keuangan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umumnya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memiliki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dampak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terhadap</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di bursa.</a:t>
            </a:r>
          </a:p>
          <a:p>
            <a:pPr marL="0" indent="0" algn="just">
              <a:buClr>
                <a:srgbClr val="000000"/>
              </a:buClr>
              <a:buFont typeface="Arial" panose="020B0604020202020204" pitchFamily="34" charset="0"/>
              <a:buNone/>
            </a:pPr>
            <a:endParaRPr lang="en-US" sz="2200" dirty="0">
              <a:solidFill>
                <a:schemeClr val="tx1"/>
              </a:solidFill>
              <a:latin typeface="Calibri" panose="020F0502020204030204" charset="0"/>
              <a:cs typeface="Calibri" panose="020F0502020204030204" charset="0"/>
            </a:endParaRPr>
          </a:p>
          <a:p>
            <a:pPr marL="342900" indent="-342900" algn="just">
              <a:buClr>
                <a:srgbClr val="000000"/>
              </a:buClr>
              <a:buFont typeface="Arial" panose="020B0604020202020204" pitchFamily="34" charset="0"/>
              <a:buChar char="•"/>
            </a:pPr>
            <a:r>
              <a:rPr lang="en-US" sz="2200" b="1" dirty="0" err="1">
                <a:latin typeface="Calibri" panose="020F0502020204030204" charset="0"/>
                <a:cs typeface="Calibri" panose="020F0502020204030204" charset="0"/>
                <a:sym typeface="+mn-ea"/>
              </a:rPr>
              <a:t>Insentif</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Pajak</a:t>
            </a:r>
            <a:endParaRPr lang="en-US" sz="2200" dirty="0">
              <a:solidFill>
                <a:schemeClr val="tx1"/>
              </a:solidFill>
              <a:latin typeface="Calibri" panose="020F0502020204030204" charset="0"/>
              <a:cs typeface="Calibri" panose="020F0502020204030204" charset="0"/>
            </a:endParaRPr>
          </a:p>
          <a:p>
            <a:pPr marL="0" indent="0" algn="just">
              <a:buNone/>
            </a:pPr>
            <a:r>
              <a:rPr lang="en-ID" altLang="en-US" sz="2200" dirty="0">
                <a:latin typeface="Calibri" panose="020F0502020204030204" charset="0"/>
                <a:cs typeface="Calibri" panose="020F0502020204030204" charset="0"/>
                <a:sym typeface="+mn-ea"/>
              </a:rPr>
              <a:t>P</a:t>
            </a:r>
            <a:r>
              <a:rPr lang="en-US" sz="2200" dirty="0" err="1">
                <a:latin typeface="Calibri" panose="020F0502020204030204" charset="0"/>
                <a:cs typeface="Calibri" panose="020F0502020204030204" charset="0"/>
                <a:sym typeface="+mn-ea"/>
              </a:rPr>
              <a:t>emerintah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memberikan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insentif</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pajak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dalam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Peraturan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Pemerintah</a:t>
            </a:r>
            <a:r>
              <a:rPr lang="en-US" sz="2200" dirty="0">
                <a:latin typeface="Calibri" panose="020F0502020204030204" charset="0"/>
                <a:cs typeface="Calibri" panose="020F0502020204030204" charset="0"/>
                <a:sym typeface="+mn-ea"/>
              </a:rPr>
              <a:t> No. 56 </a:t>
            </a:r>
            <a:r>
              <a:rPr lang="en-US" sz="2200" dirty="0" err="1">
                <a:latin typeface="Calibri" panose="020F0502020204030204" charset="0"/>
                <a:cs typeface="Calibri" panose="020F0502020204030204" charset="0"/>
                <a:sym typeface="+mn-ea"/>
              </a:rPr>
              <a:t>Tahun</a:t>
            </a:r>
            <a:r>
              <a:rPr lang="en-US" sz="2200" dirty="0">
                <a:latin typeface="Calibri" panose="020F0502020204030204" charset="0"/>
                <a:cs typeface="Calibri" panose="020F0502020204030204" charset="0"/>
                <a:sym typeface="+mn-ea"/>
              </a:rPr>
              <a:t> 2015 </a:t>
            </a:r>
            <a:r>
              <a:rPr lang="en-US" sz="2200" dirty="0" err="1">
                <a:latin typeface="Calibri" panose="020F0502020204030204" charset="0"/>
                <a:cs typeface="Calibri" panose="020F0502020204030204" charset="0"/>
                <a:sym typeface="+mn-ea"/>
              </a:rPr>
              <a:t>tentang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Penurunan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Tarif</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Pajak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Penghasilan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Bagi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Wajib</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Pajak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Badan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Dalam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Negeri</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Berbentuk</a:t>
            </a:r>
            <a:r>
              <a:rPr lang="en-US" sz="2200" dirty="0">
                <a:latin typeface="Calibri" panose="020F0502020204030204" charset="0"/>
                <a:cs typeface="Calibri" panose="020F0502020204030204" charset="0"/>
                <a:sym typeface="+mn-ea"/>
              </a:rPr>
              <a:t> Perseroan Terbuka. </a:t>
            </a:r>
            <a:endParaRPr lang="en-US" sz="220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27</a:t>
            </a:fld>
            <a:endParaRPr lang="en-GB"/>
          </a:p>
        </p:txBody>
      </p:sp>
      <p:sp>
        <p:nvSpPr>
          <p:cNvPr id="3" name="Text Box 2"/>
          <p:cNvSpPr txBox="1"/>
          <p:nvPr/>
        </p:nvSpPr>
        <p:spPr>
          <a:xfrm>
            <a:off x="1518285" y="995680"/>
            <a:ext cx="9156065" cy="3476625"/>
          </a:xfrm>
          <a:prstGeom prst="rect">
            <a:avLst/>
          </a:prstGeom>
          <a:noFill/>
        </p:spPr>
        <p:txBody>
          <a:bodyPr wrap="square" rtlCol="0" anchor="t">
            <a:spAutoFit/>
          </a:bodyPr>
          <a:lstStyle/>
          <a:p>
            <a:pPr marL="0" indent="0" algn="just">
              <a:buNone/>
            </a:pPr>
            <a:r>
              <a:rPr lang="en-US" sz="2200" dirty="0" err="1">
                <a:latin typeface="Calibri" panose="020F0502020204030204" charset="0"/>
                <a:cs typeface="Calibri" panose="020F0502020204030204" charset="0"/>
                <a:sym typeface="+mn-ea"/>
              </a:rPr>
              <a:t>Konsekuensi</a:t>
            </a:r>
            <a:r>
              <a:rPr lang="en-US" sz="2200" dirty="0">
                <a:latin typeface="Calibri" panose="020F0502020204030204" charset="0"/>
                <a:cs typeface="Calibri" panose="020F0502020204030204" charset="0"/>
                <a:sym typeface="+mn-ea"/>
              </a:rPr>
              <a:t> </a:t>
            </a:r>
            <a:r>
              <a:rPr lang="en-ID" altLang="en-US" sz="2200" dirty="0" err="1">
                <a:latin typeface="Calibri" panose="020F0502020204030204" charset="0"/>
                <a:cs typeface="Calibri" panose="020F0502020204030204" charset="0"/>
                <a:sym typeface="+mn-ea"/>
              </a:rPr>
              <a:t>menjadi</a:t>
            </a:r>
            <a:r>
              <a:rPr lang="en-ID" altLang="en-US" sz="2200" dirty="0">
                <a:latin typeface="Calibri" panose="020F0502020204030204" charset="0"/>
                <a:cs typeface="Calibri" panose="020F0502020204030204" charset="0"/>
                <a:sym typeface="+mn-ea"/>
              </a:rPr>
              <a:t> </a:t>
            </a:r>
            <a:r>
              <a:rPr lang="en-ID" altLang="en-US" sz="2200" dirty="0" err="1">
                <a:latin typeface="Calibri" panose="020F0502020204030204" charset="0"/>
                <a:cs typeface="Calibri" panose="020F0502020204030204" charset="0"/>
                <a:sym typeface="+mn-ea"/>
              </a:rPr>
              <a:t>perusahaan</a:t>
            </a:r>
            <a:r>
              <a:rPr lang="en-ID" altLang="en-US" sz="2200" i="1" dirty="0">
                <a:latin typeface="Calibri" panose="020F0502020204030204" charset="0"/>
                <a:cs typeface="Calibri" panose="020F0502020204030204" charset="0"/>
                <a:sym typeface="+mn-ea"/>
              </a:rPr>
              <a:t> go public</a:t>
            </a:r>
            <a:endParaRPr lang="en-US" sz="2200" dirty="0">
              <a:solidFill>
                <a:schemeClr val="tx1"/>
              </a:solidFill>
              <a:latin typeface="Calibri" panose="020F0502020204030204" charset="0"/>
              <a:cs typeface="Calibri" panose="020F0502020204030204" charset="0"/>
            </a:endParaRPr>
          </a:p>
          <a:p>
            <a:pPr marL="0" indent="0" algn="just">
              <a:buNone/>
            </a:pPr>
            <a:r>
              <a:rPr lang="en-US" sz="2200" b="1" dirty="0">
                <a:latin typeface="Calibri" panose="020F0502020204030204" charset="0"/>
                <a:cs typeface="Calibri" panose="020F0502020204030204" charset="0"/>
                <a:sym typeface="+mn-ea"/>
              </a:rPr>
              <a:t>1. </a:t>
            </a:r>
            <a:r>
              <a:rPr lang="en-US" sz="2200" b="1" dirty="0" err="1">
                <a:latin typeface="Calibri" panose="020F0502020204030204" charset="0"/>
                <a:cs typeface="Calibri" panose="020F0502020204030204" charset="0"/>
                <a:sym typeface="+mn-ea"/>
              </a:rPr>
              <a:t>Berbagi</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Kepemilikan</a:t>
            </a:r>
            <a:endParaRPr lang="en-US" sz="2200" dirty="0">
              <a:solidFill>
                <a:schemeClr val="tx1"/>
              </a:solidFill>
              <a:latin typeface="Calibri" panose="020F0502020204030204" charset="0"/>
              <a:cs typeface="Calibri" panose="020F0502020204030204" charset="0"/>
            </a:endParaRPr>
          </a:p>
          <a:p>
            <a:pPr marL="0" indent="0" algn="just">
              <a:buNone/>
            </a:pPr>
            <a:r>
              <a:rPr lang="en-ID" altLang="en-US" sz="2200" dirty="0">
                <a:latin typeface="Calibri" panose="020F0502020204030204" charset="0"/>
                <a:cs typeface="Calibri" panose="020F0502020204030204" charset="0"/>
                <a:sym typeface="+mn-ea"/>
              </a:rPr>
              <a:t>	</a:t>
            </a:r>
            <a:r>
              <a:rPr lang="en-US" sz="2200" dirty="0">
                <a:latin typeface="Calibri" panose="020F0502020204030204" charset="0"/>
                <a:cs typeface="Calibri" panose="020F0502020204030204" charset="0"/>
                <a:sym typeface="+mn-ea"/>
              </a:rPr>
              <a:t>Hal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dapat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diartikan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bahwa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persentase</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kepemilikan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berkurang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Banyak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hendak</a:t>
            </a:r>
            <a:r>
              <a:rPr lang="en-US" sz="2200" dirty="0">
                <a:latin typeface="Calibri" panose="020F0502020204030204" charset="0"/>
                <a:cs typeface="Calibri" panose="020F0502020204030204" charset="0"/>
                <a:sym typeface="+mn-ea"/>
              </a:rPr>
              <a:t> Go Public </a:t>
            </a:r>
            <a:r>
              <a:rPr lang="en-US" sz="2200" dirty="0" err="1">
                <a:latin typeface="Calibri" panose="020F0502020204030204" charset="0"/>
                <a:cs typeface="Calibri" panose="020F0502020204030204" charset="0"/>
                <a:sym typeface="+mn-ea"/>
              </a:rPr>
              <a:t>merasa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enggan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karena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khawatir</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kehilangan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kontrol</a:t>
            </a:r>
            <a:r>
              <a:rPr lang="en-US" sz="2200" dirty="0">
                <a:latin typeface="Calibri" panose="020F0502020204030204" charset="0"/>
                <a:cs typeface="Calibri" panose="020F0502020204030204" charset="0"/>
                <a:sym typeface="+mn-ea"/>
              </a:rPr>
              <a:t>/</a:t>
            </a:r>
            <a:r>
              <a:rPr lang="en-US" sz="2200" dirty="0" err="1">
                <a:latin typeface="Calibri" panose="020F0502020204030204" charset="0"/>
                <a:cs typeface="Calibri" panose="020F0502020204030204" charset="0"/>
                <a:sym typeface="+mn-ea"/>
              </a:rPr>
              <a:t>kendali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a:t>
            </a:r>
          </a:p>
          <a:p>
            <a:pPr marL="0" indent="0" algn="just">
              <a:buNone/>
            </a:pPr>
            <a:endParaRPr lang="en-US" sz="2200" dirty="0">
              <a:solidFill>
                <a:schemeClr val="tx1"/>
              </a:solidFill>
              <a:latin typeface="Calibri" panose="020F0502020204030204" charset="0"/>
              <a:cs typeface="Calibri" panose="020F0502020204030204" charset="0"/>
            </a:endParaRPr>
          </a:p>
          <a:p>
            <a:pPr marL="0" indent="0" algn="just">
              <a:buNone/>
            </a:pPr>
            <a:r>
              <a:rPr lang="en-US" sz="2200" b="1" dirty="0">
                <a:latin typeface="Calibri" panose="020F0502020204030204" charset="0"/>
                <a:cs typeface="Calibri" panose="020F0502020204030204" charset="0"/>
                <a:sym typeface="+mn-ea"/>
              </a:rPr>
              <a:t>2. </a:t>
            </a:r>
            <a:r>
              <a:rPr lang="en-US" sz="2200" b="1" dirty="0" err="1">
                <a:latin typeface="Calibri" panose="020F0502020204030204" charset="0"/>
                <a:cs typeface="Calibri" panose="020F0502020204030204" charset="0"/>
                <a:sym typeface="+mn-ea"/>
              </a:rPr>
              <a:t>Mematuhi</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Peraturan</a:t>
            </a:r>
            <a:r>
              <a:rPr lang="en-US" sz="2200" b="1" dirty="0">
                <a:latin typeface="Calibri" panose="020F0502020204030204" charset="0"/>
                <a:cs typeface="Calibri" panose="020F0502020204030204" charset="0"/>
                <a:sym typeface="+mn-ea"/>
              </a:rPr>
              <a:t> </a:t>
            </a:r>
            <a:r>
              <a:rPr lang="en-US" sz="2200" b="1" dirty="0" err="1">
                <a:latin typeface="Calibri" panose="020F0502020204030204" charset="0"/>
                <a:cs typeface="Calibri" panose="020F0502020204030204" charset="0"/>
                <a:sym typeface="+mn-ea"/>
              </a:rPr>
              <a:t>Pasar</a:t>
            </a:r>
            <a:r>
              <a:rPr lang="en-US" sz="2200" b="1" dirty="0">
                <a:latin typeface="Calibri" panose="020F0502020204030204" charset="0"/>
                <a:cs typeface="Calibri" panose="020F0502020204030204" charset="0"/>
                <a:sym typeface="+mn-ea"/>
              </a:rPr>
              <a:t> Modal yang </a:t>
            </a:r>
            <a:r>
              <a:rPr lang="en-US" sz="2200" b="1" dirty="0" err="1">
                <a:latin typeface="Calibri" panose="020F0502020204030204" charset="0"/>
                <a:cs typeface="Calibri" panose="020F0502020204030204" charset="0"/>
                <a:sym typeface="+mn-ea"/>
              </a:rPr>
              <a:t>Berlaku</a:t>
            </a:r>
            <a:endParaRPr lang="en-US" sz="2200" dirty="0">
              <a:solidFill>
                <a:schemeClr val="tx1"/>
              </a:solidFill>
              <a:latin typeface="Calibri" panose="020F0502020204030204" charset="0"/>
              <a:cs typeface="Calibri" panose="020F0502020204030204" charset="0"/>
            </a:endParaRPr>
          </a:p>
          <a:p>
            <a:pPr marL="0" indent="0" algn="just">
              <a:buNone/>
            </a:pPr>
            <a:r>
              <a:rPr lang="en-ID" alt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Pasar</a:t>
            </a:r>
            <a:r>
              <a:rPr lang="en-US" sz="2200" dirty="0">
                <a:latin typeface="Calibri" panose="020F0502020204030204" charset="0"/>
                <a:cs typeface="Calibri" panose="020F0502020204030204" charset="0"/>
                <a:sym typeface="+mn-ea"/>
              </a:rPr>
              <a:t> modal </a:t>
            </a:r>
            <a:r>
              <a:rPr lang="en-US" sz="2200" dirty="0" err="1">
                <a:latin typeface="Calibri" panose="020F0502020204030204" charset="0"/>
                <a:cs typeface="Calibri" panose="020F0502020204030204" charset="0"/>
                <a:sym typeface="+mn-ea"/>
              </a:rPr>
              <a:t>memang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menerbitkan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berbagai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peraturan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Namun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semua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ketentuan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tersebut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pada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dasarnya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justru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membantu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dapat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berkembang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dengan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cara</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baik</a:t>
            </a:r>
            <a:r>
              <a:rPr lang="en-US" sz="2200" dirty="0">
                <a:latin typeface="Calibri" panose="020F0502020204030204" charset="0"/>
                <a:cs typeface="Calibri" panose="020F0502020204030204" charset="0"/>
                <a:sym typeface="+mn-ea"/>
              </a:rPr>
              <a:t> di masa </a:t>
            </a:r>
            <a:r>
              <a:rPr lang="en-US" sz="2200" dirty="0" err="1">
                <a:latin typeface="Calibri" panose="020F0502020204030204" charset="0"/>
                <a:cs typeface="Calibri" panose="020F0502020204030204" charset="0"/>
                <a:sym typeface="+mn-ea"/>
              </a:rPr>
              <a:t>mendatang</a:t>
            </a:r>
            <a:r>
              <a:rPr lang="en-US" sz="2200" dirty="0">
                <a:latin typeface="Calibri" panose="020F0502020204030204" charset="0"/>
                <a:cs typeface="Calibri" panose="020F0502020204030204" charset="0"/>
                <a:sym typeface="+mn-ea"/>
              </a:rPr>
              <a:t>. </a:t>
            </a:r>
            <a:endParaRPr lang="en-US" sz="2200">
              <a:latin typeface="Calibri" panose="020F0502020204030204" charset="0"/>
              <a:cs typeface="Calibri" panose="020F0502020204030204" charset="0"/>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078" y="728025"/>
            <a:ext cx="9328800" cy="954400"/>
          </a:xfrm>
        </p:spPr>
        <p:txBody>
          <a:bodyPr/>
          <a:lstStyle/>
          <a:p>
            <a:r>
              <a:rPr lang="en-ID" altLang="en-US" sz="4000">
                <a:latin typeface="Calibri" panose="020F0502020204030204" charset="0"/>
                <a:cs typeface="Calibri" panose="020F0502020204030204" charset="0"/>
              </a:rPr>
              <a:t>STRATEGI MELAKUKAN INVESTASI DI SAHAM IPO</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28</a:t>
            </a:fld>
            <a:endParaRPr lang="en-GB" sz="1780"/>
          </a:p>
        </p:txBody>
      </p:sp>
      <p:sp>
        <p:nvSpPr>
          <p:cNvPr id="6" name="Content Placeholder 5"/>
          <p:cNvSpPr>
            <a:spLocks noGrp="1"/>
          </p:cNvSpPr>
          <p:nvPr>
            <p:ph idx="1"/>
          </p:nvPr>
        </p:nvSpPr>
        <p:spPr>
          <a:xfrm>
            <a:off x="1038860" y="1682115"/>
            <a:ext cx="10114280" cy="4627245"/>
          </a:xfrm>
        </p:spPr>
        <p:txBody>
          <a:bodyPr>
            <a:normAutofit fontScale="90000" lnSpcReduction="20000"/>
          </a:bodyPr>
          <a:lstStyle/>
          <a:p>
            <a:pPr marL="0" indent="0" algn="just" fontAlgn="base">
              <a:buNone/>
            </a:pPr>
            <a:r>
              <a:rPr lang="en-US" dirty="0">
                <a:solidFill>
                  <a:schemeClr val="tx1"/>
                </a:solidFill>
                <a:latin typeface="Calibri" panose="020F0502020204030204" charset="0"/>
                <a:cs typeface="Calibri" panose="020F0502020204030204" charset="0"/>
              </a:rPr>
              <a:t>Hal-</a:t>
            </a:r>
            <a:r>
              <a:rPr lang="en-US" dirty="0" err="1">
                <a:solidFill>
                  <a:schemeClr val="tx1"/>
                </a:solidFill>
                <a:latin typeface="Calibri" panose="020F0502020204030204" charset="0"/>
                <a:cs typeface="Calibri" panose="020F0502020204030204" charset="0"/>
              </a:rPr>
              <a:t>hal</a:t>
            </a:r>
            <a:r>
              <a:rPr lang="en-US" dirty="0">
                <a:solidFill>
                  <a:schemeClr val="tx1"/>
                </a:solidFill>
                <a:latin typeface="Calibri" panose="020F0502020204030204" charset="0"/>
                <a:cs typeface="Calibri" panose="020F0502020204030204" charset="0"/>
              </a:rPr>
              <a:t> yang </a:t>
            </a:r>
            <a:r>
              <a:rPr lang="en-US" dirty="0" err="1">
                <a:solidFill>
                  <a:schemeClr val="tx1"/>
                </a:solidFill>
                <a:latin typeface="Calibri" panose="020F0502020204030204" charset="0"/>
                <a:cs typeface="Calibri" panose="020F0502020204030204" charset="0"/>
              </a:rPr>
              <a:t>harus</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diperhatikan </a:t>
            </a:r>
            <a:r>
              <a:rPr lang="en-ID" altLang="en-US" dirty="0" err="1">
                <a:solidFill>
                  <a:schemeClr val="tx1"/>
                </a:solidFill>
                <a:latin typeface="Calibri" panose="020F0502020204030204" charset="0"/>
                <a:cs typeface="Calibri" panose="020F0502020204030204" charset="0"/>
              </a:rPr>
              <a:t>sebelum membeli saham IPO</a:t>
            </a:r>
            <a:r>
              <a:rPr lang="en-US" dirty="0">
                <a:solidFill>
                  <a:schemeClr val="tx1"/>
                </a:solidFill>
                <a:latin typeface="Calibri" panose="020F0502020204030204" charset="0"/>
                <a:cs typeface="Calibri" panose="020F0502020204030204" charset="0"/>
              </a:rPr>
              <a:t> </a:t>
            </a:r>
            <a:r>
              <a:rPr lang="en-US" dirty="0" err="1">
                <a:solidFill>
                  <a:schemeClr val="tx1"/>
                </a:solidFill>
                <a:latin typeface="Calibri" panose="020F0502020204030204" charset="0"/>
                <a:cs typeface="Calibri" panose="020F0502020204030204" charset="0"/>
              </a:rPr>
              <a:t>adalah</a:t>
            </a:r>
            <a:r>
              <a:rPr lang="en-US" dirty="0">
                <a:solidFill>
                  <a:schemeClr val="tx1"/>
                </a:solidFill>
                <a:latin typeface="Calibri" panose="020F0502020204030204" charset="0"/>
                <a:cs typeface="Calibri" panose="020F0502020204030204" charset="0"/>
              </a:rPr>
              <a:t>:</a:t>
            </a:r>
          </a:p>
          <a:p>
            <a:pPr marL="457200" algn="just" fontAlgn="base">
              <a:buClr>
                <a:srgbClr val="000000"/>
              </a:buClr>
              <a:buFont typeface="+mj-lt"/>
              <a:buAutoNum type="arabicPeriod"/>
            </a:pPr>
            <a:r>
              <a:rPr lang="en-US" b="1" dirty="0">
                <a:solidFill>
                  <a:schemeClr val="tx1"/>
                </a:solidFill>
                <a:latin typeface="Calibri" panose="020F0502020204030204" charset="0"/>
                <a:cs typeface="Calibri" panose="020F0502020204030204" charset="0"/>
              </a:rPr>
              <a:t>Tujuan perusahaan melakukan go public</a:t>
            </a:r>
          </a:p>
          <a:p>
            <a:pPr marL="457200" lvl="1" indent="0" algn="just" fontAlgn="base">
              <a:buClr>
                <a:srgbClr val="000000"/>
              </a:buClr>
              <a:buFont typeface="+mj-lt"/>
              <a:buNone/>
            </a:pPr>
            <a:r>
              <a:rPr lang="en-ID" altLang="en-US" dirty="0">
                <a:solidFill>
                  <a:schemeClr val="tx1"/>
                </a:solidFill>
                <a:latin typeface="Calibri" panose="020F0502020204030204" charset="0"/>
                <a:cs typeface="Calibri" panose="020F0502020204030204" charset="0"/>
              </a:rPr>
              <a:t>	</a:t>
            </a:r>
            <a:r>
              <a:rPr lang="en-US" dirty="0">
                <a:solidFill>
                  <a:schemeClr val="tx1"/>
                </a:solidFill>
                <a:latin typeface="Calibri" panose="020F0502020204030204" charset="0"/>
                <a:cs typeface="Calibri" panose="020F0502020204030204" charset="0"/>
              </a:rPr>
              <a:t>Perlu diperhatikan komposisi peggunaan dana </a:t>
            </a:r>
            <a:r>
              <a:rPr lang="en-ID" altLang="en-US" dirty="0">
                <a:solidFill>
                  <a:schemeClr val="tx1"/>
                </a:solidFill>
                <a:latin typeface="Calibri" panose="020F0502020204030204" charset="0"/>
                <a:cs typeface="Calibri" panose="020F0502020204030204" charset="0"/>
              </a:rPr>
              <a:t>hasil IPO</a:t>
            </a:r>
            <a:r>
              <a:rPr lang="en-US" dirty="0">
                <a:solidFill>
                  <a:schemeClr val="tx1"/>
                </a:solidFill>
                <a:latin typeface="Calibri" panose="020F0502020204030204" charset="0"/>
                <a:cs typeface="Calibri" panose="020F0502020204030204" charset="0"/>
              </a:rPr>
              <a:t>, apakah untuk membayar hutang atau melakukan ekspansi bisnis. </a:t>
            </a:r>
          </a:p>
          <a:p>
            <a:pPr marL="457200" lvl="1" indent="0" algn="just" fontAlgn="base">
              <a:buClr>
                <a:srgbClr val="000000"/>
              </a:buClr>
              <a:buFont typeface="+mj-lt"/>
              <a:buNone/>
            </a:pPr>
            <a:endParaRPr lang="en-US" dirty="0">
              <a:solidFill>
                <a:schemeClr val="tx1"/>
              </a:solidFill>
              <a:latin typeface="Calibri" panose="020F0502020204030204" charset="0"/>
              <a:cs typeface="Calibri" panose="020F0502020204030204" charset="0"/>
            </a:endParaRPr>
          </a:p>
          <a:p>
            <a:pPr marL="457200" algn="just">
              <a:buFont typeface="+mj-lt"/>
              <a:buAutoNum type="arabicPeriod" startAt="2"/>
            </a:pPr>
            <a:r>
              <a:rPr lang="en-US" b="1" dirty="0">
                <a:solidFill>
                  <a:schemeClr val="tx1"/>
                </a:solidFill>
                <a:latin typeface="Calibri" panose="020F0502020204030204" charset="0"/>
                <a:cs typeface="Calibri" panose="020F0502020204030204" charset="0"/>
              </a:rPr>
              <a:t>Jumlah saham yang dilepas</a:t>
            </a:r>
          </a:p>
          <a:p>
            <a:pPr marL="457200" lvl="1" indent="0" algn="just">
              <a:buNone/>
            </a:pPr>
            <a:r>
              <a:rPr lang="en-ID" altLang="en-US" dirty="0">
                <a:solidFill>
                  <a:schemeClr val="tx1"/>
                </a:solidFill>
                <a:latin typeface="Calibri" panose="020F0502020204030204" charset="0"/>
                <a:cs typeface="Calibri" panose="020F0502020204030204" charset="0"/>
              </a:rPr>
              <a:t>	</a:t>
            </a:r>
            <a:r>
              <a:rPr lang="en-US" dirty="0">
                <a:solidFill>
                  <a:schemeClr val="tx1"/>
                </a:solidFill>
                <a:latin typeface="Calibri" panose="020F0502020204030204" charset="0"/>
                <a:cs typeface="Calibri" panose="020F0502020204030204" charset="0"/>
              </a:rPr>
              <a:t>Semakin sedikit jumlah saham yang dilepas perusahaan maka likuiditas perdagangan saham tersebut akan semakin kecil.</a:t>
            </a:r>
          </a:p>
          <a:p>
            <a:pPr marL="457200" lvl="1" indent="0" algn="just">
              <a:buNone/>
            </a:pPr>
            <a:endParaRPr lang="en-US" dirty="0">
              <a:solidFill>
                <a:schemeClr val="tx1"/>
              </a:solidFill>
              <a:latin typeface="Calibri" panose="020F0502020204030204" charset="0"/>
              <a:cs typeface="Calibri" panose="020F0502020204030204" charset="0"/>
            </a:endParaRPr>
          </a:p>
          <a:p>
            <a:pPr marL="457200" algn="just">
              <a:buFont typeface="+mj-lt"/>
              <a:buAutoNum type="arabicPeriod" startAt="3"/>
            </a:pPr>
            <a:r>
              <a:rPr lang="en-US" b="1" dirty="0">
                <a:solidFill>
                  <a:schemeClr val="tx1"/>
                </a:solidFill>
                <a:latin typeface="Calibri" panose="020F0502020204030204" charset="0"/>
                <a:cs typeface="Calibri" panose="020F0502020204030204" charset="0"/>
              </a:rPr>
              <a:t>Rekam jejak penjamin emisi/ underwriter</a:t>
            </a:r>
          </a:p>
          <a:p>
            <a:pPr marL="457200" lvl="1" indent="0" algn="just">
              <a:buNone/>
            </a:pPr>
            <a:r>
              <a:rPr lang="en-ID" altLang="en-US" dirty="0">
                <a:solidFill>
                  <a:schemeClr val="tx1"/>
                </a:solidFill>
                <a:latin typeface="Calibri" panose="020F0502020204030204" charset="0"/>
                <a:cs typeface="Calibri" panose="020F0502020204030204" charset="0"/>
              </a:rPr>
              <a:t>	</a:t>
            </a:r>
            <a:r>
              <a:rPr lang="en-US" dirty="0">
                <a:solidFill>
                  <a:schemeClr val="tx1"/>
                </a:solidFill>
                <a:latin typeface="Calibri" panose="020F0502020204030204" charset="0"/>
                <a:cs typeface="Calibri" panose="020F0502020204030204" charset="0"/>
              </a:rPr>
              <a:t>Pilih perusahaan yang memakai jasa penjamin emisi alias underwriter berpengalaman dan terkenal. Bukan berarti perusahaan yang IPO dengan penjamin emisi kecil tidak akan berhasil, tapi dengan underwriter berpengalaman maka peluang keberhasilannya lebih tinggi lagi.</a:t>
            </a:r>
          </a:p>
          <a:p>
            <a:pPr marL="0" indent="0" algn="just">
              <a:buNone/>
            </a:pPr>
            <a:endParaRPr lang="en-US"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29</a:t>
            </a:fld>
            <a:endParaRPr lang="en-GB"/>
          </a:p>
        </p:txBody>
      </p:sp>
      <p:sp>
        <p:nvSpPr>
          <p:cNvPr id="6" name="Text Box 5"/>
          <p:cNvSpPr txBox="1"/>
          <p:nvPr/>
        </p:nvSpPr>
        <p:spPr>
          <a:xfrm>
            <a:off x="1228725" y="641350"/>
            <a:ext cx="9446895" cy="5169535"/>
          </a:xfrm>
          <a:prstGeom prst="rect">
            <a:avLst/>
          </a:prstGeom>
          <a:noFill/>
        </p:spPr>
        <p:txBody>
          <a:bodyPr wrap="square" rtlCol="0" anchor="t">
            <a:spAutoFit/>
          </a:bodyPr>
          <a:lstStyle/>
          <a:p>
            <a:pPr marL="342900" indent="-342900" algn="just">
              <a:buFont typeface="+mj-lt"/>
              <a:buAutoNum type="arabicPeriod" startAt="4"/>
            </a:pPr>
            <a:r>
              <a:rPr lang="en-US" sz="2200" b="1">
                <a:latin typeface="Calibri" panose="020F0502020204030204" charset="0"/>
                <a:cs typeface="Calibri" panose="020F0502020204030204" charset="0"/>
              </a:rPr>
              <a:t>Kondisi keuangan perusahaan</a:t>
            </a:r>
          </a:p>
          <a:p>
            <a:pPr lvl="1" indent="0" algn="just">
              <a:buFont typeface="+mj-lt"/>
              <a:buNone/>
            </a:pPr>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Indikator yang bisa kamu lihat seperti price earning ratio (PER), price to book value (PBV), Enterprise Value to EBITDA (EV/EBITDA), dan Net Asset Value (NAV). Semuanya tergantung dari sektor dari calon emiten tersebut.</a:t>
            </a:r>
          </a:p>
          <a:p>
            <a:pPr marL="800100" lvl="1" indent="-342900" algn="just">
              <a:buFont typeface="+mj-lt"/>
              <a:buAutoNum type="arabicPeriod" startAt="4"/>
            </a:pPr>
            <a:endParaRPr lang="en-US" sz="2200">
              <a:latin typeface="Calibri" panose="020F0502020204030204" charset="0"/>
              <a:cs typeface="Calibri" panose="020F0502020204030204" charset="0"/>
            </a:endParaRPr>
          </a:p>
          <a:p>
            <a:pPr marL="342900" indent="-342900" algn="just">
              <a:buFont typeface="+mj-lt"/>
              <a:buAutoNum type="arabicPeriod" startAt="5"/>
            </a:pPr>
            <a:r>
              <a:rPr lang="en-US" sz="2200" b="1">
                <a:latin typeface="Calibri" panose="020F0502020204030204" charset="0"/>
                <a:cs typeface="Calibri" panose="020F0502020204030204" charset="0"/>
              </a:rPr>
              <a:t>Investor yang berminat untuk investasi</a:t>
            </a:r>
          </a:p>
          <a:p>
            <a:pPr lvl="1" indent="0" algn="just">
              <a:buFont typeface="+mj-lt"/>
              <a:buNone/>
            </a:pPr>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Saham yang diminati oleh banyak investor asing biasanya lebih berpotensi untuk naik. Bagus atau tidaknya prospek saham di pasar perdana bisa dilihat dari pemesan sahamnya, apakah oversubscribe atau undersubscribe.</a:t>
            </a:r>
          </a:p>
          <a:p>
            <a:pPr marL="800100" lvl="1" indent="-342900" algn="just">
              <a:buFont typeface="+mj-lt"/>
              <a:buAutoNum type="arabicPeriod" startAt="4"/>
            </a:pPr>
            <a:endParaRPr lang="en-US" sz="2200">
              <a:latin typeface="Calibri" panose="020F0502020204030204" charset="0"/>
              <a:cs typeface="Calibri" panose="020F0502020204030204" charset="0"/>
            </a:endParaRPr>
          </a:p>
          <a:p>
            <a:pPr marL="342900" indent="-342900" algn="just">
              <a:buFont typeface="+mj-lt"/>
              <a:buAutoNum type="arabicPeriod" startAt="6"/>
            </a:pPr>
            <a:r>
              <a:rPr lang="en-ID" altLang="en-US" sz="2200" b="1">
                <a:latin typeface="Calibri" panose="020F0502020204030204" charset="0"/>
                <a:cs typeface="Calibri" panose="020F0502020204030204" charset="0"/>
              </a:rPr>
              <a:t>Tren Pasar</a:t>
            </a:r>
            <a:endParaRPr lang="en-US" sz="2200" b="1">
              <a:latin typeface="Calibri" panose="020F0502020204030204" charset="0"/>
              <a:cs typeface="Calibri" panose="020F0502020204030204" charset="0"/>
            </a:endParaRPr>
          </a:p>
          <a:p>
            <a:pPr lvl="1" indent="0" algn="just">
              <a:buFont typeface="+mj-lt"/>
              <a:buNone/>
            </a:pPr>
            <a:r>
              <a:rPr lang="en-ID" altLang="en-US" sz="2200">
                <a:latin typeface="Calibri" panose="020F0502020204030204" charset="0"/>
                <a:cs typeface="Calibri" panose="020F0502020204030204" charset="0"/>
              </a:rPr>
              <a:t>	</a:t>
            </a:r>
            <a:r>
              <a:rPr lang="en-US" sz="2200">
                <a:latin typeface="Calibri" panose="020F0502020204030204" charset="0"/>
                <a:cs typeface="Calibri" panose="020F0502020204030204" charset="0"/>
              </a:rPr>
              <a:t>Saham yang go public ketika tren pasar sedang bearish </a:t>
            </a:r>
            <a:r>
              <a:rPr lang="en-ID" altLang="en-US" sz="2200">
                <a:latin typeface="Calibri" panose="020F0502020204030204" charset="0"/>
                <a:cs typeface="Calibri" panose="020F0502020204030204" charset="0"/>
              </a:rPr>
              <a:t>(menurun)</a:t>
            </a:r>
            <a:r>
              <a:rPr lang="en-US" sz="2200">
                <a:latin typeface="Calibri" panose="020F0502020204030204" charset="0"/>
                <a:cs typeface="Calibri" panose="020F0502020204030204" charset="0"/>
              </a:rPr>
              <a:t> biasanya akan sedikit peminatnya karena memang pasar saham yang cenderung lebih berisiko dibanding instrumen investasi lainnya.</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5090" y="528955"/>
            <a:ext cx="9482455" cy="579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440" y="540700"/>
            <a:ext cx="9328800" cy="954400"/>
          </a:xfrm>
        </p:spPr>
        <p:txBody>
          <a:bodyPr/>
          <a:lstStyle/>
          <a:p>
            <a:r>
              <a:rPr lang="en-ID" altLang="en-US" sz="4000">
                <a:latin typeface="Calibri" panose="020F0502020204030204" charset="0"/>
                <a:cs typeface="Calibri" panose="020F0502020204030204" charset="0"/>
              </a:rPr>
              <a:t>KEUNTUNGAN DAN RISIKO MEMBELI SAHAM IPO</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30</a:t>
            </a:fld>
            <a:endParaRPr lang="en-GB"/>
          </a:p>
        </p:txBody>
      </p:sp>
      <p:sp>
        <p:nvSpPr>
          <p:cNvPr id="6" name="Text Box 5"/>
          <p:cNvSpPr txBox="1"/>
          <p:nvPr/>
        </p:nvSpPr>
        <p:spPr>
          <a:xfrm>
            <a:off x="1200150" y="1494790"/>
            <a:ext cx="9651365" cy="4492625"/>
          </a:xfrm>
          <a:prstGeom prst="rect">
            <a:avLst/>
          </a:prstGeom>
          <a:noFill/>
        </p:spPr>
        <p:txBody>
          <a:bodyPr wrap="square" rtlCol="0" anchor="t">
            <a:spAutoFit/>
          </a:bodyPr>
          <a:lstStyle/>
          <a:p>
            <a:pPr marL="342900" indent="-342900" algn="just">
              <a:buAutoNum type="arabicPeriod"/>
            </a:pPr>
            <a:r>
              <a:rPr lang="en-US" sz="2200" b="1">
                <a:latin typeface="Calibri" panose="020F0502020204030204" charset="0"/>
                <a:cs typeface="Calibri" panose="020F0502020204030204" charset="0"/>
              </a:rPr>
              <a:t>Keuntungan Membeli Saham IPO</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Saham IPO bersifat longgar karena harga sudah ada patokan. Berbeda dengan kondisi di bursa di mana pemain sendiri yang harus tahu akan beli di harga berapa.</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Kemungkinan keuntungan saham IPO tinggi karena ditawarkan pada saat kondisi bullish. Demikian berarti kemungkinan harga akan tinggi pada saat pembukaan.</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Khusus saham IPO, analisis bisa dilakukan sebatas kisaran animo pasar saja, berbeda dengan saham di bursa efek. Pemain harus memahami betul analisis dan strategi apa yang akan diterapkan.</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Kelonggaran masa pembelian juga bisa jadi kelebihan lainnya, berbeda dengan saham di bursa efek. Pemain atau pembeli sendiri yang akan menentukan tanggalnya.</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31</a:t>
            </a:fld>
            <a:endParaRPr lang="en-GB"/>
          </a:p>
        </p:txBody>
      </p:sp>
      <p:sp>
        <p:nvSpPr>
          <p:cNvPr id="6" name="Text Box 5"/>
          <p:cNvSpPr txBox="1"/>
          <p:nvPr/>
        </p:nvSpPr>
        <p:spPr>
          <a:xfrm>
            <a:off x="1342390" y="700405"/>
            <a:ext cx="9228455" cy="2461260"/>
          </a:xfrm>
          <a:prstGeom prst="rect">
            <a:avLst/>
          </a:prstGeom>
          <a:noFill/>
        </p:spPr>
        <p:txBody>
          <a:bodyPr wrap="square" rtlCol="0" anchor="t">
            <a:spAutoFit/>
          </a:bodyPr>
          <a:lstStyle/>
          <a:p>
            <a:pPr marL="342900" indent="-342900" algn="just">
              <a:buFont typeface="+mj-lt"/>
              <a:buAutoNum type="arabicPeriod" startAt="2"/>
            </a:pPr>
            <a:r>
              <a:rPr lang="en-US" sz="2200" b="1">
                <a:latin typeface="Calibri" panose="020F0502020204030204" charset="0"/>
                <a:cs typeface="Calibri" panose="020F0502020204030204" charset="0"/>
              </a:rPr>
              <a:t>Risiko Membeli Saham IPO</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Lot atau jatah pembelian saham IPO sudah ditentukan. Sebagai ilustrasi, si A membeli 100 lot saham IPO, tetapi ternyata hanya mendapatkan 1 lot. Ini adalah hal biasa sebab jumlah lot ditentukan penerbit, bukan pembeli.</a:t>
            </a:r>
          </a:p>
          <a:p>
            <a:pPr marL="742950" lvl="1" indent="-285750" algn="just">
              <a:buFont typeface="Arial" panose="020B0604020202020204" pitchFamily="34" charset="0"/>
              <a:buChar char="•"/>
            </a:pPr>
            <a:r>
              <a:rPr lang="en-US" sz="2200">
                <a:latin typeface="Calibri" panose="020F0502020204030204" charset="0"/>
                <a:cs typeface="Calibri" panose="020F0502020204030204" charset="0"/>
              </a:rPr>
              <a:t>Ada rentang seminggu sebelum withdrawal (penarikan dana). Artinya, harus rela menunggu lebih kurang sepekan sebelum waktu refund</a:t>
            </a:r>
            <a:r>
              <a:rPr lang="en-ID" altLang="en-US" sz="2200">
                <a:latin typeface="Calibri" panose="020F0502020204030204" charset="0"/>
                <a:cs typeface="Calibri" panose="020F0502020204030204" charset="0"/>
              </a:rPr>
              <a:t>.</a:t>
            </a: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533" y="528000"/>
            <a:ext cx="9328800" cy="954400"/>
          </a:xfrm>
        </p:spPr>
        <p:txBody>
          <a:bodyPr/>
          <a:lstStyle/>
          <a:p>
            <a:r>
              <a:rPr lang="en-ID" altLang="en-US" sz="4400">
                <a:latin typeface="Calibri" panose="020F0502020204030204" charset="0"/>
                <a:cs typeface="Calibri" panose="020F0502020204030204" charset="0"/>
              </a:rPr>
              <a:t>RIGHT ISSUE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32</a:t>
            </a:fld>
            <a:endParaRPr lang="en-GB" sz="1780"/>
          </a:p>
        </p:txBody>
      </p:sp>
      <p:sp>
        <p:nvSpPr>
          <p:cNvPr id="6" name="Content Placeholder 5"/>
          <p:cNvSpPr>
            <a:spLocks noGrp="1"/>
          </p:cNvSpPr>
          <p:nvPr>
            <p:ph idx="1"/>
          </p:nvPr>
        </p:nvSpPr>
        <p:spPr>
          <a:xfrm>
            <a:off x="1261745" y="1587500"/>
            <a:ext cx="9480550" cy="4370705"/>
          </a:xfrm>
        </p:spPr>
        <p:txBody>
          <a:bodyPr>
            <a:normAutofit/>
          </a:bodyPr>
          <a:lstStyle/>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sym typeface="+mn-ea"/>
              </a:rPr>
              <a:t>Perusahaan yang </a:t>
            </a:r>
            <a:r>
              <a:rPr lang="en-US" sz="2200" dirty="0" err="1">
                <a:solidFill>
                  <a:schemeClr val="tx1"/>
                </a:solidFill>
                <a:latin typeface="Calibri" panose="020F0502020204030204" charset="0"/>
                <a:cs typeface="Calibri" panose="020F0502020204030204" charset="0"/>
                <a:sym typeface="+mn-ea"/>
              </a:rPr>
              <a:t>sudah</a:t>
            </a:r>
            <a:r>
              <a:rPr lang="en-US" sz="2200" dirty="0">
                <a:solidFill>
                  <a:schemeClr val="tx1"/>
                </a:solidFill>
                <a:latin typeface="Calibri" panose="020F0502020204030204" charset="0"/>
                <a:cs typeface="Calibri" panose="020F0502020204030204" charset="0"/>
                <a:sym typeface="+mn-ea"/>
              </a:rPr>
              <a:t> listing di bursa (Public Company) </a:t>
            </a:r>
            <a:r>
              <a:rPr lang="en-US" sz="2200" dirty="0" err="1">
                <a:solidFill>
                  <a:schemeClr val="tx1"/>
                </a:solidFill>
                <a:latin typeface="Calibri" panose="020F0502020204030204" charset="0"/>
                <a:cs typeface="Calibri" panose="020F0502020204030204" charset="0"/>
                <a:sym typeface="+mn-ea"/>
              </a:rPr>
              <a:t>dapat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meningkatkan</a:t>
            </a:r>
            <a:r>
              <a:rPr lang="en-US" sz="2200" dirty="0">
                <a:solidFill>
                  <a:schemeClr val="tx1"/>
                </a:solidFill>
                <a:latin typeface="Calibri" panose="020F0502020204030204" charset="0"/>
                <a:cs typeface="Calibri" panose="020F0502020204030204" charset="0"/>
                <a:sym typeface="+mn-ea"/>
              </a:rPr>
              <a:t> modal </a:t>
            </a:r>
            <a:r>
              <a:rPr lang="en-US" sz="2200" dirty="0" err="1">
                <a:solidFill>
                  <a:schemeClr val="tx1"/>
                </a:solidFill>
                <a:latin typeface="Calibri" panose="020F0502020204030204" charset="0"/>
                <a:cs typeface="Calibri" panose="020F0502020204030204" charset="0"/>
                <a:sym typeface="+mn-ea"/>
              </a:rPr>
              <a:t>baik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melalui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pinjaman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atau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menerbitkan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sudah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ada</a:t>
            </a:r>
            <a:r>
              <a:rPr lang="en-US" sz="2200" dirty="0">
                <a:solidFill>
                  <a:schemeClr val="tx1"/>
                </a:solidFill>
                <a:latin typeface="Calibri" panose="020F0502020204030204" charset="0"/>
                <a:cs typeface="Calibri" panose="020F0502020204030204" charset="0"/>
                <a:sym typeface="+mn-ea"/>
              </a:rPr>
              <a:t> </a:t>
            </a:r>
            <a:r>
              <a:rPr lang="en-US" sz="2200" i="1" dirty="0">
                <a:solidFill>
                  <a:schemeClr val="tx1"/>
                </a:solidFill>
                <a:latin typeface="Calibri" panose="020F0502020204030204" charset="0"/>
                <a:cs typeface="Calibri" panose="020F0502020204030204" charset="0"/>
                <a:sym typeface="+mn-ea"/>
              </a:rPr>
              <a:t>(existing shareholders)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Penerbitan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biasa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kepada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sudah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ada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disebut</a:t>
            </a:r>
            <a:r>
              <a:rPr lang="en-US" sz="2200" dirty="0">
                <a:solidFill>
                  <a:schemeClr val="tx1"/>
                </a:solidFill>
                <a:latin typeface="Calibri" panose="020F0502020204030204" charset="0"/>
                <a:cs typeface="Calibri" panose="020F0502020204030204" charset="0"/>
                <a:sym typeface="+mn-ea"/>
              </a:rPr>
              <a:t> </a:t>
            </a:r>
            <a:r>
              <a:rPr lang="en-US" sz="2200" i="1" dirty="0">
                <a:solidFill>
                  <a:schemeClr val="tx1"/>
                </a:solidFill>
                <a:latin typeface="Calibri" panose="020F0502020204030204" charset="0"/>
                <a:cs typeface="Calibri" panose="020F0502020204030204" charset="0"/>
                <a:sym typeface="+mn-ea"/>
              </a:rPr>
              <a:t>Right Issue.</a:t>
            </a:r>
            <a:endParaRPr lang="en-US" sz="2200" i="1" dirty="0">
              <a:solidFill>
                <a:schemeClr val="tx1"/>
              </a:solidFill>
              <a:latin typeface="Calibri" panose="020F0502020204030204" charset="0"/>
              <a:cs typeface="Calibri" panose="020F0502020204030204" charset="0"/>
            </a:endParaRPr>
          </a:p>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sym typeface="+mn-ea"/>
              </a:rPr>
              <a:t>Para investor yang </a:t>
            </a:r>
            <a:r>
              <a:rPr lang="en-US" sz="2200" dirty="0" err="1">
                <a:solidFill>
                  <a:schemeClr val="tx1"/>
                </a:solidFill>
                <a:latin typeface="Calibri" panose="020F0502020204030204" charset="0"/>
                <a:cs typeface="Calibri" panose="020F0502020204030204" charset="0"/>
                <a:sym typeface="+mn-ea"/>
              </a:rPr>
              <a:t>sudah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masuk</a:t>
            </a:r>
            <a:r>
              <a:rPr lang="en-US" sz="2200" dirty="0">
                <a:solidFill>
                  <a:schemeClr val="tx1"/>
                </a:solidFill>
                <a:latin typeface="Calibri" panose="020F0502020204030204" charset="0"/>
                <a:cs typeface="Calibri" panose="020F0502020204030204" charset="0"/>
                <a:sym typeface="+mn-ea"/>
              </a:rPr>
              <a:t> di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diprioritaskan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menyerap</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tersebut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sebelum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ditawarkan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kepada</a:t>
            </a:r>
            <a:r>
              <a:rPr lang="en-US" sz="2200" dirty="0">
                <a:solidFill>
                  <a:schemeClr val="tx1"/>
                </a:solidFill>
                <a:latin typeface="Calibri" panose="020F0502020204030204" charset="0"/>
                <a:cs typeface="Calibri" panose="020F0502020204030204" charset="0"/>
                <a:sym typeface="+mn-ea"/>
              </a:rPr>
              <a:t> investor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Hak</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diberikan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kepada</a:t>
            </a:r>
            <a:r>
              <a:rPr lang="en-US" sz="2200" dirty="0">
                <a:solidFill>
                  <a:schemeClr val="tx1"/>
                </a:solidFill>
                <a:latin typeface="Calibri" panose="020F0502020204030204" charset="0"/>
                <a:cs typeface="Calibri" panose="020F0502020204030204" charset="0"/>
                <a:sym typeface="+mn-ea"/>
              </a:rPr>
              <a:t> investor lama </a:t>
            </a:r>
            <a:r>
              <a:rPr lang="en-US" sz="2200" dirty="0" err="1">
                <a:solidFill>
                  <a:schemeClr val="tx1"/>
                </a:solidFill>
                <a:latin typeface="Calibri" panose="020F0502020204030204" charset="0"/>
                <a:cs typeface="Calibri" panose="020F0502020204030204" charset="0"/>
                <a:sym typeface="+mn-ea"/>
              </a:rPr>
              <a:t>inilah</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disebut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i="1" dirty="0">
                <a:solidFill>
                  <a:schemeClr val="tx1"/>
                </a:solidFill>
                <a:latin typeface="Calibri" panose="020F0502020204030204" charset="0"/>
                <a:cs typeface="Calibri" panose="020F0502020204030204" charset="0"/>
                <a:sym typeface="+mn-ea"/>
              </a:rPr>
              <a:t>right issue </a:t>
            </a:r>
            <a:r>
              <a:rPr lang="en-US" sz="2200" dirty="0" err="1">
                <a:solidFill>
                  <a:schemeClr val="tx1"/>
                </a:solidFill>
                <a:latin typeface="Calibri" panose="020F0502020204030204" charset="0"/>
                <a:cs typeface="Calibri" panose="020F0502020204030204" charset="0"/>
                <a:sym typeface="+mn-ea"/>
              </a:rPr>
              <a:t>atau</a:t>
            </a:r>
            <a:r>
              <a:rPr lang="en-US" sz="2200" dirty="0">
                <a:solidFill>
                  <a:schemeClr val="tx1"/>
                </a:solidFill>
                <a:latin typeface="Calibri" panose="020F0502020204030204" charset="0"/>
                <a:cs typeface="Calibri" panose="020F0502020204030204" charset="0"/>
                <a:sym typeface="+mn-ea"/>
              </a:rPr>
              <a:t> </a:t>
            </a:r>
            <a:r>
              <a:rPr lang="en-US" sz="2200" b="1" dirty="0">
                <a:solidFill>
                  <a:schemeClr val="tx1"/>
                </a:solidFill>
                <a:latin typeface="Calibri" panose="020F0502020204030204" charset="0"/>
                <a:cs typeface="Calibri" panose="020F0502020204030204" charset="0"/>
                <a:sym typeface="+mn-ea"/>
              </a:rPr>
              <a:t>HMETD (</a:t>
            </a:r>
            <a:r>
              <a:rPr lang="en-US" sz="2200" b="1" dirty="0" err="1">
                <a:solidFill>
                  <a:schemeClr val="tx1"/>
                </a:solidFill>
                <a:latin typeface="Calibri" panose="020F0502020204030204" charset="0"/>
                <a:cs typeface="Calibri" panose="020F0502020204030204" charset="0"/>
                <a:sym typeface="+mn-ea"/>
              </a:rPr>
              <a:t>Hak</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Memesan</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Efek</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Terlebih</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Dahulu</a:t>
            </a:r>
            <a:r>
              <a:rPr lang="en-US" sz="2200" b="1" dirty="0">
                <a:solidFill>
                  <a:schemeClr val="tx1"/>
                </a:solidFill>
                <a:latin typeface="Calibri" panose="020F0502020204030204" charset="0"/>
                <a:cs typeface="Calibri" panose="020F0502020204030204" charset="0"/>
                <a:sym typeface="+mn-ea"/>
              </a:rPr>
              <a:t>). </a:t>
            </a:r>
            <a:endParaRPr lang="en-US" sz="2935" b="1" dirty="0">
              <a:solidFill>
                <a:schemeClr val="tx1"/>
              </a:solidFill>
            </a:endParaRPr>
          </a:p>
          <a:p>
            <a:pPr marL="0" indent="0" algn="just">
              <a:buNone/>
            </a:pPr>
            <a:endParaRPr lang="en-US" sz="2935"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84935" y="892175"/>
            <a:ext cx="9135110" cy="3554095"/>
          </a:xfrm>
        </p:spPr>
        <p:txBody>
          <a:bodyPr/>
          <a:lstStyle/>
          <a:p>
            <a:pPr algn="just">
              <a:buClr>
                <a:srgbClr val="000000"/>
              </a:buClr>
              <a:buFont typeface="Arial" panose="020B0604020202020204" pitchFamily="34" charset="0"/>
              <a:buChar char="•"/>
            </a:pPr>
            <a:r>
              <a:rPr lang="en-US" sz="2200" i="1" dirty="0" err="1">
                <a:solidFill>
                  <a:schemeClr val="tx1"/>
                </a:solidFill>
                <a:latin typeface="Calibri" panose="020F0502020204030204" charset="0"/>
                <a:cs typeface="Calibri" panose="020F0502020204030204" charset="0"/>
                <a:sym typeface="+mn-ea"/>
              </a:rPr>
              <a:t>Dalam</a:t>
            </a:r>
            <a:r>
              <a:rPr lang="en-US" sz="2200" i="1" dirty="0">
                <a:solidFill>
                  <a:schemeClr val="tx1"/>
                </a:solidFill>
                <a:latin typeface="Calibri" panose="020F0502020204030204" charset="0"/>
                <a:cs typeface="Calibri" panose="020F0502020204030204" charset="0"/>
                <a:sym typeface="+mn-ea"/>
              </a:rPr>
              <a:t> Right Issue</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setiap</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memperoleh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atas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setiap</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sudah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sebelumnya</a:t>
            </a:r>
            <a:r>
              <a:rPr 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sym typeface="+mn-ea"/>
              </a:rPr>
              <a:t>Right issue </a:t>
            </a:r>
            <a:r>
              <a:rPr lang="en-US" sz="2200" dirty="0" err="1">
                <a:solidFill>
                  <a:schemeClr val="tx1"/>
                </a:solidFill>
                <a:latin typeface="Calibri" panose="020F0502020204030204" charset="0"/>
                <a:cs typeface="Calibri" panose="020F0502020204030204" charset="0"/>
                <a:sym typeface="+mn-ea"/>
              </a:rPr>
              <a:t>biasanya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diberikan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berdasarkan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rasio</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Misalnya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rasio</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diberikan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adalah</a:t>
            </a:r>
            <a:r>
              <a:rPr lang="en-US" sz="2200" dirty="0">
                <a:solidFill>
                  <a:schemeClr val="tx1"/>
                </a:solidFill>
                <a:latin typeface="Calibri" panose="020F0502020204030204" charset="0"/>
                <a:cs typeface="Calibri" panose="020F0502020204030204" charset="0"/>
                <a:sym typeface="+mn-ea"/>
              </a:rPr>
              <a:t> 1:2 </a:t>
            </a:r>
            <a:r>
              <a:rPr lang="en-US" sz="2200" dirty="0" err="1">
                <a:solidFill>
                  <a:schemeClr val="tx1"/>
                </a:solidFill>
                <a:latin typeface="Calibri" panose="020F0502020204030204" charset="0"/>
                <a:cs typeface="Calibri" panose="020F0502020204030204" charset="0"/>
                <a:sym typeface="+mn-ea"/>
              </a:rPr>
              <a:t>maka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setiap</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lembar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memperoleh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dua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membeli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diterbitkan</a:t>
            </a:r>
            <a:r>
              <a:rPr lang="en-US" sz="2200" dirty="0">
                <a:solidFill>
                  <a:schemeClr val="tx1"/>
                </a:solidFill>
                <a:latin typeface="Calibri" panose="020F0502020204030204" charset="0"/>
                <a:cs typeface="Calibri" panose="020F0502020204030204" charset="0"/>
                <a:sym typeface="+mn-ea"/>
              </a:rPr>
              <a:t>.</a:t>
            </a:r>
          </a:p>
          <a:p>
            <a:pPr algn="just">
              <a:buClr>
                <a:srgbClr val="000000"/>
              </a:buClr>
              <a:buFont typeface="Arial" panose="020B0604020202020204" pitchFamily="34" charset="0"/>
              <a:buChar char="•"/>
            </a:pPr>
            <a:r>
              <a:rPr sz="2200" dirty="0">
                <a:solidFill>
                  <a:schemeClr val="tx1"/>
                </a:solidFill>
                <a:latin typeface="Calibri" panose="020F0502020204030204" charset="0"/>
                <a:cs typeface="Calibri" panose="020F0502020204030204" charset="0"/>
                <a:sym typeface="+mn-ea"/>
              </a:rPr>
              <a:t>Apabila pemegang saham tidak ingin membeli tambahan saham baru maka ia bisa menjual rights nya ke orang yang mau membeli saham tersebut.</a:t>
            </a:r>
            <a:endParaRPr lang="en-US" sz="2200" dirty="0">
              <a:solidFill>
                <a:schemeClr val="tx1"/>
              </a:solidFill>
              <a:latin typeface="Calibri" panose="020F0502020204030204" charset="0"/>
              <a:cs typeface="Calibri" panose="020F0502020204030204" charset="0"/>
            </a:endParaRPr>
          </a:p>
          <a:p>
            <a:pPr marL="342900" indent="-342900">
              <a:buNone/>
            </a:pPr>
            <a:endParaRPr lang="en-US" sz="2200" dirty="0">
              <a:latin typeface="Calibri" panose="020F0502020204030204" charset="0"/>
              <a:cs typeface="Calibri" panose="020F0502020204030204" charset="0"/>
            </a:endParaRPr>
          </a:p>
          <a:p>
            <a:endParaRPr lang="en-US" sz="2200">
              <a:latin typeface="Calibri" panose="020F0502020204030204" charset="0"/>
              <a:cs typeface="Calibri" panose="020F050202020403020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33</a:t>
            </a:fld>
            <a:endParaRPr lang="en-GB"/>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90" y="588960"/>
            <a:ext cx="9328800" cy="954400"/>
          </a:xfrm>
        </p:spPr>
        <p:txBody>
          <a:bodyPr/>
          <a:lstStyle/>
          <a:p>
            <a:r>
              <a:rPr lang="en-ID" altLang="en-US" sz="4400">
                <a:latin typeface="Calibri" panose="020F0502020204030204" charset="0"/>
                <a:cs typeface="Calibri" panose="020F0502020204030204" charset="0"/>
              </a:rPr>
              <a:t>MANFAAT RIGHT ISSUE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34</a:t>
            </a:fld>
            <a:endParaRPr lang="en-GB"/>
          </a:p>
        </p:txBody>
      </p:sp>
      <p:sp>
        <p:nvSpPr>
          <p:cNvPr id="6" name="Content Placeholder 5"/>
          <p:cNvSpPr>
            <a:spLocks noGrp="1"/>
          </p:cNvSpPr>
          <p:nvPr>
            <p:ph idx="1"/>
          </p:nvPr>
        </p:nvSpPr>
        <p:spPr>
          <a:xfrm>
            <a:off x="1279525" y="1649730"/>
            <a:ext cx="9632315" cy="4038600"/>
          </a:xfrm>
        </p:spPr>
        <p:txBody>
          <a:bodyPr>
            <a:normAutofit/>
          </a:bodyPr>
          <a:lstStyle/>
          <a:p>
            <a:pPr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Manfaat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dari</a:t>
            </a:r>
            <a:r>
              <a:rPr lang="en-US" sz="2200" dirty="0">
                <a:solidFill>
                  <a:schemeClr val="tx1"/>
                </a:solidFill>
                <a:latin typeface="Calibri" panose="020F0502020204030204" charset="0"/>
                <a:cs typeface="Calibri" panose="020F0502020204030204" charset="0"/>
              </a:rPr>
              <a:t> rights issue </a:t>
            </a:r>
            <a:r>
              <a:rPr lang="en-US" sz="2200" dirty="0" err="1">
                <a:solidFill>
                  <a:schemeClr val="tx1"/>
                </a:solidFill>
                <a:latin typeface="Calibri" panose="020F0502020204030204" charset="0"/>
                <a:cs typeface="Calibri" panose="020F0502020204030204" charset="0"/>
              </a:rPr>
              <a:t>bagi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adalah</a:t>
            </a:r>
            <a:r>
              <a:rPr lang="en-US" sz="2200"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perusahaan</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bisa</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menggunakan</a:t>
            </a:r>
            <a:r>
              <a:rPr lang="en-US" sz="2200" b="1" dirty="0">
                <a:solidFill>
                  <a:schemeClr val="tx1"/>
                </a:solidFill>
                <a:latin typeface="Calibri" panose="020F0502020204030204" charset="0"/>
                <a:cs typeface="Calibri" panose="020F0502020204030204" charset="0"/>
              </a:rPr>
              <a:t> dana </a:t>
            </a:r>
            <a:r>
              <a:rPr lang="en-US" sz="2200" b="1" dirty="0" err="1">
                <a:solidFill>
                  <a:schemeClr val="tx1"/>
                </a:solidFill>
                <a:latin typeface="Calibri" panose="020F0502020204030204" charset="0"/>
                <a:cs typeface="Calibri" panose="020F0502020204030204" charset="0"/>
              </a:rPr>
              <a:t>tersebut</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sebagai</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sumber</a:t>
            </a:r>
            <a:r>
              <a:rPr lang="en-US" sz="2200" b="1" dirty="0">
                <a:solidFill>
                  <a:schemeClr val="tx1"/>
                </a:solidFill>
                <a:latin typeface="Calibri" panose="020F0502020204030204" charset="0"/>
                <a:cs typeface="Calibri" panose="020F0502020204030204" charset="0"/>
              </a:rPr>
              <a:t> modal </a:t>
            </a:r>
            <a:r>
              <a:rPr lang="en-US" sz="2200" b="1" dirty="0" err="1">
                <a:solidFill>
                  <a:schemeClr val="tx1"/>
                </a:solidFill>
                <a:latin typeface="Calibri" panose="020F0502020204030204" charset="0"/>
                <a:cs typeface="Calibri" panose="020F0502020204030204" charset="0"/>
              </a:rPr>
              <a:t>usaha</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baru</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selain</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pinjaman</a:t>
            </a:r>
            <a:r>
              <a:rPr lang="en-US" sz="2200" b="1" dirty="0">
                <a:solidFill>
                  <a:schemeClr val="tx1"/>
                </a:solidFill>
                <a:latin typeface="Calibri" panose="020F0502020204030204" charset="0"/>
                <a:cs typeface="Calibri" panose="020F0502020204030204" charset="0"/>
              </a:rPr>
              <a:t> </a:t>
            </a:r>
            <a:r>
              <a:rPr lang="en-US" sz="2200" b="1" dirty="0" err="1">
                <a:solidFill>
                  <a:schemeClr val="tx1"/>
                </a:solidFill>
                <a:latin typeface="Calibri" panose="020F0502020204030204" charset="0"/>
                <a:cs typeface="Calibri" panose="020F0502020204030204" charset="0"/>
              </a:rPr>
              <a:t>dari</a:t>
            </a:r>
            <a:r>
              <a:rPr lang="en-US" sz="2200" b="1" dirty="0">
                <a:solidFill>
                  <a:schemeClr val="tx1"/>
                </a:solidFill>
                <a:latin typeface="Calibri" panose="020F0502020204030204" charset="0"/>
                <a:cs typeface="Calibri" panose="020F0502020204030204" charset="0"/>
              </a:rPr>
              <a:t> bank</a:t>
            </a:r>
            <a:r>
              <a:rPr lang="en-US" sz="2200" dirty="0">
                <a:solidFill>
                  <a:schemeClr val="tx1"/>
                </a:solidFill>
                <a:latin typeface="Calibri" panose="020F0502020204030204" charset="0"/>
                <a:cs typeface="Calibri" panose="020F0502020204030204" charset="0"/>
              </a:rPr>
              <a:t>. Hal </a:t>
            </a:r>
            <a:r>
              <a:rPr lang="en-US" sz="2200" dirty="0" err="1">
                <a:solidFill>
                  <a:schemeClr val="tx1"/>
                </a:solidFill>
                <a:latin typeface="Calibri" panose="020F0502020204030204" charset="0"/>
                <a:cs typeface="Calibri" panose="020F0502020204030204" charset="0"/>
              </a:rPr>
              <a:t>ini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bisa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saja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terjadi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ketika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terjadi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pelemahan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ekonomi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membuat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sulit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meminjam</a:t>
            </a:r>
            <a:r>
              <a:rPr lang="en-US" sz="2200" dirty="0">
                <a:solidFill>
                  <a:schemeClr val="tx1"/>
                </a:solidFill>
                <a:latin typeface="Calibri" panose="020F0502020204030204" charset="0"/>
                <a:cs typeface="Calibri" panose="020F0502020204030204" charset="0"/>
              </a:rPr>
              <a:t> dana </a:t>
            </a:r>
            <a:r>
              <a:rPr lang="en-US" sz="2200" dirty="0" err="1">
                <a:solidFill>
                  <a:schemeClr val="tx1"/>
                </a:solidFill>
                <a:latin typeface="Calibri" panose="020F0502020204030204" charset="0"/>
                <a:cs typeface="Calibri" panose="020F0502020204030204" charset="0"/>
              </a:rPr>
              <a:t>dari</a:t>
            </a:r>
            <a:r>
              <a:rPr lang="en-US" sz="2200" dirty="0">
                <a:solidFill>
                  <a:schemeClr val="tx1"/>
                </a:solidFill>
                <a:latin typeface="Calibri" panose="020F0502020204030204" charset="0"/>
                <a:cs typeface="Calibri" panose="020F0502020204030204" charset="0"/>
              </a:rPr>
              <a:t> bank.</a:t>
            </a:r>
          </a:p>
          <a:p>
            <a:pPr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Manfaat</a:t>
            </a:r>
            <a:r>
              <a:rPr lang="en-US" sz="2200" dirty="0">
                <a:solidFill>
                  <a:schemeClr val="tx1"/>
                </a:solidFill>
                <a:latin typeface="Calibri" panose="020F0502020204030204" charset="0"/>
                <a:cs typeface="Calibri" panose="020F0502020204030204" charset="0"/>
              </a:rPr>
              <a:t> rights issue </a:t>
            </a:r>
            <a:r>
              <a:rPr lang="en-US" sz="2200" dirty="0" err="1">
                <a:solidFill>
                  <a:schemeClr val="tx1"/>
                </a:solidFill>
                <a:latin typeface="Calibri" panose="020F0502020204030204" charset="0"/>
                <a:cs typeface="Calibri" panose="020F0502020204030204" charset="0"/>
              </a:rPr>
              <a:t>bagi</a:t>
            </a:r>
            <a:r>
              <a:rPr lang="en-US" sz="2200" dirty="0">
                <a:solidFill>
                  <a:schemeClr val="tx1"/>
                </a:solidFill>
                <a:latin typeface="Calibri" panose="020F0502020204030204" charset="0"/>
                <a:cs typeface="Calibri" panose="020F0502020204030204" charset="0"/>
              </a:rPr>
              <a:t> investor </a:t>
            </a:r>
            <a:r>
              <a:rPr lang="en-US" sz="2200" dirty="0" err="1">
                <a:solidFill>
                  <a:schemeClr val="tx1"/>
                </a:solidFill>
                <a:latin typeface="Calibri" panose="020F0502020204030204" charset="0"/>
                <a:cs typeface="Calibri" panose="020F0502020204030204" charset="0"/>
              </a:rPr>
              <a:t>pemegang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tersebut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adalah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pelaksanaan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baru</a:t>
            </a:r>
            <a:r>
              <a:rPr lang="en-US" sz="2200" dirty="0">
                <a:solidFill>
                  <a:schemeClr val="tx1"/>
                </a:solidFill>
                <a:latin typeface="Calibri" panose="020F0502020204030204" charset="0"/>
                <a:cs typeface="Calibri" panose="020F0502020204030204" charset="0"/>
              </a:rPr>
              <a:t> rights issue yang </a:t>
            </a:r>
            <a:r>
              <a:rPr lang="en-US" sz="2200" dirty="0" err="1">
                <a:solidFill>
                  <a:schemeClr val="tx1"/>
                </a:solidFill>
                <a:latin typeface="Calibri" panose="020F0502020204030204" charset="0"/>
                <a:cs typeface="Calibri" panose="020F0502020204030204" charset="0"/>
              </a:rPr>
              <a:t>ditawarkan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biasanya</a:t>
            </a:r>
            <a:r>
              <a:rPr lang="en-US" sz="2200" dirty="0">
                <a:solidFill>
                  <a:schemeClr val="tx1"/>
                </a:solidFill>
                <a:latin typeface="Calibri" panose="020F0502020204030204" charset="0"/>
                <a:cs typeface="Calibri" panose="020F0502020204030204" charset="0"/>
              </a:rPr>
              <a:t> di-</a:t>
            </a:r>
            <a:r>
              <a:rPr lang="en-US" sz="2200" dirty="0" err="1">
                <a:solidFill>
                  <a:schemeClr val="tx1"/>
                </a:solidFill>
                <a:latin typeface="Calibri" panose="020F0502020204030204" charset="0"/>
                <a:cs typeface="Calibri" panose="020F0502020204030204" charset="0"/>
              </a:rPr>
              <a:t>diskon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karena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berada</a:t>
            </a:r>
            <a:r>
              <a:rPr lang="en-US" sz="2200" dirty="0">
                <a:solidFill>
                  <a:schemeClr val="tx1"/>
                </a:solidFill>
                <a:latin typeface="Calibri" panose="020F0502020204030204" charset="0"/>
                <a:cs typeface="Calibri" panose="020F0502020204030204" charset="0"/>
              </a:rPr>
              <a:t> di </a:t>
            </a:r>
            <a:r>
              <a:rPr lang="en-US" sz="2200" dirty="0" err="1">
                <a:solidFill>
                  <a:schemeClr val="tx1"/>
                </a:solidFill>
                <a:latin typeface="Calibri" panose="020F0502020204030204" charset="0"/>
                <a:cs typeface="Calibri" panose="020F0502020204030204" charset="0"/>
              </a:rPr>
              <a:t>bawah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pasar</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Selisih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eksekusi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di </a:t>
            </a:r>
            <a:r>
              <a:rPr lang="en-US" sz="2200" dirty="0" err="1">
                <a:solidFill>
                  <a:schemeClr val="tx1"/>
                </a:solidFill>
                <a:latin typeface="Calibri" panose="020F0502020204030204" charset="0"/>
                <a:cs typeface="Calibri" panose="020F0502020204030204" charset="0"/>
              </a:rPr>
              <a:t>pasar</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terkadang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cukup</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signifikan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bergantung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seberapa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besar</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suatu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perusahaan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ingin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mendorong</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minat</a:t>
            </a:r>
            <a:r>
              <a:rPr lang="en-US" sz="2200" dirty="0">
                <a:solidFill>
                  <a:schemeClr val="tx1"/>
                </a:solidFill>
                <a:latin typeface="Calibri" panose="020F0502020204030204" charset="0"/>
                <a:cs typeface="Calibri" panose="020F0502020204030204" charset="0"/>
              </a:rPr>
              <a:t> investor </a:t>
            </a:r>
            <a:r>
              <a:rPr lang="en-US" sz="2200" dirty="0" err="1">
                <a:solidFill>
                  <a:schemeClr val="tx1"/>
                </a:solidFill>
                <a:latin typeface="Calibri" panose="020F0502020204030204" charset="0"/>
                <a:cs typeface="Calibri" panose="020F0502020204030204" charset="0"/>
              </a:rPr>
              <a:t>untuk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berpartisipasi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dalam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aksi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korporasinya</a:t>
            </a:r>
            <a:r>
              <a:rPr lang="en-US" sz="2200" dirty="0">
                <a:solidFill>
                  <a:schemeClr val="tx1"/>
                </a:solidFill>
                <a:latin typeface="Calibri" panose="020F0502020204030204" charset="0"/>
                <a:cs typeface="Calibri" panose="020F0502020204030204" charset="0"/>
              </a:rPr>
              <a:t>.</a:t>
            </a: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90" y="558480"/>
            <a:ext cx="9328800" cy="954400"/>
          </a:xfrm>
        </p:spPr>
        <p:txBody>
          <a:bodyPr/>
          <a:lstStyle/>
          <a:p>
            <a:r>
              <a:rPr lang="en-ID" altLang="en-US" sz="4400">
                <a:latin typeface="Calibri" panose="020F0502020204030204" charset="0"/>
                <a:cs typeface="Calibri" panose="020F0502020204030204" charset="0"/>
              </a:rPr>
              <a:t>SISI NEGATIF RIGHT ISSUE</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35</a:t>
            </a:fld>
            <a:endParaRPr lang="en-GB"/>
          </a:p>
        </p:txBody>
      </p:sp>
      <p:sp>
        <p:nvSpPr>
          <p:cNvPr id="6" name="Text Box 5"/>
          <p:cNvSpPr txBox="1"/>
          <p:nvPr/>
        </p:nvSpPr>
        <p:spPr>
          <a:xfrm>
            <a:off x="1730375" y="1690370"/>
            <a:ext cx="8731885" cy="2122805"/>
          </a:xfrm>
          <a:prstGeom prst="rect">
            <a:avLst/>
          </a:prstGeom>
          <a:noFill/>
        </p:spPr>
        <p:txBody>
          <a:bodyPr wrap="square" rtlCol="0" anchor="t">
            <a:spAutoFit/>
          </a:bodyPr>
          <a:lstStyle/>
          <a:p>
            <a:pPr marL="342900" indent="-342900" algn="just">
              <a:buClr>
                <a:srgbClr val="000000"/>
              </a:buClr>
              <a:buFont typeface="Arial" panose="020B0604020202020204" pitchFamily="34" charset="0"/>
              <a:buChar char="•"/>
            </a:pPr>
            <a:r>
              <a:rPr lang="en-US" sz="2200" dirty="0">
                <a:latin typeface="Calibri" panose="020F0502020204030204" charset="0"/>
                <a:cs typeface="Calibri" panose="020F0502020204030204" charset="0"/>
                <a:sym typeface="+mn-ea"/>
              </a:rPr>
              <a:t>Rights issue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menimbulkan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emiten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mengalami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dilusi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Dilusi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adalah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penurunan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komposisi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kepemilikan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investor </a:t>
            </a:r>
            <a:r>
              <a:rPr lang="en-US" sz="2200" dirty="0" err="1">
                <a:latin typeface="Calibri" panose="020F0502020204030204" charset="0"/>
                <a:cs typeface="Calibri" panose="020F0502020204030204" charset="0"/>
                <a:sym typeface="+mn-ea"/>
              </a:rPr>
              <a:t>akibat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dari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adanya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penambahan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baru</a:t>
            </a:r>
            <a:r>
              <a:rPr lang="en-US" sz="2200" dirty="0">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342900"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Penerbitan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baru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merugikan</a:t>
            </a:r>
            <a:r>
              <a:rPr lang="en-US" sz="2200" dirty="0">
                <a:latin typeface="Calibri" panose="020F0502020204030204" charset="0"/>
                <a:cs typeface="Calibri" panose="020F0502020204030204" charset="0"/>
                <a:sym typeface="+mn-ea"/>
              </a:rPr>
              <a:t> investor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jika</a:t>
            </a:r>
            <a:r>
              <a:rPr lang="en-US" sz="2200" dirty="0">
                <a:latin typeface="Calibri" panose="020F0502020204030204" charset="0"/>
                <a:cs typeface="Calibri" panose="020F0502020204030204" charset="0"/>
                <a:sym typeface="+mn-ea"/>
              </a:rPr>
              <a:t> investor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tidak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berbuat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apa-apa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karena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persentase</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kepemilikan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berkurang</a:t>
            </a:r>
            <a:endParaRPr lang="en-US" sz="2200">
              <a:latin typeface="Calibri" panose="020F0502020204030204" charset="0"/>
              <a:cs typeface="Calibri" panose="020F0502020204030204" charset="0"/>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905825"/>
            <a:ext cx="9328800" cy="954400"/>
          </a:xfrm>
        </p:spPr>
        <p:txBody>
          <a:bodyPr/>
          <a:lstStyle/>
          <a:p>
            <a:r>
              <a:rPr lang="en-ID" altLang="en-US" sz="4400">
                <a:latin typeface="Calibri" panose="020F0502020204030204" charset="0"/>
                <a:cs typeface="Calibri" panose="020F0502020204030204" charset="0"/>
              </a:rPr>
              <a:t>HAL - HAL YANG HARUS DILAKUKAN SEBELUM H</a:t>
            </a:r>
            <a:r>
              <a:rPr lang="en-US" altLang="en-US" sz="4400">
                <a:latin typeface="Calibri" panose="020F0502020204030204" charset="0"/>
                <a:cs typeface="Calibri" panose="020F0502020204030204" charset="0"/>
              </a:rPr>
              <a:t>ME</a:t>
            </a:r>
            <a:r>
              <a:rPr lang="en-ID" altLang="en-US" sz="4400">
                <a:latin typeface="Calibri" panose="020F0502020204030204" charset="0"/>
                <a:cs typeface="Calibri" panose="020F0502020204030204" charset="0"/>
              </a:rPr>
              <a:t>TD</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36</a:t>
            </a:fld>
            <a:endParaRPr lang="en-GB"/>
          </a:p>
        </p:txBody>
      </p:sp>
      <p:sp>
        <p:nvSpPr>
          <p:cNvPr id="6" name="Text Box 5"/>
          <p:cNvSpPr txBox="1"/>
          <p:nvPr/>
        </p:nvSpPr>
        <p:spPr>
          <a:xfrm>
            <a:off x="1509395" y="2132330"/>
            <a:ext cx="9189720" cy="1783715"/>
          </a:xfrm>
          <a:prstGeom prst="rect">
            <a:avLst/>
          </a:prstGeom>
          <a:noFill/>
        </p:spPr>
        <p:txBody>
          <a:bodyPr wrap="square" rtlCol="0" anchor="t">
            <a:spAutoFit/>
          </a:bodyPr>
          <a:lstStyle/>
          <a:p>
            <a:pPr marL="457200" indent="-457200" algn="just">
              <a:buClr>
                <a:srgbClr val="000000"/>
              </a:buClr>
              <a:buFont typeface="+mj-lt"/>
              <a:buAutoNum type="arabicPeriod"/>
            </a:pPr>
            <a:r>
              <a:rPr lang="fi-FI" sz="2200" b="1" dirty="0">
                <a:latin typeface="Calibri" panose="020F0502020204030204" charset="0"/>
                <a:cs typeface="Calibri" panose="020F0502020204030204" charset="0"/>
                <a:sym typeface="+mn-ea"/>
              </a:rPr>
              <a:t>Melakukan Valuasi Harga Pelaksanaan (Eksekusi)</a:t>
            </a:r>
            <a:endParaRPr lang="fi-FI" sz="2200" b="1" dirty="0">
              <a:solidFill>
                <a:schemeClr val="tx1"/>
              </a:solidFill>
              <a:latin typeface="Calibri" panose="020F0502020204030204" charset="0"/>
              <a:cs typeface="Calibri" panose="020F0502020204030204" charset="0"/>
            </a:endParaRPr>
          </a:p>
          <a:p>
            <a:pPr marL="800100" lvl="1"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Melakukan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valuasi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bertujuan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mengetahui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apakah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eksekusi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wajar</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atau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tidak</a:t>
            </a:r>
            <a:r>
              <a:rPr lang="en-US" sz="2200" dirty="0">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800100" lvl="1"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pelaksanaan</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bagus</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dan</a:t>
            </a:r>
            <a:r>
              <a:rPr lang="en-US" sz="2200" dirty="0">
                <a:latin typeface="Calibri" panose="020F0502020204030204" charset="0"/>
                <a:cs typeface="Calibri" panose="020F0502020204030204" charset="0"/>
                <a:sym typeface="+mn-ea"/>
              </a:rPr>
              <a:t> ideal </a:t>
            </a:r>
            <a:r>
              <a:rPr lang="en-US" sz="2200" dirty="0" err="1">
                <a:latin typeface="Calibri" panose="020F0502020204030204" charset="0"/>
                <a:cs typeface="Calibri" panose="020F0502020204030204" charset="0"/>
                <a:sym typeface="+mn-ea"/>
              </a:rPr>
              <a:t>adalah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bukan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murah</a:t>
            </a:r>
            <a:r>
              <a:rPr lang="en-US" sz="2200" dirty="0">
                <a:latin typeface="Calibri" panose="020F0502020204030204" charset="0"/>
                <a:cs typeface="Calibri" panose="020F0502020204030204" charset="0"/>
                <a:sym typeface="+mn-ea"/>
              </a:rPr>
              <a:t>.</a:t>
            </a:r>
            <a:endParaRPr lang="en-US" sz="2200">
              <a:latin typeface="Calibri" panose="020F0502020204030204" charset="0"/>
              <a:cs typeface="Calibri" panose="020F0502020204030204" charset="0"/>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37</a:t>
            </a:fld>
            <a:endParaRPr lang="en-GB"/>
          </a:p>
        </p:txBody>
      </p:sp>
      <p:sp>
        <p:nvSpPr>
          <p:cNvPr id="6" name="Content Placeholder 2"/>
          <p:cNvSpPr>
            <a:spLocks noGrp="1"/>
          </p:cNvSpPr>
          <p:nvPr/>
        </p:nvSpPr>
        <p:spPr>
          <a:xfrm>
            <a:off x="1414145" y="838835"/>
            <a:ext cx="9337040" cy="4351655"/>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457200" indent="-457200">
              <a:buClr>
                <a:srgbClr val="000000"/>
              </a:buClr>
              <a:buFont typeface="+mj-lt"/>
              <a:buAutoNum type="arabicPeriod" startAt="2"/>
            </a:pPr>
            <a:r>
              <a:rPr lang="fi-FI" sz="2200" b="1" dirty="0">
                <a:solidFill>
                  <a:schemeClr val="tx1"/>
                </a:solidFill>
                <a:latin typeface="Calibri" panose="020F0502020204030204" charset="0"/>
                <a:cs typeface="Calibri" panose="020F0502020204030204" charset="0"/>
              </a:rPr>
              <a:t>Perhatikan Kemungkinan Terjadinya Efek Dilusi</a:t>
            </a:r>
          </a:p>
          <a:p>
            <a:pPr marL="800100" lvl="1" indent="-342900"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Aspek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kedua</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harus</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dipertimbangkan</a:t>
            </a:r>
            <a:r>
              <a:rPr lang="en-US" sz="2200" dirty="0">
                <a:solidFill>
                  <a:schemeClr val="tx1"/>
                </a:solidFill>
                <a:latin typeface="Calibri" panose="020F0502020204030204" charset="0"/>
                <a:cs typeface="Calibri" panose="020F0502020204030204" charset="0"/>
              </a:rPr>
              <a:t> investor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sebelum</a:t>
            </a:r>
            <a:r>
              <a:rPr lang="en-US" sz="2200" dirty="0">
                <a:solidFill>
                  <a:schemeClr val="tx1"/>
                </a:solidFill>
                <a:latin typeface="Calibri" panose="020F0502020204030204" charset="0"/>
                <a:cs typeface="Calibri" panose="020F0502020204030204" charset="0"/>
              </a:rPr>
              <a:t> </a:t>
            </a:r>
            <a:r>
              <a:rPr lang="en-US" sz="2200" err="1">
                <a:solidFill>
                  <a:schemeClr val="tx1"/>
                </a:solidFill>
                <a:latin typeface="Calibri" panose="020F0502020204030204" charset="0"/>
                <a:cs typeface="Calibri" panose="020F0502020204030204" charset="0"/>
              </a:rPr>
              <a:t>melaksanakan</a:t>
            </a:r>
            <a:r>
              <a:rPr lang="en-US" sz="2200">
                <a:solidFill>
                  <a:schemeClr val="tx1"/>
                </a:solidFill>
                <a:latin typeface="Calibri" panose="020F0502020204030204" charset="0"/>
                <a:cs typeface="Calibri" panose="020F0502020204030204" charset="0"/>
              </a:rPr>
              <a:t> HMETD </a:t>
            </a:r>
            <a:r>
              <a:rPr lang="en-US" sz="2200" dirty="0" err="1">
                <a:solidFill>
                  <a:schemeClr val="tx1"/>
                </a:solidFill>
                <a:latin typeface="Calibri" panose="020F0502020204030204" charset="0"/>
                <a:cs typeface="Calibri" panose="020F0502020204030204" charset="0"/>
              </a:rPr>
              <a:t>adalah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efek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dilusi</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kemungkinan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terjadi</a:t>
            </a:r>
            <a:r>
              <a:rPr lang="en-US" sz="2200" dirty="0">
                <a:solidFill>
                  <a:schemeClr val="tx1"/>
                </a:solidFill>
                <a:latin typeface="Calibri" panose="020F0502020204030204" charset="0"/>
                <a:cs typeface="Calibri" panose="020F0502020204030204" charset="0"/>
              </a:rPr>
              <a:t>. </a:t>
            </a:r>
          </a:p>
          <a:p>
            <a:pPr marL="800100" lvl="1" indent="-342900"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Maka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perlu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mengamati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perbedaan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jumlah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baru</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diterbitkan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dengan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jumlah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lama</a:t>
            </a:r>
          </a:p>
          <a:p>
            <a:pPr marL="800100" lvl="1" indent="-342900"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Ketika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suatu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emiten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melakukan</a:t>
            </a:r>
            <a:r>
              <a:rPr lang="en-US" sz="2200" dirty="0">
                <a:solidFill>
                  <a:schemeClr val="tx1"/>
                </a:solidFill>
                <a:latin typeface="Calibri" panose="020F0502020204030204" charset="0"/>
                <a:cs typeface="Calibri" panose="020F0502020204030204" charset="0"/>
              </a:rPr>
              <a:t> rights issue </a:t>
            </a:r>
            <a:r>
              <a:rPr lang="en-US" sz="2200" dirty="0" err="1">
                <a:solidFill>
                  <a:schemeClr val="tx1"/>
                </a:solidFill>
                <a:latin typeface="Calibri" panose="020F0502020204030204" charset="0"/>
                <a:cs typeface="Calibri" panose="020F0502020204030204" charset="0"/>
              </a:rPr>
              <a:t>dengan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jumlah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tidak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jauh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melebihi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jumlah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lama, </a:t>
            </a:r>
            <a:r>
              <a:rPr lang="en-US" sz="2200" dirty="0" err="1">
                <a:solidFill>
                  <a:schemeClr val="tx1"/>
                </a:solidFill>
                <a:latin typeface="Calibri" panose="020F0502020204030204" charset="0"/>
                <a:cs typeface="Calibri" panose="020F0502020204030204" charset="0"/>
              </a:rPr>
              <a:t>maka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aksi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korporasi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emiten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ini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dapat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dikategorikan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wajar</a:t>
            </a:r>
            <a:r>
              <a:rPr lang="en-US" sz="2200" dirty="0">
                <a:solidFill>
                  <a:schemeClr val="tx1"/>
                </a:solidFill>
                <a:latin typeface="Calibri" panose="020F0502020204030204" charset="0"/>
                <a:cs typeface="Calibri" panose="020F0502020204030204" charset="0"/>
              </a:rPr>
              <a:t>.</a:t>
            </a: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3990" y="891540"/>
            <a:ext cx="9303385" cy="3554095"/>
          </a:xfrm>
        </p:spPr>
        <p:txBody>
          <a:bodyPr/>
          <a:lstStyle/>
          <a:p>
            <a:pPr marL="457200" indent="-457200" algn="just">
              <a:buClr>
                <a:srgbClr val="000000"/>
              </a:buClr>
              <a:buFont typeface="+mj-lt"/>
              <a:buAutoNum type="arabicPeriod" startAt="3"/>
            </a:pPr>
            <a:r>
              <a:rPr lang="en-US" sz="2200" b="1" dirty="0" err="1">
                <a:solidFill>
                  <a:schemeClr val="tx1"/>
                </a:solidFill>
                <a:latin typeface="Calibri" panose="020F0502020204030204" charset="0"/>
                <a:cs typeface="Calibri" panose="020F0502020204030204" charset="0"/>
                <a:sym typeface="+mn-ea"/>
              </a:rPr>
              <a:t>Cari</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Tahu</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Tentang</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Calon</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Pembeli</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Saham</a:t>
            </a:r>
            <a:r>
              <a:rPr lang="en-US" sz="2200" b="1" dirty="0">
                <a:solidFill>
                  <a:schemeClr val="tx1"/>
                </a:solidFill>
                <a:latin typeface="Calibri" panose="020F0502020204030204" charset="0"/>
                <a:cs typeface="Calibri" panose="020F0502020204030204" charset="0"/>
                <a:sym typeface="+mn-ea"/>
              </a:rPr>
              <a:t> Dan </a:t>
            </a:r>
            <a:r>
              <a:rPr lang="en-US" sz="2200" b="1" dirty="0" err="1">
                <a:solidFill>
                  <a:schemeClr val="tx1"/>
                </a:solidFill>
                <a:latin typeface="Calibri" panose="020F0502020204030204" charset="0"/>
                <a:cs typeface="Calibri" panose="020F0502020204030204" charset="0"/>
                <a:sym typeface="+mn-ea"/>
              </a:rPr>
              <a:t>Kebijakan</a:t>
            </a:r>
            <a:r>
              <a:rPr lang="en-US" sz="2200" b="1" dirty="0">
                <a:solidFill>
                  <a:schemeClr val="tx1"/>
                </a:solidFill>
                <a:latin typeface="Calibri" panose="020F0502020204030204" charset="0"/>
                <a:cs typeface="Calibri" panose="020F0502020204030204" charset="0"/>
                <a:sym typeface="+mn-ea"/>
              </a:rPr>
              <a:t> Rights Issue</a:t>
            </a:r>
          </a:p>
          <a:p>
            <a:pPr marL="800100" lvl="1" indent="-342900"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sym typeface="+mn-ea"/>
              </a:rPr>
              <a:t>Langkah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selanjutnya</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perlu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diambil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sebelum</a:t>
            </a:r>
            <a:r>
              <a:rPr lang="en-US" sz="2200" dirty="0">
                <a:solidFill>
                  <a:schemeClr val="tx1"/>
                </a:solidFill>
                <a:latin typeface="Calibri" panose="020F0502020204030204" charset="0"/>
                <a:cs typeface="Calibri" panose="020F0502020204030204" charset="0"/>
                <a:sym typeface="+mn-ea"/>
              </a:rPr>
              <a:t> HMETD </a:t>
            </a:r>
            <a:r>
              <a:rPr lang="en-US" sz="2200" dirty="0" err="1">
                <a:solidFill>
                  <a:schemeClr val="tx1"/>
                </a:solidFill>
                <a:latin typeface="Calibri" panose="020F0502020204030204" charset="0"/>
                <a:cs typeface="Calibri" panose="020F0502020204030204" charset="0"/>
                <a:sym typeface="+mn-ea"/>
              </a:rPr>
              <a:t>adalah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menyelidiki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siapa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saja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calon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pembeli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baru</a:t>
            </a:r>
            <a:r>
              <a:rPr lang="en-US" sz="2200" dirty="0">
                <a:solidFill>
                  <a:schemeClr val="tx1"/>
                </a:solidFill>
                <a:latin typeface="Calibri" panose="020F0502020204030204" charset="0"/>
                <a:cs typeface="Calibri" panose="020F0502020204030204" charset="0"/>
                <a:sym typeface="+mn-ea"/>
              </a:rPr>
              <a:t>. </a:t>
            </a:r>
          </a:p>
          <a:p>
            <a:pPr marL="800100" lvl="1" indent="-342900" algn="just">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sym typeface="+mn-ea"/>
              </a:rPr>
              <a:t>Mencari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tahu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juga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tentang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kebijakan</a:t>
            </a:r>
            <a:r>
              <a:rPr lang="en-US" sz="2200" dirty="0">
                <a:solidFill>
                  <a:schemeClr val="tx1"/>
                </a:solidFill>
                <a:latin typeface="Calibri" panose="020F0502020204030204" charset="0"/>
                <a:cs typeface="Calibri" panose="020F0502020204030204" charset="0"/>
                <a:sym typeface="+mn-ea"/>
              </a:rPr>
              <a:t> rights issue, </a:t>
            </a:r>
            <a:r>
              <a:rPr lang="en-US" sz="2200" dirty="0" err="1">
                <a:solidFill>
                  <a:schemeClr val="tx1"/>
                </a:solidFill>
                <a:latin typeface="Calibri" panose="020F0502020204030204" charset="0"/>
                <a:cs typeface="Calibri" panose="020F0502020204030204" charset="0"/>
                <a:sym typeface="+mn-ea"/>
              </a:rPr>
              <a:t>apakah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korporasi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dilaksanakan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menggunakan</a:t>
            </a:r>
            <a:r>
              <a:rPr lang="en-US" sz="2200" dirty="0">
                <a:solidFill>
                  <a:schemeClr val="tx1"/>
                </a:solidFill>
                <a:latin typeface="Calibri" panose="020F0502020204030204" charset="0"/>
                <a:cs typeface="Calibri" panose="020F0502020204030204" charset="0"/>
                <a:sym typeface="+mn-ea"/>
              </a:rPr>
              <a:t> HMETD </a:t>
            </a:r>
            <a:r>
              <a:rPr lang="en-US" sz="2200" dirty="0" err="1">
                <a:solidFill>
                  <a:schemeClr val="tx1"/>
                </a:solidFill>
                <a:latin typeface="Calibri" panose="020F0502020204030204" charset="0"/>
                <a:cs typeface="Calibri" panose="020F0502020204030204" charset="0"/>
                <a:sym typeface="+mn-ea"/>
              </a:rPr>
              <a:t>atau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tidak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Jika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tidak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menawarkan</a:t>
            </a:r>
            <a:r>
              <a:rPr lang="en-US" sz="2200" dirty="0">
                <a:solidFill>
                  <a:schemeClr val="tx1"/>
                </a:solidFill>
                <a:latin typeface="Calibri" panose="020F0502020204030204" charset="0"/>
                <a:cs typeface="Calibri" panose="020F0502020204030204" charset="0"/>
                <a:sym typeface="+mn-ea"/>
              </a:rPr>
              <a:t> HMETD </a:t>
            </a:r>
            <a:r>
              <a:rPr lang="en-US" sz="2200" dirty="0" err="1">
                <a:solidFill>
                  <a:schemeClr val="tx1"/>
                </a:solidFill>
                <a:latin typeface="Calibri" panose="020F0502020204030204" charset="0"/>
                <a:cs typeface="Calibri" panose="020F0502020204030204" charset="0"/>
                <a:sym typeface="+mn-ea"/>
              </a:rPr>
              <a:t>kepada</a:t>
            </a:r>
            <a:r>
              <a:rPr lang="en-US" sz="2200" dirty="0">
                <a:solidFill>
                  <a:schemeClr val="tx1"/>
                </a:solidFill>
                <a:latin typeface="Calibri" panose="020F0502020204030204" charset="0"/>
                <a:cs typeface="Calibri" panose="020F0502020204030204" charset="0"/>
                <a:sym typeface="+mn-ea"/>
              </a:rPr>
              <a:t> investor, </a:t>
            </a:r>
            <a:r>
              <a:rPr lang="en-US" sz="2200" dirty="0" err="1">
                <a:solidFill>
                  <a:schemeClr val="tx1"/>
                </a:solidFill>
                <a:latin typeface="Calibri" panose="020F0502020204030204" charset="0"/>
                <a:cs typeface="Calibri" panose="020F0502020204030204" charset="0"/>
                <a:sym typeface="+mn-ea"/>
              </a:rPr>
              <a:t>hal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memunculkan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spekulasi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bahwa</a:t>
            </a:r>
            <a:r>
              <a:rPr lang="en-US" sz="2200" dirty="0">
                <a:solidFill>
                  <a:schemeClr val="tx1"/>
                </a:solidFill>
                <a:latin typeface="Calibri" panose="020F0502020204030204" charset="0"/>
                <a:cs typeface="Calibri" panose="020F0502020204030204" charset="0"/>
                <a:sym typeface="+mn-ea"/>
              </a:rPr>
              <a:t> dana </a:t>
            </a:r>
            <a:r>
              <a:rPr lang="en-US" sz="2200" dirty="0" err="1">
                <a:solidFill>
                  <a:schemeClr val="tx1"/>
                </a:solidFill>
                <a:latin typeface="Calibri" panose="020F0502020204030204" charset="0"/>
                <a:cs typeface="Calibri" panose="020F0502020204030204" charset="0"/>
                <a:sym typeface="+mn-ea"/>
              </a:rPr>
              <a:t>hasil</a:t>
            </a:r>
            <a:r>
              <a:rPr lang="en-US" sz="2200" dirty="0">
                <a:solidFill>
                  <a:schemeClr val="tx1"/>
                </a:solidFill>
                <a:latin typeface="Calibri" panose="020F0502020204030204" charset="0"/>
                <a:cs typeface="Calibri" panose="020F0502020204030204" charset="0"/>
                <a:sym typeface="+mn-ea"/>
              </a:rPr>
              <a:t> rights issue </a:t>
            </a:r>
            <a:r>
              <a:rPr lang="en-US" sz="2200" dirty="0" err="1">
                <a:solidFill>
                  <a:schemeClr val="tx1"/>
                </a:solidFill>
                <a:latin typeface="Calibri" panose="020F0502020204030204" charset="0"/>
                <a:cs typeface="Calibri" panose="020F0502020204030204" charset="0"/>
                <a:sym typeface="+mn-ea"/>
              </a:rPr>
              <a:t>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dimanfaatkan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emiten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tidak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ekspansi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usaha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melainkan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membayar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utang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1200150" lvl="2" indent="-285750" algn="just">
              <a:buClr>
                <a:srgbClr val="000000"/>
              </a:buClr>
              <a:buFont typeface="Arial" panose="020B0604020202020204" pitchFamily="34" charset="0"/>
              <a:buChar char="•"/>
            </a:pPr>
            <a:endParaRPr lang="en-US" sz="2200" dirty="0">
              <a:solidFill>
                <a:schemeClr val="tx1"/>
              </a:solidFill>
              <a:latin typeface="Calibri" panose="020F0502020204030204" charset="0"/>
              <a:cs typeface="Calibri" panose="020F0502020204030204" charset="0"/>
            </a:endParaRPr>
          </a:p>
          <a:p>
            <a:pPr lvl="1"/>
            <a:endParaRPr lang="en-US" sz="2200">
              <a:latin typeface="Calibri" panose="020F0502020204030204" charset="0"/>
              <a:cs typeface="Calibri" panose="020F050202020403020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38</a:t>
            </a:fld>
            <a:endParaRPr lang="en-GB"/>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558480"/>
            <a:ext cx="9328800" cy="954400"/>
          </a:xfrm>
        </p:spPr>
        <p:txBody>
          <a:bodyPr/>
          <a:lstStyle/>
          <a:p>
            <a:r>
              <a:rPr lang="en-ID" altLang="en-US" sz="4400">
                <a:latin typeface="Calibri" panose="020F0502020204030204" charset="0"/>
                <a:cs typeface="Calibri" panose="020F0502020204030204" charset="0"/>
              </a:rPr>
              <a:t>MEKANISME RIGHT ISSUE EMITEN</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39</a:t>
            </a:fld>
            <a:endParaRPr lang="en-GB"/>
          </a:p>
        </p:txBody>
      </p:sp>
      <p:sp>
        <p:nvSpPr>
          <p:cNvPr id="6" name="Text Box 5"/>
          <p:cNvSpPr txBox="1"/>
          <p:nvPr/>
        </p:nvSpPr>
        <p:spPr>
          <a:xfrm>
            <a:off x="1396365" y="1685290"/>
            <a:ext cx="9549130" cy="3415030"/>
          </a:xfrm>
          <a:prstGeom prst="rect">
            <a:avLst/>
          </a:prstGeom>
          <a:noFill/>
        </p:spPr>
        <p:txBody>
          <a:bodyPr wrap="square" rtlCol="0" anchor="t">
            <a:spAutoFit/>
          </a:bodyPr>
          <a:lstStyle/>
          <a:p>
            <a:pPr marL="0" indent="0" algn="just">
              <a:buNone/>
            </a:pPr>
            <a:r>
              <a:rPr lang="en-US" sz="2200" dirty="0" err="1">
                <a:latin typeface="Calibri" panose="020F0502020204030204" charset="0"/>
                <a:cs typeface="Calibri" panose="020F0502020204030204" charset="0"/>
                <a:sym typeface="+mn-ea"/>
              </a:rPr>
              <a:t>Mekanisme</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pelaksanaan</a:t>
            </a:r>
            <a:r>
              <a:rPr lang="en-US" sz="2200" dirty="0">
                <a:latin typeface="Calibri" panose="020F0502020204030204" charset="0"/>
                <a:cs typeface="Calibri" panose="020F0502020204030204" charset="0"/>
                <a:sym typeface="+mn-ea"/>
              </a:rPr>
              <a:t> rights issue </a:t>
            </a:r>
            <a:r>
              <a:rPr lang="en-US" sz="2200" dirty="0" err="1">
                <a:latin typeface="Calibri" panose="020F0502020204030204" charset="0"/>
                <a:cs typeface="Calibri" panose="020F0502020204030204" charset="0"/>
                <a:sym typeface="+mn-ea"/>
              </a:rPr>
              <a:t>suatu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emiten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biasanya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diawali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dengan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pengumuman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terkait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hal-hal</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penting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berikut</a:t>
            </a:r>
            <a:r>
              <a:rPr lang="en-US" sz="2200" dirty="0">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342900"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Rencana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Penggunaan</a:t>
            </a:r>
            <a:r>
              <a:rPr lang="en-US" sz="2200" dirty="0">
                <a:latin typeface="Calibri" panose="020F0502020204030204" charset="0"/>
                <a:cs typeface="Calibri" panose="020F0502020204030204" charset="0"/>
                <a:sym typeface="+mn-ea"/>
              </a:rPr>
              <a:t> Dana</a:t>
            </a:r>
            <a:endParaRPr lang="en-US" sz="2200" dirty="0">
              <a:solidFill>
                <a:schemeClr val="tx1"/>
              </a:solidFill>
              <a:latin typeface="Calibri" panose="020F0502020204030204" charset="0"/>
              <a:cs typeface="Calibri" panose="020F0502020204030204" charset="0"/>
            </a:endParaRPr>
          </a:p>
          <a:p>
            <a:pPr marL="0" indent="0" algn="just">
              <a:buClr>
                <a:srgbClr val="000000"/>
              </a:buClr>
              <a:buFont typeface="Arial" panose="020B0604020202020204" pitchFamily="34" charset="0"/>
              <a:buNone/>
            </a:pPr>
            <a:r>
              <a:rPr lang="en-US" sz="2200" dirty="0" err="1">
                <a:latin typeface="Calibri" panose="020F0502020204030204" charset="0"/>
                <a:cs typeface="Calibri" panose="020F0502020204030204" charset="0"/>
                <a:sym typeface="+mn-ea"/>
              </a:rPr>
              <a:t>Pengumuman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dalam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hal</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sangat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penting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disebarkan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a:t>
            </a:r>
            <a:r>
              <a:rPr lang="en-US" sz="2200" dirty="0">
                <a:latin typeface="Calibri" panose="020F0502020204030204" charset="0"/>
                <a:cs typeface="Calibri" panose="020F0502020204030204" charset="0"/>
                <a:sym typeface="+mn-ea"/>
              </a:rPr>
              <a:t> investor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agar investor </a:t>
            </a:r>
            <a:r>
              <a:rPr lang="en-US" sz="2200" dirty="0" err="1">
                <a:latin typeface="Calibri" panose="020F0502020204030204" charset="0"/>
                <a:cs typeface="Calibri" panose="020F0502020204030204" charset="0"/>
                <a:sym typeface="+mn-ea"/>
              </a:rPr>
              <a:t>mengetahui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tujuan</a:t>
            </a:r>
            <a:r>
              <a:rPr lang="en-US" sz="2200" dirty="0">
                <a:latin typeface="Calibri" panose="020F0502020204030204" charset="0"/>
                <a:cs typeface="Calibri" panose="020F0502020204030204" charset="0"/>
                <a:sym typeface="+mn-ea"/>
              </a:rPr>
              <a:t> rights issue </a:t>
            </a:r>
            <a:r>
              <a:rPr lang="en-US" sz="2200" dirty="0" err="1">
                <a:latin typeface="Calibri" panose="020F0502020204030204" charset="0"/>
                <a:cs typeface="Calibri" panose="020F0502020204030204" charset="0"/>
                <a:sym typeface="+mn-ea"/>
              </a:rPr>
              <a:t>emiten</a:t>
            </a:r>
            <a:r>
              <a:rPr lang="en-US" sz="2200" dirty="0">
                <a:latin typeface="Calibri" panose="020F0502020204030204" charset="0"/>
                <a:cs typeface="Calibri" panose="020F0502020204030204" charset="0"/>
                <a:sym typeface="+mn-ea"/>
              </a:rPr>
              <a:t>. </a:t>
            </a:r>
            <a:endParaRPr lang="en-US" sz="2200" dirty="0">
              <a:solidFill>
                <a:schemeClr val="tx1"/>
              </a:solidFill>
              <a:latin typeface="Calibri" panose="020F0502020204030204" charset="0"/>
              <a:cs typeface="Calibri" panose="020F0502020204030204" charset="0"/>
            </a:endParaRPr>
          </a:p>
          <a:p>
            <a:pPr marL="342900"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Informasi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Terkait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Rasio</a:t>
            </a:r>
            <a:r>
              <a:rPr lang="en-US" sz="2200" dirty="0">
                <a:latin typeface="Calibri" panose="020F0502020204030204" charset="0"/>
                <a:cs typeface="Calibri" panose="020F0502020204030204" charset="0"/>
                <a:sym typeface="+mn-ea"/>
              </a:rPr>
              <a:t> HMETD</a:t>
            </a:r>
            <a:endParaRPr lang="en-US" sz="2200" dirty="0">
              <a:solidFill>
                <a:schemeClr val="tx1"/>
              </a:solidFill>
              <a:latin typeface="Calibri" panose="020F0502020204030204" charset="0"/>
              <a:cs typeface="Calibri" panose="020F0502020204030204" charset="0"/>
            </a:endParaRPr>
          </a:p>
          <a:p>
            <a:pPr marL="0" indent="0" algn="just">
              <a:buClr>
                <a:srgbClr val="000000"/>
              </a:buClr>
              <a:buFont typeface="Arial" panose="020B0604020202020204" pitchFamily="34" charset="0"/>
              <a:buNone/>
            </a:pPr>
            <a:r>
              <a:rPr lang="en-US" sz="2200" dirty="0" err="1">
                <a:latin typeface="Calibri" panose="020F0502020204030204" charset="0"/>
                <a:cs typeface="Calibri" panose="020F0502020204030204" charset="0"/>
                <a:sym typeface="+mn-ea"/>
              </a:rPr>
              <a:t>Informasi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sangat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bermanfaat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bagi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pemegang</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mengetahui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rasio</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jumlah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lama </a:t>
            </a:r>
            <a:r>
              <a:rPr lang="en-US" sz="2200" dirty="0" err="1">
                <a:latin typeface="Calibri" panose="020F0502020204030204" charset="0"/>
                <a:cs typeface="Calibri" panose="020F0502020204030204" charset="0"/>
                <a:sym typeface="+mn-ea"/>
              </a:rPr>
              <a:t>dan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jumlah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baru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Kedua</a:t>
            </a:r>
            <a:r>
              <a:rPr lang="en-US" sz="2200" dirty="0">
                <a:latin typeface="Calibri" panose="020F0502020204030204" charset="0"/>
                <a:cs typeface="Calibri" panose="020F0502020204030204" charset="0"/>
                <a:sym typeface="+mn-ea"/>
              </a:rPr>
              <a:t> data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selanjutnya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juga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digunakan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dalam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perhitungan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teoritis</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dari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harga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eksekusi</a:t>
            </a:r>
            <a:r>
              <a:rPr lang="en-US" sz="2200" dirty="0">
                <a:latin typeface="Calibri" panose="020F0502020204030204" charset="0"/>
                <a:cs typeface="Calibri" panose="020F0502020204030204" charset="0"/>
                <a:sym typeface="+mn-ea"/>
              </a:rPr>
              <a:t> HMETD </a:t>
            </a:r>
            <a:r>
              <a:rPr lang="en-US" sz="2200" dirty="0" err="1">
                <a:latin typeface="Calibri" panose="020F0502020204030204" charset="0"/>
                <a:cs typeface="Calibri" panose="020F0502020204030204" charset="0"/>
                <a:sym typeface="+mn-ea"/>
              </a:rPr>
              <a:t>ini</a:t>
            </a:r>
            <a:r>
              <a:rPr lang="en-US" sz="2200" dirty="0">
                <a:latin typeface="Calibri" panose="020F0502020204030204" charset="0"/>
                <a:cs typeface="Calibri" panose="020F0502020204030204" charset="0"/>
                <a:sym typeface="+mn-ea"/>
              </a:rPr>
              <a:t>.</a:t>
            </a:r>
            <a:endParaRPr lang="en-US" dirty="0">
              <a:solidFill>
                <a:schemeClr val="tx1"/>
              </a:solidFill>
            </a:endParaRPr>
          </a:p>
          <a:p>
            <a:pPr marL="0" indent="0">
              <a:buNone/>
            </a:pPr>
            <a:endParaRPr lang="en-US"/>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7" name="Diagram 6"/>
          <p:cNvGraphicFramePr>
            <a:graphicFrameLocks noGrp="1"/>
          </p:cNvGraphicFramePr>
          <p:nvPr/>
        </p:nvGraphicFramePr>
        <p:xfrm>
          <a:off x="1755139" y="1181100"/>
          <a:ext cx="8927777"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40</a:t>
            </a:fld>
            <a:endParaRPr lang="en-GB"/>
          </a:p>
        </p:txBody>
      </p:sp>
      <p:sp>
        <p:nvSpPr>
          <p:cNvPr id="6" name="Text Box 5"/>
          <p:cNvSpPr txBox="1"/>
          <p:nvPr/>
        </p:nvSpPr>
        <p:spPr>
          <a:xfrm>
            <a:off x="1061085" y="661670"/>
            <a:ext cx="10069830" cy="5169535"/>
          </a:xfrm>
          <a:prstGeom prst="rect">
            <a:avLst/>
          </a:prstGeom>
          <a:noFill/>
        </p:spPr>
        <p:txBody>
          <a:bodyPr wrap="square" rtlCol="0" anchor="t">
            <a:spAutoFit/>
          </a:bodyPr>
          <a:lstStyle/>
          <a:p>
            <a:pPr algn="just"/>
            <a:r>
              <a:rPr lang="en-US" sz="2200">
                <a:solidFill>
                  <a:schemeClr val="tx1">
                    <a:lumMod val="65000"/>
                    <a:lumOff val="35000"/>
                  </a:schemeClr>
                </a:solidFill>
              </a:rPr>
              <a:t>Beberapa istilah yang terkait dengan right issue :</a:t>
            </a:r>
          </a:p>
          <a:p>
            <a:pPr marL="285750" indent="-285750" algn="just">
              <a:buFont typeface="Arial" panose="020B0604020202020204" pitchFamily="34" charset="0"/>
              <a:buChar char="•"/>
            </a:pPr>
            <a:r>
              <a:rPr lang="en-US" sz="2200" b="1">
                <a:solidFill>
                  <a:schemeClr val="tx1">
                    <a:lumMod val="65000"/>
                    <a:lumOff val="35000"/>
                  </a:schemeClr>
                </a:solidFill>
              </a:rPr>
              <a:t>Cum Date</a:t>
            </a:r>
            <a:r>
              <a:rPr lang="en-US" sz="2200">
                <a:solidFill>
                  <a:schemeClr val="tx1">
                    <a:lumMod val="65000"/>
                    <a:lumOff val="35000"/>
                  </a:schemeClr>
                </a:solidFill>
              </a:rPr>
              <a:t>, yaitu tanggal terakhir / batas akhir seorang investor mendapatkan haknya untuk memesan efek terlebih dahulu.</a:t>
            </a:r>
          </a:p>
          <a:p>
            <a:pPr marL="285750" indent="-285750" algn="just">
              <a:buFont typeface="Arial" panose="020B0604020202020204" pitchFamily="34" charset="0"/>
              <a:buChar char="•"/>
            </a:pPr>
            <a:r>
              <a:rPr lang="en-US" sz="2200" b="1">
                <a:solidFill>
                  <a:schemeClr val="tx1">
                    <a:lumMod val="65000"/>
                    <a:lumOff val="35000"/>
                  </a:schemeClr>
                </a:solidFill>
              </a:rPr>
              <a:t>Ex Date</a:t>
            </a:r>
            <a:r>
              <a:rPr lang="en-US" sz="2200">
                <a:solidFill>
                  <a:schemeClr val="tx1">
                    <a:lumMod val="65000"/>
                    <a:lumOff val="35000"/>
                  </a:schemeClr>
                </a:solidFill>
              </a:rPr>
              <a:t>, yaitu batas dimana investor sudah tidak mempunyai hak lagi akan suatu penawaran / corporate action (right issue).</a:t>
            </a:r>
          </a:p>
          <a:p>
            <a:pPr marL="285750" indent="-285750" algn="just">
              <a:buFont typeface="Arial" panose="020B0604020202020204" pitchFamily="34" charset="0"/>
              <a:buChar char="•"/>
            </a:pPr>
            <a:r>
              <a:rPr lang="en-US" sz="2200" b="1">
                <a:solidFill>
                  <a:schemeClr val="tx1">
                    <a:lumMod val="65000"/>
                    <a:lumOff val="35000"/>
                  </a:schemeClr>
                </a:solidFill>
              </a:rPr>
              <a:t>Daftar Pemegang Saham (DPS)</a:t>
            </a:r>
            <a:r>
              <a:rPr lang="en-US" sz="2200">
                <a:solidFill>
                  <a:schemeClr val="tx1">
                    <a:lumMod val="65000"/>
                    <a:lumOff val="35000"/>
                  </a:schemeClr>
                </a:solidFill>
              </a:rPr>
              <a:t>, adalah daftar nama orang atau investor yang berhak atas suatu corporate action.</a:t>
            </a:r>
          </a:p>
          <a:p>
            <a:pPr marL="285750" indent="-285750" algn="just">
              <a:buFont typeface="Arial" panose="020B0604020202020204" pitchFamily="34" charset="0"/>
              <a:buChar char="•"/>
            </a:pPr>
            <a:r>
              <a:rPr lang="en-US" sz="2200" b="1">
                <a:solidFill>
                  <a:schemeClr val="tx1">
                    <a:lumMod val="65000"/>
                    <a:lumOff val="35000"/>
                  </a:schemeClr>
                </a:solidFill>
              </a:rPr>
              <a:t>Trading Period of Right Certificate</a:t>
            </a:r>
            <a:r>
              <a:rPr lang="en-US" sz="2200">
                <a:solidFill>
                  <a:schemeClr val="tx1">
                    <a:lumMod val="65000"/>
                    <a:lumOff val="35000"/>
                  </a:schemeClr>
                </a:solidFill>
              </a:rPr>
              <a:t>, adalah periode pelaksanaan right tersebut dicatatkan di bursa dan kapan berakhirnya.</a:t>
            </a:r>
          </a:p>
          <a:p>
            <a:pPr marL="285750" indent="-285750" algn="just">
              <a:buFont typeface="Arial" panose="020B0604020202020204" pitchFamily="34" charset="0"/>
              <a:buChar char="•"/>
            </a:pPr>
            <a:r>
              <a:rPr lang="en-US" sz="2200" b="1">
                <a:solidFill>
                  <a:schemeClr val="tx1">
                    <a:lumMod val="65000"/>
                    <a:lumOff val="35000"/>
                  </a:schemeClr>
                </a:solidFill>
              </a:rPr>
              <a:t>Exercise Date</a:t>
            </a:r>
            <a:r>
              <a:rPr lang="en-US" sz="2200">
                <a:solidFill>
                  <a:schemeClr val="tx1">
                    <a:lumMod val="65000"/>
                    <a:lumOff val="35000"/>
                  </a:schemeClr>
                </a:solidFill>
              </a:rPr>
              <a:t>, adalah tanggal jatuh tempo atas pelaksanaan right issue.</a:t>
            </a:r>
          </a:p>
          <a:p>
            <a:pPr marL="285750" indent="-285750" algn="just">
              <a:buFont typeface="Arial" panose="020B0604020202020204" pitchFamily="34" charset="0"/>
              <a:buChar char="•"/>
            </a:pPr>
            <a:r>
              <a:rPr lang="en-US" sz="2200" b="1">
                <a:solidFill>
                  <a:schemeClr val="tx1">
                    <a:lumMod val="65000"/>
                    <a:lumOff val="35000"/>
                  </a:schemeClr>
                </a:solidFill>
              </a:rPr>
              <a:t>Allotment Date</a:t>
            </a:r>
            <a:r>
              <a:rPr lang="en-US" sz="2200">
                <a:solidFill>
                  <a:schemeClr val="tx1">
                    <a:lumMod val="65000"/>
                    <a:lumOff val="35000"/>
                  </a:schemeClr>
                </a:solidFill>
              </a:rPr>
              <a:t>, adalah tanggal penentuan jatuh investor yang mendapatkan right dan berapa besar tambahan saham baru akibat right issue.</a:t>
            </a:r>
          </a:p>
          <a:p>
            <a:pPr marL="285750" indent="-285750" algn="just">
              <a:buFont typeface="Arial" panose="020B0604020202020204" pitchFamily="34" charset="0"/>
              <a:buChar char="•"/>
            </a:pPr>
            <a:r>
              <a:rPr lang="en-US" sz="2200" b="1">
                <a:solidFill>
                  <a:schemeClr val="tx1">
                    <a:lumMod val="65000"/>
                    <a:lumOff val="35000"/>
                  </a:schemeClr>
                </a:solidFill>
              </a:rPr>
              <a:t>Listing Date</a:t>
            </a:r>
            <a:r>
              <a:rPr lang="en-US" sz="2200">
                <a:solidFill>
                  <a:schemeClr val="tx1">
                    <a:lumMod val="65000"/>
                    <a:lumOff val="35000"/>
                  </a:schemeClr>
                </a:solidFill>
              </a:rPr>
              <a:t>, adalah tanggal right itu pertama kalinya diperdagangkan di bursa atau tanggal dimana penambahan saham akibat right tersebut diperdagangkan di Bursa Efek.</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25" y="497520"/>
            <a:ext cx="9328800" cy="954400"/>
          </a:xfrm>
        </p:spPr>
        <p:txBody>
          <a:bodyPr/>
          <a:lstStyle/>
          <a:p>
            <a:r>
              <a:rPr lang="en-ID" altLang="en-US" sz="4800">
                <a:latin typeface="Calibri" panose="020F0502020204030204" charset="0"/>
                <a:cs typeface="Calibri" panose="020F0502020204030204" charset="0"/>
              </a:rPr>
              <a:t>WARRANT</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41</a:t>
            </a:fld>
            <a:endParaRPr lang="en-GB"/>
          </a:p>
        </p:txBody>
      </p:sp>
      <p:sp>
        <p:nvSpPr>
          <p:cNvPr id="6" name="Content Placeholder 5"/>
          <p:cNvSpPr>
            <a:spLocks noGrp="1"/>
          </p:cNvSpPr>
          <p:nvPr>
            <p:ph idx="1"/>
          </p:nvPr>
        </p:nvSpPr>
        <p:spPr>
          <a:xfrm>
            <a:off x="1160145" y="1603375"/>
            <a:ext cx="9872871" cy="4038600"/>
          </a:xfrm>
        </p:spPr>
        <p:txBody>
          <a:bodyPr>
            <a:normAutofit lnSpcReduction="10000"/>
          </a:bodyPr>
          <a:lstStyle/>
          <a:p>
            <a:pPr algn="just">
              <a:buClr>
                <a:srgbClr val="000000"/>
              </a:buClr>
              <a:buFont typeface="Arial" panose="020B0604020202020204" pitchFamily="34" charset="0"/>
              <a:buChar char="•"/>
            </a:pPr>
            <a:r>
              <a:rPr lang="en-US" sz="2200" dirty="0">
                <a:solidFill>
                  <a:schemeClr val="tx1"/>
                </a:solidFill>
                <a:latin typeface="Calibri" panose="020F0502020204030204" charset="0"/>
                <a:cs typeface="Calibri" panose="020F0502020204030204" charset="0"/>
              </a:rPr>
              <a:t>Warrant </a:t>
            </a:r>
            <a:r>
              <a:rPr lang="en-US" sz="2200" dirty="0" err="1">
                <a:solidFill>
                  <a:schemeClr val="tx1"/>
                </a:solidFill>
                <a:latin typeface="Calibri" panose="020F0502020204030204" charset="0"/>
                <a:cs typeface="Calibri" panose="020F0502020204030204" charset="0"/>
              </a:rPr>
              <a:t>adalah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membeli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biasa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waktu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sudah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ditentukan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sebelumnya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biasanya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dijual</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bersamaan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dengan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surat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misal</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obligasi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Biasanya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pelaksanaan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lebih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rendah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daripada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pasar</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a:t>
            </a:r>
          </a:p>
          <a:p>
            <a:pPr algn="just" fontAlgn="base">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Setelah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ataupun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obligasi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tersebut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tercatat</a:t>
            </a:r>
            <a:r>
              <a:rPr lang="en-US" sz="2200" dirty="0">
                <a:solidFill>
                  <a:schemeClr val="tx1"/>
                </a:solidFill>
                <a:latin typeface="Calibri" panose="020F0502020204030204" charset="0"/>
                <a:cs typeface="Calibri" panose="020F0502020204030204" charset="0"/>
              </a:rPr>
              <a:t> di bursa,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dapat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diperdagangkan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secara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terpisah</a:t>
            </a:r>
            <a:r>
              <a:rPr lang="en-US" sz="2200" dirty="0">
                <a:solidFill>
                  <a:schemeClr val="tx1"/>
                </a:solidFill>
                <a:latin typeface="Calibri" panose="020F0502020204030204" charset="0"/>
                <a:cs typeface="Calibri" panose="020F0502020204030204" charset="0"/>
              </a:rPr>
              <a:t>. Di IHSG </a:t>
            </a:r>
            <a:r>
              <a:rPr lang="en-US" sz="2200" dirty="0" err="1">
                <a:solidFill>
                  <a:schemeClr val="tx1"/>
                </a:solidFill>
                <a:latin typeface="Calibri" panose="020F0502020204030204" charset="0"/>
                <a:cs typeface="Calibri" panose="020F0502020204030204" charset="0"/>
              </a:rPr>
              <a:t>tersedia</a:t>
            </a:r>
            <a:r>
              <a:rPr lang="en-US" sz="2200" dirty="0">
                <a:solidFill>
                  <a:schemeClr val="tx1"/>
                </a:solidFill>
                <a:latin typeface="Calibri" panose="020F0502020204030204" charset="0"/>
                <a:cs typeface="Calibri" panose="020F0502020204030204" charset="0"/>
              </a:rPr>
              <a:t> </a:t>
            </a:r>
            <a:r>
              <a:rPr lang="en-US" sz="2200" i="1" dirty="0">
                <a:solidFill>
                  <a:schemeClr val="tx1"/>
                </a:solidFill>
                <a:latin typeface="Calibri" panose="020F0502020204030204" charset="0"/>
                <a:cs typeface="Calibri" panose="020F0502020204030204" charset="0"/>
              </a:rPr>
              <a:t>trading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untuk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tertentu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Disini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pemilik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dapat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menukarkan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yang </a:t>
            </a:r>
            <a:r>
              <a:rPr lang="en-US" sz="2200" dirty="0" err="1">
                <a:solidFill>
                  <a:schemeClr val="tx1"/>
                </a:solidFill>
                <a:latin typeface="Calibri" panose="020F0502020204030204" charset="0"/>
                <a:cs typeface="Calibri" panose="020F0502020204030204" charset="0"/>
              </a:rPr>
              <a:t>dimilikinya</a:t>
            </a:r>
            <a:r>
              <a:rPr lang="en-US" sz="2200" dirty="0">
                <a:solidFill>
                  <a:schemeClr val="tx1"/>
                </a:solidFill>
                <a:latin typeface="Calibri" panose="020F0502020204030204" charset="0"/>
                <a:cs typeface="Calibri" panose="020F0502020204030204" charset="0"/>
              </a:rPr>
              <a:t> 6 </a:t>
            </a:r>
            <a:r>
              <a:rPr lang="en-US" sz="2200" dirty="0" err="1">
                <a:solidFill>
                  <a:schemeClr val="tx1"/>
                </a:solidFill>
                <a:latin typeface="Calibri" panose="020F0502020204030204" charset="0"/>
                <a:cs typeface="Calibri" panose="020F0502020204030204" charset="0"/>
              </a:rPr>
              <a:t>bulan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setelah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tersebut</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diterbitkan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oleh</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emiten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Harga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itu</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sendiri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berfluktuasi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selama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periode</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perdagangan</a:t>
            </a:r>
            <a:r>
              <a:rPr lang="en-US" sz="2200" dirty="0">
                <a:solidFill>
                  <a:schemeClr val="tx1"/>
                </a:solidFill>
                <a:latin typeface="Calibri" panose="020F0502020204030204" charset="0"/>
                <a:cs typeface="Calibri" panose="020F0502020204030204" charset="0"/>
              </a:rPr>
              <a:t>.</a:t>
            </a:r>
          </a:p>
          <a:p>
            <a:pPr algn="just" fontAlgn="base">
              <a:buClr>
                <a:srgbClr val="000000"/>
              </a:buClr>
              <a:buFont typeface="Arial" panose="020B0604020202020204" pitchFamily="34" charset="0"/>
              <a:buChar char="•"/>
            </a:pPr>
            <a:r>
              <a:rPr lang="en-US" sz="2200" dirty="0" err="1">
                <a:solidFill>
                  <a:schemeClr val="tx1"/>
                </a:solidFill>
                <a:latin typeface="Calibri" panose="020F0502020204030204" charset="0"/>
                <a:cs typeface="Calibri" panose="020F0502020204030204" charset="0"/>
              </a:rPr>
              <a:t>Dengan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memiliki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waran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kesempatan</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untuk</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memperoleh</a:t>
            </a:r>
            <a:r>
              <a:rPr lang="en-US" sz="2200" dirty="0">
                <a:solidFill>
                  <a:schemeClr val="tx1"/>
                </a:solidFill>
                <a:latin typeface="Calibri" panose="020F0502020204030204" charset="0"/>
                <a:cs typeface="Calibri" panose="020F0502020204030204" charset="0"/>
              </a:rPr>
              <a:t> capital gain </a:t>
            </a:r>
            <a:r>
              <a:rPr lang="en-US" sz="2200" dirty="0" err="1">
                <a:solidFill>
                  <a:schemeClr val="tx1"/>
                </a:solidFill>
                <a:latin typeface="Calibri" panose="020F0502020204030204" charset="0"/>
                <a:cs typeface="Calibri" panose="020F0502020204030204" charset="0"/>
              </a:rPr>
              <a:t>tetap</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ada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seperti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layaknya</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memiliki</a:t>
            </a:r>
            <a:r>
              <a:rPr lang="en-US" sz="2200" dirty="0">
                <a:solidFill>
                  <a:schemeClr val="tx1"/>
                </a:solidFill>
                <a:latin typeface="Calibri" panose="020F0502020204030204" charset="0"/>
                <a:cs typeface="Calibri" panose="020F0502020204030204" charset="0"/>
              </a:rPr>
              <a:t> </a:t>
            </a:r>
            <a:r>
              <a:rPr lang="en-US" sz="2200" dirty="0" err="1">
                <a:solidFill>
                  <a:schemeClr val="tx1"/>
                </a:solidFill>
                <a:latin typeface="Calibri" panose="020F0502020204030204" charset="0"/>
                <a:cs typeface="Calibri" panose="020F0502020204030204" charset="0"/>
              </a:rPr>
              <a:t>saham</a:t>
            </a:r>
            <a:r>
              <a:rPr lang="en-US" sz="2200" dirty="0">
                <a:solidFill>
                  <a:schemeClr val="tx1"/>
                </a:solidFill>
                <a:latin typeface="Calibri" panose="020F0502020204030204" charset="0"/>
                <a:cs typeface="Calibri" panose="020F0502020204030204" charset="0"/>
              </a:rPr>
              <a:t>. </a:t>
            </a:r>
          </a:p>
          <a:p>
            <a:pPr algn="just">
              <a:buClr>
                <a:srgbClr val="000000"/>
              </a:buClr>
              <a:buFont typeface="Arial" panose="020B0604020202020204" pitchFamily="34" charset="0"/>
              <a:buChar char="•"/>
            </a:pPr>
            <a:endParaRPr lang="en-US" sz="2200"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25" y="452435"/>
            <a:ext cx="9328800" cy="954400"/>
          </a:xfrm>
        </p:spPr>
        <p:txBody>
          <a:bodyPr/>
          <a:lstStyle/>
          <a:p>
            <a:r>
              <a:rPr lang="en-ID" altLang="en-US" sz="4400">
                <a:latin typeface="Calibri" panose="020F0502020204030204" charset="0"/>
                <a:cs typeface="Calibri" panose="020F0502020204030204" charset="0"/>
              </a:rPr>
              <a:t>TUJUAN WARANT DITERBITKAN</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42</a:t>
            </a:fld>
            <a:endParaRPr lang="en-GB"/>
          </a:p>
        </p:txBody>
      </p:sp>
      <p:sp>
        <p:nvSpPr>
          <p:cNvPr id="6" name="Text Box 5"/>
          <p:cNvSpPr txBox="1"/>
          <p:nvPr/>
        </p:nvSpPr>
        <p:spPr>
          <a:xfrm>
            <a:off x="1438275" y="1660525"/>
            <a:ext cx="9322435" cy="2122805"/>
          </a:xfrm>
          <a:prstGeom prst="rect">
            <a:avLst/>
          </a:prstGeom>
          <a:noFill/>
        </p:spPr>
        <p:txBody>
          <a:bodyPr wrap="square" rtlCol="0" anchor="t">
            <a:spAutoFit/>
          </a:bodyPr>
          <a:lstStyle/>
          <a:p>
            <a:pPr marL="342900"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Untuk</a:t>
            </a:r>
            <a:r>
              <a:rPr lang="en-US" sz="2200" i="1"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menarik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minat</a:t>
            </a:r>
            <a:r>
              <a:rPr lang="en-US" sz="2200" dirty="0">
                <a:latin typeface="Calibri" panose="020F0502020204030204" charset="0"/>
                <a:cs typeface="Calibri" panose="020F0502020204030204" charset="0"/>
                <a:sym typeface="+mn-ea"/>
              </a:rPr>
              <a:t> investor agar </a:t>
            </a:r>
            <a:r>
              <a:rPr lang="en-US" sz="2200" dirty="0" err="1">
                <a:latin typeface="Calibri" panose="020F0502020204030204" charset="0"/>
                <a:cs typeface="Calibri" panose="020F0502020204030204" charset="0"/>
                <a:sym typeface="+mn-ea"/>
              </a:rPr>
              <a:t>lebih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tertarik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membeli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Biasanya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diterbitkan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oleh</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ketika</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membutuhkan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tambahan</a:t>
            </a:r>
            <a:r>
              <a:rPr lang="en-US" sz="2200" dirty="0">
                <a:latin typeface="Calibri" panose="020F0502020204030204" charset="0"/>
                <a:cs typeface="Calibri" panose="020F0502020204030204" charset="0"/>
                <a:sym typeface="+mn-ea"/>
              </a:rPr>
              <a:t> modal </a:t>
            </a:r>
            <a:r>
              <a:rPr lang="en-US" sz="2200" dirty="0" err="1">
                <a:latin typeface="Calibri" panose="020F0502020204030204" charset="0"/>
                <a:cs typeface="Calibri" panose="020F0502020204030204" charset="0"/>
                <a:sym typeface="+mn-ea"/>
              </a:rPr>
              <a:t>saham</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baru</a:t>
            </a:r>
            <a:r>
              <a:rPr lang="en-US" sz="2200" dirty="0">
                <a:latin typeface="Calibri" panose="020F0502020204030204" charset="0"/>
                <a:cs typeface="Calibri" panose="020F0502020204030204" charset="0"/>
                <a:sym typeface="+mn-ea"/>
              </a:rPr>
              <a:t>.</a:t>
            </a:r>
          </a:p>
          <a:p>
            <a:pPr marL="342900" indent="-342900" algn="just">
              <a:buClr>
                <a:srgbClr val="000000"/>
              </a:buClr>
              <a:buFont typeface="Arial" panose="020B0604020202020204" pitchFamily="34" charset="0"/>
              <a:buChar char="•"/>
            </a:pPr>
            <a:r>
              <a:rPr lang="en-US" sz="2200" dirty="0" err="1">
                <a:latin typeface="Calibri" panose="020F0502020204030204" charset="0"/>
                <a:cs typeface="Calibri" panose="020F0502020204030204" charset="0"/>
                <a:sym typeface="+mn-ea"/>
              </a:rPr>
              <a:t>Selain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itu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dapat</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berfungsi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sebagai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pemanis</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dari</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suatu</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produk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investasi</a:t>
            </a:r>
            <a:r>
              <a:rPr lang="en-US" sz="2200" dirty="0">
                <a:latin typeface="Calibri" panose="020F0502020204030204" charset="0"/>
                <a:cs typeface="Calibri" panose="020F0502020204030204" charset="0"/>
                <a:sym typeface="+mn-ea"/>
              </a:rPr>
              <a:t> yang </a:t>
            </a:r>
            <a:r>
              <a:rPr lang="en-US" sz="2200" dirty="0" err="1">
                <a:latin typeface="Calibri" panose="020F0502020204030204" charset="0"/>
                <a:cs typeface="Calibri" panose="020F0502020204030204" charset="0"/>
                <a:sym typeface="+mn-ea"/>
              </a:rPr>
              <a:t>dikeluarkan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perusahaan</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untuk</a:t>
            </a:r>
            <a:r>
              <a:rPr lang="en-US" sz="2200" dirty="0">
                <a:latin typeface="Calibri" panose="020F0502020204030204" charset="0"/>
                <a:cs typeface="Calibri" panose="020F0502020204030204" charset="0"/>
                <a:sym typeface="+mn-ea"/>
              </a:rPr>
              <a:t> </a:t>
            </a:r>
            <a:r>
              <a:rPr lang="en-US" sz="2200" dirty="0" err="1">
                <a:latin typeface="Calibri" panose="020F0502020204030204" charset="0"/>
                <a:cs typeface="Calibri" panose="020F0502020204030204" charset="0"/>
                <a:sym typeface="+mn-ea"/>
              </a:rPr>
              <a:t>menarik</a:t>
            </a:r>
            <a:r>
              <a:rPr lang="en-US" sz="2200" dirty="0">
                <a:latin typeface="Calibri" panose="020F0502020204030204" charset="0"/>
                <a:cs typeface="Calibri" panose="020F0502020204030204" charset="0"/>
                <a:sym typeface="+mn-ea"/>
              </a:rPr>
              <a:t> dana.</a:t>
            </a:r>
            <a:endParaRPr lang="en-US" sz="2200" dirty="0">
              <a:solidFill>
                <a:schemeClr val="tx1"/>
              </a:solidFill>
              <a:latin typeface="Calibri" panose="020F0502020204030204" charset="0"/>
              <a:cs typeface="Calibri" panose="020F0502020204030204" charset="0"/>
            </a:endParaRPr>
          </a:p>
          <a:p>
            <a:pPr marL="342900" indent="-342900">
              <a:buClr>
                <a:srgbClr val="000000"/>
              </a:buClr>
              <a:buFont typeface="Arial" panose="020B0604020202020204" pitchFamily="34" charset="0"/>
              <a:buChar char="•"/>
            </a:pPr>
            <a:endParaRPr lang="en-US" sz="2200">
              <a:latin typeface="Calibri" panose="020F0502020204030204" charset="0"/>
              <a:cs typeface="Calibri" panose="020F0502020204030204" charset="0"/>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25" y="362265"/>
            <a:ext cx="9328800" cy="954400"/>
          </a:xfrm>
        </p:spPr>
        <p:txBody>
          <a:bodyPr/>
          <a:lstStyle/>
          <a:p>
            <a:r>
              <a:rPr lang="en-ID" altLang="en-US" sz="4400">
                <a:latin typeface="Calibri" panose="020F0502020204030204" charset="0"/>
                <a:cs typeface="Calibri" panose="020F0502020204030204" charset="0"/>
              </a:rPr>
              <a:t>STOCK SPLIT</a:t>
            </a:r>
          </a:p>
        </p:txBody>
      </p:sp>
      <p:sp>
        <p:nvSpPr>
          <p:cNvPr id="3" name="Text Placeholder 2"/>
          <p:cNvSpPr>
            <a:spLocks noGrp="1"/>
          </p:cNvSpPr>
          <p:nvPr>
            <p:ph type="body" idx="1"/>
          </p:nvPr>
        </p:nvSpPr>
        <p:spPr>
          <a:xfrm>
            <a:off x="1255395" y="1316355"/>
            <a:ext cx="9075420" cy="3554095"/>
          </a:xfrm>
        </p:spPr>
        <p:txBody>
          <a:bodyPr/>
          <a:lstStyle/>
          <a:p>
            <a:pPr algn="just">
              <a:buFont typeface="Arial" panose="020B0604020202020204" pitchFamily="34" charset="0"/>
              <a:buChar char="•"/>
            </a:pPr>
            <a:r>
              <a:rPr lang="en-US" sz="2200">
                <a:latin typeface="Calibri" panose="020F0502020204030204" charset="0"/>
                <a:cs typeface="Calibri" panose="020F0502020204030204" charset="0"/>
              </a:rPr>
              <a:t>Stock split adalah  sebuah aksi korporasi yang dilakukan oleh emiten atau perusahaan terbuka untuk memecah nilai nominal saham menjadi lebih kecil dari sebelumnya dengan rasio tertentu yang berdampak pada jumlah lembar saham beredar yang lebih banyak.</a:t>
            </a:r>
          </a:p>
          <a:p>
            <a:pPr algn="just">
              <a:buFont typeface="Arial" panose="020B0604020202020204" pitchFamily="34" charset="0"/>
              <a:buChar char="•"/>
            </a:pPr>
            <a:r>
              <a:rPr lang="en-ID" altLang="en-US" sz="2200">
                <a:latin typeface="Calibri" panose="020F0502020204030204" charset="0"/>
                <a:cs typeface="Calibri" panose="020F0502020204030204" charset="0"/>
              </a:rPr>
              <a:t>M</a:t>
            </a:r>
            <a:r>
              <a:rPr lang="en-US" sz="2200">
                <a:latin typeface="Calibri" panose="020F0502020204030204" charset="0"/>
                <a:cs typeface="Calibri" panose="020F0502020204030204" charset="0"/>
              </a:rPr>
              <a:t>ayoritas investor akan tertarik untuk membeli saham yang harganya murah. Jika harga saham sudah terlalu mahal, maka traksaksi akan menjadi sepi.</a:t>
            </a:r>
          </a:p>
          <a:p>
            <a:pPr algn="just">
              <a:buFont typeface="Arial" panose="020B0604020202020204" pitchFamily="34" charset="0"/>
              <a:buChar char="•"/>
            </a:pPr>
            <a:r>
              <a:rPr lang="en-US" sz="2200">
                <a:latin typeface="Calibri" panose="020F0502020204030204" charset="0"/>
                <a:cs typeface="Calibri" panose="020F0502020204030204" charset="0"/>
              </a:rPr>
              <a:t>Sebuah perusahaan publik (emiten) melakukan stock split dengan tujuan agar transaksinya menjadi ramai kembali. Jika sebuah saham ramai ditransaksikan, maka perusahaan itu tetap bisa likuid.</a:t>
            </a:r>
            <a:r>
              <a:rPr lang="en-US">
                <a:latin typeface="Calibri" panose="020F0502020204030204" charset="0"/>
                <a:cs typeface="Calibri" panose="020F0502020204030204" charset="0"/>
              </a:rPr>
              <a:t>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43</a:t>
            </a:fld>
            <a:endParaRPr lang="en-GB"/>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44</a:t>
            </a:fld>
            <a:endParaRPr lang="en-GB"/>
          </a:p>
        </p:txBody>
      </p:sp>
      <p:pic>
        <p:nvPicPr>
          <p:cNvPr id="8" name="Picture 7"/>
          <p:cNvPicPr>
            <a:picLocks noChangeAspect="1"/>
          </p:cNvPicPr>
          <p:nvPr/>
        </p:nvPicPr>
        <p:blipFill>
          <a:blip r:embed="rId2"/>
          <a:stretch>
            <a:fillRect/>
          </a:stretch>
        </p:blipFill>
        <p:spPr>
          <a:xfrm>
            <a:off x="904875" y="1250950"/>
            <a:ext cx="4761865" cy="3495040"/>
          </a:xfrm>
          <a:prstGeom prst="rect">
            <a:avLst/>
          </a:prstGeom>
        </p:spPr>
      </p:pic>
      <p:sp>
        <p:nvSpPr>
          <p:cNvPr id="9" name="Text Box 8"/>
          <p:cNvSpPr txBox="1"/>
          <p:nvPr/>
        </p:nvSpPr>
        <p:spPr>
          <a:xfrm>
            <a:off x="6122670" y="1090930"/>
            <a:ext cx="5090795" cy="3815080"/>
          </a:xfrm>
          <a:prstGeom prst="rect">
            <a:avLst/>
          </a:prstGeom>
          <a:noFill/>
        </p:spPr>
        <p:txBody>
          <a:bodyPr wrap="square" rtlCol="0">
            <a:spAutoFit/>
          </a:bodyPr>
          <a:lstStyle/>
          <a:p>
            <a:pPr marL="285750" indent="-285750" algn="just">
              <a:buFont typeface="Arial" panose="020B0604020202020204" pitchFamily="34" charset="0"/>
              <a:buChar char="•"/>
            </a:pPr>
            <a:r>
              <a:rPr lang="en-ID" altLang="en-US" sz="2200">
                <a:latin typeface="Calibri" panose="020F0502020204030204" charset="0"/>
                <a:cs typeface="Calibri" panose="020F0502020204030204" charset="0"/>
              </a:rPr>
              <a:t>Sebelum Stock Split kita mempunyai 1 lembar saham senilai Rp 5000 per lembar saham</a:t>
            </a:r>
          </a:p>
          <a:p>
            <a:pPr marL="285750" indent="-285750" algn="just">
              <a:buFont typeface="Arial" panose="020B0604020202020204" pitchFamily="34" charset="0"/>
              <a:buChar char="•"/>
            </a:pPr>
            <a:r>
              <a:rPr lang="en-ID" altLang="en-US" sz="2200">
                <a:latin typeface="Calibri" panose="020F0502020204030204" charset="0"/>
                <a:cs typeface="Calibri" panose="020F0502020204030204" charset="0"/>
              </a:rPr>
              <a:t>Setelah Stock Split kita mempunyai 5 lembar saham senilai Rp 1000 per lembar saham</a:t>
            </a:r>
          </a:p>
          <a:p>
            <a:pPr marL="285750" indent="-285750" algn="just">
              <a:buFont typeface="Arial" panose="020B0604020202020204" pitchFamily="34" charset="0"/>
              <a:buChar char="•"/>
            </a:pPr>
            <a:r>
              <a:rPr lang="en-ID" altLang="en-US" sz="2200">
                <a:latin typeface="Calibri" panose="020F0502020204030204" charset="0"/>
                <a:cs typeface="Calibri" panose="020F0502020204030204" charset="0"/>
              </a:rPr>
              <a:t>Nilai portofolio saham yang kita miliki baik sebelum dan sesudah stock split adalah tetap</a:t>
            </a:r>
          </a:p>
          <a:p>
            <a:pPr lvl="1" indent="0">
              <a:buFont typeface="Arial" panose="020B0604020202020204" pitchFamily="34" charset="0"/>
              <a:buNone/>
            </a:pPr>
            <a:r>
              <a:rPr lang="en-ID" altLang="en-US" sz="2200">
                <a:latin typeface="Calibri" panose="020F0502020204030204" charset="0"/>
                <a:cs typeface="Calibri" panose="020F0502020204030204" charset="0"/>
              </a:rPr>
              <a:t>5000 x 1 = 5000</a:t>
            </a:r>
          </a:p>
          <a:p>
            <a:pPr lvl="1" indent="0">
              <a:buFont typeface="Arial" panose="020B0604020202020204" pitchFamily="34" charset="0"/>
              <a:buNone/>
            </a:pPr>
            <a:r>
              <a:rPr lang="en-ID" altLang="en-US" sz="2200">
                <a:latin typeface="Calibri" panose="020F0502020204030204" charset="0"/>
                <a:cs typeface="Calibri" panose="020F0502020204030204" charset="0"/>
              </a:rPr>
              <a:t>1000 x 5 = 5000</a:t>
            </a: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0" y="606740"/>
            <a:ext cx="9328800" cy="954400"/>
          </a:xfrm>
        </p:spPr>
        <p:txBody>
          <a:bodyPr/>
          <a:lstStyle/>
          <a:p>
            <a:r>
              <a:rPr lang="en-ID" altLang="en-US" sz="4000">
                <a:latin typeface="Calibri" panose="020F0502020204030204" charset="0"/>
                <a:cs typeface="Calibri" panose="020F0502020204030204" charset="0"/>
              </a:rPr>
              <a:t>BEBERAPA POLA TRANSAKSI DALAM MANIPULASI PASAR</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45</a:t>
            </a:fld>
            <a:endParaRPr lang="en-GB"/>
          </a:p>
        </p:txBody>
      </p:sp>
      <p:sp>
        <p:nvSpPr>
          <p:cNvPr id="6" name="Text Box 5"/>
          <p:cNvSpPr txBox="1"/>
          <p:nvPr/>
        </p:nvSpPr>
        <p:spPr>
          <a:xfrm>
            <a:off x="1151890" y="1560830"/>
            <a:ext cx="9871710" cy="4831080"/>
          </a:xfrm>
          <a:prstGeom prst="rect">
            <a:avLst/>
          </a:prstGeom>
          <a:noFill/>
        </p:spPr>
        <p:txBody>
          <a:bodyPr wrap="square" rtlCol="0" anchor="t">
            <a:spAutoFit/>
          </a:bodyPr>
          <a:lstStyle/>
          <a:p>
            <a:pPr marL="285750" indent="-285750" algn="just">
              <a:buFont typeface="Arial" panose="020B0604020202020204" pitchFamily="34" charset="0"/>
              <a:buChar char="•"/>
            </a:pPr>
            <a:r>
              <a:rPr lang="en-ID" altLang="en-US" sz="2200" b="1" dirty="0">
                <a:solidFill>
                  <a:srgbClr val="000000"/>
                </a:solidFill>
                <a:latin typeface="Calibri" panose="020F0502020204030204" charset="0"/>
                <a:ea typeface="Times New Roman" panose="02020603050405020304" pitchFamily="18" charset="0"/>
                <a:cs typeface="Calibri" panose="020F0502020204030204" charset="0"/>
                <a:sym typeface="+mn-ea"/>
              </a:rPr>
              <a:t>Marking The Close</a:t>
            </a:r>
            <a:endParaRPr lang="en-ID" altLang="en-US" sz="2200" dirty="0">
              <a:solidFill>
                <a:srgbClr val="000000"/>
              </a:solidFill>
              <a:latin typeface="Calibri" panose="020F0502020204030204" charset="0"/>
              <a:ea typeface="Times New Roman" panose="02020603050405020304" pitchFamily="18" charset="0"/>
              <a:cs typeface="Calibri" panose="020F0502020204030204" charset="0"/>
              <a:sym typeface="+mn-ea"/>
            </a:endParaRPr>
          </a:p>
          <a:p>
            <a:pPr lvl="0" indent="0" algn="just">
              <a:buFont typeface="Arial" panose="020B0604020202020204" pitchFamily="34" charset="0"/>
              <a:buNone/>
            </a:pPr>
            <a:r>
              <a:rPr lang="en-ID" altLang="en-US" sz="2200" dirty="0">
                <a:solidFill>
                  <a:srgbClr val="000000"/>
                </a:solidFill>
                <a:latin typeface="Calibri" panose="020F0502020204030204" charset="0"/>
                <a:ea typeface="Times New Roman" panose="02020603050405020304" pitchFamily="18" charset="0"/>
                <a:cs typeface="Calibri" panose="020F0502020204030204" charset="0"/>
                <a:sym typeface="+mn-ea"/>
              </a:rPr>
              <a:t>Penempatan order jual/beli yang dilakukan di akhir perdagangan yang bertujuan untuk meiptakan harga penutupan sesuai dengan yang diinginkan. Baik menyebabkan harga ditutup naik, turun, tetap dibandingkan harga penutupan sebelumnya.</a:t>
            </a:r>
          </a:p>
          <a:p>
            <a:pPr marL="342900" indent="-342900" algn="just">
              <a:buFont typeface="Arial" panose="020B0604020202020204" pitchFamily="34" charset="0"/>
              <a:buChar char="•"/>
            </a:pPr>
            <a:r>
              <a:rPr lang="en-US" sz="2200" b="1">
                <a:latin typeface="Calibri" panose="020F0502020204030204" charset="0"/>
                <a:cs typeface="Calibri" panose="020F0502020204030204" charset="0"/>
                <a:sym typeface="+mn-ea"/>
              </a:rPr>
              <a:t>Alternate Trade</a:t>
            </a:r>
            <a:endParaRPr lang="en-US" sz="2200">
              <a:latin typeface="Calibri" panose="020F0502020204030204" charset="0"/>
              <a:cs typeface="Calibri" panose="020F0502020204030204" charset="0"/>
            </a:endParaRPr>
          </a:p>
          <a:p>
            <a:pPr indent="0" algn="just">
              <a:buFont typeface="Arial" panose="020B0604020202020204" pitchFamily="34" charset="0"/>
              <a:buNone/>
            </a:pPr>
            <a:r>
              <a:rPr lang="en-ID" altLang="en-US" sz="2200">
                <a:latin typeface="Calibri" panose="020F0502020204030204" charset="0"/>
                <a:cs typeface="Calibri" panose="020F0502020204030204" charset="0"/>
                <a:sym typeface="+mn-ea"/>
              </a:rPr>
              <a:t>Y</a:t>
            </a:r>
            <a:r>
              <a:rPr lang="en-US" sz="2200">
                <a:latin typeface="Calibri" panose="020F0502020204030204" charset="0"/>
                <a:cs typeface="Calibri" panose="020F0502020204030204" charset="0"/>
                <a:sym typeface="+mn-ea"/>
              </a:rPr>
              <a:t>aitu transaksi dari sekelompok Anggota Bursa tertentu dengan peran sebagai pembeli dan penjual secara bergantian serta dilakukan dengan volume yang berkesan wajar. Tujuannya adalah untuk memberi kesan bahwa suatu efek aktif diperdagangkan.</a:t>
            </a:r>
            <a:endParaRPr lang="id-ID" sz="2200">
              <a:latin typeface="Calibri" panose="020F0502020204030204" charset="0"/>
              <a:cs typeface="Calibri" panose="020F0502020204030204" charset="0"/>
            </a:endParaRPr>
          </a:p>
          <a:p>
            <a:pPr marL="285750" indent="-285750" algn="just">
              <a:buFont typeface="Arial" panose="020B0604020202020204" pitchFamily="34" charset="0"/>
              <a:buChar char="•"/>
            </a:pPr>
            <a:r>
              <a:rPr lang="en-US" sz="2200" b="1">
                <a:latin typeface="Calibri" panose="020F0502020204030204" charset="0"/>
                <a:cs typeface="Calibri" panose="020F0502020204030204" charset="0"/>
                <a:sym typeface="+mn-ea"/>
              </a:rPr>
              <a:t>Misleading</a:t>
            </a:r>
            <a:r>
              <a:rPr lang="en-US" sz="2200">
                <a:latin typeface="Calibri" panose="020F0502020204030204" charset="0"/>
                <a:cs typeface="Calibri" panose="020F0502020204030204" charset="0"/>
                <a:sym typeface="+mn-ea"/>
              </a:rPr>
              <a:t> </a:t>
            </a:r>
            <a:endParaRPr lang="en-US" sz="2200">
              <a:latin typeface="Calibri" panose="020F0502020204030204" charset="0"/>
              <a:cs typeface="Calibri" panose="020F0502020204030204" charset="0"/>
            </a:endParaRPr>
          </a:p>
          <a:p>
            <a:pPr indent="0" algn="just">
              <a:buFont typeface="Arial" panose="020B0604020202020204" pitchFamily="34" charset="0"/>
              <a:buNone/>
            </a:pPr>
            <a:r>
              <a:rPr lang="en-ID" altLang="en-US" sz="2200">
                <a:latin typeface="Calibri" panose="020F0502020204030204" charset="0"/>
                <a:cs typeface="Calibri" panose="020F0502020204030204" charset="0"/>
                <a:sym typeface="+mn-ea"/>
              </a:rPr>
              <a:t>M</a:t>
            </a:r>
            <a:r>
              <a:rPr lang="en-US" sz="2200">
                <a:latin typeface="Calibri" panose="020F0502020204030204" charset="0"/>
                <a:cs typeface="Calibri" panose="020F0502020204030204" charset="0"/>
                <a:sym typeface="+mn-ea"/>
              </a:rPr>
              <a:t>embuat pernyataan atau memberikan keterangan yang secara material tidak benar atau menyesatkan sehingga mempengaruhi harga Efek di Bursa Efek</a:t>
            </a:r>
            <a:endParaRPr lang="en-US" sz="2200">
              <a:latin typeface="Calibri" panose="020F0502020204030204" charset="0"/>
              <a:cs typeface="Calibri" panose="020F0502020204030204" charset="0"/>
            </a:endParaRPr>
          </a:p>
          <a:p>
            <a:pPr indent="0" algn="just">
              <a:buFont typeface="Arial" panose="020B0604020202020204" pitchFamily="34" charset="0"/>
              <a:buNone/>
            </a:pPr>
            <a:endParaRPr lang="en-US" sz="2200">
              <a:latin typeface="Calibri" panose="020F0502020204030204" charset="0"/>
              <a:cs typeface="Calibri" panose="020F0502020204030204" charset="0"/>
            </a:endParaRPr>
          </a:p>
          <a:p>
            <a:pPr marL="285750" indent="-285750" algn="just">
              <a:buFont typeface="Arial" panose="020B0604020202020204" pitchFamily="34" charset="0"/>
              <a:buChar char="•"/>
            </a:pPr>
            <a:endParaRPr lang="id-ID" sz="2200">
              <a:latin typeface="Calibri" panose="020F0502020204030204" charset="0"/>
              <a:cs typeface="Calibri" panose="020F0502020204030204" charset="0"/>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4280" y="834390"/>
            <a:ext cx="9852025" cy="5142865"/>
          </a:xfrm>
        </p:spPr>
        <p:txBody>
          <a:bodyPr/>
          <a:lstStyle/>
          <a:p>
            <a:pPr marL="285750" indent="-285750" algn="just">
              <a:buFont typeface="Arial" panose="020B0604020202020204" pitchFamily="34" charset="0"/>
              <a:buChar char="•"/>
            </a:pPr>
            <a:r>
              <a:rPr lang="id-ID" sz="2200" b="1">
                <a:latin typeface="Calibri" panose="020F0502020204030204" charset="0"/>
                <a:cs typeface="Calibri" panose="020F0502020204030204" charset="0"/>
                <a:sym typeface="+mn-ea"/>
              </a:rPr>
              <a:t>Pre-Arrange Trade</a:t>
            </a:r>
          </a:p>
          <a:p>
            <a:pPr marL="0" indent="0" algn="just">
              <a:buFont typeface="Arial" panose="020B0604020202020204" pitchFamily="34" charset="0"/>
              <a:buNone/>
            </a:pPr>
            <a:r>
              <a:rPr lang="id-ID" sz="2200">
                <a:latin typeface="Calibri" panose="020F0502020204030204" charset="0"/>
                <a:cs typeface="Calibri" panose="020F0502020204030204" charset="0"/>
                <a:sym typeface="+mn-ea"/>
              </a:rPr>
              <a:t>Transaksi yang terjadi melalui pemasangan order beli &amp; jual pada rentang waktu yang hampir bersamaan yang terjadi karena adanya perjanjian pembeli &amp; penjual sebelumnya. </a:t>
            </a:r>
          </a:p>
          <a:p>
            <a:pPr marL="342900" indent="-342900" algn="just">
              <a:buFont typeface="Arial" panose="020B0604020202020204" pitchFamily="34" charset="0"/>
              <a:buChar char="•"/>
            </a:pPr>
            <a:r>
              <a:rPr lang="en-ID" altLang="id-ID" sz="2200" b="1">
                <a:latin typeface="Calibri" panose="020F0502020204030204" charset="0"/>
                <a:cs typeface="Calibri" panose="020F0502020204030204" charset="0"/>
                <a:sym typeface="+mn-ea"/>
              </a:rPr>
              <a:t>Wash Sale</a:t>
            </a:r>
          </a:p>
          <a:p>
            <a:pPr marL="0" indent="0" algn="just">
              <a:buFont typeface="Arial" panose="020B0604020202020204" pitchFamily="34" charset="0"/>
              <a:buNone/>
            </a:pPr>
            <a:r>
              <a:rPr lang="id-ID" sz="2200">
                <a:latin typeface="Calibri" panose="020F0502020204030204" charset="0"/>
                <a:cs typeface="Calibri" panose="020F0502020204030204" charset="0"/>
                <a:sym typeface="+mn-ea"/>
              </a:rPr>
              <a:t>(Perdagangan semu yang tidak mengubah kepemilikan) yaitu transaksi yang terjadi antara pihak pembeli dan penjual yang tidak menimbulkan perubahan kepemilikan dan/aau manfaatnya (beneficiary of ownership) atas transaksi saham tersebut</a:t>
            </a:r>
          </a:p>
          <a:p>
            <a:pPr marL="342900" indent="-342900" algn="just">
              <a:buFont typeface="Arial" panose="020B0604020202020204" pitchFamily="34" charset="0"/>
              <a:buChar char="•"/>
            </a:pPr>
            <a:r>
              <a:rPr lang="id-ID" sz="2200" b="1">
                <a:latin typeface="Calibri" panose="020F0502020204030204" charset="0"/>
                <a:cs typeface="Calibri" panose="020F0502020204030204" charset="0"/>
                <a:sym typeface="+mn-ea"/>
              </a:rPr>
              <a:t>Pump And Dump</a:t>
            </a:r>
          </a:p>
          <a:p>
            <a:pPr marL="0" indent="0" algn="just">
              <a:buFont typeface="Arial" panose="020B0604020202020204" pitchFamily="34" charset="0"/>
              <a:buNone/>
            </a:pPr>
            <a:r>
              <a:rPr lang="en-ID" altLang="en-US" sz="2200">
                <a:latin typeface="Calibri" panose="020F0502020204030204" charset="0"/>
                <a:cs typeface="Calibri" panose="020F0502020204030204" charset="0"/>
              </a:rPr>
              <a:t>Aktivitas </a:t>
            </a:r>
            <a:r>
              <a:rPr lang="en-US" sz="2200">
                <a:latin typeface="Calibri" panose="020F0502020204030204" charset="0"/>
                <a:cs typeface="Calibri" panose="020F0502020204030204" charset="0"/>
              </a:rPr>
              <a:t>transaksi suatu efek diawali oleh pergerakkan uptrend yang disebabkan oleh serangkaian transaksi inisiator, dengan tujuan menaikkan harga efek tersebut ke harga tertinggi kemudian melakukan transaksi jual massive untuk meraih kesempatan menjual dengan harga tinggi.</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46</a:t>
            </a:fld>
            <a:endParaRPr lang="en-GB"/>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47</a:t>
            </a:fld>
            <a:endParaRPr lang="en-GB"/>
          </a:p>
        </p:txBody>
      </p:sp>
      <p:sp>
        <p:nvSpPr>
          <p:cNvPr id="6" name="Text Box 5"/>
          <p:cNvSpPr txBox="1"/>
          <p:nvPr/>
        </p:nvSpPr>
        <p:spPr>
          <a:xfrm>
            <a:off x="1151890" y="756920"/>
            <a:ext cx="9720580" cy="4154170"/>
          </a:xfrm>
          <a:prstGeom prst="rect">
            <a:avLst/>
          </a:prstGeom>
          <a:noFill/>
        </p:spPr>
        <p:txBody>
          <a:bodyPr wrap="square" rtlCol="0" anchor="t">
            <a:spAutoFit/>
          </a:bodyPr>
          <a:lstStyle/>
          <a:p>
            <a:pPr marL="285750" indent="-285750" algn="just">
              <a:buFont typeface="Arial" panose="020B0604020202020204" pitchFamily="34" charset="0"/>
              <a:buChar char="•"/>
            </a:pPr>
            <a:r>
              <a:rPr lang="en-US" sz="2200" b="1">
                <a:latin typeface="Calibri" panose="020F0502020204030204" charset="0"/>
                <a:cs typeface="Calibri" panose="020F0502020204030204" charset="0"/>
              </a:rPr>
              <a:t>Front Running  </a:t>
            </a:r>
          </a:p>
          <a:p>
            <a:pPr indent="0" algn="just">
              <a:buFont typeface="Arial" panose="020B0604020202020204" pitchFamily="34" charset="0"/>
              <a:buNone/>
            </a:pPr>
            <a:r>
              <a:rPr lang="en-ID" altLang="en-US" sz="2200">
                <a:latin typeface="Calibri" panose="020F0502020204030204" charset="0"/>
                <a:cs typeface="Calibri" panose="020F0502020204030204" charset="0"/>
              </a:rPr>
              <a:t>T</a:t>
            </a:r>
            <a:r>
              <a:rPr lang="en-US" sz="2200">
                <a:latin typeface="Calibri" panose="020F0502020204030204" charset="0"/>
                <a:cs typeface="Calibri" panose="020F0502020204030204" charset="0"/>
              </a:rPr>
              <a:t>indakan Anggota Bursa Efek yang melakukan transaksi lebih dahulu atas suatu Efek tertentu, atas dasar adanya informasi nasabahnya akan melakukan transaksi volume besar yang bertujuan untuk meraih keuntungan atau mengurangi kerugian</a:t>
            </a:r>
          </a:p>
          <a:p>
            <a:pPr marL="285750" indent="-285750" algn="just">
              <a:buFont typeface="Arial" panose="020B0604020202020204" pitchFamily="34" charset="0"/>
              <a:buChar char="•"/>
            </a:pPr>
            <a:r>
              <a:rPr lang="id-ID" sz="2200" b="1">
                <a:latin typeface="Calibri" panose="020F0502020204030204" charset="0"/>
                <a:cs typeface="Calibri" panose="020F0502020204030204" charset="0"/>
                <a:sym typeface="+mn-ea"/>
              </a:rPr>
              <a:t>Cornering</a:t>
            </a:r>
            <a:endParaRPr lang="id-ID" sz="2200">
              <a:latin typeface="Calibri" panose="020F0502020204030204" charset="0"/>
              <a:cs typeface="Calibri" panose="020F0502020204030204" charset="0"/>
            </a:endParaRPr>
          </a:p>
          <a:p>
            <a:pPr indent="0" algn="just">
              <a:buFont typeface="Arial" panose="020B0604020202020204" pitchFamily="34" charset="0"/>
              <a:buNone/>
            </a:pPr>
            <a:r>
              <a:rPr lang="en-ID" altLang="id-ID" sz="2200">
                <a:latin typeface="Calibri" panose="020F0502020204030204" charset="0"/>
                <a:cs typeface="Calibri" panose="020F0502020204030204" charset="0"/>
                <a:sym typeface="+mn-ea"/>
              </a:rPr>
              <a:t>Y</a:t>
            </a:r>
            <a:r>
              <a:rPr lang="id-ID" sz="2200">
                <a:latin typeface="Calibri" panose="020F0502020204030204" charset="0"/>
                <a:cs typeface="Calibri" panose="020F0502020204030204" charset="0"/>
                <a:sym typeface="+mn-ea"/>
              </a:rPr>
              <a:t>aitu pola transaksi ini terjadi pada saham dengan kepemilikan publik yang sangat terbatas. Terdapat upaya dari pemegang saham mayoritas untuk menciptakan supply semu yang menyebabkan harga menurun pada pagi hari dan menyebabkan investor publik melakukan short selling. Kemudian ada upaya pembelian yang dilakukan pemegang saham mayoritas hingga menyebabkan harga meningkat pada sesi sore hari yang menyebabkan pelaku short sell mengalami gagal serah atau mengalami kerugian karena harus melakukan pembelian di harga yang lebih mahal.</a:t>
            </a:r>
            <a:endParaRPr lang="en-US" sz="2200">
              <a:latin typeface="Calibri" panose="020F0502020204030204" charset="0"/>
              <a:cs typeface="Calibri" panose="020F0502020204030204" charset="0"/>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880"/>
            <a:ext cx="10515600" cy="1325563"/>
          </a:xfrm>
        </p:spPr>
        <p:txBody>
          <a:bodyPr>
            <a:normAutofit/>
          </a:bodyPr>
          <a:lstStyle/>
          <a:p>
            <a:pPr algn="ctr"/>
            <a:r>
              <a:rPr lang="en-US" sz="3600" b="1" noProof="0" dirty="0">
                <a:ln>
                  <a:noFill/>
                </a:ln>
                <a:solidFill>
                  <a:schemeClr val="bg1"/>
                </a:solidFill>
                <a:effectLst/>
                <a:uLnTx/>
                <a:uFillTx/>
                <a:cs typeface="Arial" panose="020B0604020202020204" pitchFamily="34" charset="0"/>
                <a:sym typeface="+mn-ea"/>
              </a:rPr>
              <a:t>MEKANISME PERDAGANGAN SAHAM DI BURSA EFEK</a:t>
            </a:r>
          </a:p>
        </p:txBody>
      </p:sp>
      <p:pic>
        <p:nvPicPr>
          <p:cNvPr id="5" name="Content Placeholder 4"/>
          <p:cNvPicPr>
            <a:picLocks noGrp="1" noChangeAspect="1"/>
          </p:cNvPicPr>
          <p:nvPr>
            <p:ph idx="1"/>
          </p:nvPr>
        </p:nvPicPr>
        <p:blipFill>
          <a:blip r:embed="rId3"/>
          <a:stretch>
            <a:fillRect/>
          </a:stretch>
        </p:blipFill>
        <p:spPr>
          <a:xfrm>
            <a:off x="1746250" y="1381760"/>
            <a:ext cx="8487410" cy="49714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15"/>
          <p:cNvSpPr txBox="1">
            <a:spLocks noGrp="1"/>
          </p:cNvSpPr>
          <p:nvPr>
            <p:ph type="sldNum" idx="12"/>
          </p:nvPr>
        </p:nvSpPr>
        <p:spPr>
          <a:xfrm>
            <a:off x="11409033" y="6434933"/>
            <a:ext cx="731600" cy="4232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5</a:t>
            </a:fld>
            <a:endParaRPr lang="en-GB" sz="1780"/>
          </a:p>
        </p:txBody>
      </p:sp>
      <p:sp>
        <p:nvSpPr>
          <p:cNvPr id="2" name="Text Box 0"/>
          <p:cNvSpPr txBox="1"/>
          <p:nvPr/>
        </p:nvSpPr>
        <p:spPr>
          <a:xfrm>
            <a:off x="1209040" y="659765"/>
            <a:ext cx="9687560" cy="4154170"/>
          </a:xfrm>
          <a:prstGeom prst="rect">
            <a:avLst/>
          </a:prstGeom>
          <a:noFill/>
        </p:spPr>
        <p:txBody>
          <a:bodyPr wrap="square" rtlCol="0">
            <a:spAutoFit/>
          </a:bodyPr>
          <a:lstStyle/>
          <a:p>
            <a:pPr marL="0" indent="0" algn="just">
              <a:buClr>
                <a:srgbClr val="000000"/>
              </a:buClr>
              <a:buFont typeface="+mj-lt"/>
              <a:buNone/>
            </a:pPr>
            <a:r>
              <a:rPr lang="en-ID" altLang="en-US" sz="2400" dirty="0" err="1">
                <a:solidFill>
                  <a:schemeClr val="tx1"/>
                </a:solidFill>
                <a:latin typeface="Calibri" panose="020F0502020204030204" charset="0"/>
                <a:cs typeface="Calibri" panose="020F0502020204030204" charset="0"/>
                <a:sym typeface="+mn-ea"/>
              </a:rPr>
              <a:t>Dilihat</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dari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segi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kemampuan</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dalam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hak</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tagih</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atau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klaim</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maka</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saham</a:t>
            </a:r>
            <a:r>
              <a:rPr lang="en-ID" alt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terbagi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atas</a:t>
            </a:r>
            <a:r>
              <a:rPr lang="en-US" sz="2400" dirty="0">
                <a:solidFill>
                  <a:schemeClr val="tx1"/>
                </a:solidFill>
                <a:latin typeface="Calibri" panose="020F0502020204030204" charset="0"/>
                <a:cs typeface="Calibri" panose="020F0502020204030204" charset="0"/>
                <a:sym typeface="+mn-ea"/>
              </a:rPr>
              <a:t> :</a:t>
            </a:r>
            <a:endParaRPr lang="en-US" sz="24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r>
              <a:rPr lang="en-US" sz="2400" b="1" dirty="0" err="1">
                <a:solidFill>
                  <a:schemeClr val="tx1"/>
                </a:solidFill>
                <a:latin typeface="Calibri" panose="020F0502020204030204" charset="0"/>
                <a:cs typeface="Calibri" panose="020F0502020204030204" charset="0"/>
                <a:sym typeface="+mn-ea"/>
              </a:rPr>
              <a:t>Saham</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biasa</a:t>
            </a:r>
            <a:r>
              <a:rPr lang="en-US" sz="2400" b="1" dirty="0">
                <a:solidFill>
                  <a:schemeClr val="tx1"/>
                </a:solidFill>
                <a:latin typeface="Calibri" panose="020F0502020204030204" charset="0"/>
                <a:cs typeface="Calibri" panose="020F0502020204030204" charset="0"/>
                <a:sym typeface="+mn-ea"/>
              </a:rPr>
              <a:t> (common stock)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yaitu</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merupakan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menempatkan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pemiliknya</a:t>
            </a:r>
            <a:r>
              <a:rPr lang="en-US" sz="2400" dirty="0">
                <a:solidFill>
                  <a:schemeClr val="tx1"/>
                </a:solidFill>
                <a:latin typeface="Calibri" panose="020F0502020204030204" charset="0"/>
                <a:cs typeface="Calibri" panose="020F0502020204030204" charset="0"/>
                <a:sym typeface="+mn-ea"/>
              </a:rPr>
              <a:t> paling junior </a:t>
            </a:r>
            <a:r>
              <a:rPr lang="en-US" sz="2400" dirty="0" err="1">
                <a:solidFill>
                  <a:schemeClr val="tx1"/>
                </a:solidFill>
                <a:latin typeface="Calibri" panose="020F0502020204030204" charset="0"/>
                <a:cs typeface="Calibri" panose="020F0502020204030204" charset="0"/>
                <a:sym typeface="+mn-ea"/>
              </a:rPr>
              <a:t>terhadap</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pembagian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dividen</a:t>
            </a:r>
            <a:r>
              <a:rPr lang="en-ID" altLang="en-US" sz="2400" dirty="0">
                <a:solidFill>
                  <a:schemeClr val="tx1"/>
                </a:solidFill>
                <a:latin typeface="Calibri" panose="020F0502020204030204" charset="0"/>
                <a:cs typeface="Calibri" panose="020F0502020204030204" charset="0"/>
                <a:sym typeface="+mn-ea"/>
              </a:rPr>
              <a:t>. Hal </a:t>
            </a:r>
            <a:r>
              <a:rPr lang="en-ID" altLang="en-US" sz="2400" dirty="0" err="1">
                <a:solidFill>
                  <a:schemeClr val="tx1"/>
                </a:solidFill>
                <a:latin typeface="Calibri" panose="020F0502020204030204" charset="0"/>
                <a:cs typeface="Calibri" panose="020F0502020204030204" charset="0"/>
                <a:sym typeface="+mn-ea"/>
              </a:rPr>
              <a:t>ini</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juga</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berlaku</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untuk</a:t>
            </a:r>
            <a:r>
              <a:rPr lang="en-ID" alt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pembagian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hak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atas</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kekayaan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perusahaan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likuidasi</a:t>
            </a:r>
            <a:r>
              <a:rPr lang="en-US" sz="2400" dirty="0">
                <a:solidFill>
                  <a:schemeClr val="tx1"/>
                </a:solidFill>
                <a:latin typeface="Calibri" panose="020F0502020204030204" charset="0"/>
                <a:cs typeface="Calibri" panose="020F0502020204030204" charset="0"/>
                <a:sym typeface="+mn-ea"/>
              </a:rPr>
              <a:t>.</a:t>
            </a:r>
            <a:endParaRPr lang="en-US" sz="24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r>
              <a:rPr lang="en-US" sz="2400" b="1" dirty="0" err="1">
                <a:solidFill>
                  <a:schemeClr val="tx1"/>
                </a:solidFill>
                <a:latin typeface="Calibri" panose="020F0502020204030204" charset="0"/>
                <a:cs typeface="Calibri" panose="020F0502020204030204" charset="0"/>
                <a:sym typeface="+mn-ea"/>
              </a:rPr>
              <a:t>Saham</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preferen</a:t>
            </a:r>
            <a:r>
              <a:rPr lang="en-US" sz="2400" b="1" dirty="0">
                <a:solidFill>
                  <a:schemeClr val="tx1"/>
                </a:solidFill>
                <a:latin typeface="Calibri" panose="020F0502020204030204" charset="0"/>
                <a:cs typeface="Calibri" panose="020F0502020204030204" charset="0"/>
                <a:sym typeface="+mn-ea"/>
              </a:rPr>
              <a:t> (preferred stock</a:t>
            </a:r>
            <a:r>
              <a:rPr lang="en-US" sz="2400" dirty="0">
                <a:solidFill>
                  <a:schemeClr val="tx1"/>
                </a:solidFill>
                <a:latin typeface="Calibri" panose="020F0502020204030204" charset="0"/>
                <a:cs typeface="Calibri" panose="020F0502020204030204" charset="0"/>
                <a:sym typeface="+mn-ea"/>
              </a:rPr>
              <a:t>)</a:t>
            </a:r>
            <a:r>
              <a:rPr lang="en-ID" altLang="en-US" sz="2400" dirty="0">
                <a:solidFill>
                  <a:schemeClr val="tx1"/>
                </a:solidFill>
                <a:latin typeface="Calibri" panose="020F0502020204030204" charset="0"/>
                <a:cs typeface="Calibri" panose="020F0502020204030204" charset="0"/>
                <a:sym typeface="+mn-ea"/>
              </a:rPr>
              <a:t>,</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merupakan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memiliki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karakteristik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gabungan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antara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obligasi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biasa</a:t>
            </a:r>
            <a:r>
              <a:rPr lang="en-US" sz="2400" dirty="0">
                <a:solidFill>
                  <a:schemeClr val="tx1"/>
                </a:solidFill>
                <a:latin typeface="Calibri" panose="020F0502020204030204" charset="0"/>
                <a:cs typeface="Calibri" panose="020F0502020204030204" charset="0"/>
                <a:sym typeface="+mn-ea"/>
              </a:rPr>
              <a:t>. </a:t>
            </a:r>
            <a:r>
              <a:rPr lang="en-ID" altLang="en-US" sz="2400" dirty="0">
                <a:solidFill>
                  <a:schemeClr val="tx1"/>
                </a:solidFill>
                <a:latin typeface="Calibri" panose="020F0502020204030204" charset="0"/>
                <a:cs typeface="Calibri" panose="020F0502020204030204" charset="0"/>
                <a:sym typeface="+mn-ea"/>
              </a:rPr>
              <a:t>P</a:t>
            </a:r>
            <a:r>
              <a:rPr lang="en-US" sz="2400" dirty="0" err="1">
                <a:solidFill>
                  <a:schemeClr val="tx1"/>
                </a:solidFill>
                <a:latin typeface="Calibri" panose="020F0502020204030204" charset="0"/>
                <a:cs typeface="Calibri" panose="020F0502020204030204" charset="0"/>
                <a:sym typeface="+mn-ea"/>
              </a:rPr>
              <a:t>emegang</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preferen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akan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mendapatkan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dividen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lebih</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dulu</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serta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memiliki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hak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suara</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lebih</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besar</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dibandingkan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dengan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pemegang</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biasa</a:t>
            </a:r>
            <a:r>
              <a:rPr lang="en-US" sz="2400" dirty="0">
                <a:solidFill>
                  <a:schemeClr val="tx1"/>
                </a:solidFill>
                <a:latin typeface="Calibri" panose="020F0502020204030204" charset="0"/>
                <a:cs typeface="Calibri" panose="020F0502020204030204" charset="0"/>
                <a:sym typeface="+mn-ea"/>
              </a:rPr>
              <a:t>.</a:t>
            </a:r>
            <a:endParaRPr lang="en-ID" altLang="en-US" sz="2400" dirty="0">
              <a:solidFill>
                <a:schemeClr val="tx1"/>
              </a:solidFill>
              <a:latin typeface="Calibri" panose="020F0502020204030204" charset="0"/>
              <a:cs typeface="Calibri" panose="020F0502020204030204" charset="0"/>
            </a:endParaRPr>
          </a:p>
          <a:p>
            <a:endParaRPr lang="en-US" sz="2400">
              <a:latin typeface="Calibri" panose="020F0502020204030204" charset="0"/>
              <a:cs typeface="Calibri" panose="020F0502020204030204"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6</a:t>
            </a:fld>
            <a:endParaRPr lang="en-GB" sz="1780"/>
          </a:p>
        </p:txBody>
      </p:sp>
      <p:sp>
        <p:nvSpPr>
          <p:cNvPr id="3" name="Text Box 2"/>
          <p:cNvSpPr txBox="1"/>
          <p:nvPr/>
        </p:nvSpPr>
        <p:spPr>
          <a:xfrm>
            <a:off x="1321435" y="918845"/>
            <a:ext cx="9548495" cy="2676525"/>
          </a:xfrm>
          <a:prstGeom prst="rect">
            <a:avLst/>
          </a:prstGeom>
          <a:noFill/>
        </p:spPr>
        <p:txBody>
          <a:bodyPr wrap="square" rtlCol="0" anchor="t">
            <a:spAutoFit/>
          </a:bodyPr>
          <a:lstStyle/>
          <a:p>
            <a:pPr marL="0" indent="0" algn="just">
              <a:buNone/>
            </a:pPr>
            <a:r>
              <a:rPr lang="en-US" sz="2400" dirty="0" err="1">
                <a:solidFill>
                  <a:schemeClr val="tx1"/>
                </a:solidFill>
                <a:latin typeface="Calibri" panose="020F0502020204030204" charset="0"/>
                <a:cs typeface="Calibri" panose="020F0502020204030204" charset="0"/>
                <a:sym typeface="+mn-ea"/>
              </a:rPr>
              <a:t>Dilihat</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dari</a:t>
            </a:r>
            <a:r>
              <a:rPr 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cara</a:t>
            </a:r>
            <a:r>
              <a:rPr lang="en-ID" altLang="en-US" sz="2400" dirty="0">
                <a:solidFill>
                  <a:schemeClr val="tx1"/>
                </a:solidFill>
                <a:latin typeface="Calibri" panose="020F0502020204030204" charset="0"/>
                <a:cs typeface="Calibri" panose="020F0502020204030204" charset="0"/>
                <a:sym typeface="+mn-ea"/>
              </a:rPr>
              <a:t> </a:t>
            </a:r>
            <a:r>
              <a:rPr lang="en-ID" altLang="en-US" sz="2400" dirty="0" err="1">
                <a:solidFill>
                  <a:schemeClr val="tx1"/>
                </a:solidFill>
                <a:latin typeface="Calibri" panose="020F0502020204030204" charset="0"/>
                <a:cs typeface="Calibri" panose="020F0502020204030204" charset="0"/>
                <a:sym typeface="+mn-ea"/>
              </a:rPr>
              <a:t>peralihannya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dibedakan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menjadi</a:t>
            </a:r>
            <a:r>
              <a:rPr lang="en-US" sz="2400" dirty="0">
                <a:solidFill>
                  <a:schemeClr val="tx1"/>
                </a:solidFill>
                <a:latin typeface="Calibri" panose="020F0502020204030204" charset="0"/>
                <a:cs typeface="Calibri" panose="020F0502020204030204" charset="0"/>
                <a:sym typeface="+mn-ea"/>
              </a:rPr>
              <a:t> :</a:t>
            </a:r>
            <a:endParaRPr lang="en-US" sz="24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r>
              <a:rPr lang="en-US" sz="2400" b="1" dirty="0" err="1">
                <a:solidFill>
                  <a:schemeClr val="tx1"/>
                </a:solidFill>
                <a:latin typeface="Calibri" panose="020F0502020204030204" charset="0"/>
                <a:cs typeface="Calibri" panose="020F0502020204030204" charset="0"/>
                <a:sym typeface="+mn-ea"/>
              </a:rPr>
              <a:t>Saham</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atas</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unjuk</a:t>
            </a:r>
            <a:r>
              <a:rPr lang="en-US" sz="2400" b="1" dirty="0">
                <a:solidFill>
                  <a:schemeClr val="tx1"/>
                </a:solidFill>
                <a:latin typeface="Calibri" panose="020F0502020204030204" charset="0"/>
                <a:cs typeface="Calibri" panose="020F0502020204030204" charset="0"/>
                <a:sym typeface="+mn-ea"/>
              </a:rPr>
              <a:t> (bearer stock) </a:t>
            </a:r>
            <a:r>
              <a:rPr lang="en-US" sz="2400" dirty="0" err="1">
                <a:solidFill>
                  <a:schemeClr val="tx1"/>
                </a:solidFill>
                <a:latin typeface="Calibri" panose="020F0502020204030204" charset="0"/>
                <a:cs typeface="Calibri" panose="020F0502020204030204" charset="0"/>
                <a:sym typeface="+mn-ea"/>
              </a:rPr>
              <a:t>artinya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pada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tersebut</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tidak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tertulis</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nama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pemiliknya</a:t>
            </a:r>
            <a:r>
              <a:rPr lang="en-US" sz="2400" dirty="0">
                <a:solidFill>
                  <a:schemeClr val="tx1"/>
                </a:solidFill>
                <a:latin typeface="Calibri" panose="020F0502020204030204" charset="0"/>
                <a:cs typeface="Calibri" panose="020F0502020204030204" charset="0"/>
                <a:sym typeface="+mn-ea"/>
              </a:rPr>
              <a:t>, agar </a:t>
            </a:r>
            <a:r>
              <a:rPr lang="en-US" sz="2400" dirty="0" err="1">
                <a:solidFill>
                  <a:schemeClr val="tx1"/>
                </a:solidFill>
                <a:latin typeface="Calibri" panose="020F0502020204030204" charset="0"/>
                <a:cs typeface="Calibri" panose="020F0502020204030204" charset="0"/>
                <a:sym typeface="+mn-ea"/>
              </a:rPr>
              <a:t>mudah</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dipindahtangankan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dari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satu</a:t>
            </a:r>
            <a:r>
              <a:rPr lang="en-US" sz="2400" dirty="0">
                <a:solidFill>
                  <a:schemeClr val="tx1"/>
                </a:solidFill>
                <a:latin typeface="Calibri" panose="020F0502020204030204" charset="0"/>
                <a:cs typeface="Calibri" panose="020F0502020204030204" charset="0"/>
                <a:sym typeface="+mn-ea"/>
              </a:rPr>
              <a:t> investor </a:t>
            </a:r>
            <a:r>
              <a:rPr lang="en-US" sz="2400" dirty="0" err="1">
                <a:solidFill>
                  <a:schemeClr val="tx1"/>
                </a:solidFill>
                <a:latin typeface="Calibri" panose="020F0502020204030204" charset="0"/>
                <a:cs typeface="Calibri" panose="020F0502020204030204" charset="0"/>
                <a:sym typeface="+mn-ea"/>
              </a:rPr>
              <a:t>ke</a:t>
            </a:r>
            <a:r>
              <a:rPr lang="en-US" sz="2400" dirty="0">
                <a:solidFill>
                  <a:schemeClr val="tx1"/>
                </a:solidFill>
                <a:latin typeface="Calibri" panose="020F0502020204030204" charset="0"/>
                <a:cs typeface="Calibri" panose="020F0502020204030204" charset="0"/>
                <a:sym typeface="+mn-ea"/>
              </a:rPr>
              <a:t> investor lain.</a:t>
            </a:r>
            <a:endParaRPr lang="en-US" sz="24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a:pPr>
            <a:r>
              <a:rPr lang="en-US" sz="2400" b="1" dirty="0" err="1">
                <a:solidFill>
                  <a:schemeClr val="tx1"/>
                </a:solidFill>
                <a:latin typeface="Calibri" panose="020F0502020204030204" charset="0"/>
                <a:cs typeface="Calibri" panose="020F0502020204030204" charset="0"/>
                <a:sym typeface="+mn-ea"/>
              </a:rPr>
              <a:t>Saham</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atas</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nama</a:t>
            </a:r>
            <a:r>
              <a:rPr lang="en-US" sz="2400" b="1" dirty="0">
                <a:solidFill>
                  <a:schemeClr val="tx1"/>
                </a:solidFill>
                <a:latin typeface="Calibri" panose="020F0502020204030204" charset="0"/>
                <a:cs typeface="Calibri" panose="020F0502020204030204" charset="0"/>
                <a:sym typeface="+mn-ea"/>
              </a:rPr>
              <a:t> (registered stock)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merupakan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ditulis</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dengan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jelas</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siapa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pemiliknya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dan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dimana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cara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peralihannya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harus</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melalui</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prosedur</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tertentu</a:t>
            </a:r>
            <a:r>
              <a:rPr lang="en-ID" altLang="en-US" sz="2400" dirty="0">
                <a:solidFill>
                  <a:schemeClr val="tx1"/>
                </a:solidFill>
                <a:latin typeface="Calibri" panose="020F0502020204030204" charset="0"/>
                <a:cs typeface="Calibri" panose="020F0502020204030204" charset="0"/>
                <a:sym typeface="+mn-ea"/>
              </a:rPr>
              <a:t>.</a:t>
            </a:r>
            <a:endParaRPr lang="en-US" sz="2400">
              <a:latin typeface="Calibri" panose="020F0502020204030204" charset="0"/>
              <a:cs typeface="Calibri" panose="020F0502020204030204" charset="0"/>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7</a:t>
            </a:fld>
            <a:endParaRPr lang="en-GB" sz="1780"/>
          </a:p>
        </p:txBody>
      </p:sp>
      <p:sp>
        <p:nvSpPr>
          <p:cNvPr id="3" name="Text Box 2"/>
          <p:cNvSpPr txBox="1"/>
          <p:nvPr/>
        </p:nvSpPr>
        <p:spPr>
          <a:xfrm>
            <a:off x="1184910" y="854075"/>
            <a:ext cx="9821545" cy="4492625"/>
          </a:xfrm>
          <a:prstGeom prst="rect">
            <a:avLst/>
          </a:prstGeom>
          <a:noFill/>
        </p:spPr>
        <p:txBody>
          <a:bodyPr wrap="square" rtlCol="0" anchor="t">
            <a:spAutoFit/>
          </a:bodyPr>
          <a:lstStyle/>
          <a:p>
            <a:pPr marL="0" indent="0" algn="just">
              <a:buNone/>
            </a:pPr>
            <a:r>
              <a:rPr lang="en-US" sz="2200" dirty="0" err="1">
                <a:solidFill>
                  <a:schemeClr val="tx1"/>
                </a:solidFill>
                <a:latin typeface="Calibri" panose="020F0502020204030204" charset="0"/>
                <a:cs typeface="Calibri" panose="020F0502020204030204" charset="0"/>
                <a:sym typeface="+mn-ea"/>
              </a:rPr>
              <a:t>Ditinjau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kinerja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perdagang</a:t>
            </a:r>
            <a:r>
              <a:rPr lang="en-ID" altLang="en-US" sz="2200" dirty="0">
                <a:solidFill>
                  <a:schemeClr val="tx1"/>
                </a:solidFill>
                <a:latin typeface="Calibri" panose="020F0502020204030204" charset="0"/>
                <a:cs typeface="Calibri" panose="020F0502020204030204" charset="0"/>
                <a:sym typeface="+mn-ea"/>
              </a:rPr>
              <a:t>a</a:t>
            </a:r>
            <a:r>
              <a:rPr lang="en-US" sz="2200" dirty="0" err="1">
                <a:solidFill>
                  <a:schemeClr val="tx1"/>
                </a:solidFill>
                <a:latin typeface="Calibri" panose="020F0502020204030204" charset="0"/>
                <a:cs typeface="Calibri" panose="020F0502020204030204" charset="0"/>
                <a:sym typeface="+mn-ea"/>
              </a:rPr>
              <a:t>nnya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maka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dapt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dikategorikan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menjadi</a:t>
            </a:r>
            <a:r>
              <a:rPr 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457200" indent="-457200" algn="just">
              <a:buClr>
                <a:srgbClr val="000000"/>
              </a:buClr>
              <a:buFont typeface="+mj-lt"/>
              <a:buAutoNum type="arabicPeriod"/>
            </a:pPr>
            <a:r>
              <a:rPr lang="en-US" sz="2200" b="1" dirty="0" err="1">
                <a:solidFill>
                  <a:schemeClr val="tx1"/>
                </a:solidFill>
                <a:latin typeface="Calibri" panose="020F0502020204030204" charset="0"/>
                <a:cs typeface="Calibri" panose="020F0502020204030204" charset="0"/>
                <a:sym typeface="+mn-ea"/>
              </a:rPr>
              <a:t>Saham</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unggulan</a:t>
            </a:r>
            <a:r>
              <a:rPr lang="en-US" sz="2200" b="1" dirty="0">
                <a:solidFill>
                  <a:schemeClr val="tx1"/>
                </a:solidFill>
                <a:latin typeface="Calibri" panose="020F0502020204030204" charset="0"/>
                <a:cs typeface="Calibri" panose="020F0502020204030204" charset="0"/>
                <a:sym typeface="+mn-ea"/>
              </a:rPr>
              <a:t> (blue-chip stock)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yaitu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biasa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suatu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memiliki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reputasi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tinggi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sebagai</a:t>
            </a:r>
            <a:r>
              <a:rPr lang="en-US" sz="2200" dirty="0">
                <a:solidFill>
                  <a:schemeClr val="tx1"/>
                </a:solidFill>
                <a:latin typeface="Calibri" panose="020F0502020204030204" charset="0"/>
                <a:cs typeface="Calibri" panose="020F0502020204030204" charset="0"/>
                <a:sym typeface="+mn-ea"/>
              </a:rPr>
              <a:t> leader di </a:t>
            </a:r>
            <a:r>
              <a:rPr lang="en-US" sz="2200" dirty="0" err="1">
                <a:solidFill>
                  <a:schemeClr val="tx1"/>
                </a:solidFill>
                <a:latin typeface="Calibri" panose="020F0502020204030204" charset="0"/>
                <a:cs typeface="Calibri" panose="020F0502020204030204" charset="0"/>
                <a:sym typeface="+mn-ea"/>
              </a:rPr>
              <a:t>industri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sejenis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pendapatan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stabil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konsisten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dalam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membayar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457200" indent="-457200" algn="just">
              <a:buClr>
                <a:srgbClr val="000000"/>
              </a:buClr>
              <a:buFont typeface="+mj-lt"/>
              <a:buAutoNum type="arabicPeriod"/>
            </a:pPr>
            <a:r>
              <a:rPr lang="en-US" sz="2200" b="1" dirty="0" err="1">
                <a:solidFill>
                  <a:schemeClr val="tx1"/>
                </a:solidFill>
                <a:latin typeface="Calibri" panose="020F0502020204030204" charset="0"/>
                <a:cs typeface="Calibri" panose="020F0502020204030204" charset="0"/>
                <a:sym typeface="+mn-ea"/>
              </a:rPr>
              <a:t>Saham</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pendapatan</a:t>
            </a:r>
            <a:r>
              <a:rPr lang="en-US" sz="2200" b="1" dirty="0">
                <a:solidFill>
                  <a:schemeClr val="tx1"/>
                </a:solidFill>
                <a:latin typeface="Calibri" panose="020F0502020204030204" charset="0"/>
                <a:cs typeface="Calibri" panose="020F0502020204030204" charset="0"/>
                <a:sym typeface="+mn-ea"/>
              </a:rPr>
              <a:t> (income stock)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yaitu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biasa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suatu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emiten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memiliki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kemampuan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membayar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lebih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tinggi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rata-rata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dibayarkan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pada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tahun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sebelumnya</a:t>
            </a:r>
            <a:r>
              <a:rPr 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457200" indent="-457200" algn="just">
              <a:buClr>
                <a:srgbClr val="000000"/>
              </a:buClr>
              <a:buFont typeface="+mj-lt"/>
              <a:buAutoNum type="arabicPeriod"/>
            </a:pPr>
            <a:r>
              <a:rPr lang="en-US" sz="2200" b="1" dirty="0" err="1">
                <a:solidFill>
                  <a:schemeClr val="tx1"/>
                </a:solidFill>
                <a:latin typeface="Calibri" panose="020F0502020204030204" charset="0"/>
                <a:cs typeface="Calibri" panose="020F0502020204030204" charset="0"/>
                <a:sym typeface="+mn-ea"/>
              </a:rPr>
              <a:t>Saham</a:t>
            </a:r>
            <a:r>
              <a:rPr lang="en-US" sz="2200" b="1" dirty="0">
                <a:solidFill>
                  <a:schemeClr val="tx1"/>
                </a:solidFill>
                <a:latin typeface="Calibri" panose="020F0502020204030204" charset="0"/>
                <a:cs typeface="Calibri" panose="020F0502020204030204" charset="0"/>
                <a:sym typeface="+mn-ea"/>
              </a:rPr>
              <a:t> </a:t>
            </a:r>
            <a:r>
              <a:rPr lang="en-US" sz="2200" b="1" dirty="0" err="1">
                <a:solidFill>
                  <a:schemeClr val="tx1"/>
                </a:solidFill>
                <a:latin typeface="Calibri" panose="020F0502020204030204" charset="0"/>
                <a:cs typeface="Calibri" panose="020F0502020204030204" charset="0"/>
                <a:sym typeface="+mn-ea"/>
              </a:rPr>
              <a:t>pertumbuhan</a:t>
            </a:r>
            <a:r>
              <a:rPr lang="en-US" sz="2200" b="1" dirty="0">
                <a:solidFill>
                  <a:schemeClr val="tx1"/>
                </a:solidFill>
                <a:latin typeface="Calibri" panose="020F0502020204030204" charset="0"/>
                <a:cs typeface="Calibri" panose="020F0502020204030204" charset="0"/>
                <a:sym typeface="+mn-ea"/>
              </a:rPr>
              <a:t> (growth stock-well known)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yaitu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emiten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memiliki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pertumbuhan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pendapatan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tinggi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sebagai</a:t>
            </a:r>
            <a:r>
              <a:rPr lang="en-US" sz="2200" dirty="0">
                <a:solidFill>
                  <a:schemeClr val="tx1"/>
                </a:solidFill>
                <a:latin typeface="Calibri" panose="020F0502020204030204" charset="0"/>
                <a:cs typeface="Calibri" panose="020F0502020204030204" charset="0"/>
                <a:sym typeface="+mn-ea"/>
              </a:rPr>
              <a:t> leader di </a:t>
            </a:r>
            <a:r>
              <a:rPr lang="en-US" sz="2200" dirty="0" err="1">
                <a:solidFill>
                  <a:schemeClr val="tx1"/>
                </a:solidFill>
                <a:latin typeface="Calibri" panose="020F0502020204030204" charset="0"/>
                <a:cs typeface="Calibri" panose="020F0502020204030204" charset="0"/>
                <a:sym typeface="+mn-ea"/>
              </a:rPr>
              <a:t>industri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sejenis</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mempunyai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reputasi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tinggi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Selain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terdapat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juga</a:t>
            </a:r>
            <a:r>
              <a:rPr lang="en-US" sz="2200" dirty="0">
                <a:solidFill>
                  <a:schemeClr val="tx1"/>
                </a:solidFill>
                <a:latin typeface="Calibri" panose="020F0502020204030204" charset="0"/>
                <a:cs typeface="Calibri" panose="020F0502020204030204" charset="0"/>
                <a:sym typeface="+mn-ea"/>
              </a:rPr>
              <a:t> growth stock lesser known, </a:t>
            </a:r>
            <a:r>
              <a:rPr lang="en-US" sz="2200" dirty="0" err="1">
                <a:solidFill>
                  <a:schemeClr val="tx1"/>
                </a:solidFill>
                <a:latin typeface="Calibri" panose="020F0502020204030204" charset="0"/>
                <a:cs typeface="Calibri" panose="020F0502020204030204" charset="0"/>
                <a:sym typeface="+mn-ea"/>
              </a:rPr>
              <a:t>yaitu</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emiten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tidak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sebagai</a:t>
            </a:r>
            <a:r>
              <a:rPr lang="en-US" sz="2200" dirty="0">
                <a:solidFill>
                  <a:schemeClr val="tx1"/>
                </a:solidFill>
                <a:latin typeface="Calibri" panose="020F0502020204030204" charset="0"/>
                <a:cs typeface="Calibri" panose="020F0502020204030204" charset="0"/>
                <a:sym typeface="+mn-ea"/>
              </a:rPr>
              <a:t> leader </a:t>
            </a:r>
            <a:r>
              <a:rPr lang="en-US" sz="2200" dirty="0" err="1">
                <a:solidFill>
                  <a:schemeClr val="tx1"/>
                </a:solidFill>
                <a:latin typeface="Calibri" panose="020F0502020204030204" charset="0"/>
                <a:cs typeface="Calibri" panose="020F0502020204030204" charset="0"/>
                <a:sym typeface="+mn-ea"/>
              </a:rPr>
              <a:t>dalam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industri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namun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memiliki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ciri</a:t>
            </a:r>
            <a:r>
              <a:rPr lang="en-US" sz="2200" dirty="0">
                <a:solidFill>
                  <a:schemeClr val="tx1"/>
                </a:solidFill>
                <a:latin typeface="Calibri" panose="020F0502020204030204" charset="0"/>
                <a:cs typeface="Calibri" panose="020F0502020204030204" charset="0"/>
                <a:sym typeface="+mn-ea"/>
              </a:rPr>
              <a:t> growth stock.</a:t>
            </a:r>
            <a:endParaRPr lang="en-US" sz="2200" dirty="0">
              <a:solidFill>
                <a:schemeClr val="tx1"/>
              </a:solidFill>
              <a:latin typeface="Calibri" panose="020F0502020204030204" charset="0"/>
              <a:cs typeface="Calibri" panose="020F0502020204030204" charset="0"/>
            </a:endParaRPr>
          </a:p>
          <a:p>
            <a:pPr marL="457200" indent="-457200" algn="just">
              <a:buAutoNum type="arabicPeriod"/>
            </a:pPr>
            <a:endParaRPr lang="en-US" sz="2200" dirty="0">
              <a:solidFill>
                <a:schemeClr val="tx1"/>
              </a:solidFill>
              <a:latin typeface="Calibri" panose="020F0502020204030204" charset="0"/>
              <a:cs typeface="Calibri" panose="020F0502020204030204"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8</a:t>
            </a:fld>
            <a:endParaRPr lang="en-GB" sz="1780"/>
          </a:p>
        </p:txBody>
      </p:sp>
      <p:sp>
        <p:nvSpPr>
          <p:cNvPr id="3" name="Content Placeholder 2"/>
          <p:cNvSpPr>
            <a:spLocks noGrp="1"/>
          </p:cNvSpPr>
          <p:nvPr/>
        </p:nvSpPr>
        <p:spPr>
          <a:xfrm>
            <a:off x="1306195" y="920115"/>
            <a:ext cx="9580245" cy="5017135"/>
          </a:xfrm>
          <a:prstGeom prst="rect">
            <a:avLst/>
          </a:prstGeom>
        </p:spPr>
        <p:txBody>
          <a:bodyPr vert="horz" lIns="121920" tIns="60960" rIns="121920" bIns="60960" rtlCol="0">
            <a:normAutofit/>
          </a:bodyPr>
          <a:lst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a:lstStyle>
          <a:p>
            <a:pPr marL="514350" indent="-514350" algn="just">
              <a:buClr>
                <a:srgbClr val="000000"/>
              </a:buClr>
              <a:buFont typeface="+mj-lt"/>
              <a:buAutoNum type="arabicPeriod" startAt="4"/>
            </a:pPr>
            <a:r>
              <a:rPr lang="en-ID" altLang="en-US" sz="2400" b="1" dirty="0" err="1">
                <a:solidFill>
                  <a:schemeClr val="tx1"/>
                </a:solidFill>
                <a:latin typeface="Calibri" panose="020F0502020204030204" charset="0"/>
                <a:cs typeface="Calibri" panose="020F0502020204030204" charset="0"/>
                <a:sym typeface="+mn-ea"/>
              </a:rPr>
              <a:t>S</a:t>
            </a:r>
            <a:r>
              <a:rPr lang="en-US" sz="2400" b="1" dirty="0" err="1">
                <a:solidFill>
                  <a:schemeClr val="tx1"/>
                </a:solidFill>
                <a:latin typeface="Calibri" panose="020F0502020204030204" charset="0"/>
                <a:cs typeface="Calibri" panose="020F0502020204030204" charset="0"/>
                <a:sym typeface="+mn-ea"/>
              </a:rPr>
              <a:t>aham</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spekulatif</a:t>
            </a:r>
            <a:r>
              <a:rPr lang="en-US" sz="2400" b="1" dirty="0">
                <a:solidFill>
                  <a:schemeClr val="tx1"/>
                </a:solidFill>
                <a:latin typeface="Calibri" panose="020F0502020204030204" charset="0"/>
                <a:cs typeface="Calibri" panose="020F0502020204030204" charset="0"/>
                <a:sym typeface="+mn-ea"/>
              </a:rPr>
              <a:t> (</a:t>
            </a:r>
            <a:r>
              <a:rPr lang="en-US" sz="2400" b="1" dirty="0" err="1">
                <a:solidFill>
                  <a:schemeClr val="tx1"/>
                </a:solidFill>
                <a:latin typeface="Calibri" panose="020F0502020204030204" charset="0"/>
                <a:cs typeface="Calibri" panose="020F0502020204030204" charset="0"/>
                <a:sym typeface="+mn-ea"/>
              </a:rPr>
              <a:t>spekulative</a:t>
            </a:r>
            <a:r>
              <a:rPr lang="en-US" sz="2400" b="1" dirty="0">
                <a:solidFill>
                  <a:schemeClr val="tx1"/>
                </a:solidFill>
                <a:latin typeface="Calibri" panose="020F0502020204030204" charset="0"/>
                <a:cs typeface="Calibri" panose="020F0502020204030204" charset="0"/>
                <a:sym typeface="+mn-ea"/>
              </a:rPr>
              <a:t> stock)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yaitu</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saham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suatu</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perusahaan</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tidak</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bisa</a:t>
            </a:r>
            <a:r>
              <a:rPr lang="en-US" sz="2400" dirty="0">
                <a:solidFill>
                  <a:schemeClr val="tx1"/>
                </a:solidFill>
                <a:latin typeface="Calibri" panose="020F0502020204030204" charset="0"/>
                <a:cs typeface="Calibri" panose="020F0502020204030204" charset="0"/>
                <a:sym typeface="+mn-ea"/>
              </a:rPr>
              <a:t> sec</a:t>
            </a:r>
            <a:r>
              <a:rPr lang="en-ID" altLang="en-US" sz="2400" dirty="0">
                <a:solidFill>
                  <a:schemeClr val="tx1"/>
                </a:solidFill>
                <a:latin typeface="Calibri" panose="020F0502020204030204" charset="0"/>
                <a:cs typeface="Calibri" panose="020F0502020204030204" charset="0"/>
                <a:sym typeface="+mn-ea"/>
              </a:rPr>
              <a:t>a</a:t>
            </a:r>
            <a:r>
              <a:rPr lang="en-US" sz="2400" dirty="0" err="1">
                <a:solidFill>
                  <a:schemeClr val="tx1"/>
                </a:solidFill>
                <a:latin typeface="Calibri" panose="020F0502020204030204" charset="0"/>
                <a:cs typeface="Calibri" panose="020F0502020204030204" charset="0"/>
                <a:sym typeface="+mn-ea"/>
              </a:rPr>
              <a:t>ra</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konsisten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memperoleh</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penghasilan</a:t>
            </a:r>
            <a:r>
              <a:rPr lang="en-US" sz="2400" dirty="0">
                <a:solidFill>
                  <a:schemeClr val="tx1"/>
                </a:solidFill>
                <a:latin typeface="Calibri" panose="020F0502020204030204" charset="0"/>
                <a:cs typeface="Calibri" panose="020F0502020204030204" charset="0"/>
                <a:sym typeface="+mn-ea"/>
              </a:rPr>
              <a:t> yang </a:t>
            </a:r>
            <a:r>
              <a:rPr lang="en-US" sz="2400" dirty="0" err="1">
                <a:solidFill>
                  <a:schemeClr val="tx1"/>
                </a:solidFill>
                <a:latin typeface="Calibri" panose="020F0502020204030204" charset="0"/>
                <a:cs typeface="Calibri" panose="020F0502020204030204" charset="0"/>
                <a:sym typeface="+mn-ea"/>
              </a:rPr>
              <a:t>tinggi</a:t>
            </a:r>
            <a:r>
              <a:rPr lang="en-US" sz="2400" dirty="0">
                <a:solidFill>
                  <a:schemeClr val="tx1"/>
                </a:solidFill>
                <a:latin typeface="Calibri" panose="020F0502020204030204" charset="0"/>
                <a:cs typeface="Calibri" panose="020F0502020204030204" charset="0"/>
                <a:sym typeface="+mn-ea"/>
              </a:rPr>
              <a:t> di masa </a:t>
            </a:r>
            <a:r>
              <a:rPr lang="en-US" sz="2400" dirty="0" err="1">
                <a:solidFill>
                  <a:schemeClr val="tx1"/>
                </a:solidFill>
                <a:latin typeface="Calibri" panose="020F0502020204030204" charset="0"/>
                <a:cs typeface="Calibri" panose="020F0502020204030204" charset="0"/>
                <a:sym typeface="+mn-ea"/>
              </a:rPr>
              <a:t>mendatang</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meskipun</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belum</a:t>
            </a:r>
            <a:r>
              <a:rPr lang="en-US" sz="2400" dirty="0">
                <a:solidFill>
                  <a:schemeClr val="tx1"/>
                </a:solidFill>
                <a:latin typeface="Calibri" panose="020F0502020204030204" charset="0"/>
                <a:cs typeface="Calibri" panose="020F0502020204030204" charset="0"/>
                <a:sym typeface="+mn-ea"/>
              </a:rPr>
              <a:t> </a:t>
            </a:r>
            <a:r>
              <a:rPr lang="en-US" sz="2400" dirty="0" err="1">
                <a:solidFill>
                  <a:schemeClr val="tx1"/>
                </a:solidFill>
                <a:latin typeface="Calibri" panose="020F0502020204030204" charset="0"/>
                <a:cs typeface="Calibri" panose="020F0502020204030204" charset="0"/>
                <a:sym typeface="+mn-ea"/>
              </a:rPr>
              <a:t>pasti</a:t>
            </a:r>
            <a:r>
              <a:rPr lang="en-US" sz="2400" dirty="0">
                <a:solidFill>
                  <a:schemeClr val="tx1"/>
                </a:solidFill>
                <a:latin typeface="Calibri" panose="020F0502020204030204" charset="0"/>
                <a:cs typeface="Calibri" panose="020F0502020204030204" charset="0"/>
                <a:sym typeface="+mn-ea"/>
              </a:rPr>
              <a:t>.</a:t>
            </a:r>
          </a:p>
          <a:p>
            <a:pPr marL="514350" indent="-514350" algn="just">
              <a:buClr>
                <a:srgbClr val="000000"/>
              </a:buClr>
              <a:buFont typeface="+mj-lt"/>
              <a:buAutoNum type="arabicPeriod" startAt="4"/>
            </a:pPr>
            <a:r>
              <a:rPr lang="en-ID" altLang="en-US" sz="2400" b="1" dirty="0" err="1">
                <a:solidFill>
                  <a:schemeClr val="tx1"/>
                </a:solidFill>
                <a:latin typeface="Calibri" panose="020F0502020204030204" charset="0"/>
                <a:cs typeface="Calibri" panose="020F0502020204030204" charset="0"/>
              </a:rPr>
              <a:t>S</a:t>
            </a:r>
            <a:r>
              <a:rPr lang="en-US" sz="2400" b="1" err="1">
                <a:solidFill>
                  <a:schemeClr val="tx1"/>
                </a:solidFill>
                <a:latin typeface="Calibri" panose="020F0502020204030204" charset="0"/>
                <a:cs typeface="Calibri" panose="020F0502020204030204" charset="0"/>
              </a:rPr>
              <a:t>aham</a:t>
            </a:r>
            <a:r>
              <a:rPr lang="en-US" sz="2400" b="1">
                <a:solidFill>
                  <a:schemeClr val="tx1"/>
                </a:solidFill>
                <a:latin typeface="Calibri" panose="020F0502020204030204" charset="0"/>
                <a:cs typeface="Calibri" panose="020F0502020204030204" charset="0"/>
              </a:rPr>
              <a:t> siklikal </a:t>
            </a:r>
            <a:r>
              <a:rPr lang="en-US" sz="2400" b="1" dirty="0">
                <a:solidFill>
                  <a:schemeClr val="tx1"/>
                </a:solidFill>
                <a:latin typeface="Calibri" panose="020F0502020204030204" charset="0"/>
                <a:cs typeface="Calibri" panose="020F0502020204030204" charset="0"/>
              </a:rPr>
              <a:t>(counter cyclical stock)</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yaitu</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saham</a:t>
            </a:r>
            <a:r>
              <a:rPr lang="en-US" sz="2400" dirty="0">
                <a:solidFill>
                  <a:schemeClr val="tx1"/>
                </a:solidFill>
                <a:latin typeface="Calibri" panose="020F0502020204030204" charset="0"/>
                <a:cs typeface="Calibri" panose="020F0502020204030204" charset="0"/>
              </a:rPr>
              <a:t> yang </a:t>
            </a:r>
            <a:r>
              <a:rPr lang="en-US" sz="2400" dirty="0" err="1">
                <a:solidFill>
                  <a:schemeClr val="tx1"/>
                </a:solidFill>
                <a:latin typeface="Calibri" panose="020F0502020204030204" charset="0"/>
                <a:cs typeface="Calibri" panose="020F0502020204030204" charset="0"/>
              </a:rPr>
              <a:t>tidak</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terpengaruh</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oleh</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kondisi</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ekonomi</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makro</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maupun</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situasi</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bisnis</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secara</a:t>
            </a:r>
            <a:r>
              <a:rPr lang="en-US" sz="2400" dirty="0">
                <a:solidFill>
                  <a:schemeClr val="tx1"/>
                </a:solidFill>
                <a:latin typeface="Calibri" panose="020F0502020204030204" charset="0"/>
                <a:cs typeface="Calibri" panose="020F0502020204030204" charset="0"/>
              </a:rPr>
              <a:t> </a:t>
            </a:r>
            <a:r>
              <a:rPr lang="en-US" sz="2400" dirty="0" err="1">
                <a:solidFill>
                  <a:schemeClr val="tx1"/>
                </a:solidFill>
                <a:latin typeface="Calibri" panose="020F0502020204030204" charset="0"/>
                <a:cs typeface="Calibri" panose="020F0502020204030204" charset="0"/>
              </a:rPr>
              <a:t>umum</a:t>
            </a:r>
            <a:r>
              <a:rPr lang="en-US" sz="2400" dirty="0">
                <a:solidFill>
                  <a:schemeClr val="tx1"/>
                </a:solidFill>
                <a:latin typeface="Calibri" panose="020F0502020204030204" charset="0"/>
                <a:cs typeface="Calibri" panose="020F0502020204030204" charset="0"/>
              </a:rPr>
              <a:t>.</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4"/>
          <p:cNvSpPr txBox="1">
            <a:spLocks noGrp="1"/>
          </p:cNvSpPr>
          <p:nvPr>
            <p:ph type="title"/>
          </p:nvPr>
        </p:nvSpPr>
        <p:spPr>
          <a:xfrm>
            <a:off x="1431290" y="568960"/>
            <a:ext cx="9328785" cy="117856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ID" altLang="en-GB" sz="4400">
                <a:latin typeface="Calibri" panose="020F0502020204030204" charset="0"/>
                <a:cs typeface="Calibri" panose="020F0502020204030204" charset="0"/>
              </a:rPr>
              <a:t>KEUNTUNGAN INVESTASI PADA INSTRUMEN SAHAM</a:t>
            </a:r>
          </a:p>
        </p:txBody>
      </p:sp>
      <p:sp>
        <p:nvSpPr>
          <p:cNvPr id="472" name="Google Shape;472;p14"/>
          <p:cNvSpPr txBox="1"/>
          <p:nvPr/>
        </p:nvSpPr>
        <p:spPr>
          <a:xfrm>
            <a:off x="1210945" y="1606550"/>
            <a:ext cx="9770110" cy="4712335"/>
          </a:xfrm>
          <a:prstGeom prst="rect">
            <a:avLst/>
          </a:prstGeom>
          <a:noFill/>
          <a:ln>
            <a:noFill/>
          </a:ln>
        </p:spPr>
        <p:txBody>
          <a:bodyPr spcFirstLastPara="1" wrap="square" lIns="121900" tIns="121900" rIns="121900" bIns="121900" anchor="t" anchorCtr="0">
            <a:noAutofit/>
          </a:bodyPr>
          <a:lstStyle/>
          <a:p>
            <a:pPr marL="514350" indent="-514350" algn="just">
              <a:buClr>
                <a:srgbClr val="000000"/>
              </a:buClr>
              <a:buFont typeface="+mj-lt"/>
              <a:buAutoNum type="arabicPeriod"/>
            </a:pPr>
            <a:r>
              <a:rPr lang="en-ID" altLang="en-US" sz="2200" b="1" dirty="0" err="1">
                <a:solidFill>
                  <a:schemeClr val="tx1"/>
                </a:solidFill>
                <a:latin typeface="Calibri" panose="020F0502020204030204" charset="0"/>
                <a:cs typeface="Calibri" panose="020F0502020204030204" charset="0"/>
                <a:sym typeface="+mn-ea"/>
              </a:rPr>
              <a:t>Dividen</a:t>
            </a:r>
            <a:endParaRPr lang="en-ID" altLang="en-US" sz="2200" dirty="0">
              <a:solidFill>
                <a:schemeClr val="tx1"/>
              </a:solidFill>
              <a:latin typeface="Calibri" panose="020F0502020204030204" charset="0"/>
              <a:cs typeface="Calibri" panose="020F0502020204030204" charset="0"/>
            </a:endParaRPr>
          </a:p>
          <a:p>
            <a:pPr marL="457200" lvl="1" indent="0" algn="just">
              <a:buNone/>
            </a:pPr>
            <a:r>
              <a:rPr lang="en-ID" altLang="en-US" sz="2200" dirty="0" err="1">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merupakan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pembagian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keuntungan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diberika</a:t>
            </a:r>
            <a:r>
              <a:rPr lang="en-ID" altLang="en-US" sz="2200" dirty="0">
                <a:solidFill>
                  <a:schemeClr val="tx1"/>
                </a:solidFill>
                <a:latin typeface="Calibri" panose="020F0502020204030204" charset="0"/>
                <a:cs typeface="Calibri" panose="020F0502020204030204" charset="0"/>
                <a:sym typeface="+mn-ea"/>
              </a:rPr>
              <a:t>n </a:t>
            </a:r>
            <a:r>
              <a:rPr lang="en-US" sz="2200" dirty="0" err="1">
                <a:solidFill>
                  <a:schemeClr val="tx1"/>
                </a:solidFill>
                <a:latin typeface="Calibri" panose="020F0502020204030204" charset="0"/>
                <a:cs typeface="Calibri" panose="020F0502020204030204" charset="0"/>
                <a:sym typeface="+mn-ea"/>
              </a:rPr>
              <a:t>perusahaandan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berasal</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keuntungan</a:t>
            </a:r>
            <a:r>
              <a:rPr lang="en-US" sz="2200" dirty="0">
                <a:solidFill>
                  <a:schemeClr val="tx1"/>
                </a:solidFill>
                <a:latin typeface="Calibri" panose="020F0502020204030204" charset="0"/>
                <a:cs typeface="Calibri" panose="020F0502020204030204" charset="0"/>
                <a:sym typeface="+mn-ea"/>
              </a:rPr>
              <a:t> yang </a:t>
            </a:r>
            <a:r>
              <a:rPr lang="en-US" sz="2200" dirty="0" err="1">
                <a:solidFill>
                  <a:schemeClr val="tx1"/>
                </a:solidFill>
                <a:latin typeface="Calibri" panose="020F0502020204030204" charset="0"/>
                <a:cs typeface="Calibri" panose="020F0502020204030204" charset="0"/>
                <a:sym typeface="+mn-ea"/>
              </a:rPr>
              <a:t>dihasilkan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perusahaan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Dividen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diberikan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setelah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mendapat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persetujuan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dari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dalam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Rapat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Umum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Pemegang</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(RUPS)</a:t>
            </a:r>
            <a:r>
              <a:rPr lang="en-ID" altLang="en-US" sz="2200" dirty="0">
                <a:solidFill>
                  <a:schemeClr val="tx1"/>
                </a:solidFill>
                <a:latin typeface="Calibri" panose="020F0502020204030204" charset="0"/>
                <a:cs typeface="Calibri" panose="020F0502020204030204" charset="0"/>
                <a:sym typeface="+mn-ea"/>
              </a:rPr>
              <a:t>.</a:t>
            </a:r>
            <a:endParaRPr lang="en-US" sz="2200" dirty="0">
              <a:solidFill>
                <a:schemeClr val="tx1"/>
              </a:solidFill>
              <a:latin typeface="Calibri" panose="020F0502020204030204" charset="0"/>
              <a:cs typeface="Calibri" panose="020F0502020204030204" charset="0"/>
            </a:endParaRPr>
          </a:p>
          <a:p>
            <a:pPr marL="514350" indent="-514350" algn="just">
              <a:buClr>
                <a:srgbClr val="000000"/>
              </a:buClr>
              <a:buFont typeface="+mj-lt"/>
              <a:buAutoNum type="arabicPeriod" startAt="2"/>
            </a:pPr>
            <a:r>
              <a:rPr lang="en-US" sz="2200" b="1" dirty="0">
                <a:solidFill>
                  <a:schemeClr val="tx1"/>
                </a:solidFill>
                <a:latin typeface="Calibri" panose="020F0502020204030204" charset="0"/>
                <a:cs typeface="Calibri" panose="020F0502020204030204" charset="0"/>
                <a:sym typeface="+mn-ea"/>
              </a:rPr>
              <a:t>Capital Gain</a:t>
            </a:r>
            <a:endParaRPr lang="en-US" sz="2200" dirty="0">
              <a:solidFill>
                <a:schemeClr val="tx1"/>
              </a:solidFill>
              <a:latin typeface="Calibri" panose="020F0502020204030204" charset="0"/>
              <a:cs typeface="Calibri" panose="020F0502020204030204" charset="0"/>
            </a:endParaRPr>
          </a:p>
          <a:p>
            <a:pPr marL="457200" lvl="1" indent="0" algn="just">
              <a:buFont typeface="+mj-lt"/>
              <a:buNone/>
            </a:pPr>
            <a:r>
              <a:rPr lang="en-ID" altLang="en-US" sz="2200" dirty="0">
                <a:solidFill>
                  <a:schemeClr val="tx1"/>
                </a:solidFill>
                <a:latin typeface="Calibri" panose="020F0502020204030204" charset="0"/>
                <a:cs typeface="Calibri" panose="020F0502020204030204" charset="0"/>
                <a:sym typeface="+mn-ea"/>
              </a:rPr>
              <a:t>	</a:t>
            </a:r>
            <a:r>
              <a:rPr lang="en-US" sz="2200" dirty="0">
                <a:solidFill>
                  <a:schemeClr val="tx1"/>
                </a:solidFill>
                <a:latin typeface="Calibri" panose="020F0502020204030204" charset="0"/>
                <a:cs typeface="Calibri" panose="020F0502020204030204" charset="0"/>
                <a:sym typeface="+mn-ea"/>
              </a:rPr>
              <a:t>Capital gain </a:t>
            </a:r>
            <a:r>
              <a:rPr lang="en-US" sz="2200" dirty="0" err="1">
                <a:solidFill>
                  <a:schemeClr val="tx1"/>
                </a:solidFill>
                <a:latin typeface="Calibri" panose="020F0502020204030204" charset="0"/>
                <a:cs typeface="Calibri" panose="020F0502020204030204" charset="0"/>
                <a:sym typeface="+mn-ea"/>
              </a:rPr>
              <a:t>merupakan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selisih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antara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beli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jual</a:t>
            </a:r>
            <a:r>
              <a:rPr lang="en-US" sz="2200" dirty="0">
                <a:solidFill>
                  <a:schemeClr val="tx1"/>
                </a:solidFill>
                <a:latin typeface="Calibri" panose="020F0502020204030204" charset="0"/>
                <a:cs typeface="Calibri" panose="020F0502020204030204" charset="0"/>
                <a:sym typeface="+mn-ea"/>
              </a:rPr>
              <a:t>. Capital gain </a:t>
            </a:r>
            <a:r>
              <a:rPr lang="en-US" sz="2200" dirty="0" err="1">
                <a:solidFill>
                  <a:schemeClr val="tx1"/>
                </a:solidFill>
                <a:latin typeface="Calibri" panose="020F0502020204030204" charset="0"/>
                <a:cs typeface="Calibri" panose="020F0502020204030204" charset="0"/>
                <a:sym typeface="+mn-ea"/>
              </a:rPr>
              <a:t>terbentuk</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adanya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aktivitas</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perdagangan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di </a:t>
            </a:r>
            <a:r>
              <a:rPr lang="en-US" sz="2200" dirty="0" err="1">
                <a:solidFill>
                  <a:schemeClr val="tx1"/>
                </a:solidFill>
                <a:latin typeface="Calibri" panose="020F0502020204030204" charset="0"/>
                <a:cs typeface="Calibri" panose="020F0502020204030204" charset="0"/>
                <a:sym typeface="+mn-ea"/>
              </a:rPr>
              <a:t>pasar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sekunder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Sebagai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contoh</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sederhana</a:t>
            </a:r>
            <a:r>
              <a:rPr lang="en-US" sz="2200" dirty="0">
                <a:solidFill>
                  <a:schemeClr val="tx1"/>
                </a:solidFill>
                <a:latin typeface="Calibri" panose="020F0502020204030204" charset="0"/>
                <a:cs typeface="Calibri" panose="020F0502020204030204" charset="0"/>
                <a:sym typeface="+mn-ea"/>
              </a:rPr>
              <a:t>, investor </a:t>
            </a:r>
            <a:r>
              <a:rPr lang="en-US" sz="2200" dirty="0" err="1">
                <a:solidFill>
                  <a:schemeClr val="tx1"/>
                </a:solidFill>
                <a:latin typeface="Calibri" panose="020F0502020204030204" charset="0"/>
                <a:cs typeface="Calibri" panose="020F0502020204030204" charset="0"/>
                <a:sym typeface="+mn-ea"/>
              </a:rPr>
              <a:t>membeli</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X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per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Rp.1000, </a:t>
            </a:r>
            <a:r>
              <a:rPr lang="en-US" sz="2200" dirty="0" err="1">
                <a:solidFill>
                  <a:schemeClr val="tx1"/>
                </a:solidFill>
                <a:latin typeface="Calibri" panose="020F0502020204030204" charset="0"/>
                <a:cs typeface="Calibri" panose="020F0502020204030204" charset="0"/>
                <a:sym typeface="+mn-ea"/>
              </a:rPr>
              <a:t>kemudian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menjualnya</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dengan</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harga</a:t>
            </a:r>
            <a:r>
              <a:rPr lang="en-US" sz="2200" dirty="0">
                <a:solidFill>
                  <a:schemeClr val="tx1"/>
                </a:solidFill>
                <a:latin typeface="Calibri" panose="020F0502020204030204" charset="0"/>
                <a:cs typeface="Calibri" panose="020F0502020204030204" charset="0"/>
                <a:sym typeface="+mn-ea"/>
              </a:rPr>
              <a:t> Rp.1.300 per </a:t>
            </a:r>
            <a:r>
              <a:rPr lang="en-US" sz="2200" dirty="0" err="1">
                <a:solidFill>
                  <a:schemeClr val="tx1"/>
                </a:solidFill>
                <a:latin typeface="Calibri" panose="020F0502020204030204" charset="0"/>
                <a:cs typeface="Calibri" panose="020F0502020204030204" charset="0"/>
                <a:sym typeface="+mn-ea"/>
              </a:rPr>
              <a:t>lembar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Berarti</a:t>
            </a:r>
            <a:r>
              <a:rPr lang="en-US" sz="2200" dirty="0">
                <a:solidFill>
                  <a:schemeClr val="tx1"/>
                </a:solidFill>
                <a:latin typeface="Calibri" panose="020F0502020204030204" charset="0"/>
                <a:cs typeface="Calibri" panose="020F0502020204030204" charset="0"/>
                <a:sym typeface="+mn-ea"/>
              </a:rPr>
              <a:t> investor </a:t>
            </a:r>
            <a:r>
              <a:rPr lang="en-US" sz="2200" dirty="0" err="1">
                <a:solidFill>
                  <a:schemeClr val="tx1"/>
                </a:solidFill>
                <a:latin typeface="Calibri" panose="020F0502020204030204" charset="0"/>
                <a:cs typeface="Calibri" panose="020F0502020204030204" charset="0"/>
                <a:sym typeface="+mn-ea"/>
              </a:rPr>
              <a:t>tersebut</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mendapatkan</a:t>
            </a:r>
            <a:r>
              <a:rPr lang="en-US" sz="2200" dirty="0">
                <a:solidFill>
                  <a:schemeClr val="tx1"/>
                </a:solidFill>
                <a:latin typeface="Calibri" panose="020F0502020204030204" charset="0"/>
                <a:cs typeface="Calibri" panose="020F0502020204030204" charset="0"/>
                <a:sym typeface="+mn-ea"/>
              </a:rPr>
              <a:t> capital gain </a:t>
            </a:r>
            <a:r>
              <a:rPr lang="en-US" sz="2200" dirty="0" err="1">
                <a:solidFill>
                  <a:schemeClr val="tx1"/>
                </a:solidFill>
                <a:latin typeface="Calibri" panose="020F0502020204030204" charset="0"/>
                <a:cs typeface="Calibri" panose="020F0502020204030204" charset="0"/>
                <a:sym typeface="+mn-ea"/>
              </a:rPr>
              <a:t>sebanyak</a:t>
            </a:r>
            <a:r>
              <a:rPr lang="en-US" sz="2200" dirty="0">
                <a:solidFill>
                  <a:schemeClr val="tx1"/>
                </a:solidFill>
                <a:latin typeface="Calibri" panose="020F0502020204030204" charset="0"/>
                <a:cs typeface="Calibri" panose="020F0502020204030204" charset="0"/>
                <a:sym typeface="+mn-ea"/>
              </a:rPr>
              <a:t> Rp.300 </a:t>
            </a:r>
            <a:r>
              <a:rPr lang="en-US" sz="2200" dirty="0" err="1">
                <a:solidFill>
                  <a:schemeClr val="tx1"/>
                </a:solidFill>
                <a:latin typeface="Calibri" panose="020F0502020204030204" charset="0"/>
                <a:cs typeface="Calibri" panose="020F0502020204030204" charset="0"/>
                <a:sym typeface="+mn-ea"/>
              </a:rPr>
              <a:t>setiap</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lembar</a:t>
            </a:r>
            <a:r>
              <a:rPr lang="en-US" sz="2200" dirty="0">
                <a:solidFill>
                  <a:schemeClr val="tx1"/>
                </a:solidFill>
                <a:latin typeface="Calibri" panose="020F0502020204030204" charset="0"/>
                <a:cs typeface="Calibri" panose="020F0502020204030204" charset="0"/>
                <a:sym typeface="+mn-ea"/>
              </a:rPr>
              <a:t> </a:t>
            </a:r>
            <a:r>
              <a:rPr lang="en-US" sz="2200" dirty="0" err="1">
                <a:solidFill>
                  <a:schemeClr val="tx1"/>
                </a:solidFill>
                <a:latin typeface="Calibri" panose="020F0502020204030204" charset="0"/>
                <a:cs typeface="Calibri" panose="020F0502020204030204" charset="0"/>
                <a:sym typeface="+mn-ea"/>
              </a:rPr>
              <a:t>sahamnya</a:t>
            </a:r>
            <a:r>
              <a:rPr lang="en-US" sz="2200" dirty="0">
                <a:solidFill>
                  <a:schemeClr val="tx1"/>
                </a:solidFill>
                <a:latin typeface="Calibri" panose="020F0502020204030204" charset="0"/>
                <a:cs typeface="Calibri" panose="020F0502020204030204" charset="0"/>
                <a:sym typeface="+mn-ea"/>
              </a:rPr>
              <a:t>.</a:t>
            </a:r>
            <a:endParaRPr sz="2200">
              <a:solidFill>
                <a:srgbClr val="28324A"/>
              </a:solidFill>
              <a:latin typeface="Calibri" panose="020F0502020204030204" charset="0"/>
              <a:ea typeface="Source Sans Pro"/>
              <a:cs typeface="Calibri" panose="020F0502020204030204" charset="0"/>
              <a:sym typeface="Source Sans Pro"/>
            </a:endParaRPr>
          </a:p>
        </p:txBody>
      </p:sp>
      <p:sp>
        <p:nvSpPr>
          <p:cNvPr id="473" name="Google Shape;473;p14"/>
          <p:cNvSpPr txBox="1">
            <a:spLocks noGrp="1"/>
          </p:cNvSpPr>
          <p:nvPr>
            <p:ph type="sldNum" idx="12"/>
          </p:nvPr>
        </p:nvSpPr>
        <p:spPr>
          <a:xfrm>
            <a:off x="11409033" y="6434933"/>
            <a:ext cx="731600" cy="4232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780"/>
              <a:pPr marL="0" lvl="0" indent="0" algn="r" rtl="0">
                <a:spcBef>
                  <a:spcPts val="0"/>
                </a:spcBef>
                <a:spcAft>
                  <a:spcPts val="0"/>
                </a:spcAft>
                <a:buNone/>
              </a:pPr>
              <a:t>9</a:t>
            </a:fld>
            <a:endParaRPr lang="en-GB" sz="1780"/>
          </a:p>
        </p:txBody>
      </p:sp>
    </p:spTree>
  </p:cSld>
  <p:clrMapOvr>
    <a:masterClrMapping/>
  </p:clrMapOvr>
  <p:transition>
    <p:fade thruBlk="1"/>
  </p:transition>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TotalTime>
  <Words>2727</Words>
  <Application>Microsoft Office PowerPoint</Application>
  <PresentationFormat>Widescreen</PresentationFormat>
  <Paragraphs>289</Paragraphs>
  <Slides>48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48</vt:i4>
      </vt:variant>
    </vt:vector>
  </HeadingPairs>
  <TitlesOfParts>
    <vt:vector size="56" baseType="lpstr">
      <vt:lpstr>Arial</vt:lpstr>
      <vt:lpstr>Calibri</vt:lpstr>
      <vt:lpstr>Corbel</vt:lpstr>
      <vt:lpstr>Oswald</vt:lpstr>
      <vt:lpstr>Source Sans Pro</vt:lpstr>
      <vt:lpstr>Times New Roman</vt:lpstr>
      <vt:lpstr>Basis</vt:lpstr>
      <vt:lpstr>Quince template</vt:lpstr>
      <vt:lpstr>SAHAM </vt:lpstr>
      <vt:lpstr>APA ITU SAHAM?</vt:lpstr>
      <vt:lpstr>PowerPoint Presentation</vt:lpstr>
      <vt:lpstr>PowerPoint Presentation</vt:lpstr>
      <vt:lpstr>PowerPoint Presentation</vt:lpstr>
      <vt:lpstr>PowerPoint Presentation</vt:lpstr>
      <vt:lpstr>PowerPoint Presentation</vt:lpstr>
      <vt:lpstr>PowerPoint Presentation</vt:lpstr>
      <vt:lpstr>KEUNTUNGAN INVESTASI PADA INSTRUMEN SAHAM</vt:lpstr>
      <vt:lpstr>PowerPoint Presentation</vt:lpstr>
      <vt:lpstr>PowerPoint Presentation</vt:lpstr>
      <vt:lpstr>JENIS RISIKO INVESTASI PADA INSTRUMEN SAHAM</vt:lpstr>
      <vt:lpstr>PowerPoint Presentation</vt:lpstr>
      <vt:lpstr>RISIKO INVESTASI PADA INSTRUMEN SAHAM</vt:lpstr>
      <vt:lpstr>PowerPoint Presentation</vt:lpstr>
      <vt:lpstr>PELUANG INVESTASI SAHAM</vt:lpstr>
      <vt:lpstr>PowerPoint Presentation</vt:lpstr>
      <vt:lpstr>PowerPoint Presentation</vt:lpstr>
      <vt:lpstr>PowerPoint Presentation</vt:lpstr>
      <vt:lpstr>FAKTOR - FAKTOR YANG MEMPENGARUHI HARGA SAHAM</vt:lpstr>
      <vt:lpstr>PowerPoint Presentation</vt:lpstr>
      <vt:lpstr>INDEKS SAHAM</vt:lpstr>
      <vt:lpstr>PowerPoint Presentation</vt:lpstr>
      <vt:lpstr>INITIAL PUBLIC OFFERING</vt:lpstr>
      <vt:lpstr>PowerPoint Presentation</vt:lpstr>
      <vt:lpstr>PowerPoint Presentation</vt:lpstr>
      <vt:lpstr>PowerPoint Presentation</vt:lpstr>
      <vt:lpstr>STRATEGI MELAKUKAN INVESTASI DI SAHAM IPO</vt:lpstr>
      <vt:lpstr>PowerPoint Presentation</vt:lpstr>
      <vt:lpstr>KEUNTUNGAN DAN RISIKO MEMBELI SAHAM IPO</vt:lpstr>
      <vt:lpstr>PowerPoint Presentation</vt:lpstr>
      <vt:lpstr>RIGHT ISSUE</vt:lpstr>
      <vt:lpstr>PowerPoint Presentation</vt:lpstr>
      <vt:lpstr>MANFAAT RIGHT ISSUE</vt:lpstr>
      <vt:lpstr>SISI NEGATIF RIGHT ISSUE</vt:lpstr>
      <vt:lpstr>HAL - HAL YANG HARUS DILAKUKAN SEBELUM HMETD</vt:lpstr>
      <vt:lpstr>PowerPoint Presentation</vt:lpstr>
      <vt:lpstr>PowerPoint Presentation</vt:lpstr>
      <vt:lpstr>MEKANISME RIGHT ISSUE EMITEN</vt:lpstr>
      <vt:lpstr>PowerPoint Presentation</vt:lpstr>
      <vt:lpstr>WARRANT</vt:lpstr>
      <vt:lpstr>TUJUAN WARANT DITERBITKAN</vt:lpstr>
      <vt:lpstr>STOCK SPLIT</vt:lpstr>
      <vt:lpstr>PowerPoint Presentation</vt:lpstr>
      <vt:lpstr>BEBERAPA POLA TRANSAKSI DALAM MANIPULASI PASAR</vt:lpstr>
      <vt:lpstr>PowerPoint Presentation</vt:lpstr>
      <vt:lpstr>PowerPoint Presentation</vt:lpstr>
      <vt:lpstr>MEKANISME PERDAGANGAN SAHAM DI BURSA EFEK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PELUANG DAN TANTANGAN INVESTASI PADA INSTRUMEN SAHAM</dc:title>
  <dc:creator>Amalia dea</dc:creator>
  <cp:lastModifiedBy>TOSHIBA</cp:lastModifiedBy>
  <cp:revision>29</cp:revision>
  <dcterms:created xsi:type="dcterms:W3CDTF">2019-03-19T15:49:00Z</dcterms:created>
  <dcterms:modified xsi:type="dcterms:W3CDTF">2019-05-25T02:37:58Z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