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98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888581-25AE-4443-8F38-398E8A572731}" type="datetimeFigureOut">
              <a:rPr lang="id-ID" smtClean="0"/>
              <a:pPr/>
              <a:t>23/11/2017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BA1DCE3-EED0-4674-8ABC-8414FE28166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888581-25AE-4443-8F38-398E8A572731}" type="datetimeFigureOut">
              <a:rPr lang="id-ID" smtClean="0"/>
              <a:pPr/>
              <a:t>23/11/2017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A1DCE3-EED0-4674-8ABC-8414FE28166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elajarpsikologi.com/model-pembelajaran-kooperatif-jigsa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belajarpsikologi.com/contoh-proposal-penelitian-terbar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Proposal Penelitian</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1.Landasan Teori</a:t>
            </a:r>
            <a:br>
              <a:rPr lang="id-ID" b="1" dirty="0" smtClean="0"/>
            </a:br>
            <a:endParaRPr lang="id-ID" dirty="0"/>
          </a:p>
        </p:txBody>
      </p:sp>
      <p:sp>
        <p:nvSpPr>
          <p:cNvPr id="3" name="Content Placeholder 2"/>
          <p:cNvSpPr>
            <a:spLocks noGrp="1"/>
          </p:cNvSpPr>
          <p:nvPr>
            <p:ph idx="1"/>
          </p:nvPr>
        </p:nvSpPr>
        <p:spPr/>
        <p:txBody>
          <a:bodyPr>
            <a:normAutofit/>
          </a:bodyPr>
          <a:lstStyle/>
          <a:p>
            <a:r>
              <a:rPr lang="id-ID" b="1" i="1" dirty="0" smtClean="0"/>
              <a:t>Landasan teori</a:t>
            </a:r>
            <a:r>
              <a:rPr lang="id-ID" dirty="0" smtClean="0"/>
              <a:t> menguraikan kerangka teori yang merujuk pada referensi berbagai ahli tertentu maupun berbagai teori-teori yang ada yang nantinya akan mendasari hasil dan pembahasan secara detail, dapat berupa definisi-definisi atau </a:t>
            </a:r>
            <a:r>
              <a:rPr lang="id-ID" dirty="0" smtClean="0">
                <a:hlinkClick r:id="rId2" tooltip="Model Pembelajaran"/>
              </a:rPr>
              <a:t>model</a:t>
            </a:r>
            <a:r>
              <a:rPr lang="id-ID" dirty="0" smtClean="0"/>
              <a:t> matematis yang langsung berkaitan dengan tema atau masalah yang diteliti. Teori-teori yang dirujuk harus mengacu pada variabel-variabel yang diteliti. </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2.Kerangka Teori</a:t>
            </a:r>
            <a:br>
              <a:rPr lang="id-ID" b="1" dirty="0" smtClean="0"/>
            </a:br>
            <a:endParaRPr lang="id-ID" dirty="0"/>
          </a:p>
        </p:txBody>
      </p:sp>
      <p:sp>
        <p:nvSpPr>
          <p:cNvPr id="3" name="Content Placeholder 2"/>
          <p:cNvSpPr>
            <a:spLocks noGrp="1"/>
          </p:cNvSpPr>
          <p:nvPr>
            <p:ph idx="1"/>
          </p:nvPr>
        </p:nvSpPr>
        <p:spPr/>
        <p:txBody>
          <a:bodyPr>
            <a:normAutofit/>
          </a:bodyPr>
          <a:lstStyle/>
          <a:p>
            <a:r>
              <a:rPr lang="id-ID" b="1" i="1" u="sng" dirty="0" smtClean="0"/>
              <a:t>Kerangka teori</a:t>
            </a:r>
            <a:r>
              <a:rPr lang="id-ID" dirty="0" smtClean="0"/>
              <a:t> terdiri dari teori-teori atau isu-isu dimana penelitian kita terlibat di dalamnya dan memberikan panduan pada saat peneliti membaca pustaka.Kerangka teori tidak dapat dikembangkan kalau peneliti belum mempelajari pustaka dan sebaliknya kalau peneliti belum mempunyai kerangka teori maka peneliti tidak akan dapat membaca pustaka dengan efektif.</a:t>
            </a:r>
          </a:p>
          <a:p>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3.Kerangka Konsep Penelitian</a:t>
            </a:r>
            <a:br>
              <a:rPr lang="id-ID" b="1"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b="1" i="1" u="sng" dirty="0" smtClean="0"/>
              <a:t>Kerangka konsep penelitian</a:t>
            </a:r>
            <a:r>
              <a:rPr lang="id-ID" dirty="0" smtClean="0"/>
              <a:t> merupakan operasionalisasi keterkaitan antar variabel-variabel yang berasal dari kerangka teori dan biasanya berkonsentrasi pada satu bagian dari kerangka teori. Kerangka konsep menggambarkan aspek-aspek yang telah dipilih dari kerangka teori untuk dijadikan dasar masalah penelitiannya. Jadi kerangka konsep timbul dari kerangka teori dan berhubungan dengan masalah penelitian yang spesifik.</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4.Hipotesis</a:t>
            </a:r>
            <a:br>
              <a:rPr lang="id-ID" b="1"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b="1" i="1" dirty="0" smtClean="0"/>
              <a:t>Hipotesis</a:t>
            </a:r>
            <a:r>
              <a:rPr lang="id-ID" dirty="0" smtClean="0"/>
              <a:t> memuat : pernyataan singkat yang disimpulkan dari landasan teori atau tinjauan pustaka dan merupakan jawaban sementara terhadap masalah yang dihadapi. Hipotesis tidak selalu harus ada tergantung pada jenis dan tujuan penelitian. Oleh karena itu hipotesis harus diuji kebenarannya dan pengujiaannya harus mendasarkan pada kaidah-kaidah keilmuan (</a:t>
            </a:r>
            <a:r>
              <a:rPr lang="id-ID" b="1" i="1" dirty="0" smtClean="0"/>
              <a:t>scientific methods</a:t>
            </a:r>
            <a:r>
              <a:rPr lang="id-ID" dirty="0" smtClean="0"/>
              <a:t>) yang dapat dipertanggungjawabkan.</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Ciri-ciri hipotesis yaitu :</a:t>
            </a:r>
            <a:br>
              <a:rPr lang="id-ID" b="1" dirty="0" smtClean="0"/>
            </a:b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Dinyatakan dalam bentuk pernyataan (statement) bukan kalimat tanya</a:t>
            </a:r>
          </a:p>
          <a:p>
            <a:r>
              <a:rPr lang="id-ID" dirty="0" smtClean="0"/>
              <a:t>Hipotesis hendaknya berkaitan dengan bidang ilmu yang akan diteliti</a:t>
            </a:r>
          </a:p>
          <a:p>
            <a:r>
              <a:rPr lang="id-ID" dirty="0" smtClean="0"/>
              <a:t>Hipotesis harus dapat diuji yaitu terdiri dari variable yang dapat diukur dan dapat dibanding-bandingkan sehingga diperoleh hasil yang obyektif</a:t>
            </a:r>
          </a:p>
          <a:p>
            <a:r>
              <a:rPr lang="id-ID" dirty="0" smtClean="0"/>
              <a:t>Hipotesis hendaknya sederhana dan terbatas ( tidak menimbulkan perbedaan pengertian dan tidak terlalu luas sifatnya )</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BAB III. METODE PENELITIAN</a:t>
            </a:r>
            <a:endParaRPr lang="id-ID" dirty="0"/>
          </a:p>
        </p:txBody>
      </p:sp>
      <p:sp>
        <p:nvSpPr>
          <p:cNvPr id="3" name="Content Placeholder 2"/>
          <p:cNvSpPr>
            <a:spLocks noGrp="1"/>
          </p:cNvSpPr>
          <p:nvPr>
            <p:ph idx="1"/>
          </p:nvPr>
        </p:nvSpPr>
        <p:spPr/>
        <p:txBody>
          <a:bodyPr/>
          <a:lstStyle/>
          <a:p>
            <a:r>
              <a:rPr lang="id-ID" dirty="0" smtClean="0"/>
              <a:t>memuat : jenis penelitian, populasi dan sample penelitian, lokasi dan waktu penelitian, hubungan variable dan definisi operasional, instrumen penelitian, pengumpulan dan pengolahan data, metode analisis data dan keterbatasan</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14350" indent="-514350">
              <a:buFont typeface="+mj-lt"/>
              <a:buAutoNum type="alphaLcPeriod"/>
            </a:pPr>
            <a:r>
              <a:rPr lang="id-ID" b="1" dirty="0" smtClean="0"/>
              <a:t>Jenis Penelitian</a:t>
            </a:r>
            <a:endParaRPr lang="id-ID" dirty="0" smtClean="0"/>
          </a:p>
          <a:p>
            <a:r>
              <a:rPr lang="id-ID" dirty="0" smtClean="0"/>
              <a:t>Berisi langkah-langkah yang akan diambil untuk membuktikan kebenaran hipotesis.</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a:buNone/>
            </a:pPr>
            <a:r>
              <a:rPr lang="id-ID" b="1" dirty="0" smtClean="0"/>
              <a:t>b. Populasi dan Sample</a:t>
            </a:r>
            <a:endParaRPr lang="id-ID" dirty="0" smtClean="0"/>
          </a:p>
          <a:p>
            <a:r>
              <a:rPr lang="id-ID" dirty="0" smtClean="0"/>
              <a:t>Berisi cara pengambilan sample, besar sample, cara pengumpulan sample, teknik penarikan sample.</a:t>
            </a:r>
          </a:p>
          <a:p>
            <a:r>
              <a:rPr lang="id-ID" dirty="0" smtClean="0"/>
              <a:t>Populasi adalah keseluruhan subyek penelitian atau wilayah generalisasi yang terdiri dari subyek maupun obyek yang mempunyai kuantitas dan karakteristik tertentu yang ditetapkan oleh peneliti untuk dipelajari dan ditarik kesimpulan. Populasi bukan hanya orang, tetapi semua benda yang memiliki sifat atau cirri yang bisa diteliti.</a:t>
            </a:r>
          </a:p>
          <a:p>
            <a:r>
              <a:rPr lang="id-ID" dirty="0" smtClean="0"/>
              <a:t>Sampel adalah sebagian dari jumlah dan karakteristik yang dimiliki oleh populasi tersebut</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c.Lokasi dan Waktu Penelitian</a:t>
            </a:r>
            <a:endParaRPr lang="id-ID" dirty="0" smtClean="0"/>
          </a:p>
          <a:p>
            <a:r>
              <a:rPr lang="id-ID" dirty="0" smtClean="0"/>
              <a:t>Berisi mengenai tempat / lokasi penelitian beserta waktu yang dipergunakan melakukan penelitian</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d. Variabel</a:t>
            </a:r>
            <a:endParaRPr lang="id-ID" dirty="0" smtClean="0"/>
          </a:p>
          <a:p>
            <a:r>
              <a:rPr lang="id-ID" dirty="0" smtClean="0"/>
              <a:t>Berisi keterangan tentang variable atau factor yang diamati atau diteliti dalam suatu penelitian</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Bab I</a:t>
            </a:r>
            <a:br>
              <a:rPr lang="id-ID" dirty="0" smtClean="0"/>
            </a:br>
            <a:r>
              <a:rPr lang="id-ID" dirty="0" smtClean="0"/>
              <a:t>Pendahuluan</a:t>
            </a:r>
            <a:endParaRPr lang="id-ID"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id-ID" dirty="0" smtClean="0"/>
              <a:t>Latar belakang masalah</a:t>
            </a:r>
          </a:p>
          <a:p>
            <a:pPr marL="514350" indent="-514350"/>
            <a:r>
              <a:rPr lang="id-ID" dirty="0" smtClean="0"/>
              <a:t>Latar belakang memuat gambaran tema permasalahan, lokasi penelitian yang akan dibahas dan berkaitan dengan penelitian yang akan dijalakankan, diuraikan dari masalah yang luas ke yang khusus</a:t>
            </a:r>
          </a:p>
          <a:p>
            <a:pPr marL="514350" indent="-514350"/>
            <a:r>
              <a:rPr lang="id-ID" dirty="0" smtClean="0"/>
              <a:t>Perlu data studi awal </a:t>
            </a:r>
          </a:p>
          <a:p>
            <a:pPr marL="514350" indent="-514350"/>
            <a:r>
              <a:rPr lang="id-ID" dirty="0" smtClean="0"/>
              <a:t>Mampu menjawab pertanyaan :</a:t>
            </a:r>
          </a:p>
          <a:p>
            <a:pPr marL="514350" indent="-514350">
              <a:buNone/>
            </a:pPr>
            <a:r>
              <a:rPr lang="id-ID" dirty="0" smtClean="0"/>
              <a:t>	“Mengapa memilih topik tersebut”</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b="1" dirty="0" smtClean="0"/>
              <a:t>E. Definisi Operasional</a:t>
            </a:r>
            <a:endParaRPr lang="id-ID" dirty="0" smtClean="0"/>
          </a:p>
          <a:p>
            <a:r>
              <a:rPr lang="id-ID" dirty="0" smtClean="0"/>
              <a:t>Menjelaskan bagaimana suatu variable akan diukur serta alat ukur apa yang digunakan untuk mengukurnya. Definisi ini mempunyai implikasi praktis dalam proses pengumpulan data. Definisi operasional mendiskripsikan variable sehingga bersifat spesifik (tidak berintegrasi ganda), terukur, menunjukkan sifat atau macam variable sesuai dengan tingkat pengukurannya dan menunjukkan kedudukan variable dalam kerangka teoritis.</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F. Teknik Pengumpulan Data</a:t>
            </a:r>
            <a:endParaRPr lang="id-ID" dirty="0" smtClean="0"/>
          </a:p>
          <a:p>
            <a:r>
              <a:rPr lang="id-ID" dirty="0" smtClean="0"/>
              <a:t>Berisi cara pengumpulan data yang dapat berupa data primer maupun data sekunder. Berdasarkan caranya pengumpulan data dapat berupa observasi, wawancara langsung, angket, pengukuran / pemeriksanaan</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g. Instrument Penelitian</a:t>
            </a:r>
            <a:endParaRPr lang="id-ID" dirty="0" smtClean="0"/>
          </a:p>
          <a:p>
            <a:r>
              <a:rPr lang="id-ID" dirty="0" smtClean="0"/>
              <a:t>Instrument ( alat ukur ) penelitian dapat berupa kuesioner, cek list yang digunakan sebagai pedoman observasi dan wawancara atau angket</a:t>
            </a:r>
          </a:p>
          <a:p>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b="1" dirty="0" smtClean="0"/>
              <a:t>h.Teknik Pengolahan Data</a:t>
            </a:r>
            <a:endParaRPr lang="id-ID" dirty="0" smtClean="0"/>
          </a:p>
          <a:p>
            <a:r>
              <a:rPr lang="id-ID" dirty="0" smtClean="0"/>
              <a:t>Berisi cara pengolahan data yang akan dilakukan peneliti sehingga data hasil penelitian dapat menjadi informasi yang dapat digunakan untuk mengambil kesimpulan penelitian</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pPr>
              <a:buNone/>
            </a:pPr>
            <a:r>
              <a:rPr lang="id-ID" b="1" dirty="0" smtClean="0"/>
              <a:t>I. Metode Analisis Data</a:t>
            </a:r>
            <a:endParaRPr lang="id-ID" dirty="0" smtClean="0"/>
          </a:p>
          <a:p>
            <a:r>
              <a:rPr lang="id-ID" dirty="0" smtClean="0"/>
              <a:t>Metode analisa data menjelaskan bagaimana seorang peneliti mengubah data hasil penelitian menjadi informasi yang dapat digunakan untuk mengambil kesimpulan penelitian. Kegiatan analisa data ini meliputi : persiapan, tabulasi dan aplikasi data. Pada tahap analisa data inidapat menggunakan uji statistik jika memang data dlam penelitian tersebut harus diuji dengan uji statistik</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DAFTAR PUSTAKA</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b="1" i="1" dirty="0" smtClean="0"/>
              <a:t>Daftar Pustaka</a:t>
            </a:r>
            <a:r>
              <a:rPr lang="id-ID" dirty="0" smtClean="0"/>
              <a:t> merupakan keterangan tentang bacaan yang dijadikan sebagai bahan rujukan dari penulisan skripsi. Dalam daftar pustaka dapat dimasukkan tentang pustaka dari buku teks, jurnal, artikel, internet atau kumpulan karangan lain.</a:t>
            </a:r>
          </a:p>
          <a:p>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LAMPIRAN</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dirty="0" smtClean="0"/>
              <a:t>Lampiran memuat : keterangan atau informasi yang diperlukan pada pelaksanaan penelitian seperti : peta, surat penelitian, kuesioner, atau data lain yang sifatnya melengkapi usulan atau </a:t>
            </a:r>
            <a:r>
              <a:rPr lang="id-ID" b="1" i="1" u="sng" dirty="0" smtClean="0">
                <a:hlinkClick r:id="rId2" tooltip="Contoh Proposal Penelitian Terbaru"/>
              </a:rPr>
              <a:t>proposal penelitian</a:t>
            </a:r>
            <a:r>
              <a:rPr lang="id-ID" dirty="0" smtClean="0"/>
              <a:t>.</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Empat kriteria latar belakang yang baik</a:t>
            </a:r>
            <a:endParaRPr lang="id-ID" dirty="0"/>
          </a:p>
        </p:txBody>
      </p:sp>
      <p:sp>
        <p:nvSpPr>
          <p:cNvPr id="3" name="Content Placeholder 2"/>
          <p:cNvSpPr>
            <a:spLocks noGrp="1"/>
          </p:cNvSpPr>
          <p:nvPr>
            <p:ph idx="1"/>
          </p:nvPr>
        </p:nvSpPr>
        <p:spPr/>
        <p:txBody>
          <a:bodyPr/>
          <a:lstStyle/>
          <a:p>
            <a:r>
              <a:rPr lang="id-ID" dirty="0" smtClean="0"/>
              <a:t>Adanya seriousness of problem</a:t>
            </a:r>
          </a:p>
          <a:p>
            <a:r>
              <a:rPr lang="id-ID" dirty="0" smtClean="0"/>
              <a:t>Adanya sense of urgency</a:t>
            </a:r>
          </a:p>
          <a:p>
            <a:r>
              <a:rPr lang="id-ID" dirty="0" smtClean="0"/>
              <a:t>Adanya political will</a:t>
            </a:r>
          </a:p>
          <a:p>
            <a:r>
              <a:rPr lang="id-ID" dirty="0" smtClean="0"/>
              <a:t>Adanya manage –ability will</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2.Perumusan Masalah</a:t>
            </a:r>
            <a:br>
              <a:rPr lang="id-ID" b="1" dirty="0" smtClean="0"/>
            </a:br>
            <a:endParaRPr lang="id-ID" dirty="0"/>
          </a:p>
        </p:txBody>
      </p:sp>
      <p:sp>
        <p:nvSpPr>
          <p:cNvPr id="3" name="Content Placeholder 2"/>
          <p:cNvSpPr>
            <a:spLocks noGrp="1"/>
          </p:cNvSpPr>
          <p:nvPr>
            <p:ph idx="1"/>
          </p:nvPr>
        </p:nvSpPr>
        <p:spPr/>
        <p:txBody>
          <a:bodyPr/>
          <a:lstStyle/>
          <a:p>
            <a:r>
              <a:rPr lang="id-ID" b="1" i="1" u="sng" dirty="0" smtClean="0"/>
              <a:t>Perumusan masalah</a:t>
            </a:r>
            <a:r>
              <a:rPr lang="id-ID" dirty="0" smtClean="0"/>
              <a:t> dirumuskan dalam bentuk kalimat tanya yang tegas dan jelas, serta menggambarkan arah hubungan antar dua variabel atau lebih. Misalnya adakah, apakah, bagaimanakah, dan lainnya.</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3.Batasan Masalah</a:t>
            </a:r>
            <a:br>
              <a:rPr lang="id-ID" b="1" dirty="0" smtClean="0"/>
            </a:br>
            <a:endParaRPr lang="id-ID" dirty="0"/>
          </a:p>
        </p:txBody>
      </p:sp>
      <p:sp>
        <p:nvSpPr>
          <p:cNvPr id="3" name="Content Placeholder 2"/>
          <p:cNvSpPr>
            <a:spLocks noGrp="1"/>
          </p:cNvSpPr>
          <p:nvPr>
            <p:ph idx="1"/>
          </p:nvPr>
        </p:nvSpPr>
        <p:spPr/>
        <p:txBody>
          <a:bodyPr/>
          <a:lstStyle/>
          <a:p>
            <a:r>
              <a:rPr lang="id-ID" b="1" i="1" u="sng" dirty="0" smtClean="0"/>
              <a:t>Batasan masalah</a:t>
            </a:r>
            <a:r>
              <a:rPr lang="id-ID" dirty="0" smtClean="0"/>
              <a:t> adalah pembatasan ruang lingkup yang dilakukan dalam penelitian, dimana pembatasan tersebut meliputi: tema/topik, area atau wilayah yang diteliti, sumber informasi, lokasi penelitian serta waktu penelitian</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4.Tujuan Penelitian</a:t>
            </a:r>
            <a:br>
              <a:rPr lang="id-ID" b="1" dirty="0" smtClean="0"/>
            </a:br>
            <a:endParaRPr lang="id-ID" dirty="0"/>
          </a:p>
        </p:txBody>
      </p:sp>
      <p:sp>
        <p:nvSpPr>
          <p:cNvPr id="3" name="Content Placeholder 2"/>
          <p:cNvSpPr>
            <a:spLocks noGrp="1"/>
          </p:cNvSpPr>
          <p:nvPr>
            <p:ph idx="1"/>
          </p:nvPr>
        </p:nvSpPr>
        <p:spPr/>
        <p:txBody>
          <a:bodyPr>
            <a:normAutofit fontScale="92500" lnSpcReduction="10000"/>
          </a:bodyPr>
          <a:lstStyle/>
          <a:p>
            <a:r>
              <a:rPr lang="id-ID" b="1" i="1" u="sng" dirty="0" smtClean="0"/>
              <a:t>Tujuan penelitian meliputi :</a:t>
            </a:r>
            <a:endParaRPr lang="id-ID" dirty="0" smtClean="0"/>
          </a:p>
          <a:p>
            <a:r>
              <a:rPr lang="id-ID" dirty="0" smtClean="0"/>
              <a:t>a.    Tujuan Umum ; Meliputi tujuan yang akan dicapai secara menyeluruh yang dapat menjawab tema / judul penelitian</a:t>
            </a:r>
          </a:p>
          <a:p>
            <a:r>
              <a:rPr lang="id-ID" dirty="0" smtClean="0"/>
              <a:t>b.    Tujuan Khusus ; Meliputi jabaran atau rincian dari tujuan umum secara operasional sesuai dengan perumusan dan pembatasan masalah. Tujuan khusus akan menggambarkan hasil dan pembahasan yang akan diperoleh dari penelitian ini.</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5.Manfaat Penelitian</a:t>
            </a:r>
            <a:br>
              <a:rPr lang="id-ID" b="1" dirty="0" smtClean="0"/>
            </a:br>
            <a:endParaRPr lang="id-ID" dirty="0"/>
          </a:p>
        </p:txBody>
      </p:sp>
      <p:sp>
        <p:nvSpPr>
          <p:cNvPr id="3" name="Content Placeholder 2"/>
          <p:cNvSpPr>
            <a:spLocks noGrp="1"/>
          </p:cNvSpPr>
          <p:nvPr>
            <p:ph idx="1"/>
          </p:nvPr>
        </p:nvSpPr>
        <p:spPr/>
        <p:txBody>
          <a:bodyPr>
            <a:normAutofit/>
          </a:bodyPr>
          <a:lstStyle/>
          <a:p>
            <a:r>
              <a:rPr lang="id-ID" b="1" i="1" u="sng" dirty="0" smtClean="0"/>
              <a:t>Manfaat penelitian meliputi</a:t>
            </a:r>
            <a:r>
              <a:rPr lang="id-ID" dirty="0" smtClean="0"/>
              <a:t>: 1) manfaat bagi pengguna (user), 2) pengembangan keilmuan dan 3) bagi peneliti, sehingga scara khusus hasil penelitian memberikan masukan bagi si peneliti, masyarakat, instansi terkait dan pengembangan ilmu pengetahuan dan teknologi serta diharapkan dapat dijadikan pertimbangan sebuah kebijakan</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6.Keaslian penelitian</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Keaslian penelitian mencerminkan kemampuan mahasiswa untuk menelusuri dan mengidentifikasi penelitian terdahulu yang relevan dengan topik penelitian yang dilakukannya.Setiap penelitian dilakukan dalam konteks lingkungan yang berbeda dengan penelitian-penelitian sebelumnya, sekalipun penelitian tersebut merupakan replikasi penelitian sebelumnya. Pernyataan tentang keaslian penelitian meliputi identifikasi persamaan penelitian sebelumnya yang sangat relevan dan perbedaannya dengan penelitian yang akan dilakukannya.</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Bab II Tinjauan Pustaka</a:t>
            </a:r>
            <a:endParaRPr lang="id-ID" dirty="0"/>
          </a:p>
        </p:txBody>
      </p:sp>
      <p:sp>
        <p:nvSpPr>
          <p:cNvPr id="3" name="Content Placeholder 2"/>
          <p:cNvSpPr>
            <a:spLocks noGrp="1"/>
          </p:cNvSpPr>
          <p:nvPr>
            <p:ph idx="1"/>
          </p:nvPr>
        </p:nvSpPr>
        <p:spPr/>
        <p:txBody>
          <a:bodyPr>
            <a:normAutofit/>
          </a:bodyPr>
          <a:lstStyle/>
          <a:p>
            <a:r>
              <a:rPr lang="id-ID" b="1" dirty="0" smtClean="0"/>
              <a:t>Tinjauan </a:t>
            </a:r>
            <a:r>
              <a:rPr lang="id-ID" b="1" dirty="0" smtClean="0"/>
              <a:t>pustaka</a:t>
            </a:r>
            <a:r>
              <a:rPr lang="id-ID" dirty="0" smtClean="0"/>
              <a:t> merupakan penelusuran kepustakaan untuk mengidentifikasi makalah dan buku yang bermanfaat dan ada hubungannya dengan penelitian yang dilakukan serta merujuk pada semua hasil penelitian terdahulu pada bidang tersebut. Tinjauan pustaka disusun berdasarkan </a:t>
            </a:r>
            <a:r>
              <a:rPr lang="id-ID" b="1" i="1" u="sng" dirty="0" smtClean="0"/>
              <a:t>tujuan penelitian, pertanyaan penelitian</a:t>
            </a:r>
            <a:r>
              <a:rPr lang="id-ID" dirty="0" smtClean="0"/>
              <a:t> dan masalah yang akan dipecahkan.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952</Words>
  <Application>Microsoft Office PowerPoint</Application>
  <PresentationFormat>On-screen Show (4:3)</PresentationFormat>
  <Paragraphs>65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Proposal Penelitian</vt:lpstr>
      <vt:lpstr>Bab I Pendahuluan</vt:lpstr>
      <vt:lpstr>Empat kriteria latar belakang yang baik</vt:lpstr>
      <vt:lpstr>2.Perumusan Masalah </vt:lpstr>
      <vt:lpstr>3.Batasan Masalah </vt:lpstr>
      <vt:lpstr>4.Tujuan Penelitian </vt:lpstr>
      <vt:lpstr>5.Manfaat Penelitian </vt:lpstr>
      <vt:lpstr>6.Keaslian penelitian</vt:lpstr>
      <vt:lpstr>Bab II Tinjauan Pustaka</vt:lpstr>
      <vt:lpstr>1.Landasan Teori </vt:lpstr>
      <vt:lpstr>2.Kerangka Teori </vt:lpstr>
      <vt:lpstr>3.Kerangka Konsep Penelitian </vt:lpstr>
      <vt:lpstr>4.Hipotesis </vt:lpstr>
      <vt:lpstr>Ciri-ciri hipotesis yaitu : </vt:lpstr>
      <vt:lpstr>BAB III. METODE PENELITIAN</vt:lpstr>
      <vt:lpstr>Slide 16</vt:lpstr>
      <vt:lpstr>Slide 17</vt:lpstr>
      <vt:lpstr>Slide 18</vt:lpstr>
      <vt:lpstr>Slide 19</vt:lpstr>
      <vt:lpstr>Slide 20</vt:lpstr>
      <vt:lpstr>Slide 21</vt:lpstr>
      <vt:lpstr>Slide 22</vt:lpstr>
      <vt:lpstr>Slide 23</vt:lpstr>
      <vt:lpstr>Slide 24</vt:lpstr>
      <vt:lpstr>DAFTAR PUSTAKA </vt:lpstr>
      <vt:lpstr>LAMPIRAN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Penelitian</dc:title>
  <dc:creator>hp mini</dc:creator>
  <cp:lastModifiedBy>hp mini</cp:lastModifiedBy>
  <cp:revision>3</cp:revision>
  <dcterms:created xsi:type="dcterms:W3CDTF">2017-11-22T22:25:19Z</dcterms:created>
  <dcterms:modified xsi:type="dcterms:W3CDTF">2017-11-23T02:51:41Z</dcterms:modified>
</cp:coreProperties>
</file>