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2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5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5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6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5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1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8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5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647D8-8C11-44C1-B531-C13817E31B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7C0E3-331E-44B4-98E3-659AED80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2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404666"/>
            <a:ext cx="61722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>
                <a:solidFill>
                  <a:srgbClr val="FF0000"/>
                </a:solidFill>
              </a:rPr>
              <a:t>Sejarah Pertanian</a:t>
            </a:r>
            <a:endParaRPr lang="id-ID" sz="3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3200" dirty="0"/>
              <a:t>Pemburu pengumpul</a:t>
            </a:r>
          </a:p>
          <a:p>
            <a:pPr marL="514350" indent="-65088">
              <a:buNone/>
            </a:pPr>
            <a:r>
              <a:rPr lang="id-ID" sz="3200" dirty="0"/>
              <a:t>Manusia alitik atau prepaleolitik; kelompok pengumpul makanan dg cara mengumpulkan tumbuh-tumbuhan yg dpt dimakan dan berburu serta menangkap ikan</a:t>
            </a:r>
            <a:r>
              <a:rPr lang="id-ID" sz="3200" dirty="0">
                <a:solidFill>
                  <a:srgbClr val="FF0000"/>
                </a:solidFill>
              </a:rPr>
              <a:t>. Nomadik </a:t>
            </a:r>
            <a:r>
              <a:rPr lang="id-ID" sz="3200" dirty="0"/>
              <a:t>dalam arti mereka tidak menetap lama pada satu tempat</a:t>
            </a:r>
          </a:p>
        </p:txBody>
      </p:sp>
    </p:spTree>
    <p:extLst>
      <p:ext uri="{BB962C8B-B14F-4D97-AF65-F5344CB8AC3E}">
        <p14:creationId xmlns:p14="http://schemas.microsoft.com/office/powerpoint/2010/main" val="2752359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Usahatani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12" y="1484784"/>
            <a:ext cx="4943989" cy="4426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/>
              <a:t>Tempat di atas permukaan bumi dimana pertanian dilaksanakan oleh seorang petani baik ia sebagai pemilik, penyewa(penyakap) atau manager yang digaji.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Usahatani terdiri dari : tanah, sinar matahari, air,, perbaikan yang telah dilakukan terhadap tanah dan bangunan-bangunan yang ada di atasnya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149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332658"/>
            <a:ext cx="6172200" cy="579350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id-ID" sz="3200" dirty="0">
                <a:solidFill>
                  <a:srgbClr val="C00000"/>
                </a:solidFill>
              </a:rPr>
              <a:t>2. Pertanian Primitif, Tradisional dan modern</a:t>
            </a:r>
          </a:p>
          <a:p>
            <a:pPr marL="514350" indent="-65088">
              <a:buNone/>
            </a:pPr>
            <a:r>
              <a:rPr lang="id-ID" sz="2800" dirty="0">
                <a:solidFill>
                  <a:srgbClr val="FFFF00"/>
                </a:solidFill>
              </a:rPr>
              <a:t>Primitif</a:t>
            </a:r>
            <a:r>
              <a:rPr lang="id-ID" sz="2800" dirty="0"/>
              <a:t>; Pertanian pengumpul mulai menjaga tanamannya, menanamkan kembali batang atau sulur shg tan dapat tumbuh kembali.</a:t>
            </a:r>
          </a:p>
          <a:p>
            <a:pPr marL="514350" indent="-65088">
              <a:buNone/>
            </a:pPr>
            <a:r>
              <a:rPr lang="id-ID" sz="2800" dirty="0"/>
              <a:t>Eduard Hahn (dlm Pelzer, KJ.1948). Wanita mendapat pengetahuan ttg kehidupan tbh2an. Menamai P Primitif = Hackbau (hee culture atau hoe tillage= </a:t>
            </a:r>
            <a:r>
              <a:rPr lang="id-ID" sz="2800" dirty="0">
                <a:solidFill>
                  <a:srgbClr val="FFFF00"/>
                </a:solidFill>
              </a:rPr>
              <a:t>pertanian pacul atau tajak). </a:t>
            </a:r>
          </a:p>
          <a:p>
            <a:pPr marL="514350" indent="-65088">
              <a:buNone/>
            </a:pPr>
            <a:r>
              <a:rPr lang="id-ID" sz="2800" dirty="0"/>
              <a:t>Pertanian. Yg lebih maju Plugbau = (plow culture atau plow tillage = </a:t>
            </a:r>
            <a:r>
              <a:rPr lang="id-ID" sz="2800" dirty="0">
                <a:solidFill>
                  <a:srgbClr val="FFFF00"/>
                </a:solidFill>
              </a:rPr>
              <a:t>pertanian bajag</a:t>
            </a:r>
          </a:p>
        </p:txBody>
      </p:sp>
    </p:spTree>
    <p:extLst>
      <p:ext uri="{BB962C8B-B14F-4D97-AF65-F5344CB8AC3E}">
        <p14:creationId xmlns:p14="http://schemas.microsoft.com/office/powerpoint/2010/main" val="292589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332658"/>
            <a:ext cx="6172200" cy="5793507"/>
          </a:xfrm>
        </p:spPr>
        <p:txBody>
          <a:bodyPr/>
          <a:lstStyle/>
          <a:p>
            <a:pPr>
              <a:buNone/>
            </a:pPr>
            <a:r>
              <a:rPr lang="id-ID" sz="3200" dirty="0"/>
              <a:t>Pertanian primitif :</a:t>
            </a:r>
          </a:p>
          <a:p>
            <a:r>
              <a:rPr lang="id-ID" sz="3200" dirty="0"/>
              <a:t>Berpindah</a:t>
            </a:r>
          </a:p>
          <a:p>
            <a:r>
              <a:rPr lang="id-ID" sz="3200" dirty="0"/>
              <a:t>Kayu ditaruh diantara tanaman  </a:t>
            </a:r>
          </a:p>
          <a:p>
            <a:endParaRPr lang="id-ID" sz="3200" dirty="0"/>
          </a:p>
          <a:p>
            <a:pPr>
              <a:buNone/>
            </a:pPr>
            <a:r>
              <a:rPr lang="id-ID" sz="3200" dirty="0"/>
              <a:t>Pertanian yg lebih maju :</a:t>
            </a:r>
          </a:p>
          <a:p>
            <a:r>
              <a:rPr lang="id-ID" sz="3200" dirty="0"/>
              <a:t>Dilakukan pada tanah yang sama (pertanian menetap)</a:t>
            </a:r>
          </a:p>
          <a:p>
            <a:r>
              <a:rPr lang="id-ID" sz="3200" dirty="0"/>
              <a:t>Kayu Dibakar (ladang/huma atau shifting cultivation)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221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476674"/>
            <a:ext cx="6172200" cy="564949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sz="3200" dirty="0">
                <a:solidFill>
                  <a:srgbClr val="FF0000"/>
                </a:solidFill>
              </a:rPr>
              <a:t>Pertanian menetap tradisional </a:t>
            </a:r>
            <a:r>
              <a:rPr lang="id-ID" sz="3200" dirty="0"/>
              <a:t>: tergantung alam apa adanya yang diberika alam.</a:t>
            </a:r>
          </a:p>
          <a:p>
            <a:pPr>
              <a:buNone/>
            </a:pPr>
            <a:r>
              <a:rPr lang="id-ID" sz="3200" dirty="0"/>
              <a:t>Bantuan thdp pertumbbuhan sekadarnya, spt :</a:t>
            </a:r>
          </a:p>
          <a:p>
            <a:r>
              <a:rPr lang="id-ID" sz="3200" dirty="0"/>
              <a:t>Penggunaan air yg tersedia</a:t>
            </a:r>
          </a:p>
          <a:p>
            <a:r>
              <a:rPr lang="id-ID" sz="3200" dirty="0"/>
              <a:t>Menyingkirkan tumbuhan pengganggu</a:t>
            </a:r>
          </a:p>
          <a:p>
            <a:r>
              <a:rPr lang="id-ID" sz="3200" dirty="0"/>
              <a:t>Melindungi dari gangguan binatang liar</a:t>
            </a:r>
          </a:p>
          <a:p>
            <a:endParaRPr lang="id-ID" sz="3200" dirty="0"/>
          </a:p>
          <a:p>
            <a:pPr>
              <a:buNone/>
            </a:pPr>
            <a:r>
              <a:rPr lang="id-ID" sz="3200" dirty="0">
                <a:solidFill>
                  <a:srgbClr val="FF0000"/>
                </a:solidFill>
              </a:rPr>
              <a:t>Pertanian modern </a:t>
            </a:r>
            <a:r>
              <a:rPr lang="id-ID" sz="3200" dirty="0"/>
              <a:t>: campur tangan manusia cukup tinggi : varietas unggul, bangunan irigasi dsb.</a:t>
            </a:r>
          </a:p>
        </p:txBody>
      </p:sp>
    </p:spTree>
    <p:extLst>
      <p:ext uri="{BB962C8B-B14F-4D97-AF65-F5344CB8AC3E}">
        <p14:creationId xmlns:p14="http://schemas.microsoft.com/office/powerpoint/2010/main" val="162359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UNSUR2 DAN CIRI2 PERTANIAN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12" y="2133600"/>
            <a:ext cx="4943989" cy="439174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id-ID" sz="2800" dirty="0"/>
              <a:t>Proses produksi</a:t>
            </a:r>
          </a:p>
          <a:p>
            <a:pPr marL="514350" indent="-514350">
              <a:buAutoNum type="arabicPeriod"/>
            </a:pPr>
            <a:r>
              <a:rPr lang="id-ID" sz="2800" dirty="0"/>
              <a:t>Petani atau pengusaha</a:t>
            </a:r>
          </a:p>
          <a:p>
            <a:pPr marL="514350" indent="-514350">
              <a:buAutoNum type="arabicPeriod"/>
            </a:pPr>
            <a:r>
              <a:rPr lang="id-ID" sz="2800" dirty="0"/>
              <a:t>Usahatani (farm) dan</a:t>
            </a:r>
          </a:p>
          <a:p>
            <a:pPr marL="514350" indent="-514350">
              <a:buAutoNum type="arabicPeriod"/>
            </a:pPr>
            <a:r>
              <a:rPr lang="id-ID" sz="2800" dirty="0"/>
              <a:t>Perusahaan usahatani (farm business)</a:t>
            </a:r>
          </a:p>
          <a:p>
            <a:pPr marL="514350" indent="-514350">
              <a:buAutoNum type="arabicPeriod"/>
            </a:pPr>
            <a:r>
              <a:rPr lang="id-ID" sz="2800" dirty="0"/>
              <a:t>Proses produksi ; pabrik pertanian yg primer (pokok). Ternak dan ikan; pabrik pertanian kedua. </a:t>
            </a:r>
          </a:p>
          <a:p>
            <a:pPr marL="514350" indent="-514350">
              <a:buAutoNum type="arabicPeriod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87464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70C0"/>
                </a:solidFill>
              </a:rPr>
              <a:t>Proses produksi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683" y="1556792"/>
            <a:ext cx="5834118" cy="4354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800" dirty="0">
                <a:solidFill>
                  <a:srgbClr val="FF0000"/>
                </a:solidFill>
              </a:rPr>
              <a:t>Tumbuh-tumbuhan</a:t>
            </a:r>
            <a:r>
              <a:rPr lang="id-ID" sz="2800" dirty="0"/>
              <a:t> merupakan prabrik pertanian </a:t>
            </a:r>
            <a:r>
              <a:rPr lang="id-ID" sz="2800" dirty="0">
                <a:solidFill>
                  <a:srgbClr val="FF0000"/>
                </a:solidFill>
              </a:rPr>
              <a:t>primer</a:t>
            </a:r>
            <a:r>
              <a:rPr lang="id-ID" sz="2800" dirty="0"/>
              <a:t> (pokok), merubah energi matahari menjadi energi kimia berupa biji, buah, serat, minyak, kayu dsb.</a:t>
            </a:r>
          </a:p>
          <a:p>
            <a:pPr marL="0" indent="0">
              <a:buNone/>
            </a:pPr>
            <a:r>
              <a:rPr lang="id-ID" sz="2800" dirty="0">
                <a:solidFill>
                  <a:srgbClr val="FF0000"/>
                </a:solidFill>
              </a:rPr>
              <a:t>Ternak dan Ikan </a:t>
            </a:r>
            <a:r>
              <a:rPr lang="id-ID" sz="2800" dirty="0"/>
              <a:t>merupakan pabrik pertanian </a:t>
            </a:r>
            <a:r>
              <a:rPr lang="id-ID" sz="2800" dirty="0">
                <a:solidFill>
                  <a:srgbClr val="FF0000"/>
                </a:solidFill>
              </a:rPr>
              <a:t>kedua,</a:t>
            </a:r>
            <a:r>
              <a:rPr lang="id-ID" sz="2800" dirty="0"/>
              <a:t> merubah bahan tumbuh-tumbuhan  menjadi produk lain  yang berguna bagi manusia berupa daging, susu, telur, kulit, wool.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485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Implikasi pembanguan pertanian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5" y="1905000"/>
            <a:ext cx="5996136" cy="4404320"/>
          </a:xfr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id-ID" sz="2800" dirty="0"/>
              <a:t>Pertanian memerlukan tempat yang tersebar  luas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800" dirty="0"/>
              <a:t>Produksi persatuan luas tanah harus diusahakan sebesar-besarnya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800" dirty="0"/>
              <a:t>Diperlukan jaringan transportasi  untuk menyediakan sarana dan hasilnya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800" dirty="0"/>
              <a:t>Lingkungan petani tdk dapat dikonsentrasikan tetapi tersebar dan juga dalam satuan kecil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92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9" y="620688"/>
            <a:ext cx="6102677" cy="5290534"/>
          </a:xfrm>
        </p:spPr>
        <p:txBody>
          <a:bodyPr>
            <a:normAutofit/>
          </a:bodyPr>
          <a:lstStyle/>
          <a:p>
            <a:r>
              <a:rPr lang="id-ID" sz="2800" dirty="0"/>
              <a:t>2). Jenis usaha tani dan potensi produksi   </a:t>
            </a:r>
          </a:p>
          <a:p>
            <a:pPr marL="0" indent="0">
              <a:buNone/>
            </a:pPr>
            <a:r>
              <a:rPr lang="id-ID" sz="2800" dirty="0"/>
              <a:t>         pertanian berbeda dari satu tempat ke </a:t>
            </a:r>
          </a:p>
          <a:p>
            <a:pPr marL="0" indent="0">
              <a:buNone/>
            </a:pPr>
            <a:r>
              <a:rPr lang="id-ID" sz="2800" dirty="0"/>
              <a:t>         tempat yang lain.</a:t>
            </a:r>
          </a:p>
          <a:p>
            <a:pPr marL="0" indent="0">
              <a:buNone/>
            </a:pPr>
            <a:r>
              <a:rPr lang="id-ID" sz="2800" dirty="0"/>
              <a:t>3). Kegiatan dan produksi pertanian bersifat </a:t>
            </a:r>
          </a:p>
          <a:p>
            <a:pPr marL="0" indent="0">
              <a:buNone/>
            </a:pPr>
            <a:r>
              <a:rPr lang="id-ID" sz="2800" dirty="0"/>
              <a:t>      musiman</a:t>
            </a:r>
          </a:p>
          <a:p>
            <a:pPr marL="0" indent="0">
              <a:buNone/>
            </a:pPr>
            <a:r>
              <a:rPr lang="id-ID" sz="2800" dirty="0"/>
              <a:t>4). Suatu perubahan dalam suatu tindakan </a:t>
            </a:r>
          </a:p>
          <a:p>
            <a:pPr marL="0" indent="0">
              <a:buNone/>
            </a:pPr>
            <a:r>
              <a:rPr lang="id-ID" sz="2800" dirty="0"/>
              <a:t>      memerlukan  perubahan juga dalam hal </a:t>
            </a:r>
          </a:p>
          <a:p>
            <a:pPr marL="0" indent="0">
              <a:buNone/>
            </a:pPr>
            <a:r>
              <a:rPr lang="id-ID" sz="2800" dirty="0"/>
              <a:t>      lain</a:t>
            </a:r>
          </a:p>
          <a:p>
            <a:pPr marL="0" indent="0">
              <a:buNone/>
            </a:pPr>
            <a:r>
              <a:rPr lang="id-ID" sz="2800" dirty="0"/>
              <a:t>5). Pertanian modern selalu berubah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267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70C0"/>
                </a:solidFill>
              </a:rPr>
              <a:t>Petani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701" y="1905000"/>
            <a:ext cx="5672100" cy="4006222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id-ID" sz="2800" dirty="0"/>
              <a:t>Petani sebagai penggarap</a:t>
            </a:r>
          </a:p>
          <a:p>
            <a:pPr>
              <a:buFont typeface="+mj-lt"/>
              <a:buAutoNum type="arabicParenR"/>
            </a:pPr>
            <a:r>
              <a:rPr lang="id-ID" sz="2800" dirty="0"/>
              <a:t>Petani sebagai manager</a:t>
            </a:r>
          </a:p>
          <a:p>
            <a:pPr>
              <a:buFont typeface="+mj-lt"/>
              <a:buAutoNum type="arabicParenR"/>
            </a:pPr>
            <a:r>
              <a:rPr lang="id-ID" sz="2800" dirty="0"/>
              <a:t>Petani sebagai manusia (bagian dari keluarga dan masyarakat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845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431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UNSUR2 DAN CIRI2 PERTANIAN</vt:lpstr>
      <vt:lpstr>Proses produksi</vt:lpstr>
      <vt:lpstr>Implikasi pembanguan pertanian</vt:lpstr>
      <vt:lpstr>PowerPoint Presentation</vt:lpstr>
      <vt:lpstr>Petani</vt:lpstr>
      <vt:lpstr>Usahatani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2021-08-22T14:06:14Z</dcterms:created>
  <dcterms:modified xsi:type="dcterms:W3CDTF">2021-08-22T15:14:45Z</dcterms:modified>
</cp:coreProperties>
</file>