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  <p:sldMasterId id="2147483654" r:id="rId2"/>
    <p:sldMasterId id="2147483659" r:id="rId3"/>
    <p:sldMasterId id="2147483662" r:id="rId4"/>
    <p:sldMasterId id="2147483666" r:id="rId5"/>
  </p:sldMasterIdLst>
  <p:notesMasterIdLst>
    <p:notesMasterId r:id="rId40"/>
  </p:notesMasterIdLst>
  <p:sldIdLst>
    <p:sldId id="431" r:id="rId6"/>
    <p:sldId id="432" r:id="rId7"/>
    <p:sldId id="371" r:id="rId8"/>
    <p:sldId id="424" r:id="rId9"/>
    <p:sldId id="373" r:id="rId10"/>
    <p:sldId id="374" r:id="rId11"/>
    <p:sldId id="376" r:id="rId12"/>
    <p:sldId id="429" r:id="rId13"/>
    <p:sldId id="430" r:id="rId14"/>
    <p:sldId id="375" r:id="rId15"/>
    <p:sldId id="378" r:id="rId16"/>
    <p:sldId id="426" r:id="rId17"/>
    <p:sldId id="427" r:id="rId18"/>
    <p:sldId id="428" r:id="rId19"/>
    <p:sldId id="425" r:id="rId20"/>
    <p:sldId id="377" r:id="rId21"/>
    <p:sldId id="382" r:id="rId22"/>
    <p:sldId id="383" r:id="rId23"/>
    <p:sldId id="385" r:id="rId24"/>
    <p:sldId id="395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9" r:id="rId33"/>
    <p:sldId id="412" r:id="rId34"/>
    <p:sldId id="421" r:id="rId35"/>
    <p:sldId id="422" r:id="rId36"/>
    <p:sldId id="423" r:id="rId37"/>
    <p:sldId id="420" r:id="rId38"/>
    <p:sldId id="397" r:id="rId3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3DC50-D14F-4E9A-B192-857A2A06E746}" type="doc">
      <dgm:prSet loTypeId="urn:microsoft.com/office/officeart/2005/8/layout/cycle1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C05987-2E47-4520-AE3E-3E7C6121639C}">
      <dgm:prSet phldrT="[Text]" custT="1"/>
      <dgm:spPr/>
      <dgm:t>
        <a:bodyPr/>
        <a:lstStyle/>
        <a:p>
          <a:r>
            <a:rPr lang="en-US" sz="2000" dirty="0" err="1">
              <a:latin typeface="Lucida Bright" pitchFamily="18" charset="0"/>
            </a:rPr>
            <a:t>Kebijakan</a:t>
          </a:r>
          <a:r>
            <a:rPr lang="en-US" sz="2000" dirty="0">
              <a:latin typeface="Lucida Bright" pitchFamily="18" charset="0"/>
            </a:rPr>
            <a:t> </a:t>
          </a:r>
          <a:r>
            <a:rPr lang="en-US" sz="2000" dirty="0" err="1">
              <a:latin typeface="Lucida Bright" pitchFamily="18" charset="0"/>
            </a:rPr>
            <a:t>dan</a:t>
          </a:r>
          <a:r>
            <a:rPr lang="en-US" sz="2000" dirty="0">
              <a:latin typeface="Lucida Bright" pitchFamily="18" charset="0"/>
            </a:rPr>
            <a:t> </a:t>
          </a:r>
        </a:p>
        <a:p>
          <a:r>
            <a:rPr lang="en-US" sz="2000" dirty="0" err="1">
              <a:latin typeface="Lucida Bright" pitchFamily="18" charset="0"/>
            </a:rPr>
            <a:t>Komitmen</a:t>
          </a:r>
          <a:endParaRPr lang="en-US" sz="2000" dirty="0">
            <a:latin typeface="Lucida Bright" pitchFamily="18" charset="0"/>
          </a:endParaRPr>
        </a:p>
      </dgm:t>
    </dgm:pt>
    <dgm:pt modelId="{F187C131-6E12-41E8-954C-6C9D51859EAA}" type="parTrans" cxnId="{7DFC36A4-DD61-47C8-B9AD-7628D8FE907E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70E109B8-6C8F-4FCC-BE93-81FED488C3C6}" type="sibTrans" cxnId="{7DFC36A4-DD61-47C8-B9AD-7628D8FE907E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3B46AD78-0E4D-4497-ACFC-30D340AA64F6}">
      <dgm:prSet phldrT="[Text]" custT="1"/>
      <dgm:spPr/>
      <dgm:t>
        <a:bodyPr/>
        <a:lstStyle/>
        <a:p>
          <a:r>
            <a:rPr lang="en-US" sz="2000" dirty="0" err="1">
              <a:latin typeface="Lucida Bright" pitchFamily="18" charset="0"/>
            </a:rPr>
            <a:t>Perencanaan</a:t>
          </a:r>
          <a:endParaRPr lang="en-US" sz="2000" dirty="0">
            <a:latin typeface="Lucida Bright" pitchFamily="18" charset="0"/>
          </a:endParaRPr>
        </a:p>
      </dgm:t>
    </dgm:pt>
    <dgm:pt modelId="{D299DA19-5065-4F2A-8AEC-41940C15B891}" type="parTrans" cxnId="{7E865A77-1E31-47D2-9623-A74B304A900B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CC260CA1-8A38-4609-89BB-6D4A550610B1}" type="sibTrans" cxnId="{7E865A77-1E31-47D2-9623-A74B304A900B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ED2A5AA2-CEFB-4A2C-BA4F-2AF42908BA26}">
      <dgm:prSet phldrT="[Text]" custT="1"/>
      <dgm:spPr/>
      <dgm:t>
        <a:bodyPr/>
        <a:lstStyle/>
        <a:p>
          <a:r>
            <a:rPr lang="en-US" sz="2000" dirty="0" err="1">
              <a:latin typeface="Lucida Bright" pitchFamily="18" charset="0"/>
            </a:rPr>
            <a:t>Penerapan</a:t>
          </a:r>
          <a:r>
            <a:rPr lang="en-US" sz="2000" dirty="0">
              <a:latin typeface="Lucida Bright" pitchFamily="18" charset="0"/>
            </a:rPr>
            <a:t> </a:t>
          </a:r>
        </a:p>
      </dgm:t>
    </dgm:pt>
    <dgm:pt modelId="{07F8491D-C578-4479-8E8E-ED721B217608}" type="parTrans" cxnId="{F5231E04-FFAF-4051-9B4A-14D16FFC4CBC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1E8ACBAD-6F8B-408C-8964-BF8B220F4E60}" type="sibTrans" cxnId="{F5231E04-FFAF-4051-9B4A-14D16FFC4CBC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FAAF015F-EF86-497C-B920-1E7AFAEA9AA9}">
      <dgm:prSet phldrT="[Text]" custT="1"/>
      <dgm:spPr/>
      <dgm:t>
        <a:bodyPr/>
        <a:lstStyle/>
        <a:p>
          <a:r>
            <a:rPr lang="en-US" sz="1600" dirty="0" err="1">
              <a:latin typeface="Lucida Bright" pitchFamily="18" charset="0"/>
            </a:rPr>
            <a:t>Pemantauan</a:t>
          </a:r>
          <a:r>
            <a:rPr lang="en-US" sz="1600" dirty="0">
              <a:latin typeface="Lucida Bright" pitchFamily="18" charset="0"/>
            </a:rPr>
            <a:t> &amp; </a:t>
          </a:r>
          <a:r>
            <a:rPr lang="en-US" sz="1600" dirty="0" err="1">
              <a:latin typeface="Lucida Bright" pitchFamily="18" charset="0"/>
            </a:rPr>
            <a:t>Koreksi</a:t>
          </a:r>
          <a:r>
            <a:rPr lang="en-US" sz="1600" dirty="0">
              <a:latin typeface="Lucida Bright" pitchFamily="18" charset="0"/>
            </a:rPr>
            <a:t> </a:t>
          </a:r>
        </a:p>
      </dgm:t>
    </dgm:pt>
    <dgm:pt modelId="{128C3C4B-3812-4E52-B672-A40A8670554C}" type="parTrans" cxnId="{4C51323F-520D-44C7-8CCE-EFE9AF18D716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A6279A14-2EBB-4E14-B176-968741B80102}" type="sibTrans" cxnId="{4C51323F-520D-44C7-8CCE-EFE9AF18D716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4E4122F9-C1B9-466A-8B51-D0C33402F96A}">
      <dgm:prSet phldrT="[Text]" custT="1"/>
      <dgm:spPr/>
      <dgm:t>
        <a:bodyPr/>
        <a:lstStyle/>
        <a:p>
          <a:r>
            <a:rPr lang="en-US" sz="2000" dirty="0" err="1">
              <a:latin typeface="Lucida Bright" pitchFamily="18" charset="0"/>
            </a:rPr>
            <a:t>Tinjauan</a:t>
          </a:r>
          <a:r>
            <a:rPr lang="en-US" sz="2000" dirty="0">
              <a:latin typeface="Lucida Bright" pitchFamily="18" charset="0"/>
            </a:rPr>
            <a:t> </a:t>
          </a:r>
          <a:r>
            <a:rPr lang="en-US" sz="2000" dirty="0" err="1">
              <a:latin typeface="Lucida Bright" pitchFamily="18" charset="0"/>
            </a:rPr>
            <a:t>Manajemen</a:t>
          </a:r>
          <a:endParaRPr lang="en-US" sz="2000" dirty="0">
            <a:latin typeface="Lucida Bright" pitchFamily="18" charset="0"/>
          </a:endParaRPr>
        </a:p>
      </dgm:t>
    </dgm:pt>
    <dgm:pt modelId="{A47BC671-B1CC-4EDB-ADB6-20AECA6ECA1C}" type="parTrans" cxnId="{2FDF67AA-7AC1-4FBB-9DA8-5C13CC99351A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C4830FCA-0D2D-4161-964C-7573DCC6AE14}" type="sibTrans" cxnId="{2FDF67AA-7AC1-4FBB-9DA8-5C13CC99351A}">
      <dgm:prSet/>
      <dgm:spPr/>
      <dgm:t>
        <a:bodyPr/>
        <a:lstStyle/>
        <a:p>
          <a:endParaRPr lang="en-US" sz="1600">
            <a:latin typeface="Lucida Bright" pitchFamily="18" charset="0"/>
          </a:endParaRPr>
        </a:p>
      </dgm:t>
    </dgm:pt>
    <dgm:pt modelId="{8FA81EA7-BBB0-4D69-9E9D-C75DFA00F76C}" type="pres">
      <dgm:prSet presAssocID="{5AB3DC50-D14F-4E9A-B192-857A2A06E746}" presName="cycle" presStyleCnt="0">
        <dgm:presLayoutVars>
          <dgm:dir/>
          <dgm:resizeHandles val="exact"/>
        </dgm:presLayoutVars>
      </dgm:prSet>
      <dgm:spPr/>
    </dgm:pt>
    <dgm:pt modelId="{D1F6F7AA-25FB-440F-B5A7-ECBB58E31748}" type="pres">
      <dgm:prSet presAssocID="{76C05987-2E47-4520-AE3E-3E7C6121639C}" presName="dummy" presStyleCnt="0"/>
      <dgm:spPr/>
    </dgm:pt>
    <dgm:pt modelId="{8D44EFDC-26C9-458C-9A14-1D3603DD5E96}" type="pres">
      <dgm:prSet presAssocID="{76C05987-2E47-4520-AE3E-3E7C6121639C}" presName="node" presStyleLbl="revTx" presStyleIdx="0" presStyleCnt="5" custScaleX="199851">
        <dgm:presLayoutVars>
          <dgm:bulletEnabled val="1"/>
        </dgm:presLayoutVars>
      </dgm:prSet>
      <dgm:spPr/>
    </dgm:pt>
    <dgm:pt modelId="{F39A547C-08A0-4CF8-8B14-1E4C550DE6C5}" type="pres">
      <dgm:prSet presAssocID="{70E109B8-6C8F-4FCC-BE93-81FED488C3C6}" presName="sibTrans" presStyleLbl="node1" presStyleIdx="0" presStyleCnt="5" custLinFactNeighborX="1140"/>
      <dgm:spPr/>
    </dgm:pt>
    <dgm:pt modelId="{5AF9D450-AA58-4BFC-862D-CAB7C57C2CCA}" type="pres">
      <dgm:prSet presAssocID="{3B46AD78-0E4D-4497-ACFC-30D340AA64F6}" presName="dummy" presStyleCnt="0"/>
      <dgm:spPr/>
    </dgm:pt>
    <dgm:pt modelId="{0AEC83E8-648B-4F3D-A190-0D6443053695}" type="pres">
      <dgm:prSet presAssocID="{3B46AD78-0E4D-4497-ACFC-30D340AA64F6}" presName="node" presStyleLbl="revTx" presStyleIdx="1" presStyleCnt="5">
        <dgm:presLayoutVars>
          <dgm:bulletEnabled val="1"/>
        </dgm:presLayoutVars>
      </dgm:prSet>
      <dgm:spPr/>
    </dgm:pt>
    <dgm:pt modelId="{DFB45A86-98E8-465F-813A-2B7BD1F5D146}" type="pres">
      <dgm:prSet presAssocID="{CC260CA1-8A38-4609-89BB-6D4A550610B1}" presName="sibTrans" presStyleLbl="node1" presStyleIdx="1" presStyleCnt="5"/>
      <dgm:spPr/>
    </dgm:pt>
    <dgm:pt modelId="{F34DD402-59A0-4FCA-9912-CB1DC542B392}" type="pres">
      <dgm:prSet presAssocID="{ED2A5AA2-CEFB-4A2C-BA4F-2AF42908BA26}" presName="dummy" presStyleCnt="0"/>
      <dgm:spPr/>
    </dgm:pt>
    <dgm:pt modelId="{1E5387D1-B0D5-4A14-852D-527D8111CAFF}" type="pres">
      <dgm:prSet presAssocID="{ED2A5AA2-CEFB-4A2C-BA4F-2AF42908BA26}" presName="node" presStyleLbl="revTx" presStyleIdx="2" presStyleCnt="5">
        <dgm:presLayoutVars>
          <dgm:bulletEnabled val="1"/>
        </dgm:presLayoutVars>
      </dgm:prSet>
      <dgm:spPr/>
    </dgm:pt>
    <dgm:pt modelId="{A1B0F828-71AA-4D7A-90C8-33E06F1D0B78}" type="pres">
      <dgm:prSet presAssocID="{1E8ACBAD-6F8B-408C-8964-BF8B220F4E60}" presName="sibTrans" presStyleLbl="node1" presStyleIdx="2" presStyleCnt="5"/>
      <dgm:spPr/>
    </dgm:pt>
    <dgm:pt modelId="{267DA55F-E169-4BAE-A8F2-EC4B229E1CFC}" type="pres">
      <dgm:prSet presAssocID="{FAAF015F-EF86-497C-B920-1E7AFAEA9AA9}" presName="dummy" presStyleCnt="0"/>
      <dgm:spPr/>
    </dgm:pt>
    <dgm:pt modelId="{915D2016-2395-4C3F-A945-32FE296A2C2F}" type="pres">
      <dgm:prSet presAssocID="{FAAF015F-EF86-497C-B920-1E7AFAEA9AA9}" presName="node" presStyleLbl="revTx" presStyleIdx="3" presStyleCnt="5">
        <dgm:presLayoutVars>
          <dgm:bulletEnabled val="1"/>
        </dgm:presLayoutVars>
      </dgm:prSet>
      <dgm:spPr/>
    </dgm:pt>
    <dgm:pt modelId="{98E3F299-BBFA-415C-B707-BD04ADC827FA}" type="pres">
      <dgm:prSet presAssocID="{A6279A14-2EBB-4E14-B176-968741B80102}" presName="sibTrans" presStyleLbl="node1" presStyleIdx="3" presStyleCnt="5"/>
      <dgm:spPr/>
    </dgm:pt>
    <dgm:pt modelId="{F56B6D39-01FC-47C7-BC93-C4A15AFE1002}" type="pres">
      <dgm:prSet presAssocID="{4E4122F9-C1B9-466A-8B51-D0C33402F96A}" presName="dummy" presStyleCnt="0"/>
      <dgm:spPr/>
    </dgm:pt>
    <dgm:pt modelId="{F36D155D-6E43-4362-ABFE-7CACA324F787}" type="pres">
      <dgm:prSet presAssocID="{4E4122F9-C1B9-466A-8B51-D0C33402F96A}" presName="node" presStyleLbl="revTx" presStyleIdx="4" presStyleCnt="5">
        <dgm:presLayoutVars>
          <dgm:bulletEnabled val="1"/>
        </dgm:presLayoutVars>
      </dgm:prSet>
      <dgm:spPr/>
    </dgm:pt>
    <dgm:pt modelId="{CC554969-6754-4449-83AA-6A8AD0A7B751}" type="pres">
      <dgm:prSet presAssocID="{C4830FCA-0D2D-4161-964C-7573DCC6AE14}" presName="sibTrans" presStyleLbl="node1" presStyleIdx="4" presStyleCnt="5" custLinFactNeighborX="5646" custLinFactNeighborY="-1198" custRadScaleRad="198511"/>
      <dgm:spPr/>
    </dgm:pt>
  </dgm:ptLst>
  <dgm:cxnLst>
    <dgm:cxn modelId="{F5231E04-FFAF-4051-9B4A-14D16FFC4CBC}" srcId="{5AB3DC50-D14F-4E9A-B192-857A2A06E746}" destId="{ED2A5AA2-CEFB-4A2C-BA4F-2AF42908BA26}" srcOrd="2" destOrd="0" parTransId="{07F8491D-C578-4479-8E8E-ED721B217608}" sibTransId="{1E8ACBAD-6F8B-408C-8964-BF8B220F4E60}"/>
    <dgm:cxn modelId="{374D0C0B-6AED-45B5-A624-8B9B58EB2A62}" type="presOf" srcId="{70E109B8-6C8F-4FCC-BE93-81FED488C3C6}" destId="{F39A547C-08A0-4CF8-8B14-1E4C550DE6C5}" srcOrd="0" destOrd="0" presId="urn:microsoft.com/office/officeart/2005/8/layout/cycle1"/>
    <dgm:cxn modelId="{E931700B-4B01-4740-A722-4D59EAEED717}" type="presOf" srcId="{ED2A5AA2-CEFB-4A2C-BA4F-2AF42908BA26}" destId="{1E5387D1-B0D5-4A14-852D-527D8111CAFF}" srcOrd="0" destOrd="0" presId="urn:microsoft.com/office/officeart/2005/8/layout/cycle1"/>
    <dgm:cxn modelId="{3975B813-B5E0-4378-922D-8EA0BED1DC90}" type="presOf" srcId="{1E8ACBAD-6F8B-408C-8964-BF8B220F4E60}" destId="{A1B0F828-71AA-4D7A-90C8-33E06F1D0B78}" srcOrd="0" destOrd="0" presId="urn:microsoft.com/office/officeart/2005/8/layout/cycle1"/>
    <dgm:cxn modelId="{390FFF31-73EE-4F6C-807A-BF55A89FF60D}" type="presOf" srcId="{4E4122F9-C1B9-466A-8B51-D0C33402F96A}" destId="{F36D155D-6E43-4362-ABFE-7CACA324F787}" srcOrd="0" destOrd="0" presId="urn:microsoft.com/office/officeart/2005/8/layout/cycle1"/>
    <dgm:cxn modelId="{F4070934-C69D-4530-9D69-69A5E37EEBCF}" type="presOf" srcId="{3B46AD78-0E4D-4497-ACFC-30D340AA64F6}" destId="{0AEC83E8-648B-4F3D-A190-0D6443053695}" srcOrd="0" destOrd="0" presId="urn:microsoft.com/office/officeart/2005/8/layout/cycle1"/>
    <dgm:cxn modelId="{55907F35-FCCF-45C0-93BA-C5E454D1858E}" type="presOf" srcId="{A6279A14-2EBB-4E14-B176-968741B80102}" destId="{98E3F299-BBFA-415C-B707-BD04ADC827FA}" srcOrd="0" destOrd="0" presId="urn:microsoft.com/office/officeart/2005/8/layout/cycle1"/>
    <dgm:cxn modelId="{014E293F-2F3C-478B-B2C5-63337CF4C160}" type="presOf" srcId="{C4830FCA-0D2D-4161-964C-7573DCC6AE14}" destId="{CC554969-6754-4449-83AA-6A8AD0A7B751}" srcOrd="0" destOrd="0" presId="urn:microsoft.com/office/officeart/2005/8/layout/cycle1"/>
    <dgm:cxn modelId="{4C51323F-520D-44C7-8CCE-EFE9AF18D716}" srcId="{5AB3DC50-D14F-4E9A-B192-857A2A06E746}" destId="{FAAF015F-EF86-497C-B920-1E7AFAEA9AA9}" srcOrd="3" destOrd="0" parTransId="{128C3C4B-3812-4E52-B672-A40A8670554C}" sibTransId="{A6279A14-2EBB-4E14-B176-968741B80102}"/>
    <dgm:cxn modelId="{97022576-C136-4196-AEBB-6A948D83E25A}" type="presOf" srcId="{5AB3DC50-D14F-4E9A-B192-857A2A06E746}" destId="{8FA81EA7-BBB0-4D69-9E9D-C75DFA00F76C}" srcOrd="0" destOrd="0" presId="urn:microsoft.com/office/officeart/2005/8/layout/cycle1"/>
    <dgm:cxn modelId="{A7AEAB76-DB5B-4D49-B7A4-58A93FAC9E63}" type="presOf" srcId="{CC260CA1-8A38-4609-89BB-6D4A550610B1}" destId="{DFB45A86-98E8-465F-813A-2B7BD1F5D146}" srcOrd="0" destOrd="0" presId="urn:microsoft.com/office/officeart/2005/8/layout/cycle1"/>
    <dgm:cxn modelId="{7E865A77-1E31-47D2-9623-A74B304A900B}" srcId="{5AB3DC50-D14F-4E9A-B192-857A2A06E746}" destId="{3B46AD78-0E4D-4497-ACFC-30D340AA64F6}" srcOrd="1" destOrd="0" parTransId="{D299DA19-5065-4F2A-8AEC-41940C15B891}" sibTransId="{CC260CA1-8A38-4609-89BB-6D4A550610B1}"/>
    <dgm:cxn modelId="{7DFC36A4-DD61-47C8-B9AD-7628D8FE907E}" srcId="{5AB3DC50-D14F-4E9A-B192-857A2A06E746}" destId="{76C05987-2E47-4520-AE3E-3E7C6121639C}" srcOrd="0" destOrd="0" parTransId="{F187C131-6E12-41E8-954C-6C9D51859EAA}" sibTransId="{70E109B8-6C8F-4FCC-BE93-81FED488C3C6}"/>
    <dgm:cxn modelId="{2FDF67AA-7AC1-4FBB-9DA8-5C13CC99351A}" srcId="{5AB3DC50-D14F-4E9A-B192-857A2A06E746}" destId="{4E4122F9-C1B9-466A-8B51-D0C33402F96A}" srcOrd="4" destOrd="0" parTransId="{A47BC671-B1CC-4EDB-ADB6-20AECA6ECA1C}" sibTransId="{C4830FCA-0D2D-4161-964C-7573DCC6AE14}"/>
    <dgm:cxn modelId="{2320F9E4-15B8-40A4-8872-A9F34AF9560F}" type="presOf" srcId="{FAAF015F-EF86-497C-B920-1E7AFAEA9AA9}" destId="{915D2016-2395-4C3F-A945-32FE296A2C2F}" srcOrd="0" destOrd="0" presId="urn:microsoft.com/office/officeart/2005/8/layout/cycle1"/>
    <dgm:cxn modelId="{184E0EFE-4C72-4146-B5B6-5DCD44D57A7F}" type="presOf" srcId="{76C05987-2E47-4520-AE3E-3E7C6121639C}" destId="{8D44EFDC-26C9-458C-9A14-1D3603DD5E96}" srcOrd="0" destOrd="0" presId="urn:microsoft.com/office/officeart/2005/8/layout/cycle1"/>
    <dgm:cxn modelId="{388E912C-0215-4AB3-8473-688828C71CF6}" type="presParOf" srcId="{8FA81EA7-BBB0-4D69-9E9D-C75DFA00F76C}" destId="{D1F6F7AA-25FB-440F-B5A7-ECBB58E31748}" srcOrd="0" destOrd="0" presId="urn:microsoft.com/office/officeart/2005/8/layout/cycle1"/>
    <dgm:cxn modelId="{D8E93941-5746-4F0F-8540-B87646917140}" type="presParOf" srcId="{8FA81EA7-BBB0-4D69-9E9D-C75DFA00F76C}" destId="{8D44EFDC-26C9-458C-9A14-1D3603DD5E96}" srcOrd="1" destOrd="0" presId="urn:microsoft.com/office/officeart/2005/8/layout/cycle1"/>
    <dgm:cxn modelId="{569EBDA5-E2A7-4D00-93F7-8AE809E7DA10}" type="presParOf" srcId="{8FA81EA7-BBB0-4D69-9E9D-C75DFA00F76C}" destId="{F39A547C-08A0-4CF8-8B14-1E4C550DE6C5}" srcOrd="2" destOrd="0" presId="urn:microsoft.com/office/officeart/2005/8/layout/cycle1"/>
    <dgm:cxn modelId="{1E40BD05-C92E-4A5C-AEAA-D26BB7CC9789}" type="presParOf" srcId="{8FA81EA7-BBB0-4D69-9E9D-C75DFA00F76C}" destId="{5AF9D450-AA58-4BFC-862D-CAB7C57C2CCA}" srcOrd="3" destOrd="0" presId="urn:microsoft.com/office/officeart/2005/8/layout/cycle1"/>
    <dgm:cxn modelId="{099AE9A4-16DE-4903-9959-407C8DF6C0CE}" type="presParOf" srcId="{8FA81EA7-BBB0-4D69-9E9D-C75DFA00F76C}" destId="{0AEC83E8-648B-4F3D-A190-0D6443053695}" srcOrd="4" destOrd="0" presId="urn:microsoft.com/office/officeart/2005/8/layout/cycle1"/>
    <dgm:cxn modelId="{81CA3C9C-5D6F-47CF-BDC4-96DDD8661EFF}" type="presParOf" srcId="{8FA81EA7-BBB0-4D69-9E9D-C75DFA00F76C}" destId="{DFB45A86-98E8-465F-813A-2B7BD1F5D146}" srcOrd="5" destOrd="0" presId="urn:microsoft.com/office/officeart/2005/8/layout/cycle1"/>
    <dgm:cxn modelId="{9742AF50-B68E-498B-B38E-3403C5A3255C}" type="presParOf" srcId="{8FA81EA7-BBB0-4D69-9E9D-C75DFA00F76C}" destId="{F34DD402-59A0-4FCA-9912-CB1DC542B392}" srcOrd="6" destOrd="0" presId="urn:microsoft.com/office/officeart/2005/8/layout/cycle1"/>
    <dgm:cxn modelId="{711C6DC3-C9D2-454D-BC30-EA2E3AF8AD16}" type="presParOf" srcId="{8FA81EA7-BBB0-4D69-9E9D-C75DFA00F76C}" destId="{1E5387D1-B0D5-4A14-852D-527D8111CAFF}" srcOrd="7" destOrd="0" presId="urn:microsoft.com/office/officeart/2005/8/layout/cycle1"/>
    <dgm:cxn modelId="{93D44D68-6E6A-4709-9ED9-50B0E5FD8E93}" type="presParOf" srcId="{8FA81EA7-BBB0-4D69-9E9D-C75DFA00F76C}" destId="{A1B0F828-71AA-4D7A-90C8-33E06F1D0B78}" srcOrd="8" destOrd="0" presId="urn:microsoft.com/office/officeart/2005/8/layout/cycle1"/>
    <dgm:cxn modelId="{24267B3C-264D-4E0D-ABDF-2082D9F47340}" type="presParOf" srcId="{8FA81EA7-BBB0-4D69-9E9D-C75DFA00F76C}" destId="{267DA55F-E169-4BAE-A8F2-EC4B229E1CFC}" srcOrd="9" destOrd="0" presId="urn:microsoft.com/office/officeart/2005/8/layout/cycle1"/>
    <dgm:cxn modelId="{6DDCF807-282D-47EE-AD3F-21CAC9C52AB9}" type="presParOf" srcId="{8FA81EA7-BBB0-4D69-9E9D-C75DFA00F76C}" destId="{915D2016-2395-4C3F-A945-32FE296A2C2F}" srcOrd="10" destOrd="0" presId="urn:microsoft.com/office/officeart/2005/8/layout/cycle1"/>
    <dgm:cxn modelId="{112BC3D3-0A7C-4805-B562-7AC4C7B134B2}" type="presParOf" srcId="{8FA81EA7-BBB0-4D69-9E9D-C75DFA00F76C}" destId="{98E3F299-BBFA-415C-B707-BD04ADC827FA}" srcOrd="11" destOrd="0" presId="urn:microsoft.com/office/officeart/2005/8/layout/cycle1"/>
    <dgm:cxn modelId="{E143204E-139A-42D9-8515-D82AAEF8E5F9}" type="presParOf" srcId="{8FA81EA7-BBB0-4D69-9E9D-C75DFA00F76C}" destId="{F56B6D39-01FC-47C7-BC93-C4A15AFE1002}" srcOrd="12" destOrd="0" presId="urn:microsoft.com/office/officeart/2005/8/layout/cycle1"/>
    <dgm:cxn modelId="{5876C794-413F-4A73-9D0E-E4D6BFDA0303}" type="presParOf" srcId="{8FA81EA7-BBB0-4D69-9E9D-C75DFA00F76C}" destId="{F36D155D-6E43-4362-ABFE-7CACA324F787}" srcOrd="13" destOrd="0" presId="urn:microsoft.com/office/officeart/2005/8/layout/cycle1"/>
    <dgm:cxn modelId="{4D33642B-35A5-4A44-BAB8-4A202932FEA7}" type="presParOf" srcId="{8FA81EA7-BBB0-4D69-9E9D-C75DFA00F76C}" destId="{CC554969-6754-4449-83AA-6A8AD0A7B75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4EFDC-26C9-458C-9A14-1D3603DD5E96}">
      <dsp:nvSpPr>
        <dsp:cNvPr id="0" name=""/>
        <dsp:cNvSpPr/>
      </dsp:nvSpPr>
      <dsp:spPr>
        <a:xfrm>
          <a:off x="4074694" y="49228"/>
          <a:ext cx="3246822" cy="162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Lucida Bright" pitchFamily="18" charset="0"/>
            </a:rPr>
            <a:t>Kebijakan</a:t>
          </a:r>
          <a:r>
            <a:rPr lang="en-US" sz="2000" kern="1200" dirty="0">
              <a:latin typeface="Lucida Bright" pitchFamily="18" charset="0"/>
            </a:rPr>
            <a:t> </a:t>
          </a:r>
          <a:r>
            <a:rPr lang="en-US" sz="2000" kern="1200" dirty="0" err="1">
              <a:latin typeface="Lucida Bright" pitchFamily="18" charset="0"/>
            </a:rPr>
            <a:t>dan</a:t>
          </a:r>
          <a:r>
            <a:rPr lang="en-US" sz="2000" kern="1200" dirty="0">
              <a:latin typeface="Lucida Bright" pitchFamily="18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Lucida Bright" pitchFamily="18" charset="0"/>
            </a:rPr>
            <a:t>Komitmen</a:t>
          </a:r>
          <a:endParaRPr lang="en-US" sz="2000" kern="1200" dirty="0">
            <a:latin typeface="Lucida Bright" pitchFamily="18" charset="0"/>
          </a:endParaRPr>
        </a:p>
      </dsp:txBody>
      <dsp:txXfrm>
        <a:off x="4074694" y="49228"/>
        <a:ext cx="3246822" cy="1624621"/>
      </dsp:txXfrm>
    </dsp:sp>
    <dsp:sp modelId="{F39A547C-08A0-4CF8-8B14-1E4C550DE6C5}">
      <dsp:nvSpPr>
        <dsp:cNvPr id="0" name=""/>
        <dsp:cNvSpPr/>
      </dsp:nvSpPr>
      <dsp:spPr>
        <a:xfrm>
          <a:off x="1128214" y="1578"/>
          <a:ext cx="6097974" cy="6097974"/>
        </a:xfrm>
        <a:prstGeom prst="circularArrow">
          <a:avLst>
            <a:gd name="adj1" fmla="val 5195"/>
            <a:gd name="adj2" fmla="val 335551"/>
            <a:gd name="adj3" fmla="val 21294717"/>
            <a:gd name="adj4" fmla="val 1976494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EC83E8-648B-4F3D-A190-0D6443053695}">
      <dsp:nvSpPr>
        <dsp:cNvPr id="0" name=""/>
        <dsp:cNvSpPr/>
      </dsp:nvSpPr>
      <dsp:spPr>
        <a:xfrm>
          <a:off x="5868729" y="3074389"/>
          <a:ext cx="1624621" cy="162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Lucida Bright" pitchFamily="18" charset="0"/>
            </a:rPr>
            <a:t>Perencanaan</a:t>
          </a:r>
          <a:endParaRPr lang="en-US" sz="2000" kern="1200" dirty="0">
            <a:latin typeface="Lucida Bright" pitchFamily="18" charset="0"/>
          </a:endParaRPr>
        </a:p>
      </dsp:txBody>
      <dsp:txXfrm>
        <a:off x="5868729" y="3074389"/>
        <a:ext cx="1624621" cy="1624621"/>
      </dsp:txXfrm>
    </dsp:sp>
    <dsp:sp modelId="{DFB45A86-98E8-465F-813A-2B7BD1F5D146}">
      <dsp:nvSpPr>
        <dsp:cNvPr id="0" name=""/>
        <dsp:cNvSpPr/>
      </dsp:nvSpPr>
      <dsp:spPr>
        <a:xfrm>
          <a:off x="1058697" y="1578"/>
          <a:ext cx="6097974" cy="6097974"/>
        </a:xfrm>
        <a:prstGeom prst="circularArrow">
          <a:avLst>
            <a:gd name="adj1" fmla="val 5195"/>
            <a:gd name="adj2" fmla="val 335551"/>
            <a:gd name="adj3" fmla="val 4016227"/>
            <a:gd name="adj4" fmla="val 2252029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387D1-B0D5-4A14-852D-527D8111CAFF}">
      <dsp:nvSpPr>
        <dsp:cNvPr id="0" name=""/>
        <dsp:cNvSpPr/>
      </dsp:nvSpPr>
      <dsp:spPr>
        <a:xfrm>
          <a:off x="3295374" y="4944041"/>
          <a:ext cx="1624621" cy="162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Lucida Bright" pitchFamily="18" charset="0"/>
            </a:rPr>
            <a:t>Penerapan</a:t>
          </a:r>
          <a:r>
            <a:rPr lang="en-US" sz="2000" kern="1200" dirty="0">
              <a:latin typeface="Lucida Bright" pitchFamily="18" charset="0"/>
            </a:rPr>
            <a:t> </a:t>
          </a:r>
        </a:p>
      </dsp:txBody>
      <dsp:txXfrm>
        <a:off x="3295374" y="4944041"/>
        <a:ext cx="1624621" cy="1624621"/>
      </dsp:txXfrm>
    </dsp:sp>
    <dsp:sp modelId="{A1B0F828-71AA-4D7A-90C8-33E06F1D0B78}">
      <dsp:nvSpPr>
        <dsp:cNvPr id="0" name=""/>
        <dsp:cNvSpPr/>
      </dsp:nvSpPr>
      <dsp:spPr>
        <a:xfrm>
          <a:off x="1058697" y="1578"/>
          <a:ext cx="6097974" cy="6097974"/>
        </a:xfrm>
        <a:prstGeom prst="circularArrow">
          <a:avLst>
            <a:gd name="adj1" fmla="val 5195"/>
            <a:gd name="adj2" fmla="val 335551"/>
            <a:gd name="adj3" fmla="val 8212421"/>
            <a:gd name="adj4" fmla="val 644822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5D2016-2395-4C3F-A945-32FE296A2C2F}">
      <dsp:nvSpPr>
        <dsp:cNvPr id="0" name=""/>
        <dsp:cNvSpPr/>
      </dsp:nvSpPr>
      <dsp:spPr>
        <a:xfrm>
          <a:off x="722018" y="3074389"/>
          <a:ext cx="1624621" cy="162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Lucida Bright" pitchFamily="18" charset="0"/>
            </a:rPr>
            <a:t>Pemantauan</a:t>
          </a:r>
          <a:r>
            <a:rPr lang="en-US" sz="1600" kern="1200" dirty="0">
              <a:latin typeface="Lucida Bright" pitchFamily="18" charset="0"/>
            </a:rPr>
            <a:t> &amp; </a:t>
          </a:r>
          <a:r>
            <a:rPr lang="en-US" sz="1600" kern="1200" dirty="0" err="1">
              <a:latin typeface="Lucida Bright" pitchFamily="18" charset="0"/>
            </a:rPr>
            <a:t>Koreksi</a:t>
          </a:r>
          <a:r>
            <a:rPr lang="en-US" sz="1600" kern="1200" dirty="0">
              <a:latin typeface="Lucida Bright" pitchFamily="18" charset="0"/>
            </a:rPr>
            <a:t> </a:t>
          </a:r>
        </a:p>
      </dsp:txBody>
      <dsp:txXfrm>
        <a:off x="722018" y="3074389"/>
        <a:ext cx="1624621" cy="1624621"/>
      </dsp:txXfrm>
    </dsp:sp>
    <dsp:sp modelId="{98E3F299-BBFA-415C-B707-BD04ADC827FA}">
      <dsp:nvSpPr>
        <dsp:cNvPr id="0" name=""/>
        <dsp:cNvSpPr/>
      </dsp:nvSpPr>
      <dsp:spPr>
        <a:xfrm>
          <a:off x="1058697" y="1578"/>
          <a:ext cx="6097974" cy="6097974"/>
        </a:xfrm>
        <a:prstGeom prst="circularArrow">
          <a:avLst>
            <a:gd name="adj1" fmla="val 5195"/>
            <a:gd name="adj2" fmla="val 335551"/>
            <a:gd name="adj3" fmla="val 12299503"/>
            <a:gd name="adj4" fmla="val 1076973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6D155D-6E43-4362-ABFE-7CACA324F787}">
      <dsp:nvSpPr>
        <dsp:cNvPr id="0" name=""/>
        <dsp:cNvSpPr/>
      </dsp:nvSpPr>
      <dsp:spPr>
        <a:xfrm>
          <a:off x="1704953" y="49228"/>
          <a:ext cx="1624621" cy="162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Lucida Bright" pitchFamily="18" charset="0"/>
            </a:rPr>
            <a:t>Tinjauan</a:t>
          </a:r>
          <a:r>
            <a:rPr lang="en-US" sz="2000" kern="1200" dirty="0">
              <a:latin typeface="Lucida Bright" pitchFamily="18" charset="0"/>
            </a:rPr>
            <a:t> </a:t>
          </a:r>
          <a:r>
            <a:rPr lang="en-US" sz="2000" kern="1200" dirty="0" err="1">
              <a:latin typeface="Lucida Bright" pitchFamily="18" charset="0"/>
            </a:rPr>
            <a:t>Manajemen</a:t>
          </a:r>
          <a:endParaRPr lang="en-US" sz="2000" kern="1200" dirty="0">
            <a:latin typeface="Lucida Bright" pitchFamily="18" charset="0"/>
          </a:endParaRPr>
        </a:p>
      </dsp:txBody>
      <dsp:txXfrm>
        <a:off x="1704953" y="49228"/>
        <a:ext cx="1624621" cy="1624621"/>
      </dsp:txXfrm>
    </dsp:sp>
    <dsp:sp modelId="{CC554969-6754-4449-83AA-6A8AD0A7B751}">
      <dsp:nvSpPr>
        <dsp:cNvPr id="0" name=""/>
        <dsp:cNvSpPr/>
      </dsp:nvSpPr>
      <dsp:spPr>
        <a:xfrm>
          <a:off x="1402989" y="-71475"/>
          <a:ext cx="6097974" cy="6097974"/>
        </a:xfrm>
        <a:prstGeom prst="circularArrow">
          <a:avLst>
            <a:gd name="adj1" fmla="val 5195"/>
            <a:gd name="adj2" fmla="val 335551"/>
            <a:gd name="adj3" fmla="val 15822534"/>
            <a:gd name="adj4" fmla="val 1519723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4473D-F1A2-429C-85BB-574AC39DBABF}" type="datetimeFigureOut">
              <a:rPr lang="id-ID" smtClean="0"/>
              <a:pPr/>
              <a:t>20/03/2024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27C4-1947-46B6-8A94-1FF8CDD634C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199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JA-ANZ </a:t>
            </a:r>
            <a:r>
              <a:rPr lang="en-US" dirty="0"/>
              <a:t>(Joint</a:t>
            </a:r>
            <a:r>
              <a:rPr lang="en-US" baseline="0" dirty="0"/>
              <a:t> Accreditation System of Australia and New Zealand)</a:t>
            </a:r>
            <a:r>
              <a:rPr lang="en-US" baseline="0" dirty="0">
                <a:sym typeface="Wingdings" panose="05000000000000000000" pitchFamily="2" charset="2"/>
              </a:rPr>
              <a:t>Forum </a:t>
            </a:r>
            <a:r>
              <a:rPr lang="en-US" baseline="0" dirty="0" err="1">
                <a:sym typeface="Wingdings" panose="05000000000000000000" pitchFamily="2" charset="2"/>
              </a:rPr>
              <a:t>akreditasi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internasional</a:t>
            </a:r>
            <a:r>
              <a:rPr lang="en-US" baseline="0" dirty="0">
                <a:sym typeface="Wingdings" panose="05000000000000000000" pitchFamily="2" charset="2"/>
              </a:rPr>
              <a:t> (IAF) </a:t>
            </a:r>
            <a:r>
              <a:rPr lang="en-US" baseline="0" dirty="0" err="1">
                <a:sym typeface="Wingdings" panose="05000000000000000000" pitchFamily="2" charset="2"/>
              </a:rPr>
              <a:t>dan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Assosiasi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Lembaga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Sertifikasi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Terakreditasi</a:t>
            </a:r>
            <a:r>
              <a:rPr lang="en-US" baseline="0" dirty="0">
                <a:sym typeface="Wingdings" panose="05000000000000000000" pitchFamily="2" charset="2"/>
              </a:rPr>
              <a:t> (AACB).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617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4CE8DA3-8542-4CAC-9590-C600EFA322B5}" type="datetime1">
              <a:rPr lang="en-US" smtClean="0"/>
              <a:pPr>
                <a:defRPr/>
              </a:pPr>
              <a:t>3/20/2024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05FD68-11B3-46C2-92D2-AD8E750B03A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7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82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31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65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0DC243-4F5E-430C-921D-6FD55A6FB9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84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03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26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0DC243-4F5E-430C-921D-6FD55A6FB9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438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664DB7-1801-4CD6-8130-72A815F57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98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914203-288A-4803-80A5-D825079C5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3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52CA5-0CE5-4C99-8E33-D51DD7394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6886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51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8" r:id="rId3"/>
    <p:sldLayoutId id="2147483669" r:id="rId4"/>
    <p:sldLayoutId id="2147483671" r:id="rId5"/>
    <p:sldLayoutId id="2147483672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8809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1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" y="920"/>
            <a:ext cx="9141547" cy="68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880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05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1D0B46-54AE-48A6-9714-B82EEB607E84}"/>
              </a:ext>
            </a:extLst>
          </p:cNvPr>
          <p:cNvSpPr/>
          <p:nvPr/>
        </p:nvSpPr>
        <p:spPr>
          <a:xfrm>
            <a:off x="323528" y="980728"/>
            <a:ext cx="8208912" cy="2448272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SISTEM MANAJEMEN K3 </a:t>
            </a:r>
            <a:endParaRPr lang="en-US" sz="5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id-ID" sz="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(SMK3</a:t>
            </a:r>
            <a:r>
              <a:rPr lang="id-ID" sz="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5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CD0AD7-452F-4AE5-AC40-5822B1A82FB9}"/>
              </a:ext>
            </a:extLst>
          </p:cNvPr>
          <p:cNvSpPr/>
          <p:nvPr/>
        </p:nvSpPr>
        <p:spPr>
          <a:xfrm>
            <a:off x="1115616" y="4077072"/>
            <a:ext cx="6684952" cy="936104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</a:rPr>
              <a:t>Disusun</a:t>
            </a:r>
            <a:r>
              <a:rPr lang="en-US" sz="2500" dirty="0">
                <a:latin typeface="Arial" panose="020B0604020202020204" pitchFamily="34" charset="0"/>
              </a:rPr>
              <a:t>:</a:t>
            </a:r>
          </a:p>
          <a:p>
            <a:pPr algn="ctr"/>
            <a:r>
              <a:rPr lang="en-US" sz="2500" dirty="0">
                <a:latin typeface="Arial" panose="020B0604020202020204" pitchFamily="34" charset="0"/>
              </a:rPr>
              <a:t>Tim </a:t>
            </a:r>
            <a:r>
              <a:rPr lang="en-US" sz="2500" dirty="0" err="1">
                <a:latin typeface="Arial" panose="020B0604020202020204" pitchFamily="34" charset="0"/>
              </a:rPr>
              <a:t>pengampu</a:t>
            </a:r>
            <a:r>
              <a:rPr lang="en-US" sz="2500" dirty="0">
                <a:latin typeface="Arial" panose="020B0604020202020204" pitchFamily="34" charset="0"/>
              </a:rPr>
              <a:t> STKA SV UNS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5742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Kebijakan</a:t>
            </a:r>
            <a:r>
              <a:rPr lang="en-US" sz="3200" b="1" dirty="0"/>
              <a:t> SMK3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0852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err="1"/>
              <a:t>Kebijakan</a:t>
            </a:r>
            <a:r>
              <a:rPr lang="en-US" sz="2400" dirty="0"/>
              <a:t> SMK3, </a:t>
            </a:r>
            <a:r>
              <a:rPr lang="en-US" sz="2400" dirty="0" err="1"/>
              <a:t>memuat</a:t>
            </a:r>
            <a:r>
              <a:rPr lang="en-US" sz="2400" dirty="0"/>
              <a:t> paling </a:t>
            </a:r>
            <a:r>
              <a:rPr lang="en-US" sz="2400" dirty="0" err="1"/>
              <a:t>sedikit</a:t>
            </a:r>
            <a:r>
              <a:rPr lang="en-US" sz="2400" dirty="0"/>
              <a:t>:</a:t>
            </a:r>
          </a:p>
          <a:p>
            <a:pPr algn="just"/>
            <a:r>
              <a:rPr lang="en-US" sz="2400" dirty="0" err="1"/>
              <a:t>Lingkup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,</a:t>
            </a:r>
          </a:p>
          <a:p>
            <a:pPr algn="just"/>
            <a:r>
              <a:rPr lang="en-US" sz="2400" dirty="0" err="1"/>
              <a:t>Visi</a:t>
            </a:r>
            <a:r>
              <a:rPr lang="en-US" sz="2400" dirty="0"/>
              <a:t>,</a:t>
            </a:r>
          </a:p>
          <a:p>
            <a:pPr algn="just"/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kecelakaan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,</a:t>
            </a:r>
          </a:p>
          <a:p>
            <a:pPr algn="just"/>
            <a:r>
              <a:rPr lang="en-US" sz="2400" dirty="0" err="1"/>
              <a:t>Berkomitmen</a:t>
            </a:r>
            <a:r>
              <a:rPr lang="en-US" sz="2400" dirty="0"/>
              <a:t>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bahaya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risiko‐risiko</a:t>
            </a:r>
            <a:r>
              <a:rPr lang="en-US" sz="2400" dirty="0"/>
              <a:t> K3,</a:t>
            </a:r>
          </a:p>
          <a:p>
            <a:pPr algn="just"/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konsultasi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partisipasi</a:t>
            </a:r>
            <a:r>
              <a:rPr lang="en-US" sz="2400" dirty="0"/>
              <a:t> K3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karyawan</a:t>
            </a:r>
            <a:endParaRPr lang="en-US" sz="2400" dirty="0"/>
          </a:p>
          <a:p>
            <a:pPr algn="just"/>
            <a:r>
              <a:rPr lang="en-US" sz="2400" dirty="0" err="1"/>
              <a:t>Perbaikan</a:t>
            </a:r>
            <a:r>
              <a:rPr lang="en-US" sz="2400" dirty="0"/>
              <a:t>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menerus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K3,</a:t>
            </a:r>
          </a:p>
          <a:p>
            <a:pPr algn="just"/>
            <a:r>
              <a:rPr lang="en-US" sz="2400" dirty="0" err="1"/>
              <a:t>Mematuhi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perundangan</a:t>
            </a:r>
            <a:r>
              <a:rPr lang="en-US" sz="2400" dirty="0"/>
              <a:t> K3,</a:t>
            </a:r>
          </a:p>
          <a:p>
            <a:pPr algn="just"/>
            <a:r>
              <a:rPr lang="en-US" sz="2400" dirty="0" err="1"/>
              <a:t>Menetapkan</a:t>
            </a:r>
            <a:r>
              <a:rPr lang="en-US" sz="2400" dirty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K3/</a:t>
            </a:r>
            <a:r>
              <a:rPr lang="en-US" sz="2400" dirty="0" err="1"/>
              <a:t>Sasaran</a:t>
            </a:r>
            <a:r>
              <a:rPr lang="en-US" sz="2400" dirty="0"/>
              <a:t> K3.</a:t>
            </a:r>
          </a:p>
        </p:txBody>
      </p:sp>
    </p:spTree>
    <p:extLst>
      <p:ext uri="{BB962C8B-B14F-4D97-AF65-F5344CB8AC3E}">
        <p14:creationId xmlns:p14="http://schemas.microsoft.com/office/powerpoint/2010/main" val="272313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244"/>
            <a:ext cx="8229600" cy="1143000"/>
          </a:xfrm>
        </p:spPr>
        <p:txBody>
          <a:bodyPr/>
          <a:lstStyle/>
          <a:p>
            <a:r>
              <a:rPr lang="en-US" sz="3200" b="1" dirty="0"/>
              <a:t>PENJELASAN SINGKAT OHSAS 18001:2007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01419"/>
          </a:xfrm>
        </p:spPr>
        <p:txBody>
          <a:bodyPr/>
          <a:lstStyle/>
          <a:p>
            <a:pPr algn="just"/>
            <a:r>
              <a:rPr lang="en-US" sz="2400" b="1" dirty="0"/>
              <a:t>OHSAS 18001:2007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digantikan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/>
              <a:t>ISO 45001:2018.</a:t>
            </a:r>
          </a:p>
          <a:p>
            <a:pPr algn="just"/>
            <a:r>
              <a:rPr lang="en-US" sz="2400" dirty="0"/>
              <a:t>OHSAS: Occupational Health &amp; Safety Assessment Series</a:t>
            </a:r>
          </a:p>
          <a:p>
            <a:pPr algn="just"/>
            <a:r>
              <a:rPr lang="en-US" sz="2400" dirty="0"/>
              <a:t>OHSAS: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keselamatan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(SMK3).</a:t>
            </a:r>
          </a:p>
          <a:p>
            <a:pPr algn="just"/>
            <a:r>
              <a:rPr lang="en-US" sz="2400" dirty="0"/>
              <a:t>SMK3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keselamatan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, </a:t>
            </a:r>
            <a:r>
              <a:rPr lang="en-US" sz="2400" dirty="0" err="1"/>
              <a:t>contoh</a:t>
            </a:r>
            <a:r>
              <a:rPr lang="en-US" sz="2400" dirty="0"/>
              <a:t> OHSAS 18001:2007, SMK3 PP 50/2012 </a:t>
            </a:r>
            <a:r>
              <a:rPr lang="en-US" sz="2400" dirty="0" err="1"/>
              <a:t>dan</a:t>
            </a:r>
            <a:r>
              <a:rPr lang="en-US" sz="2400" dirty="0"/>
              <a:t> ISO 45001:2018.</a:t>
            </a:r>
          </a:p>
          <a:p>
            <a:pPr algn="just"/>
            <a:r>
              <a:rPr lang="en-US" sz="2400" dirty="0"/>
              <a:t>ISO 45001:2018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mensertifikasi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melainkan</a:t>
            </a:r>
            <a:r>
              <a:rPr lang="en-US" sz="2400" dirty="0"/>
              <a:t> </a:t>
            </a:r>
            <a:r>
              <a:rPr lang="en-US" sz="2400" b="1" dirty="0" err="1"/>
              <a:t>mensertifikasi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manajemennya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lingkup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alamat</a:t>
            </a:r>
            <a:r>
              <a:rPr lang="en-US" sz="2400" dirty="0"/>
              <a:t> </a:t>
            </a:r>
            <a:r>
              <a:rPr lang="en-US" sz="2400" dirty="0" err="1"/>
              <a:t>perusahan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049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57620" y="2500306"/>
            <a:ext cx="1500198" cy="1571636"/>
            <a:chOff x="144" y="1056"/>
            <a:chExt cx="3024" cy="2832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8" name="AutoShape 14"/>
            <p:cNvSpPr>
              <a:spLocks noChangeArrowheads="1"/>
            </p:cNvSpPr>
            <p:nvPr/>
          </p:nvSpPr>
          <p:spPr bwMode="auto">
            <a:xfrm>
              <a:off x="144" y="1056"/>
              <a:ext cx="3024" cy="2832"/>
            </a:xfrm>
            <a:prstGeom prst="diamond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49" name="Picture 15" descr="pdca-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9" y="1495"/>
              <a:ext cx="2537" cy="19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  <p:graphicFrame>
        <p:nvGraphicFramePr>
          <p:cNvPr id="46" name="Diagram 45"/>
          <p:cNvGraphicFramePr/>
          <p:nvPr/>
        </p:nvGraphicFramePr>
        <p:xfrm>
          <a:off x="700030" y="-152400"/>
          <a:ext cx="821537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500430" y="857232"/>
            <a:ext cx="2714644" cy="3571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Kebijakan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K3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00694" y="1464455"/>
            <a:ext cx="3357586" cy="607223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2.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Identifikasi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Bahaya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, Tingkat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Resiko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&amp; 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Rencana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Pengendalian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17937" y="3357562"/>
            <a:ext cx="3411781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5.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Struktur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Organisasi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Sumberdaya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00694" y="2571744"/>
            <a:ext cx="3000396" cy="357190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4.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Sasaran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Program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Kerja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K3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500694" y="4643446"/>
            <a:ext cx="3357586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8.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Dokumentasi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 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83450" y="3786190"/>
            <a:ext cx="3517706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6.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Kompetensi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Sistim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Pelatihan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K3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61280" y="4214818"/>
            <a:ext cx="3397000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7.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Komunikasi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Konsultasi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K3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93304" y="2143116"/>
            <a:ext cx="2936348" cy="357190"/>
          </a:xfrm>
          <a:prstGeom prst="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3.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Peraturan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Standar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K3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493304" y="5610228"/>
            <a:ext cx="2793472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10.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Pengendalian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Operasional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503646" y="6038856"/>
            <a:ext cx="3283196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11.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Kesiagaan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&amp;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Tanggap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darurat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158" y="2819400"/>
            <a:ext cx="3858701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12.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Pengukuran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Pemantauan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57158" y="4214818"/>
            <a:ext cx="3858701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14.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Penyelidikan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Insiden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Ketidak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sesuaian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Tindakan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perbaikan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Pencegahan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57158" y="4929198"/>
            <a:ext cx="2796744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15.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Pengendalian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Rekaman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57158" y="2071678"/>
            <a:ext cx="3643306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17. 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Peninjauan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Ulang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Manajemen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9786" y="3305172"/>
            <a:ext cx="3773586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13.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Evaluasi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Kepatuhan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00694" y="5181600"/>
            <a:ext cx="3357586" cy="357190"/>
          </a:xfrm>
          <a:prstGeom prst="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9.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Pengendalian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Dokumen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57158" y="5429264"/>
            <a:ext cx="2796744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16.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Pemeriksaan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Internal. </a:t>
            </a:r>
            <a:endParaRPr lang="en-SG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343400" y="0"/>
            <a:ext cx="48006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SISTEM MANAJEMEN K3/ OHSAS 18001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8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7504" y="0"/>
          <a:ext cx="8858250" cy="6118614"/>
        </p:xfrm>
        <a:graphic>
          <a:graphicData uri="http://schemas.openxmlformats.org/drawingml/2006/table">
            <a:tbl>
              <a:tblPr/>
              <a:tblGrid>
                <a:gridCol w="40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7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6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No.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Prinsip Dasar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Sub. Kegiatan-Penilaian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Jumlah Syarat Resiko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No.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Tinggi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Sedang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Kecil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Kebijakan K3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Perencanaan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2.1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Identifikasi bahaya, Penilaian Resiko dan Pengendaliannya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2.2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Pemenuhan perundang-undangan dan persyaratan lainnya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2.3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Sasaran dan Program Kerja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Penerapan dan Operasi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Sumber Daya, Struktur Organisasi dan Pertanggungjawaban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Kompetensi, Pelatihan dan Kepedulian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Komunikasi, Keterlibatan dan Konsultasi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Dokumentasi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Pengendalian Dokumen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Pengendalian Operasional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3.7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Kesiagaan dan Tanggap darurat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Pemeriksaan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4.1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Pengukuran dan Pemantauan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4.2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Evaluasi Kepatuhan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4.3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Penyelidikan insiden, Ketidaksesuaian, Tindakan perbaikan dan pencegahan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4.4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Pengendalian Rekaman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4.5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Audit Internal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Tinjauan Manajemen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endParaRPr kumimoji="0" lang="fi-F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Jumlah</a:t>
                      </a: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159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124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5248275" algn="r"/>
                          <a:tab pos="5754688" algn="r"/>
                        </a:tabLst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93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725" marR="537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" y="6500813"/>
            <a:ext cx="21717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solidFill>
                  <a:srgbClr val="FFC000"/>
                </a:solidFill>
              </a:rPr>
              <a:t>Kurang</a:t>
            </a:r>
            <a:r>
              <a:rPr lang="en-US" dirty="0">
                <a:solidFill>
                  <a:srgbClr val="FFC000"/>
                </a:solidFill>
              </a:rPr>
              <a:t>  = 0 – 59%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1375" y="6488113"/>
            <a:ext cx="2562225" cy="369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solidFill>
                  <a:schemeClr val="bg1"/>
                </a:solidFill>
              </a:rPr>
              <a:t>Sedang</a:t>
            </a:r>
            <a:r>
              <a:rPr lang="en-US" dirty="0">
                <a:solidFill>
                  <a:schemeClr val="bg1"/>
                </a:solidFill>
              </a:rPr>
              <a:t>  = 60 – 85%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1775" y="6453336"/>
            <a:ext cx="2119313" cy="36988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Baik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 =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diatas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85% </a:t>
            </a:r>
          </a:p>
        </p:txBody>
      </p:sp>
    </p:spTree>
    <p:extLst>
      <p:ext uri="{BB962C8B-B14F-4D97-AF65-F5344CB8AC3E}">
        <p14:creationId xmlns:p14="http://schemas.microsoft.com/office/powerpoint/2010/main" val="3191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563562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a typeface="ＭＳ Ｐゴシック" charset="-128"/>
              </a:rPr>
              <a:t>PENILAIAN TINGKAT PENERAPAN SMK3</a:t>
            </a:r>
            <a:r>
              <a:rPr lang="en-US" sz="3600" dirty="0">
                <a:solidFill>
                  <a:srgbClr val="FFC000"/>
                </a:solidFill>
                <a:ea typeface="ＭＳ Ｐゴシック" charset="-128"/>
              </a:rPr>
              <a:t> </a:t>
            </a:r>
          </a:p>
        </p:txBody>
      </p:sp>
      <p:graphicFrame>
        <p:nvGraphicFramePr>
          <p:cNvPr id="47166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77369"/>
              </p:ext>
            </p:extLst>
          </p:nvPr>
        </p:nvGraphicFramePr>
        <p:xfrm>
          <a:off x="609600" y="1397000"/>
          <a:ext cx="8229600" cy="4442778"/>
        </p:xfrm>
        <a:graphic>
          <a:graphicData uri="http://schemas.openxmlformats.org/drawingml/2006/table">
            <a:tbl>
              <a:tblPr/>
              <a:tblGrid>
                <a:gridCol w="188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Tingkat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pencapaian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penerapan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Permen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No. 05/1996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 No. 50/2012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0-59% dari total kriteria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Tindakan hukum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Tingkat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penilaian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Penerapan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Kurang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60-84% dari total kriteria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Sertifikat dan bendera perak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ingkat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penilaian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Penerapan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Baik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85-100%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dari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total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kriteria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Sertifikat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bendera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emas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Tingkat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Penilaian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Penerapan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Memuaskan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4754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PEDOMAN DAN MANUAL SMK3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95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PEDOMAN SMK3 PP 50/2012: (</a:t>
            </a:r>
            <a:r>
              <a:rPr lang="en-US" sz="2400" dirty="0" err="1"/>
              <a:t>Lampiran</a:t>
            </a:r>
            <a:r>
              <a:rPr lang="en-US" sz="2400" dirty="0"/>
              <a:t> I PP 50/2012)</a:t>
            </a:r>
          </a:p>
          <a:p>
            <a:pPr marL="0" indent="0">
              <a:buNone/>
            </a:pPr>
            <a:r>
              <a:rPr lang="en-US" sz="2400" dirty="0"/>
              <a:t>MANUAL SMK3 PP 50/2012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 err="1"/>
              <a:t>Kebijakan</a:t>
            </a:r>
            <a:r>
              <a:rPr lang="en-US" sz="2400" dirty="0"/>
              <a:t> K3,</a:t>
            </a:r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Rencana</a:t>
            </a:r>
            <a:r>
              <a:rPr lang="en-US" sz="2400" dirty="0"/>
              <a:t> (</a:t>
            </a:r>
            <a:r>
              <a:rPr lang="en-US" sz="2400" dirty="0" err="1"/>
              <a:t>Sasaran</a:t>
            </a:r>
            <a:r>
              <a:rPr lang="en-US" sz="2400" dirty="0"/>
              <a:t>, Target </a:t>
            </a:r>
            <a:r>
              <a:rPr lang="en-US" sz="2400" dirty="0" err="1"/>
              <a:t>dan</a:t>
            </a:r>
            <a:r>
              <a:rPr lang="en-US" sz="2400" dirty="0"/>
              <a:t> Program) K3,</a:t>
            </a:r>
          </a:p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Prosedur‐prosedur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4. </a:t>
            </a:r>
            <a:r>
              <a:rPr lang="en-US" sz="2400" dirty="0" err="1"/>
              <a:t>Instruksi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5. </a:t>
            </a:r>
            <a:r>
              <a:rPr lang="en-US" sz="2400" dirty="0" err="1"/>
              <a:t>Formulir‐formulir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6.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wewenang</a:t>
            </a:r>
            <a:r>
              <a:rPr lang="en-US" sz="2400" dirty="0"/>
              <a:t> K3.</a:t>
            </a:r>
          </a:p>
        </p:txBody>
      </p:sp>
    </p:spTree>
    <p:extLst>
      <p:ext uri="{BB962C8B-B14F-4D97-AF65-F5344CB8AC3E}">
        <p14:creationId xmlns:p14="http://schemas.microsoft.com/office/powerpoint/2010/main" val="844708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22114"/>
          </a:xfrm>
        </p:spPr>
        <p:txBody>
          <a:bodyPr/>
          <a:lstStyle/>
          <a:p>
            <a:r>
              <a:rPr lang="en-US" sz="2800" b="1" dirty="0" err="1"/>
              <a:t>Langkah-langkah</a:t>
            </a:r>
            <a:r>
              <a:rPr lang="en-US" sz="2800" b="1" dirty="0"/>
              <a:t> </a:t>
            </a:r>
            <a:r>
              <a:rPr lang="en-US" sz="2800" b="1" dirty="0" err="1"/>
              <a:t>Penerapan</a:t>
            </a:r>
            <a:r>
              <a:rPr lang="en-US" sz="2800" b="1" dirty="0"/>
              <a:t> SMK3 </a:t>
            </a:r>
            <a:r>
              <a:rPr lang="en-US" sz="2800" b="1" dirty="0" err="1"/>
              <a:t>menurut</a:t>
            </a:r>
            <a:r>
              <a:rPr lang="en-US" sz="2800" b="1" dirty="0"/>
              <a:t> OHSAS 18001:2007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762"/>
            <a:ext cx="8229600" cy="4943401"/>
          </a:xfrm>
        </p:spPr>
        <p:txBody>
          <a:bodyPr/>
          <a:lstStyle/>
          <a:p>
            <a:pPr marL="514350" indent="-514350" algn="just">
              <a:buFont typeface="+mj-lt"/>
              <a:buAutoNum type="alphaLcPeriod"/>
            </a:pPr>
            <a:r>
              <a:rPr lang="en-US" sz="2400" b="1" dirty="0" err="1"/>
              <a:t>Tahap</a:t>
            </a:r>
            <a:r>
              <a:rPr lang="en-US" sz="2400" b="1" dirty="0"/>
              <a:t> </a:t>
            </a:r>
            <a:r>
              <a:rPr lang="en-US" sz="2400" b="1" dirty="0" err="1"/>
              <a:t>Persiapan</a:t>
            </a:r>
            <a:endParaRPr lang="en-US" sz="2400" b="1" dirty="0"/>
          </a:p>
          <a:p>
            <a:pPr marL="0" indent="466725" algn="just">
              <a:buNone/>
            </a:pPr>
            <a:r>
              <a:rPr lang="en-US" sz="2400" dirty="0" err="1"/>
              <a:t>Dimulai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komitmen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puncak</a:t>
            </a:r>
            <a:r>
              <a:rPr lang="en-US" sz="2400" dirty="0"/>
              <a:t>,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lingkup</a:t>
            </a:r>
            <a:r>
              <a:rPr lang="en-US" sz="2400" dirty="0"/>
              <a:t>, </a:t>
            </a:r>
            <a:r>
              <a:rPr lang="en-US" sz="2400" dirty="0" err="1"/>
              <a:t>menetapkan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,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, </a:t>
            </a:r>
            <a:r>
              <a:rPr lang="en-US" sz="2400" dirty="0" err="1"/>
              <a:t>menetapkan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.</a:t>
            </a:r>
          </a:p>
          <a:p>
            <a:pPr marL="0" indent="466725" algn="just">
              <a:buNone/>
            </a:pPr>
            <a:endParaRPr lang="en-US" sz="2400" dirty="0"/>
          </a:p>
          <a:p>
            <a:pPr marL="457200" indent="-457200" algn="just">
              <a:buAutoNum type="alphaLcPeriod" startAt="2"/>
            </a:pPr>
            <a:r>
              <a:rPr lang="en-US" sz="2400" b="1" dirty="0" err="1"/>
              <a:t>Tahap</a:t>
            </a:r>
            <a:r>
              <a:rPr lang="en-US" sz="2400" b="1" dirty="0"/>
              <a:t> </a:t>
            </a:r>
            <a:r>
              <a:rPr lang="en-US" sz="2400" b="1" dirty="0" err="1"/>
              <a:t>Pengembangan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Penerapan</a:t>
            </a:r>
            <a:endParaRPr lang="en-US" sz="2400" b="1" dirty="0"/>
          </a:p>
          <a:p>
            <a:pPr marL="0" indent="0" algn="just">
              <a:buNone/>
            </a:pPr>
            <a:r>
              <a:rPr lang="en-US" sz="2400" dirty="0"/>
              <a:t>       </a:t>
            </a:r>
            <a:r>
              <a:rPr lang="en-US" sz="2400" dirty="0" err="1"/>
              <a:t>Dimulai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komitmen</a:t>
            </a:r>
            <a:r>
              <a:rPr lang="en-US" sz="2400" dirty="0"/>
              <a:t>, </a:t>
            </a:r>
            <a:r>
              <a:rPr lang="en-US" sz="2400" dirty="0" err="1"/>
              <a:t>menetapkan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,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, </a:t>
            </a:r>
            <a:r>
              <a:rPr lang="en-US" sz="2400" dirty="0" err="1"/>
              <a:t>menetapkan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,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penyuluhan</a:t>
            </a:r>
            <a:r>
              <a:rPr lang="en-US" sz="2400" dirty="0"/>
              <a:t>, </a:t>
            </a:r>
            <a:r>
              <a:rPr lang="en-US" sz="2400" dirty="0" err="1"/>
              <a:t>peninjauan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, </a:t>
            </a:r>
            <a:r>
              <a:rPr lang="en-US" sz="2400" dirty="0" err="1"/>
              <a:t>penyusunan</a:t>
            </a:r>
            <a:r>
              <a:rPr lang="en-US" sz="2400" dirty="0"/>
              <a:t> </a:t>
            </a:r>
            <a:r>
              <a:rPr lang="en-US" sz="2400" dirty="0" err="1"/>
              <a:t>jadwal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,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K3,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sertifikasi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205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Pengelolaan</a:t>
            </a:r>
            <a:r>
              <a:rPr lang="en-US" sz="3200" b="1" dirty="0"/>
              <a:t> </a:t>
            </a:r>
            <a:r>
              <a:rPr lang="en-US" sz="3200" b="1" dirty="0" err="1"/>
              <a:t>Sumber</a:t>
            </a:r>
            <a:r>
              <a:rPr lang="en-US" sz="3200" b="1" dirty="0"/>
              <a:t> </a:t>
            </a:r>
            <a:r>
              <a:rPr lang="en-US" sz="3200" b="1" dirty="0" err="1"/>
              <a:t>Daya</a:t>
            </a:r>
            <a:r>
              <a:rPr lang="en-US" sz="3200" b="1" dirty="0"/>
              <a:t> </a:t>
            </a:r>
            <a:r>
              <a:rPr lang="en-US" sz="3200" b="1" dirty="0" err="1"/>
              <a:t>Manusia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54" y="1196752"/>
            <a:ext cx="8229600" cy="5145435"/>
          </a:xfrm>
        </p:spPr>
        <p:txBody>
          <a:bodyPr/>
          <a:lstStyle/>
          <a:p>
            <a:pPr algn="just"/>
            <a:r>
              <a:rPr lang="en-US" sz="2400" dirty="0" err="1"/>
              <a:t>Penetapan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yang </a:t>
            </a:r>
            <a:r>
              <a:rPr lang="en-US" sz="2400" dirty="0" err="1"/>
              <a:t>kompeten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kewenangan</a:t>
            </a:r>
            <a:r>
              <a:rPr lang="en-US" sz="2400" dirty="0"/>
              <a:t> di </a:t>
            </a:r>
            <a:r>
              <a:rPr lang="en-US" sz="2400" dirty="0" err="1"/>
              <a:t>bidang</a:t>
            </a:r>
            <a:r>
              <a:rPr lang="en-US" sz="2400" dirty="0"/>
              <a:t> K3 </a:t>
            </a:r>
            <a:r>
              <a:rPr lang="en-US" sz="2400" dirty="0" err="1"/>
              <a:t>dibuktikan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 K3.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Ahli K3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pemantauan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evaluasi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K3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pemeriksaan</a:t>
            </a:r>
            <a:r>
              <a:rPr lang="en-US" sz="2400" dirty="0"/>
              <a:t>, </a:t>
            </a:r>
            <a:r>
              <a:rPr lang="en-US" sz="2400" dirty="0" err="1"/>
              <a:t>pengujian</a:t>
            </a:r>
            <a:r>
              <a:rPr lang="en-US" sz="2400" dirty="0"/>
              <a:t>, </a:t>
            </a:r>
            <a:r>
              <a:rPr lang="en-US" sz="2400" dirty="0" err="1"/>
              <a:t>pengukuran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audit internal SMK3.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efisiensi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efektivitas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3403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Prosedur</a:t>
            </a:r>
            <a:r>
              <a:rPr lang="en-US" sz="3200" b="1" dirty="0"/>
              <a:t> </a:t>
            </a:r>
            <a:r>
              <a:rPr lang="en-US" sz="3200" b="1" dirty="0" err="1"/>
              <a:t>Pengadaan</a:t>
            </a:r>
            <a:r>
              <a:rPr lang="en-US" sz="3200" b="1" dirty="0"/>
              <a:t> </a:t>
            </a:r>
            <a:r>
              <a:rPr lang="en-US" sz="3200" b="1" dirty="0" err="1"/>
              <a:t>Sumber</a:t>
            </a:r>
            <a:r>
              <a:rPr lang="en-US" sz="3200" b="1" dirty="0"/>
              <a:t> </a:t>
            </a:r>
            <a:r>
              <a:rPr lang="en-US" sz="3200" b="1" dirty="0" err="1"/>
              <a:t>Daya</a:t>
            </a:r>
            <a:r>
              <a:rPr lang="en-US" sz="3200" b="1" dirty="0"/>
              <a:t> </a:t>
            </a:r>
            <a:r>
              <a:rPr lang="en-US" sz="3200" b="1" dirty="0" err="1"/>
              <a:t>Manusia</a:t>
            </a:r>
            <a:r>
              <a:rPr lang="en-US" sz="3200" b="1" dirty="0"/>
              <a:t> (Ahli K3) PP No.50 Th.2012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penyediaan</a:t>
            </a:r>
            <a:r>
              <a:rPr lang="en-US" sz="2200" dirty="0"/>
              <a:t>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, </a:t>
            </a:r>
            <a:r>
              <a:rPr lang="en-US" sz="2200" dirty="0" err="1"/>
              <a:t>perusahaan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membuat</a:t>
            </a:r>
            <a:r>
              <a:rPr lang="en-US" sz="2200" dirty="0"/>
              <a:t> </a:t>
            </a:r>
            <a:r>
              <a:rPr lang="en-US" sz="2200" dirty="0" err="1"/>
              <a:t>prosedur</a:t>
            </a:r>
            <a:r>
              <a:rPr lang="en-US" sz="2200" dirty="0"/>
              <a:t> </a:t>
            </a:r>
            <a:r>
              <a:rPr lang="en-US" sz="2200" dirty="0" err="1"/>
              <a:t>pengadaan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efektif</a:t>
            </a:r>
            <a:r>
              <a:rPr lang="en-US" sz="2200" dirty="0"/>
              <a:t>, </a:t>
            </a:r>
            <a:r>
              <a:rPr lang="en-US" sz="2200" dirty="0" err="1"/>
              <a:t>meliputi</a:t>
            </a:r>
            <a:r>
              <a:rPr lang="en-US" sz="2200" dirty="0"/>
              <a:t>: 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1) </a:t>
            </a:r>
            <a:r>
              <a:rPr lang="en-US" sz="2200" dirty="0" err="1"/>
              <a:t>Pengadaan</a:t>
            </a:r>
            <a:r>
              <a:rPr lang="en-US" sz="2200" dirty="0"/>
              <a:t>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kebutuhan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kompetensi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kewenangan</a:t>
            </a:r>
            <a:r>
              <a:rPr lang="en-US" sz="2200" dirty="0"/>
              <a:t> </a:t>
            </a:r>
            <a:r>
              <a:rPr lang="en-US" sz="2200" dirty="0" err="1"/>
              <a:t>dibidang</a:t>
            </a:r>
            <a:r>
              <a:rPr lang="en-US" sz="2200" dirty="0"/>
              <a:t> K3 yang </a:t>
            </a:r>
            <a:r>
              <a:rPr lang="en-US" sz="2200" dirty="0" err="1"/>
              <a:t>dibuktikan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: </a:t>
            </a:r>
          </a:p>
          <a:p>
            <a:pPr marL="0" indent="0" algn="just">
              <a:buNone/>
            </a:pPr>
            <a:r>
              <a:rPr lang="en-US" sz="2200" dirty="0"/>
              <a:t>a) </a:t>
            </a:r>
            <a:r>
              <a:rPr lang="en-US" sz="2200" dirty="0" err="1"/>
              <a:t>sertifikat</a:t>
            </a:r>
            <a:r>
              <a:rPr lang="en-US" sz="2200" dirty="0"/>
              <a:t> K3 yang </a:t>
            </a:r>
            <a:r>
              <a:rPr lang="en-US" sz="2200" dirty="0" err="1"/>
              <a:t>diterbitkan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instansi</a:t>
            </a:r>
            <a:r>
              <a:rPr lang="en-US" sz="2200" dirty="0"/>
              <a:t> yang </a:t>
            </a:r>
            <a:r>
              <a:rPr lang="en-US" sz="2200" dirty="0" err="1"/>
              <a:t>berwenang</a:t>
            </a:r>
            <a:r>
              <a:rPr lang="en-US" sz="2200" dirty="0"/>
              <a:t>;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</a:p>
          <a:p>
            <a:pPr marL="0" indent="0" algn="just">
              <a:buNone/>
            </a:pPr>
            <a:r>
              <a:rPr lang="en-US" sz="2200" dirty="0"/>
              <a:t>b) </a:t>
            </a:r>
            <a:r>
              <a:rPr lang="en-US" sz="2200" dirty="0" err="1"/>
              <a:t>surat</a:t>
            </a:r>
            <a:r>
              <a:rPr lang="en-US" sz="2200" dirty="0"/>
              <a:t> </a:t>
            </a:r>
            <a:r>
              <a:rPr lang="en-US" sz="2200" dirty="0" err="1"/>
              <a:t>izin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/</a:t>
            </a:r>
            <a:r>
              <a:rPr lang="en-US" sz="2200" dirty="0" err="1"/>
              <a:t>operasi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/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surat</a:t>
            </a:r>
            <a:r>
              <a:rPr lang="en-US" sz="2200" dirty="0"/>
              <a:t> </a:t>
            </a:r>
            <a:r>
              <a:rPr lang="en-US" sz="2200" dirty="0" err="1"/>
              <a:t>penunjukan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instansi</a:t>
            </a:r>
            <a:r>
              <a:rPr lang="en-US" sz="2200" dirty="0"/>
              <a:t> yang </a:t>
            </a:r>
            <a:r>
              <a:rPr lang="en-US" sz="2200" dirty="0" err="1"/>
              <a:t>berwenang</a:t>
            </a:r>
            <a:r>
              <a:rPr lang="en-US" sz="2200" dirty="0"/>
              <a:t>. </a:t>
            </a:r>
          </a:p>
          <a:p>
            <a:pPr marL="0" indent="0" algn="just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919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79928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/>
              <a:t>2) </a:t>
            </a:r>
            <a:r>
              <a:rPr lang="en-US" sz="2200" dirty="0" err="1"/>
              <a:t>Pengidentifikasian</a:t>
            </a:r>
            <a:r>
              <a:rPr lang="en-US" sz="2200" dirty="0"/>
              <a:t> </a:t>
            </a:r>
            <a:r>
              <a:rPr lang="en-US" sz="2200" dirty="0" err="1"/>
              <a:t>kompetensi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 yang </a:t>
            </a:r>
            <a:r>
              <a:rPr lang="en-US" sz="2200" dirty="0" err="1"/>
              <a:t>diperlukan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tingkatan</a:t>
            </a:r>
            <a:r>
              <a:rPr lang="en-US" sz="2200" dirty="0"/>
              <a:t> </a:t>
            </a:r>
            <a:r>
              <a:rPr lang="en-US" sz="2200" dirty="0" err="1"/>
              <a:t>manajemen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menyelenggarakan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pelatihan</a:t>
            </a:r>
            <a:r>
              <a:rPr lang="en-US" sz="2200" dirty="0"/>
              <a:t> yang </a:t>
            </a:r>
            <a:r>
              <a:rPr lang="en-US" sz="2200" dirty="0" err="1"/>
              <a:t>dibutuhkan</a:t>
            </a:r>
            <a:r>
              <a:rPr lang="en-US" sz="2200" dirty="0"/>
              <a:t>; 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3) </a:t>
            </a:r>
            <a:r>
              <a:rPr lang="en-US" sz="2200" dirty="0" err="1"/>
              <a:t>Pembuatan</a:t>
            </a:r>
            <a:r>
              <a:rPr lang="en-US" sz="2200" dirty="0"/>
              <a:t> </a:t>
            </a:r>
            <a:r>
              <a:rPr lang="en-US" sz="2200" dirty="0" err="1"/>
              <a:t>ketentuan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mengkomunikasikan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K3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efektif</a:t>
            </a:r>
            <a:r>
              <a:rPr lang="en-US" sz="2200" dirty="0"/>
              <a:t>; 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4) </a:t>
            </a:r>
            <a:r>
              <a:rPr lang="en-US" sz="2200" dirty="0" err="1"/>
              <a:t>Pembuatan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memperoleh</a:t>
            </a:r>
            <a:r>
              <a:rPr lang="en-US" sz="2200" dirty="0"/>
              <a:t> </a:t>
            </a:r>
            <a:r>
              <a:rPr lang="en-US" sz="2200" dirty="0" err="1"/>
              <a:t>pendapat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saran para </a:t>
            </a:r>
            <a:r>
              <a:rPr lang="en-US" sz="2200" dirty="0" err="1"/>
              <a:t>ahli</a:t>
            </a:r>
            <a:r>
              <a:rPr lang="en-US" sz="2200" dirty="0"/>
              <a:t>;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5) </a:t>
            </a:r>
            <a:r>
              <a:rPr lang="en-US" sz="2200" dirty="0" err="1"/>
              <a:t>Pembuatan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pelaksanaan</a:t>
            </a:r>
            <a:r>
              <a:rPr lang="en-US" sz="2200" dirty="0"/>
              <a:t> </a:t>
            </a:r>
            <a:r>
              <a:rPr lang="en-US" sz="2200" dirty="0" err="1"/>
              <a:t>konsultasi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keterlibatan</a:t>
            </a:r>
            <a:r>
              <a:rPr lang="en-US" sz="2200" dirty="0"/>
              <a:t> </a:t>
            </a:r>
            <a:r>
              <a:rPr lang="en-US" sz="2200" dirty="0" err="1"/>
              <a:t>pekerja</a:t>
            </a:r>
            <a:r>
              <a:rPr lang="en-US" sz="2200" dirty="0"/>
              <a:t>/</a:t>
            </a:r>
            <a:r>
              <a:rPr lang="en-US" sz="2200" dirty="0" err="1"/>
              <a:t>buruh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aktif</a:t>
            </a:r>
            <a:r>
              <a:rPr lang="en-US" sz="2200" dirty="0"/>
              <a:t>. </a:t>
            </a:r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8738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4AB3E954-D5E9-4CCE-89C4-425ACB725020}"/>
              </a:ext>
            </a:extLst>
          </p:cNvPr>
          <p:cNvSpPr txBox="1"/>
          <p:nvPr/>
        </p:nvSpPr>
        <p:spPr>
          <a:xfrm>
            <a:off x="1259632" y="1412776"/>
            <a:ext cx="6336704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 eaLnBrk="1" hangingPunct="1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Learning Output:</a:t>
            </a:r>
          </a:p>
          <a:p>
            <a:pPr marL="0" indent="0" algn="just" eaLnBrk="1" hangingPunct="1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5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Prinsip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Penerapan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K3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Langkah-langkah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Penerapan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SMK3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Kebijakan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SMK3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Pengelolaan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Sumber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Daya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Manusia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Tujuan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Komunikasi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Pengelolaan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Komunikasi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Tujuan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Pengelolaan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Komunikasi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Pertimbangan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Pengelolaan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Komunikasi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Pengelolaan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Operasi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Evaluasi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SMK3</a:t>
            </a:r>
          </a:p>
        </p:txBody>
      </p:sp>
    </p:spTree>
    <p:extLst>
      <p:ext uri="{BB962C8B-B14F-4D97-AF65-F5344CB8AC3E}">
        <p14:creationId xmlns:p14="http://schemas.microsoft.com/office/powerpoint/2010/main" val="4048352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sz="3200" b="1" dirty="0" err="1"/>
              <a:t>Implementasi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Komunikasi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konsultasi</a:t>
            </a:r>
            <a:r>
              <a:rPr lang="en-US" altLang="en-US" sz="3200" b="1" dirty="0"/>
              <a:t> K3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Briefing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pertemuan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kecil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mengenai</a:t>
            </a:r>
            <a:r>
              <a:rPr lang="en-US" altLang="en-US" sz="2400" dirty="0"/>
              <a:t> K3</a:t>
            </a:r>
          </a:p>
          <a:p>
            <a:r>
              <a:rPr lang="en-US" altLang="en-US" sz="2400" dirty="0" err="1"/>
              <a:t>Papan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pengumuman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menyajikan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kinerja</a:t>
            </a:r>
            <a:r>
              <a:rPr lang="en-US" altLang="en-US" sz="2400" dirty="0"/>
              <a:t> K3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lainnya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Poster Program K3</a:t>
            </a:r>
          </a:p>
          <a:p>
            <a:r>
              <a:rPr lang="en-US" altLang="en-US" sz="2400" dirty="0" err="1"/>
              <a:t>Buletin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tentang</a:t>
            </a:r>
            <a:r>
              <a:rPr lang="en-US" altLang="en-US" sz="2400" dirty="0"/>
              <a:t> K3</a:t>
            </a:r>
          </a:p>
          <a:p>
            <a:r>
              <a:rPr lang="en-US" altLang="en-US" sz="2400" dirty="0" err="1"/>
              <a:t>Fasilitas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mendukung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implementasi</a:t>
            </a:r>
            <a:r>
              <a:rPr lang="en-US" altLang="en-US" sz="2400" dirty="0"/>
              <a:t> K3</a:t>
            </a:r>
          </a:p>
        </p:txBody>
      </p:sp>
    </p:spTree>
    <p:extLst>
      <p:ext uri="{BB962C8B-B14F-4D97-AF65-F5344CB8AC3E}">
        <p14:creationId xmlns:p14="http://schemas.microsoft.com/office/powerpoint/2010/main" val="281531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Pengelolaan</a:t>
            </a:r>
            <a:r>
              <a:rPr lang="en-US" sz="3200" b="1" dirty="0"/>
              <a:t> </a:t>
            </a:r>
            <a:r>
              <a:rPr lang="en-US" sz="3200" b="1" dirty="0" err="1"/>
              <a:t>Operasi</a:t>
            </a:r>
            <a:r>
              <a:rPr lang="en-US" sz="3200" b="1" dirty="0"/>
              <a:t> SMK3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pengelolaan</a:t>
            </a:r>
            <a:r>
              <a:rPr lang="en-US" sz="2200" dirty="0"/>
              <a:t> </a:t>
            </a:r>
            <a:r>
              <a:rPr lang="en-US" sz="2200" dirty="0" err="1"/>
              <a:t>operasi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manajemen</a:t>
            </a:r>
            <a:r>
              <a:rPr lang="en-US" sz="2200" dirty="0"/>
              <a:t> K3 </a:t>
            </a:r>
            <a:r>
              <a:rPr lang="en-US" sz="2200" dirty="0" err="1"/>
              <a:t>terdapat</a:t>
            </a:r>
            <a:r>
              <a:rPr lang="en-US" sz="2200" dirty="0"/>
              <a:t> </a:t>
            </a:r>
            <a:r>
              <a:rPr lang="sv-SE" sz="2200" dirty="0"/>
              <a:t>beberapa persyaratan yang dapat dijadikan sebagai rujukan, yaitu:</a:t>
            </a:r>
          </a:p>
          <a:p>
            <a:pPr marL="0" indent="0" algn="just">
              <a:buNone/>
            </a:pPr>
            <a:r>
              <a:rPr lang="en-US" sz="2200" b="1" dirty="0"/>
              <a:t>1) </a:t>
            </a:r>
            <a:r>
              <a:rPr lang="en-US" sz="2200" b="1" dirty="0" err="1"/>
              <a:t>Persyaratan</a:t>
            </a:r>
            <a:r>
              <a:rPr lang="en-US" sz="2200" b="1" dirty="0"/>
              <a:t> OHSAS 18001</a:t>
            </a:r>
          </a:p>
          <a:p>
            <a:pPr marL="457200" indent="-457200" algn="just">
              <a:buAutoNum type="alphaLcParenR"/>
            </a:pPr>
            <a:r>
              <a:rPr lang="en-US" sz="2200" dirty="0" err="1"/>
              <a:t>Identifikasi</a:t>
            </a:r>
            <a:r>
              <a:rPr lang="en-US" sz="2200" dirty="0"/>
              <a:t> </a:t>
            </a:r>
            <a:r>
              <a:rPr lang="en-US" sz="2200" dirty="0" err="1"/>
              <a:t>keseluruhan</a:t>
            </a:r>
            <a:r>
              <a:rPr lang="en-US" sz="2200" dirty="0"/>
              <a:t> </a:t>
            </a:r>
            <a:r>
              <a:rPr lang="en-US" sz="2200" dirty="0" err="1"/>
              <a:t>operasi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aktivitas</a:t>
            </a:r>
            <a:r>
              <a:rPr lang="en-US" sz="2200" dirty="0"/>
              <a:t> yang </a:t>
            </a:r>
            <a:r>
              <a:rPr lang="en-US" sz="2200" dirty="0" err="1"/>
              <a:t>berkaitan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resiko</a:t>
            </a:r>
            <a:r>
              <a:rPr lang="en-US" sz="2200" dirty="0"/>
              <a:t> yang </a:t>
            </a:r>
            <a:r>
              <a:rPr lang="en-US" sz="2200" dirty="0" err="1"/>
              <a:t>diidentifikasikan</a:t>
            </a:r>
            <a:r>
              <a:rPr lang="en-US" sz="2200" dirty="0"/>
              <a:t>.</a:t>
            </a:r>
          </a:p>
          <a:p>
            <a:pPr marL="457200" indent="-457200" algn="just">
              <a:buAutoNum type="alphaLcParenR"/>
            </a:pPr>
            <a:r>
              <a:rPr lang="en-US" sz="2200" dirty="0" err="1"/>
              <a:t>Aktivitas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kondisi</a:t>
            </a:r>
            <a:r>
              <a:rPr lang="en-US" sz="2200" dirty="0"/>
              <a:t> yang </a:t>
            </a:r>
            <a:r>
              <a:rPr lang="en-US" sz="2200" dirty="0" err="1"/>
              <a:t>ditetapkan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menetapkan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memelihara</a:t>
            </a:r>
            <a:r>
              <a:rPr lang="en-US" sz="2200" dirty="0"/>
              <a:t> </a:t>
            </a:r>
            <a:r>
              <a:rPr lang="en-US" sz="2200" dirty="0" err="1"/>
              <a:t>prosedur</a:t>
            </a:r>
            <a:r>
              <a:rPr lang="en-US" sz="2200" dirty="0"/>
              <a:t> </a:t>
            </a:r>
            <a:r>
              <a:rPr lang="en-US" sz="2200" dirty="0" err="1"/>
              <a:t>terdokumentasi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mengakomodasi</a:t>
            </a:r>
            <a:r>
              <a:rPr lang="en-US" sz="2200" dirty="0"/>
              <a:t> </a:t>
            </a:r>
            <a:r>
              <a:rPr lang="en-US" sz="2200" dirty="0" err="1"/>
              <a:t>perbedaan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deviasi</a:t>
            </a:r>
            <a:r>
              <a:rPr lang="en-US" sz="2200" dirty="0"/>
              <a:t> </a:t>
            </a:r>
            <a:r>
              <a:rPr lang="en-US" sz="2200" dirty="0" err="1"/>
              <a:t>sasaran</a:t>
            </a:r>
            <a:r>
              <a:rPr lang="en-US" sz="2200" dirty="0"/>
              <a:t> K3, </a:t>
            </a:r>
            <a:r>
              <a:rPr lang="en-US" sz="2200" dirty="0" err="1"/>
              <a:t>ketentuan</a:t>
            </a:r>
            <a:r>
              <a:rPr lang="en-US" sz="2200" dirty="0"/>
              <a:t> </a:t>
            </a:r>
            <a:r>
              <a:rPr lang="en-US" sz="2200" dirty="0" err="1"/>
              <a:t>kriteria</a:t>
            </a:r>
            <a:r>
              <a:rPr lang="en-US" sz="2200" dirty="0"/>
              <a:t> </a:t>
            </a:r>
            <a:r>
              <a:rPr lang="en-US" sz="2200" dirty="0" err="1"/>
              <a:t>operasi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nb-NO" sz="2200" dirty="0"/>
              <a:t>prosedur, menetapkan dan memelihara prosedur terkait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resiko</a:t>
            </a:r>
            <a:r>
              <a:rPr lang="en-US" sz="2200" dirty="0"/>
              <a:t> K3 yang </a:t>
            </a:r>
            <a:r>
              <a:rPr lang="en-US" sz="2200" dirty="0" err="1"/>
              <a:t>teridentifikasi</a:t>
            </a:r>
            <a:r>
              <a:rPr lang="en-US" sz="2200" dirty="0"/>
              <a:t>.</a:t>
            </a:r>
          </a:p>
          <a:p>
            <a:pPr marL="457200" indent="-457200" algn="just">
              <a:buAutoNum type="alphaLcParenR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120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Pengelolaan</a:t>
            </a:r>
            <a:r>
              <a:rPr lang="en-US" sz="3200" b="1" dirty="0"/>
              <a:t> </a:t>
            </a:r>
            <a:r>
              <a:rPr lang="en-US" sz="3200" b="1" dirty="0" err="1"/>
              <a:t>Operasi</a:t>
            </a:r>
            <a:r>
              <a:rPr lang="en-US" sz="3200" b="1" dirty="0"/>
              <a:t> SMK3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b="1" dirty="0"/>
              <a:t>2) </a:t>
            </a:r>
            <a:r>
              <a:rPr lang="en-US" sz="2200" b="1" dirty="0" err="1"/>
              <a:t>Persyaratan</a:t>
            </a:r>
            <a:r>
              <a:rPr lang="en-US" sz="2200" b="1" dirty="0"/>
              <a:t> </a:t>
            </a:r>
            <a:r>
              <a:rPr lang="en-US" sz="2200" b="1" dirty="0" err="1"/>
              <a:t>Permenaker</a:t>
            </a:r>
            <a:r>
              <a:rPr lang="en-US" sz="2200" b="1" dirty="0"/>
              <a:t> 05/MEN/1996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200" dirty="0" err="1"/>
              <a:t>Perancangan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rekayasa</a:t>
            </a:r>
            <a:r>
              <a:rPr lang="en-US" sz="2200" dirty="0"/>
              <a:t>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pengendalian</a:t>
            </a:r>
            <a:r>
              <a:rPr lang="en-US" sz="2200" dirty="0"/>
              <a:t> </a:t>
            </a:r>
            <a:r>
              <a:rPr lang="en-US" sz="2200" dirty="0" err="1"/>
              <a:t>resiko</a:t>
            </a:r>
            <a:r>
              <a:rPr lang="en-US" sz="2200" dirty="0"/>
              <a:t>. </a:t>
            </a:r>
            <a:r>
              <a:rPr lang="en-US" sz="2200" dirty="0" err="1"/>
              <a:t>kecelakaan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penyakit</a:t>
            </a:r>
            <a:r>
              <a:rPr lang="en-US" sz="2200" dirty="0"/>
              <a:t> </a:t>
            </a:r>
            <a:r>
              <a:rPr lang="en-US" sz="2200" dirty="0" err="1"/>
              <a:t>akibat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proses </a:t>
            </a:r>
            <a:r>
              <a:rPr lang="en-US" sz="2200" dirty="0" err="1"/>
              <a:t>rekayasa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dimulai</a:t>
            </a:r>
            <a:r>
              <a:rPr lang="en-US" sz="2200" dirty="0"/>
              <a:t> </a:t>
            </a:r>
            <a:r>
              <a:rPr lang="en-US" sz="2200" dirty="0" err="1"/>
              <a:t>sejak</a:t>
            </a:r>
            <a:r>
              <a:rPr lang="en-US" sz="2200" dirty="0"/>
              <a:t> </a:t>
            </a:r>
            <a:r>
              <a:rPr lang="en-US" sz="2200" dirty="0" err="1"/>
              <a:t>tahap</a:t>
            </a:r>
            <a:r>
              <a:rPr lang="en-US" sz="2200" dirty="0"/>
              <a:t> </a:t>
            </a:r>
            <a:r>
              <a:rPr lang="en-US" sz="2200" dirty="0" err="1"/>
              <a:t>perancangan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perencanaan</a:t>
            </a:r>
            <a:r>
              <a:rPr lang="en-US" sz="2200" dirty="0"/>
              <a:t>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200" dirty="0" err="1"/>
              <a:t>Tinjauan</a:t>
            </a:r>
            <a:r>
              <a:rPr lang="en-US" sz="2200" dirty="0"/>
              <a:t> </a:t>
            </a:r>
            <a:r>
              <a:rPr lang="en-US" sz="2200" dirty="0" err="1"/>
              <a:t>ulang</a:t>
            </a:r>
            <a:r>
              <a:rPr lang="en-US" sz="2200" dirty="0"/>
              <a:t> </a:t>
            </a:r>
            <a:r>
              <a:rPr lang="en-US" sz="2200" dirty="0" err="1"/>
              <a:t>kontrak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pengadaan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jasa</a:t>
            </a:r>
            <a:r>
              <a:rPr lang="en-US" sz="2200" dirty="0"/>
              <a:t> yang </a:t>
            </a:r>
            <a:r>
              <a:rPr lang="en-US" sz="2200" dirty="0" err="1"/>
              <a:t>melalui</a:t>
            </a:r>
            <a:r>
              <a:rPr lang="en-US" sz="2200" dirty="0"/>
              <a:t> </a:t>
            </a:r>
            <a:r>
              <a:rPr lang="en-US" sz="2200" dirty="0" err="1"/>
              <a:t>kontrak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ditinjau</a:t>
            </a:r>
            <a:r>
              <a:rPr lang="en-US" sz="2200" dirty="0"/>
              <a:t> </a:t>
            </a:r>
            <a:r>
              <a:rPr lang="en-US" sz="2200" dirty="0" err="1"/>
              <a:t>ulang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menjamin</a:t>
            </a:r>
            <a:r>
              <a:rPr lang="en-US" sz="2200" dirty="0"/>
              <a:t> </a:t>
            </a:r>
            <a:r>
              <a:rPr lang="fi-FI" sz="2200" dirty="0"/>
              <a:t>kemampuan perusahaan dalam memenuhi persyaratan K3.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pembelian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jasa</a:t>
            </a:r>
            <a:r>
              <a:rPr lang="en-US" sz="2200" dirty="0"/>
              <a:t> </a:t>
            </a:r>
            <a:r>
              <a:rPr lang="en-US" sz="2200" dirty="0" err="1"/>
              <a:t>beserta</a:t>
            </a:r>
            <a:r>
              <a:rPr lang="en-US" sz="2200" dirty="0"/>
              <a:t> </a:t>
            </a:r>
            <a:r>
              <a:rPr lang="en-US" sz="2200" dirty="0" err="1"/>
              <a:t>prosedur</a:t>
            </a:r>
            <a:r>
              <a:rPr lang="en-US" sz="2200" dirty="0"/>
              <a:t> </a:t>
            </a:r>
            <a:r>
              <a:rPr lang="en-US" sz="2200" dirty="0" err="1"/>
              <a:t>pemeliharaannya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terintegrasi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strategi</a:t>
            </a:r>
            <a:r>
              <a:rPr lang="en-US" sz="2200" dirty="0"/>
              <a:t> </a:t>
            </a:r>
            <a:r>
              <a:rPr lang="fi-FI" sz="2200" dirty="0"/>
              <a:t>penanganan pencegahan resiko kecelakaan dan penyakit </a:t>
            </a:r>
            <a:r>
              <a:rPr lang="en-US" sz="2200" dirty="0" err="1"/>
              <a:t>akibat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775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dirty="0" err="1">
                <a:solidFill>
                  <a:srgbClr val="FFC000"/>
                </a:solidFill>
              </a:rPr>
              <a:t>Pelaksanaan</a:t>
            </a:r>
            <a:r>
              <a:rPr lang="en-US" sz="4000" dirty="0">
                <a:solidFill>
                  <a:srgbClr val="FFC000"/>
                </a:solidFill>
              </a:rPr>
              <a:t> Monitoring SMK3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Apakah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penerapan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smk3 </a:t>
            </a:r>
            <a:r>
              <a:rPr lang="en-US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dilakukan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berdasarkan</a:t>
            </a:r>
            <a:r>
              <a:rPr lang="id-ID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kebijakan</a:t>
            </a:r>
            <a:r>
              <a:rPr lang="id-ID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nasional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yang</a:t>
            </a:r>
            <a:r>
              <a:rPr lang="id-ID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meliputi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>
              <a:lnSpc>
                <a:spcPct val="115000"/>
              </a:lnSpc>
              <a:buFont typeface="Arial" pitchFamily="34" charset="0"/>
              <a:buAutoNum type="alphaLcPeriod"/>
            </a:pPr>
            <a:r>
              <a:rPr lang="en-US" dirty="0" err="1">
                <a:ea typeface="Calibri" pitchFamily="34" charset="0"/>
                <a:cs typeface="Arial" pitchFamily="34" charset="0"/>
              </a:rPr>
              <a:t>Penetapan</a:t>
            </a:r>
            <a:r>
              <a:rPr lang="en-US" dirty="0"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ea typeface="Calibri" pitchFamily="34" charset="0"/>
                <a:cs typeface="Arial" pitchFamily="34" charset="0"/>
              </a:rPr>
              <a:t>kebijakan</a:t>
            </a:r>
            <a:r>
              <a:rPr lang="en-US" dirty="0">
                <a:ea typeface="Calibri" pitchFamily="34" charset="0"/>
                <a:cs typeface="Arial" pitchFamily="34" charset="0"/>
              </a:rPr>
              <a:t> K3,</a:t>
            </a:r>
          </a:p>
          <a:p>
            <a:pPr>
              <a:lnSpc>
                <a:spcPct val="115000"/>
              </a:lnSpc>
              <a:buFont typeface="Arial" pitchFamily="34" charset="0"/>
              <a:buAutoNum type="alphaLcPeriod"/>
            </a:pPr>
            <a:r>
              <a:rPr lang="en-US" dirty="0" err="1">
                <a:ea typeface="Calibri" pitchFamily="34" charset="0"/>
                <a:cs typeface="Arial" pitchFamily="34" charset="0"/>
              </a:rPr>
              <a:t>Perencanaan</a:t>
            </a:r>
            <a:r>
              <a:rPr lang="en-US" dirty="0">
                <a:ea typeface="Calibri" pitchFamily="34" charset="0"/>
                <a:cs typeface="Arial" pitchFamily="34" charset="0"/>
              </a:rPr>
              <a:t> K3</a:t>
            </a:r>
          </a:p>
          <a:p>
            <a:pPr>
              <a:lnSpc>
                <a:spcPct val="115000"/>
              </a:lnSpc>
              <a:buFont typeface="Arial" pitchFamily="34" charset="0"/>
              <a:buAutoNum type="alphaLcPeriod"/>
            </a:pPr>
            <a:r>
              <a:rPr lang="en-US" dirty="0" err="1">
                <a:ea typeface="Calibri" pitchFamily="34" charset="0"/>
                <a:cs typeface="Arial" pitchFamily="34" charset="0"/>
              </a:rPr>
              <a:t>Pelaksanaan</a:t>
            </a:r>
            <a:r>
              <a:rPr lang="en-US" dirty="0"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ea typeface="Calibri" pitchFamily="34" charset="0"/>
                <a:cs typeface="Arial" pitchFamily="34" charset="0"/>
              </a:rPr>
              <a:t>rencana</a:t>
            </a:r>
            <a:r>
              <a:rPr lang="en-US" dirty="0">
                <a:ea typeface="Calibri" pitchFamily="34" charset="0"/>
                <a:cs typeface="Arial" pitchFamily="34" charset="0"/>
              </a:rPr>
              <a:t> K3,</a:t>
            </a:r>
            <a:endParaRPr lang="en-US" b="1" dirty="0">
              <a:solidFill>
                <a:srgbClr val="C00000"/>
              </a:solidFill>
              <a:ea typeface="Calibri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Font typeface="Arial" pitchFamily="34" charset="0"/>
              <a:buAutoNum type="alphaLcPeriod"/>
            </a:pPr>
            <a:r>
              <a:rPr lang="en-US" b="1" dirty="0" err="1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Pemantauan</a:t>
            </a:r>
            <a:r>
              <a:rPr lang="en-US" b="1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dan</a:t>
            </a:r>
            <a:r>
              <a:rPr lang="en-US" b="1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evaluasi</a:t>
            </a:r>
            <a:r>
              <a:rPr lang="en-US" b="1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kinerja</a:t>
            </a:r>
            <a:r>
              <a:rPr lang="en-US" b="1" dirty="0">
                <a:solidFill>
                  <a:srgbClr val="C00000"/>
                </a:solidFill>
                <a:ea typeface="Calibri" pitchFamily="34" charset="0"/>
                <a:cs typeface="Arial" pitchFamily="34" charset="0"/>
              </a:rPr>
              <a:t> K3,</a:t>
            </a:r>
          </a:p>
          <a:p>
            <a:pPr>
              <a:lnSpc>
                <a:spcPct val="115000"/>
              </a:lnSpc>
              <a:buFont typeface="Arial" pitchFamily="34" charset="0"/>
              <a:buAutoNum type="alphaLcPeriod"/>
            </a:pPr>
            <a:r>
              <a:rPr lang="en-US" dirty="0" err="1">
                <a:ea typeface="Calibri" pitchFamily="34" charset="0"/>
                <a:cs typeface="Arial" pitchFamily="34" charset="0"/>
              </a:rPr>
              <a:t>Peninjauan</a:t>
            </a:r>
            <a:r>
              <a:rPr lang="en-US" dirty="0"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ea typeface="Calibri" pitchFamily="34" charset="0"/>
                <a:cs typeface="Arial" pitchFamily="34" charset="0"/>
              </a:rPr>
              <a:t>dan</a:t>
            </a:r>
            <a:r>
              <a:rPr lang="en-US" dirty="0"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ea typeface="Calibri" pitchFamily="34" charset="0"/>
                <a:cs typeface="Arial" pitchFamily="34" charset="0"/>
              </a:rPr>
              <a:t>peningkatan</a:t>
            </a:r>
            <a:r>
              <a:rPr lang="en-US" dirty="0"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>
                <a:ea typeface="Calibri" pitchFamily="34" charset="0"/>
                <a:cs typeface="Arial" pitchFamily="34" charset="0"/>
              </a:rPr>
              <a:t>kinerja</a:t>
            </a:r>
            <a:r>
              <a:rPr lang="en-US" dirty="0">
                <a:ea typeface="Calibri" pitchFamily="34" charset="0"/>
                <a:cs typeface="Arial" pitchFamily="34" charset="0"/>
              </a:rPr>
              <a:t> SMK3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15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4000" dirty="0" err="1">
                <a:solidFill>
                  <a:srgbClr val="FFC000"/>
                </a:solidFill>
              </a:rPr>
              <a:t>Langkah-langkah</a:t>
            </a:r>
            <a:r>
              <a:rPr lang="en-US" sz="4000" dirty="0">
                <a:solidFill>
                  <a:srgbClr val="FFC000"/>
                </a:solidFill>
              </a:rPr>
              <a:t>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/>
              <a:t>Monitoring 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dirty="0" err="1"/>
              <a:t>Kriteria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endParaRPr lang="en-US" sz="2200" dirty="0"/>
          </a:p>
          <a:p>
            <a:pPr marL="514350" indent="-514350">
              <a:buFont typeface="+mj-lt"/>
              <a:buAutoNum type="arabicParenR"/>
            </a:pPr>
            <a:r>
              <a:rPr lang="en-US" sz="2200" dirty="0" err="1"/>
              <a:t>Jenis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endParaRPr lang="en-US" sz="2200" dirty="0"/>
          </a:p>
          <a:p>
            <a:pPr marL="514350" indent="-514350">
              <a:buFont typeface="+mj-lt"/>
              <a:buAutoNum type="arabicParenR"/>
            </a:pPr>
            <a:r>
              <a:rPr lang="en-US" sz="2200" dirty="0" err="1"/>
              <a:t>Pastikan</a:t>
            </a:r>
            <a:r>
              <a:rPr lang="en-US" sz="2200" dirty="0"/>
              <a:t> </a:t>
            </a:r>
            <a:r>
              <a:rPr lang="en-US" sz="2200" dirty="0" err="1"/>
              <a:t>tanggal</a:t>
            </a:r>
            <a:r>
              <a:rPr lang="en-US" sz="2200" dirty="0"/>
              <a:t> monitoring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dirty="0" err="1"/>
              <a:t>Catat</a:t>
            </a:r>
            <a:r>
              <a:rPr lang="en-US" sz="2200" dirty="0"/>
              <a:t> </a:t>
            </a:r>
            <a:r>
              <a:rPr lang="en-US" sz="2200" dirty="0" err="1"/>
              <a:t>kondisi</a:t>
            </a:r>
            <a:r>
              <a:rPr lang="en-US" sz="2200" dirty="0"/>
              <a:t> </a:t>
            </a:r>
            <a:r>
              <a:rPr lang="en-US" sz="2200" dirty="0" err="1"/>
              <a:t>proyek</a:t>
            </a:r>
            <a:r>
              <a:rPr lang="en-US" sz="2200" dirty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dirty="0" err="1"/>
              <a:t>Urutkan</a:t>
            </a:r>
            <a:r>
              <a:rPr lang="en-US" sz="2200" dirty="0"/>
              <a:t> </a:t>
            </a:r>
            <a:r>
              <a:rPr lang="en-US" sz="2200" dirty="0" err="1"/>
              <a:t>berdasarkan</a:t>
            </a:r>
            <a:r>
              <a:rPr lang="en-US" sz="2200" dirty="0"/>
              <a:t> </a:t>
            </a:r>
            <a:r>
              <a:rPr lang="en-US" sz="2200" dirty="0" err="1"/>
              <a:t>lingkup</a:t>
            </a:r>
            <a:r>
              <a:rPr lang="en-US" sz="2200" dirty="0"/>
              <a:t> </a:t>
            </a:r>
            <a:r>
              <a:rPr lang="en-US" sz="2200" dirty="0" err="1"/>
              <a:t>pekerjaan</a:t>
            </a:r>
            <a:endParaRPr lang="en-US" sz="2200" dirty="0"/>
          </a:p>
          <a:p>
            <a:pPr marL="514350" indent="-514350">
              <a:buFont typeface="+mj-lt"/>
              <a:buAutoNum type="arabicParenR"/>
            </a:pPr>
            <a:r>
              <a:rPr lang="en-US" sz="2200" dirty="0" err="1"/>
              <a:t>Buat</a:t>
            </a:r>
            <a:r>
              <a:rPr lang="en-US" sz="2200" dirty="0"/>
              <a:t> </a:t>
            </a:r>
            <a:r>
              <a:rPr lang="en-US" sz="2200" dirty="0" err="1"/>
              <a:t>cek</a:t>
            </a:r>
            <a:r>
              <a:rPr lang="en-US" sz="2200" dirty="0"/>
              <a:t> list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urutan</a:t>
            </a:r>
            <a:r>
              <a:rPr lang="en-US" sz="2200" dirty="0"/>
              <a:t> SMK 3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dirty="0" err="1"/>
              <a:t>Siapkan</a:t>
            </a:r>
            <a:r>
              <a:rPr lang="en-US" sz="2200" dirty="0"/>
              <a:t> </a:t>
            </a:r>
            <a:r>
              <a:rPr lang="en-US" sz="2200" dirty="0" err="1"/>
              <a:t>alat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endParaRPr lang="en-US" sz="2200" dirty="0"/>
          </a:p>
          <a:p>
            <a:pPr marL="514350" indent="-514350">
              <a:buFont typeface="+mj-lt"/>
              <a:buAutoNum type="arabicParenR"/>
            </a:pPr>
            <a:r>
              <a:rPr lang="en-US" sz="2200" dirty="0" err="1"/>
              <a:t>Konfirmasikan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 </a:t>
            </a:r>
            <a:r>
              <a:rPr lang="en-US" sz="2200" dirty="0" err="1"/>
              <a:t>penyedia</a:t>
            </a:r>
            <a:r>
              <a:rPr lang="en-US" sz="2200" dirty="0"/>
              <a:t> </a:t>
            </a:r>
            <a:r>
              <a:rPr lang="en-US" sz="2200" dirty="0" err="1"/>
              <a:t>jasa</a:t>
            </a:r>
            <a:r>
              <a:rPr lang="en-US" sz="2200" dirty="0"/>
              <a:t> yang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monitoring </a:t>
            </a:r>
          </a:p>
        </p:txBody>
      </p:sp>
    </p:spTree>
    <p:extLst>
      <p:ext uri="{BB962C8B-B14F-4D97-AF65-F5344CB8AC3E}">
        <p14:creationId xmlns:p14="http://schemas.microsoft.com/office/powerpoint/2010/main" val="3038835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C000"/>
                </a:solidFill>
              </a:rPr>
              <a:t>Manfaatkan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Informasi</a:t>
            </a:r>
            <a:r>
              <a:rPr lang="en-US" sz="3600" dirty="0">
                <a:solidFill>
                  <a:srgbClr val="FFC000"/>
                </a:solidFill>
              </a:rPr>
              <a:t> di </a:t>
            </a:r>
            <a:r>
              <a:rPr lang="en-US" sz="3600" dirty="0" err="1">
                <a:solidFill>
                  <a:srgbClr val="FFC000"/>
                </a:solidFill>
              </a:rPr>
              <a:t>Bawah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Ini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inspeksi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Hasil</a:t>
            </a:r>
            <a:r>
              <a:rPr lang="en-US" dirty="0"/>
              <a:t> audit SMK3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Survey K3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Tour K3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K3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investigasi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20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7851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Manfaat</a:t>
            </a:r>
            <a:r>
              <a:rPr lang="en-US" sz="3200" b="1" dirty="0"/>
              <a:t> Monitoring K3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982123"/>
              </p:ext>
            </p:extLst>
          </p:nvPr>
        </p:nvGraphicFramePr>
        <p:xfrm>
          <a:off x="434355" y="1196752"/>
          <a:ext cx="8458200" cy="474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562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2200" b="0" baseline="0" dirty="0" err="1">
                          <a:solidFill>
                            <a:schemeClr val="tx1"/>
                          </a:solidFill>
                        </a:rPr>
                        <a:t>Identifikasi</a:t>
                      </a:r>
                      <a:endParaRPr lang="en-US" sz="2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425" lvl="1" indent="-225425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Potensial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masalah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.</a:t>
                      </a:r>
                    </a:p>
                    <a:p>
                      <a:pPr marL="225425" lvl="1" indent="-225425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Defesiensi</a:t>
                      </a:r>
                      <a:r>
                        <a:rPr lang="en-US" sz="2200" b="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rgbClr val="0000CC"/>
                          </a:solidFill>
                        </a:rPr>
                        <a:t>peralatan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.</a:t>
                      </a:r>
                    </a:p>
                    <a:p>
                      <a:pPr marL="225425" lvl="1" indent="-225425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Kekeliruan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dalam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tindakan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/ </a:t>
                      </a: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pelaksanaan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kerja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.</a:t>
                      </a:r>
                    </a:p>
                    <a:p>
                      <a:pPr marL="225425" lvl="1" indent="-225425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Efek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perubahan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i="1" dirty="0">
                          <a:solidFill>
                            <a:srgbClr val="0000CC"/>
                          </a:solidFill>
                        </a:rPr>
                        <a:t>(effect of changes).</a:t>
                      </a:r>
                    </a:p>
                    <a:p>
                      <a:pPr marL="225425" lvl="1" indent="-225425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kekurangan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dalam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tindakan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perbaikan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i="1" dirty="0">
                          <a:solidFill>
                            <a:srgbClr val="0000CC"/>
                          </a:solidFill>
                        </a:rPr>
                        <a:t>(remedial action).</a:t>
                      </a:r>
                    </a:p>
                    <a:p>
                      <a:pPr marL="225425" lvl="1" indent="-225425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Kinerja</a:t>
                      </a:r>
                      <a:r>
                        <a:rPr lang="en-US" sz="2200" b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rgbClr val="0000CC"/>
                          </a:solidFill>
                        </a:rPr>
                        <a:t>positif</a:t>
                      </a:r>
                      <a:r>
                        <a:rPr lang="en-US" sz="2200" b="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rgbClr val="0000CC"/>
                          </a:solidFill>
                        </a:rPr>
                        <a:t>dan</a:t>
                      </a:r>
                      <a:r>
                        <a:rPr lang="en-US" sz="2200" b="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rgbClr val="0000CC"/>
                          </a:solidFill>
                        </a:rPr>
                        <a:t>hasil</a:t>
                      </a:r>
                      <a:r>
                        <a:rPr lang="en-US" sz="2200" b="0" baseline="0" dirty="0">
                          <a:solidFill>
                            <a:srgbClr val="0000CC"/>
                          </a:solidFill>
                        </a:rPr>
                        <a:t> yang </a:t>
                      </a:r>
                      <a:r>
                        <a:rPr lang="en-US" sz="2200" b="0" baseline="0" dirty="0" err="1">
                          <a:solidFill>
                            <a:srgbClr val="0000CC"/>
                          </a:solidFill>
                        </a:rPr>
                        <a:t>berkualitas</a:t>
                      </a:r>
                      <a:endParaRPr lang="en-US" sz="2200" b="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304">
                <a:tc gridSpan="2"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r>
                        <a:rPr lang="en-US" sz="22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Demonstrasi</a:t>
                      </a:r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komitmen</a:t>
                      </a:r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K3 </a:t>
                      </a:r>
                      <a:r>
                        <a:rPr lang="en-US" sz="22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mempererat</a:t>
                      </a:r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(strengthens)</a:t>
                      </a:r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2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tanggung</a:t>
                      </a:r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jawab</a:t>
                      </a:r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internal </a:t>
                      </a:r>
                      <a:r>
                        <a:rPr lang="en-US" sz="22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menyeluruh</a:t>
                      </a:r>
                      <a:r>
                        <a:rPr lang="en-US" sz="2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072">
                <a:tc gridSpan="2"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4"/>
                        <a:tabLst/>
                        <a:defRPr/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Melatih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kepekaan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perilaku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kesadaran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tinfakan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meningkatkan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moralitas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akutanilitas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membangun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baseline="0" dirty="0" err="1">
                          <a:solidFill>
                            <a:srgbClr val="0000CC"/>
                          </a:solidFill>
                          <a:latin typeface="Brush Script MT" pitchFamily="66" charset="0"/>
                        </a:rPr>
                        <a:t>budaya</a:t>
                      </a:r>
                      <a:r>
                        <a:rPr lang="en-US" sz="2200" b="0" baseline="0" dirty="0">
                          <a:solidFill>
                            <a:srgbClr val="0000CC"/>
                          </a:solidFill>
                          <a:latin typeface="Brush Script MT" pitchFamily="66" charset="0"/>
                        </a:rPr>
                        <a:t> K3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45024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1"/>
            <a:ext cx="8229600" cy="1143000"/>
          </a:xfrm>
        </p:spPr>
        <p:txBody>
          <a:bodyPr/>
          <a:lstStyle/>
          <a:p>
            <a:r>
              <a:rPr lang="en-US" sz="4000" b="1" dirty="0"/>
              <a:t>Proses Monitoring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95536" y="1766887"/>
            <a:ext cx="2438400" cy="1219200"/>
          </a:xfrm>
          <a:prstGeom prst="roundRect">
            <a:avLst/>
          </a:prstGeom>
          <a:solidFill>
            <a:srgbClr val="3366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Rapat</a:t>
            </a:r>
            <a:r>
              <a:rPr lang="en-US" b="1" i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i="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Pembukaan</a:t>
            </a:r>
            <a:r>
              <a:rPr lang="en-US" b="1" i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Opening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haroni" pitchFamily="2" charset="-79"/>
                <a:cs typeface="Aharoni" pitchFamily="2" charset="-79"/>
              </a:rPr>
              <a:t>Conference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429000" y="1752600"/>
            <a:ext cx="2438400" cy="1219200"/>
          </a:xfrm>
          <a:prstGeom prst="roundRect">
            <a:avLst/>
          </a:prstGeom>
          <a:solidFill>
            <a:srgbClr val="3366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Berkeliling</a:t>
            </a:r>
            <a:r>
              <a:rPr lang="en-US" b="1" i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Walk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haroni" pitchFamily="2" charset="-79"/>
                <a:cs typeface="Aharoni" pitchFamily="2" charset="-79"/>
              </a:rPr>
              <a:t>Around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477000" y="1752600"/>
            <a:ext cx="2438400" cy="1219200"/>
          </a:xfrm>
          <a:prstGeom prst="roundRect">
            <a:avLst/>
          </a:prstGeom>
          <a:solidFill>
            <a:srgbClr val="3366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Rapat</a:t>
            </a:r>
            <a:r>
              <a:rPr lang="en-US" b="1" i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i="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Penutup</a:t>
            </a:r>
            <a:r>
              <a:rPr lang="en-US" b="1" i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Closing</a:t>
            </a:r>
          </a:p>
          <a:p>
            <a:r>
              <a:rPr lang="en-US" b="1" i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     Conference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2971800" y="1905000"/>
            <a:ext cx="38100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010275" y="1905000"/>
            <a:ext cx="38100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04158" y="2738888"/>
            <a:ext cx="189782" cy="3247844"/>
          </a:xfrm>
          <a:custGeom>
            <a:avLst/>
            <a:gdLst>
              <a:gd name="connsiteX0" fmla="*/ 181155 w 189782"/>
              <a:gd name="connsiteY0" fmla="*/ 0 h 3441940"/>
              <a:gd name="connsiteX1" fmla="*/ 0 w 189782"/>
              <a:gd name="connsiteY1" fmla="*/ 0 h 3441940"/>
              <a:gd name="connsiteX2" fmla="*/ 0 w 189782"/>
              <a:gd name="connsiteY2" fmla="*/ 3295291 h 3441940"/>
              <a:gd name="connsiteX3" fmla="*/ 189782 w 189782"/>
              <a:gd name="connsiteY3" fmla="*/ 3441940 h 344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82" h="3441940">
                <a:moveTo>
                  <a:pt x="181155" y="0"/>
                </a:moveTo>
                <a:lnTo>
                  <a:pt x="0" y="0"/>
                </a:lnTo>
                <a:lnTo>
                  <a:pt x="0" y="3295291"/>
                </a:lnTo>
                <a:lnTo>
                  <a:pt x="189782" y="3441940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247844" y="2743200"/>
            <a:ext cx="189782" cy="3247844"/>
          </a:xfrm>
          <a:custGeom>
            <a:avLst/>
            <a:gdLst>
              <a:gd name="connsiteX0" fmla="*/ 181155 w 189782"/>
              <a:gd name="connsiteY0" fmla="*/ 0 h 3441940"/>
              <a:gd name="connsiteX1" fmla="*/ 0 w 189782"/>
              <a:gd name="connsiteY1" fmla="*/ 0 h 3441940"/>
              <a:gd name="connsiteX2" fmla="*/ 0 w 189782"/>
              <a:gd name="connsiteY2" fmla="*/ 3295291 h 3441940"/>
              <a:gd name="connsiteX3" fmla="*/ 189782 w 189782"/>
              <a:gd name="connsiteY3" fmla="*/ 3441940 h 344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82" h="3441940">
                <a:moveTo>
                  <a:pt x="181155" y="0"/>
                </a:moveTo>
                <a:lnTo>
                  <a:pt x="0" y="0"/>
                </a:lnTo>
                <a:lnTo>
                  <a:pt x="0" y="3295291"/>
                </a:lnTo>
                <a:lnTo>
                  <a:pt x="189782" y="3441940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295844" y="2743200"/>
            <a:ext cx="189782" cy="3247844"/>
          </a:xfrm>
          <a:custGeom>
            <a:avLst/>
            <a:gdLst>
              <a:gd name="connsiteX0" fmla="*/ 181155 w 189782"/>
              <a:gd name="connsiteY0" fmla="*/ 0 h 3441940"/>
              <a:gd name="connsiteX1" fmla="*/ 0 w 189782"/>
              <a:gd name="connsiteY1" fmla="*/ 0 h 3441940"/>
              <a:gd name="connsiteX2" fmla="*/ 0 w 189782"/>
              <a:gd name="connsiteY2" fmla="*/ 3295291 h 3441940"/>
              <a:gd name="connsiteX3" fmla="*/ 189782 w 189782"/>
              <a:gd name="connsiteY3" fmla="*/ 3441940 h 344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82" h="3441940">
                <a:moveTo>
                  <a:pt x="181155" y="0"/>
                </a:moveTo>
                <a:lnTo>
                  <a:pt x="0" y="0"/>
                </a:lnTo>
                <a:lnTo>
                  <a:pt x="0" y="3295291"/>
                </a:lnTo>
                <a:lnTo>
                  <a:pt x="189782" y="3441940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3157478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i="0" dirty="0" err="1"/>
              <a:t>Perkenalan</a:t>
            </a:r>
            <a:endParaRPr lang="en-US" i="0" dirty="0"/>
          </a:p>
          <a:p>
            <a:pPr algn="l">
              <a:buFont typeface="Arial" pitchFamily="34" charset="0"/>
              <a:buChar char="•"/>
            </a:pPr>
            <a:r>
              <a:rPr lang="en-US" i="0" dirty="0"/>
              <a:t> </a:t>
            </a:r>
            <a:r>
              <a:rPr lang="en-US" i="0" dirty="0" err="1"/>
              <a:t>Objektif</a:t>
            </a:r>
            <a:endParaRPr lang="en-US" i="0" dirty="0"/>
          </a:p>
          <a:p>
            <a:pPr marL="119063" indent="-119063" algn="l">
              <a:buFont typeface="Arial" pitchFamily="34" charset="0"/>
              <a:buChar char="•"/>
            </a:pPr>
            <a:r>
              <a:rPr lang="en-US" i="0" dirty="0"/>
              <a:t>Induction/ </a:t>
            </a:r>
            <a:r>
              <a:rPr lang="en-US" i="0" dirty="0" err="1"/>
              <a:t>Penjelasan</a:t>
            </a:r>
            <a:r>
              <a:rPr lang="en-US" i="0" dirty="0"/>
              <a:t> </a:t>
            </a:r>
            <a:r>
              <a:rPr lang="en-US" i="0" dirty="0" err="1"/>
              <a:t>umum</a:t>
            </a:r>
            <a:r>
              <a:rPr lang="en-US" i="0" dirty="0"/>
              <a:t> </a:t>
            </a:r>
            <a:r>
              <a:rPr lang="en-US" i="0" dirty="0" err="1"/>
              <a:t>ttg</a:t>
            </a:r>
            <a:r>
              <a:rPr lang="en-US" i="0" dirty="0"/>
              <a:t> </a:t>
            </a:r>
            <a:r>
              <a:rPr lang="en-US" i="0" dirty="0" err="1"/>
              <a:t>peraturan</a:t>
            </a:r>
            <a:r>
              <a:rPr lang="en-US" i="0" dirty="0"/>
              <a:t>,  </a:t>
            </a:r>
            <a:r>
              <a:rPr lang="en-US" i="0" dirty="0" err="1"/>
              <a:t>kegiatan</a:t>
            </a:r>
            <a:r>
              <a:rPr lang="en-US" i="0" dirty="0"/>
              <a:t> </a:t>
            </a:r>
            <a:r>
              <a:rPr lang="en-US" i="0" dirty="0" err="1"/>
              <a:t>kerja</a:t>
            </a:r>
            <a:r>
              <a:rPr lang="en-US" i="0" dirty="0"/>
              <a:t> </a:t>
            </a:r>
            <a:r>
              <a:rPr lang="en-US" i="0" dirty="0" err="1"/>
              <a:t>dan</a:t>
            </a:r>
            <a:r>
              <a:rPr lang="en-US" i="0" dirty="0"/>
              <a:t> </a:t>
            </a:r>
            <a:r>
              <a:rPr lang="en-US" i="0" dirty="0" err="1"/>
              <a:t>risiko</a:t>
            </a:r>
            <a:endParaRPr lang="en-US" i="0" dirty="0"/>
          </a:p>
          <a:p>
            <a:pPr marL="119063" indent="-119063" algn="l">
              <a:buFont typeface="Arial" pitchFamily="34" charset="0"/>
              <a:buChar char="•"/>
            </a:pPr>
            <a:r>
              <a:rPr lang="en-US" i="0" dirty="0" err="1"/>
              <a:t>Penanggung</a:t>
            </a:r>
            <a:r>
              <a:rPr lang="en-US" i="0" dirty="0"/>
              <a:t> </a:t>
            </a:r>
            <a:r>
              <a:rPr lang="en-US" i="0" dirty="0" err="1"/>
              <a:t>jawab</a:t>
            </a:r>
            <a:r>
              <a:rPr lang="en-US" i="0" dirty="0"/>
              <a:t> </a:t>
            </a:r>
            <a:r>
              <a:rPr lang="en-US" i="0" dirty="0" err="1"/>
              <a:t>lokasi</a:t>
            </a:r>
            <a:r>
              <a:rPr lang="en-US" i="0" dirty="0"/>
              <a:t> </a:t>
            </a:r>
            <a:r>
              <a:rPr lang="en-US" i="0" dirty="0" err="1"/>
              <a:t>kerja</a:t>
            </a:r>
            <a:endParaRPr lang="en-US" i="0" dirty="0"/>
          </a:p>
          <a:p>
            <a:pPr marL="119063" indent="-119063" algn="l">
              <a:buFont typeface="Arial" pitchFamily="34" charset="0"/>
              <a:buChar char="•"/>
            </a:pPr>
            <a:r>
              <a:rPr lang="en-US" i="0" dirty="0"/>
              <a:t>Hal – </a:t>
            </a:r>
            <a:r>
              <a:rPr lang="en-US" i="0" dirty="0" err="1"/>
              <a:t>hal</a:t>
            </a:r>
            <a:r>
              <a:rPr lang="en-US" i="0" dirty="0"/>
              <a:t> </a:t>
            </a:r>
            <a:r>
              <a:rPr lang="en-US" i="0" dirty="0" err="1"/>
              <a:t>khusus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6600" y="3157479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/>
              <a:t>Mengacu</a:t>
            </a:r>
            <a:r>
              <a:rPr lang="en-US" i="0" dirty="0"/>
              <a:t> </a:t>
            </a:r>
            <a:r>
              <a:rPr lang="en-US" i="0" dirty="0" err="1"/>
              <a:t>pada</a:t>
            </a:r>
            <a:r>
              <a:rPr lang="en-US" i="0" dirty="0"/>
              <a:t> </a:t>
            </a:r>
            <a:r>
              <a:rPr lang="en-US" i="0" dirty="0" err="1"/>
              <a:t>peta</a:t>
            </a:r>
            <a:r>
              <a:rPr lang="en-US" i="0" dirty="0"/>
              <a:t> </a:t>
            </a:r>
            <a:r>
              <a:rPr lang="en-US" i="0" dirty="0" err="1"/>
              <a:t>rute</a:t>
            </a:r>
            <a:r>
              <a:rPr lang="en-US" i="0" dirty="0"/>
              <a:t> </a:t>
            </a:r>
            <a:r>
              <a:rPr lang="en-US" i="0" dirty="0" err="1"/>
              <a:t>inspeksi</a:t>
            </a:r>
            <a:r>
              <a:rPr lang="en-US" i="0" dirty="0"/>
              <a:t>.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/>
              <a:t>Berbicara</a:t>
            </a:r>
            <a:r>
              <a:rPr lang="en-US" i="0" dirty="0"/>
              <a:t> positive </a:t>
            </a:r>
            <a:r>
              <a:rPr lang="en-US" i="0" dirty="0" err="1"/>
              <a:t>dan</a:t>
            </a:r>
            <a:r>
              <a:rPr lang="en-US" i="0" dirty="0"/>
              <a:t> </a:t>
            </a:r>
            <a:r>
              <a:rPr lang="en-US" i="0" dirty="0" err="1"/>
              <a:t>simpati</a:t>
            </a:r>
            <a:endParaRPr lang="en-US" i="0" dirty="0"/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/>
              <a:t>Lihat</a:t>
            </a:r>
            <a:r>
              <a:rPr lang="en-US" i="0" dirty="0"/>
              <a:t> </a:t>
            </a:r>
            <a:r>
              <a:rPr lang="en-US" i="0" dirty="0" err="1"/>
              <a:t>secara</a:t>
            </a:r>
            <a:r>
              <a:rPr lang="en-US" i="0" dirty="0"/>
              <a:t> </a:t>
            </a:r>
            <a:r>
              <a:rPr lang="en-US" i="0" dirty="0" err="1"/>
              <a:t>tajam</a:t>
            </a:r>
            <a:r>
              <a:rPr lang="en-US" i="0" dirty="0"/>
              <a:t>, detail &amp; </a:t>
            </a:r>
            <a:r>
              <a:rPr lang="en-US" i="0" dirty="0" err="1"/>
              <a:t>Jelas</a:t>
            </a:r>
            <a:r>
              <a:rPr lang="en-US" i="0" dirty="0"/>
              <a:t> </a:t>
            </a:r>
            <a:r>
              <a:rPr lang="en-US" dirty="0"/>
              <a:t>(outside normal eye level)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/>
              <a:t>Temukan</a:t>
            </a:r>
            <a:r>
              <a:rPr lang="en-US" i="0" dirty="0"/>
              <a:t> </a:t>
            </a:r>
            <a:r>
              <a:rPr lang="en-US" i="0" dirty="0" err="1"/>
              <a:t>bagian</a:t>
            </a:r>
            <a:r>
              <a:rPr lang="en-US" i="0" dirty="0"/>
              <a:t> </a:t>
            </a:r>
            <a:r>
              <a:rPr lang="en-US" i="0" dirty="0" err="1"/>
              <a:t>kritikal</a:t>
            </a:r>
            <a:r>
              <a:rPr lang="en-US" i="0" dirty="0"/>
              <a:t> </a:t>
            </a:r>
            <a:r>
              <a:rPr lang="en-US" dirty="0"/>
              <a:t>(Critical Part)</a:t>
            </a:r>
            <a:endParaRPr lang="en-US" i="0" dirty="0"/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/>
              <a:t>Perbaikan</a:t>
            </a:r>
            <a:r>
              <a:rPr lang="en-US" i="0" dirty="0"/>
              <a:t> </a:t>
            </a:r>
            <a:r>
              <a:rPr lang="en-US" i="0" dirty="0" err="1"/>
              <a:t>sementara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3157478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/>
              <a:t>Membuat</a:t>
            </a:r>
            <a:r>
              <a:rPr lang="en-US" i="0" dirty="0"/>
              <a:t> </a:t>
            </a:r>
            <a:r>
              <a:rPr lang="en-US" i="0" dirty="0" err="1"/>
              <a:t>laporan</a:t>
            </a:r>
            <a:endParaRPr lang="en-US" i="0" dirty="0"/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/>
              <a:t>Uraikan</a:t>
            </a:r>
            <a:r>
              <a:rPr lang="en-US" i="0" dirty="0"/>
              <a:t> </a:t>
            </a:r>
            <a:r>
              <a:rPr lang="en-US" i="0" dirty="0" err="1"/>
              <a:t>dan</a:t>
            </a:r>
            <a:r>
              <a:rPr lang="en-US" i="0" dirty="0"/>
              <a:t> </a:t>
            </a:r>
            <a:r>
              <a:rPr lang="en-US" i="0" dirty="0" err="1"/>
              <a:t>petakan</a:t>
            </a:r>
            <a:r>
              <a:rPr lang="en-US" i="0" dirty="0"/>
              <a:t> </a:t>
            </a:r>
            <a:r>
              <a:rPr lang="en-US" i="0" dirty="0" err="1"/>
              <a:t>seluruh</a:t>
            </a:r>
            <a:r>
              <a:rPr lang="en-US" i="0" dirty="0"/>
              <a:t> </a:t>
            </a:r>
            <a:r>
              <a:rPr lang="en-US" i="0" dirty="0" err="1"/>
              <a:t>temuan</a:t>
            </a:r>
            <a:r>
              <a:rPr lang="en-US" i="0" dirty="0"/>
              <a:t> </a:t>
            </a:r>
            <a:r>
              <a:rPr lang="en-US" i="0" dirty="0" err="1"/>
              <a:t>dengan</a:t>
            </a:r>
            <a:r>
              <a:rPr lang="en-US" i="0" dirty="0"/>
              <a:t> </a:t>
            </a:r>
            <a:r>
              <a:rPr lang="en-US" i="0" dirty="0" err="1"/>
              <a:t>jelas</a:t>
            </a:r>
            <a:r>
              <a:rPr lang="en-US" i="0" dirty="0"/>
              <a:t>.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/>
              <a:t>Klasifikasikan</a:t>
            </a:r>
            <a:r>
              <a:rPr lang="en-US" i="0" dirty="0"/>
              <a:t> </a:t>
            </a:r>
            <a:r>
              <a:rPr lang="en-US" i="0" dirty="0" err="1"/>
              <a:t>temuan</a:t>
            </a:r>
            <a:r>
              <a:rPr lang="en-US" i="0" dirty="0"/>
              <a:t> </a:t>
            </a:r>
            <a:r>
              <a:rPr lang="en-US" i="0" dirty="0" err="1"/>
              <a:t>menurut</a:t>
            </a:r>
            <a:r>
              <a:rPr lang="en-US" i="0" dirty="0"/>
              <a:t> </a:t>
            </a:r>
            <a:r>
              <a:rPr lang="en-US" i="0" dirty="0" err="1"/>
              <a:t>tingkat</a:t>
            </a:r>
            <a:r>
              <a:rPr lang="en-US" i="0" dirty="0"/>
              <a:t> </a:t>
            </a:r>
            <a:r>
              <a:rPr lang="en-US" i="0" dirty="0" err="1"/>
              <a:t>bahaya</a:t>
            </a:r>
            <a:r>
              <a:rPr lang="en-US" i="0" dirty="0"/>
              <a:t>.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</a:rPr>
              <a:t>Basic causes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0" dirty="0" err="1"/>
              <a:t>Rencana</a:t>
            </a:r>
            <a:r>
              <a:rPr lang="en-US" i="0" dirty="0"/>
              <a:t> </a:t>
            </a:r>
            <a:r>
              <a:rPr lang="en-US" i="0" dirty="0" err="1"/>
              <a:t>perbaikan</a:t>
            </a:r>
            <a:r>
              <a:rPr lang="en-US" i="0" dirty="0"/>
              <a:t> </a:t>
            </a:r>
            <a:r>
              <a:rPr lang="en-US" i="0" dirty="0" err="1"/>
              <a:t>dan</a:t>
            </a:r>
            <a:r>
              <a:rPr lang="en-US" i="0" dirty="0"/>
              <a:t> target </a:t>
            </a:r>
            <a:r>
              <a:rPr lang="en-US" i="0" dirty="0" err="1"/>
              <a:t>pencapaian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5600264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Proses Monitoring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err="1"/>
              <a:t>Klasifikasi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Bahaya</a:t>
            </a:r>
            <a:endParaRPr lang="en-US" sz="2800" dirty="0"/>
          </a:p>
          <a:p>
            <a:pPr lvl="1" eaLnBrk="1" hangingPunct="1"/>
            <a:r>
              <a:rPr lang="en-US" sz="2400" dirty="0" err="1"/>
              <a:t>Klas</a:t>
            </a:r>
            <a:r>
              <a:rPr lang="en-US" sz="2400" dirty="0"/>
              <a:t> ‘A’ </a:t>
            </a:r>
            <a:r>
              <a:rPr lang="en-US" sz="2400" b="1" dirty="0">
                <a:solidFill>
                  <a:srgbClr val="FF0000"/>
                </a:solidFill>
              </a:rPr>
              <a:t>(Major)</a:t>
            </a:r>
          </a:p>
          <a:p>
            <a:pPr lvl="2" eaLnBrk="1" hangingPunct="1"/>
            <a:r>
              <a:rPr lang="en-US" sz="2000" i="1" dirty="0" err="1"/>
              <a:t>Kondisi</a:t>
            </a:r>
            <a:r>
              <a:rPr lang="en-US" sz="2000" i="1" dirty="0"/>
              <a:t> </a:t>
            </a:r>
            <a:r>
              <a:rPr lang="en-US" sz="2000" i="1" dirty="0" err="1"/>
              <a:t>atau</a:t>
            </a:r>
            <a:r>
              <a:rPr lang="en-US" sz="2000" i="1" dirty="0"/>
              <a:t> </a:t>
            </a:r>
            <a:r>
              <a:rPr lang="en-US" sz="2000" i="1" dirty="0" err="1"/>
              <a:t>tindakan</a:t>
            </a:r>
            <a:r>
              <a:rPr lang="en-US" sz="2000" i="1" dirty="0"/>
              <a:t> yang </a:t>
            </a:r>
            <a:r>
              <a:rPr lang="en-US" sz="2000" i="1" dirty="0" err="1"/>
              <a:t>dapat</a:t>
            </a:r>
            <a:r>
              <a:rPr lang="en-US" sz="2000" i="1" dirty="0"/>
              <a:t> </a:t>
            </a:r>
            <a:r>
              <a:rPr lang="en-US" sz="2000" i="1" dirty="0" err="1"/>
              <a:t>mengakibatkan</a:t>
            </a:r>
            <a:r>
              <a:rPr lang="en-US" sz="2000" i="1" dirty="0"/>
              <a:t> </a:t>
            </a:r>
            <a:r>
              <a:rPr lang="en-US" sz="2000" i="1" dirty="0" err="1"/>
              <a:t>kecelakaan</a:t>
            </a:r>
            <a:r>
              <a:rPr lang="en-US" sz="2000" i="1" dirty="0"/>
              <a:t> fatal </a:t>
            </a:r>
            <a:r>
              <a:rPr lang="en-US" sz="2000" i="1" dirty="0" err="1"/>
              <a:t>atau</a:t>
            </a:r>
            <a:r>
              <a:rPr lang="en-US" sz="2000" i="1" dirty="0"/>
              <a:t> </a:t>
            </a:r>
            <a:r>
              <a:rPr lang="en-US" sz="2000" i="1" dirty="0" err="1"/>
              <a:t>cacat</a:t>
            </a:r>
            <a:r>
              <a:rPr lang="en-US" sz="2000" i="1" dirty="0"/>
              <a:t> </a:t>
            </a:r>
            <a:r>
              <a:rPr lang="en-US" sz="2000" i="1" dirty="0" err="1"/>
              <a:t>permanen</a:t>
            </a:r>
            <a:r>
              <a:rPr lang="en-US" sz="2000" i="1" dirty="0"/>
              <a:t>.</a:t>
            </a:r>
          </a:p>
          <a:p>
            <a:pPr lvl="1" eaLnBrk="1" hangingPunct="1"/>
            <a:r>
              <a:rPr lang="en-US" sz="2400" dirty="0" err="1"/>
              <a:t>Klas</a:t>
            </a:r>
            <a:r>
              <a:rPr lang="en-US" sz="2400" dirty="0"/>
              <a:t> ‘B’ </a:t>
            </a:r>
            <a:r>
              <a:rPr lang="en-US" sz="2400" b="1" dirty="0">
                <a:solidFill>
                  <a:srgbClr val="FF9900"/>
                </a:solidFill>
              </a:rPr>
              <a:t>(Minor)</a:t>
            </a:r>
          </a:p>
          <a:p>
            <a:pPr lvl="2" eaLnBrk="1" hangingPunct="1"/>
            <a:r>
              <a:rPr lang="en-US" sz="2000" i="1" dirty="0" err="1"/>
              <a:t>Kondisi</a:t>
            </a:r>
            <a:r>
              <a:rPr lang="en-US" sz="2000" i="1" dirty="0"/>
              <a:t> </a:t>
            </a:r>
            <a:r>
              <a:rPr lang="en-US" sz="2000" i="1" dirty="0" err="1"/>
              <a:t>atau</a:t>
            </a:r>
            <a:r>
              <a:rPr lang="en-US" sz="2000" i="1" dirty="0"/>
              <a:t> </a:t>
            </a:r>
            <a:r>
              <a:rPr lang="en-US" sz="2000" i="1" dirty="0" err="1"/>
              <a:t>tindakan</a:t>
            </a:r>
            <a:r>
              <a:rPr lang="en-US" sz="2000" i="1" dirty="0"/>
              <a:t> yang </a:t>
            </a:r>
            <a:r>
              <a:rPr lang="en-US" sz="2000" i="1" dirty="0" err="1"/>
              <a:t>dapat</a:t>
            </a:r>
            <a:r>
              <a:rPr lang="en-US" sz="2000" i="1" dirty="0"/>
              <a:t> </a:t>
            </a:r>
            <a:r>
              <a:rPr lang="en-US" sz="2000" i="1" dirty="0" err="1"/>
              <a:t>mengakibatkan</a:t>
            </a:r>
            <a:r>
              <a:rPr lang="en-US" sz="2000" i="1" dirty="0"/>
              <a:t> </a:t>
            </a:r>
            <a:r>
              <a:rPr lang="en-US" sz="2000" i="1" dirty="0" err="1"/>
              <a:t>kecelakaan</a:t>
            </a:r>
            <a:r>
              <a:rPr lang="en-US" sz="2000" i="1" dirty="0"/>
              <a:t> minor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tanpa</a:t>
            </a:r>
            <a:r>
              <a:rPr lang="en-US" sz="2000" i="1" dirty="0"/>
              <a:t> </a:t>
            </a:r>
            <a:r>
              <a:rPr lang="en-US" sz="2000" i="1" dirty="0" err="1"/>
              <a:t>cacat</a:t>
            </a:r>
            <a:r>
              <a:rPr lang="en-US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75059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Manajemen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7638"/>
            <a:ext cx="7488832" cy="470852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kerangka</a:t>
            </a:r>
            <a:r>
              <a:rPr lang="en-US" sz="2400" dirty="0"/>
              <a:t> Proses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memastikan</a:t>
            </a:r>
            <a:r>
              <a:rPr lang="en-US" sz="2400" b="1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dirty="0" err="1"/>
              <a:t>organisasi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memenuhi</a:t>
            </a:r>
            <a:r>
              <a:rPr lang="en-US" sz="2400" b="1" dirty="0"/>
              <a:t> </a:t>
            </a:r>
            <a:r>
              <a:rPr lang="en-US" sz="2400" b="1" dirty="0" err="1"/>
              <a:t>standar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menjalankan</a:t>
            </a:r>
            <a:r>
              <a:rPr lang="en-US" sz="2400" b="1" dirty="0"/>
              <a:t> </a:t>
            </a:r>
            <a:r>
              <a:rPr lang="en-US" sz="2400" b="1" dirty="0" err="1"/>
              <a:t>tugasnya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mencapai</a:t>
            </a:r>
            <a:r>
              <a:rPr lang="en-US" sz="2400" b="1" dirty="0"/>
              <a:t> </a:t>
            </a:r>
            <a:r>
              <a:rPr lang="en-US" sz="2400" b="1" dirty="0" err="1"/>
              <a:t>tujuan</a:t>
            </a:r>
            <a:r>
              <a:rPr lang="en-US" sz="2400" b="1" dirty="0"/>
              <a:t> </a:t>
            </a:r>
            <a:r>
              <a:rPr lang="en-US" sz="2400" b="1" dirty="0" err="1"/>
              <a:t>organisasi</a:t>
            </a:r>
            <a:r>
              <a:rPr lang="en-US" sz="2400" dirty="0"/>
              <a:t>.</a:t>
            </a:r>
          </a:p>
        </p:txBody>
      </p:sp>
      <p:pic>
        <p:nvPicPr>
          <p:cNvPr id="4" name="Picture 5" descr="http://energitoday.com/uploads/2015/05/Keselamatan-kerja.jpg">
            <a:extLst>
              <a:ext uri="{FF2B5EF4-FFF2-40B4-BE49-F238E27FC236}">
                <a16:creationId xmlns:a16="http://schemas.microsoft.com/office/drawing/2014/main" id="{7DA0E77B-A581-4675-9668-6DBE26A92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9" y="4736147"/>
            <a:ext cx="30765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starinfo101.com/foto_berita/medium_9kkk.jpg">
            <a:extLst>
              <a:ext uri="{FF2B5EF4-FFF2-40B4-BE49-F238E27FC236}">
                <a16:creationId xmlns:a16="http://schemas.microsoft.com/office/drawing/2014/main" id="{F8E2E6EC-2BF6-4013-A1BD-DB93BB95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36" y="4712335"/>
            <a:ext cx="3124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://surabaya.proxsisgroup.com/wp-content/uploads/safety-leader-0011.jpg">
            <a:extLst>
              <a:ext uri="{FF2B5EF4-FFF2-40B4-BE49-F238E27FC236}">
                <a16:creationId xmlns:a16="http://schemas.microsoft.com/office/drawing/2014/main" id="{683026D1-FD87-407A-87AC-1C9BDDF7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99" y="4726622"/>
            <a:ext cx="30083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915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758113" cy="113982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2400" dirty="0" err="1">
                <a:solidFill>
                  <a:srgbClr val="FFFF00"/>
                </a:solidFill>
              </a:rPr>
              <a:t>Keputusan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Menaker</a:t>
            </a:r>
            <a:r>
              <a:rPr lang="en-US" sz="2400" dirty="0">
                <a:solidFill>
                  <a:srgbClr val="FFFF00"/>
                </a:solidFill>
              </a:rPr>
              <a:t>   Kep-51/Men/ 1999 </a:t>
            </a:r>
            <a:br>
              <a:rPr lang="id-ID" sz="2400" dirty="0">
                <a:solidFill>
                  <a:srgbClr val="FFFF00"/>
                </a:solidFill>
              </a:rPr>
            </a:br>
            <a:r>
              <a:rPr lang="en-US" sz="2400" dirty="0" err="1">
                <a:solidFill>
                  <a:srgbClr val="FFFF00"/>
                </a:solidFill>
              </a:rPr>
              <a:t>Nilai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Ambang</a:t>
            </a:r>
            <a:r>
              <a:rPr lang="en-US" sz="2400" dirty="0">
                <a:solidFill>
                  <a:srgbClr val="FFFF00"/>
                </a:solidFill>
              </a:rPr>
              <a:t> Batas </a:t>
            </a:r>
            <a:r>
              <a:rPr lang="en-US" sz="2400" dirty="0" err="1">
                <a:solidFill>
                  <a:srgbClr val="FFFF00"/>
                </a:solidFill>
              </a:rPr>
              <a:t>Faktor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Fisika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tempat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kerja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5" y="1595438"/>
            <a:ext cx="828675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</a:rPr>
              <a:t>NAB (</a:t>
            </a:r>
            <a:r>
              <a:rPr lang="en-US" sz="2000" dirty="0" err="1">
                <a:latin typeface="Arial" charset="0"/>
              </a:rPr>
              <a:t>nilai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ambang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batas</a:t>
            </a:r>
            <a:r>
              <a:rPr lang="en-US" sz="2000" dirty="0">
                <a:latin typeface="Arial" charset="0"/>
              </a:rPr>
              <a:t>) </a:t>
            </a:r>
            <a:r>
              <a:rPr lang="en-US" sz="2000" dirty="0" err="1">
                <a:latin typeface="Arial" charset="0"/>
              </a:rPr>
              <a:t>tempat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yg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bisa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diterima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tenaga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tanpa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mengakibatkan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penyakit</a:t>
            </a:r>
            <a:r>
              <a:rPr lang="en-US" sz="2000" dirty="0">
                <a:latin typeface="Arial" charset="0"/>
              </a:rPr>
              <a:t>/ </a:t>
            </a:r>
            <a:r>
              <a:rPr lang="en-US" sz="2000" dirty="0" err="1">
                <a:latin typeface="Arial" charset="0"/>
              </a:rPr>
              <a:t>gangguan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kesehatan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dlm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pekerjaan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sehari-hari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untuk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waktu</a:t>
            </a:r>
            <a:r>
              <a:rPr lang="en-US" sz="2000" dirty="0">
                <a:latin typeface="Arial" charset="0"/>
              </a:rPr>
              <a:t> &lt; 8 jam </a:t>
            </a:r>
            <a:r>
              <a:rPr lang="en-US" sz="2000" dirty="0" err="1">
                <a:latin typeface="Arial" charset="0"/>
              </a:rPr>
              <a:t>sehari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atau</a:t>
            </a:r>
            <a:r>
              <a:rPr lang="en-US" sz="2000" dirty="0">
                <a:latin typeface="Arial" charset="0"/>
              </a:rPr>
              <a:t> &lt; 40 jam </a:t>
            </a:r>
            <a:r>
              <a:rPr lang="en-US" sz="2000" dirty="0" err="1">
                <a:latin typeface="Arial" charset="0"/>
              </a:rPr>
              <a:t>seminggu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ditetapkan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masing-masing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sbb</a:t>
            </a:r>
            <a:r>
              <a:rPr lang="en-US" sz="2000" dirty="0">
                <a:latin typeface="Arial" charset="0"/>
              </a:rPr>
              <a:t>. :</a:t>
            </a:r>
            <a:endParaRPr lang="id-ID" sz="20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latin typeface="Arial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dirty="0" err="1">
                <a:latin typeface="Arial" charset="0"/>
              </a:rPr>
              <a:t>Iklim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:                             </a:t>
            </a: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Beban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ringan</a:t>
            </a:r>
            <a:r>
              <a:rPr lang="en-US" sz="2000" dirty="0">
                <a:latin typeface="Arial" charset="0"/>
              </a:rPr>
              <a:t>  : </a:t>
            </a:r>
            <a:r>
              <a:rPr lang="id-ID" sz="2000" dirty="0">
                <a:latin typeface="Arial" charset="0"/>
              </a:rPr>
              <a:t>            </a:t>
            </a:r>
            <a:r>
              <a:rPr lang="en-US" sz="2000" dirty="0">
                <a:latin typeface="Arial" charset="0"/>
              </a:rPr>
              <a:t>30 </a:t>
            </a:r>
            <a:r>
              <a:rPr lang="en-US" sz="2000" dirty="0" err="1">
                <a:latin typeface="Arial" charset="0"/>
              </a:rPr>
              <a:t>derajat</a:t>
            </a:r>
            <a:r>
              <a:rPr lang="en-US" sz="2000" dirty="0">
                <a:latin typeface="Arial" charset="0"/>
              </a:rPr>
              <a:t> Celsius</a:t>
            </a: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>
                <a:latin typeface="Arial" charset="0"/>
              </a:rPr>
              <a:t>Beban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sedang</a:t>
            </a:r>
            <a:r>
              <a:rPr lang="en-US" sz="2000" dirty="0">
                <a:latin typeface="Arial" charset="0"/>
              </a:rPr>
              <a:t> : </a:t>
            </a:r>
            <a:r>
              <a:rPr lang="id-ID" sz="2000" dirty="0">
                <a:latin typeface="Arial" charset="0"/>
              </a:rPr>
              <a:t>           </a:t>
            </a:r>
            <a:r>
              <a:rPr lang="en-US" sz="2000" dirty="0">
                <a:latin typeface="Arial" charset="0"/>
              </a:rPr>
              <a:t>26,7 </a:t>
            </a:r>
            <a:r>
              <a:rPr lang="en-US" sz="2000" dirty="0" err="1">
                <a:latin typeface="Arial" charset="0"/>
              </a:rPr>
              <a:t>derajat</a:t>
            </a:r>
            <a:r>
              <a:rPr lang="en-US" sz="2000" dirty="0">
                <a:latin typeface="Arial" charset="0"/>
              </a:rPr>
              <a:t> Celsius</a:t>
            </a: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Beban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berat</a:t>
            </a:r>
            <a:r>
              <a:rPr lang="en-US" sz="2000" dirty="0">
                <a:latin typeface="Arial" charset="0"/>
              </a:rPr>
              <a:t>    : </a:t>
            </a:r>
            <a:r>
              <a:rPr lang="id-ID" sz="2000" dirty="0">
                <a:latin typeface="Arial" charset="0"/>
              </a:rPr>
              <a:t>            </a:t>
            </a:r>
            <a:r>
              <a:rPr lang="en-US" sz="2000" dirty="0">
                <a:latin typeface="Arial" charset="0"/>
              </a:rPr>
              <a:t>25 </a:t>
            </a:r>
            <a:r>
              <a:rPr lang="en-US" sz="2000" dirty="0" err="1">
                <a:latin typeface="Arial" charset="0"/>
              </a:rPr>
              <a:t>derajat</a:t>
            </a:r>
            <a:r>
              <a:rPr lang="en-US" sz="2000" dirty="0">
                <a:latin typeface="Arial" charset="0"/>
              </a:rPr>
              <a:t> Celsius</a:t>
            </a:r>
            <a:endParaRPr lang="id-ID" sz="2000" dirty="0">
              <a:latin typeface="Arial" charset="0"/>
            </a:endParaRPr>
          </a:p>
          <a:p>
            <a:pPr>
              <a:defRPr/>
            </a:pPr>
            <a:endParaRPr lang="en-US" sz="2000" dirty="0">
              <a:latin typeface="Arial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dirty="0" err="1">
                <a:latin typeface="Arial" charset="0"/>
              </a:rPr>
              <a:t>Kebisingan</a:t>
            </a:r>
            <a:r>
              <a:rPr lang="en-US" sz="2000" dirty="0">
                <a:latin typeface="Arial" charset="0"/>
              </a:rPr>
              <a:t> 85 dB A ( desi Bell A )</a:t>
            </a:r>
            <a:r>
              <a:rPr lang="en-US" sz="2000" dirty="0">
                <a:latin typeface="Arial" charset="0"/>
                <a:sym typeface="Wingdings" panose="05000000000000000000" pitchFamily="2" charset="2"/>
              </a:rPr>
              <a:t>(sound level meter)</a:t>
            </a:r>
            <a:endParaRPr lang="en-US" sz="2000" dirty="0">
              <a:latin typeface="Arial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dirty="0" err="1">
                <a:latin typeface="Arial" charset="0"/>
              </a:rPr>
              <a:t>Getaran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alat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kontak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langsung</a:t>
            </a:r>
            <a:r>
              <a:rPr lang="en-US" sz="2000" dirty="0">
                <a:latin typeface="Arial" charset="0"/>
              </a:rPr>
              <a:t>/</a:t>
            </a:r>
            <a:r>
              <a:rPr lang="en-US" sz="2000" dirty="0" err="1">
                <a:latin typeface="Arial" charset="0"/>
              </a:rPr>
              <a:t>tdk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langsung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pada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tangan</a:t>
            </a:r>
            <a:r>
              <a:rPr lang="en-US" sz="2000" dirty="0">
                <a:latin typeface="Arial" charset="0"/>
              </a:rPr>
              <a:t> ten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4m/</a:t>
            </a:r>
            <a:r>
              <a:rPr lang="en-US" sz="2000" dirty="0" err="1">
                <a:latin typeface="Arial" charset="0"/>
              </a:rPr>
              <a:t>detik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kuadrat</a:t>
            </a:r>
            <a:r>
              <a:rPr lang="en-US" sz="2000" dirty="0">
                <a:latin typeface="Arial" charset="0"/>
              </a:rPr>
              <a:t> ( 4m/detik2)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000" dirty="0" err="1">
                <a:latin typeface="Arial" charset="0"/>
              </a:rPr>
              <a:t>Radiasi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sinar</a:t>
            </a:r>
            <a:r>
              <a:rPr lang="en-US" sz="2000" dirty="0">
                <a:latin typeface="Arial" charset="0"/>
              </a:rPr>
              <a:t> ultra </a:t>
            </a:r>
            <a:r>
              <a:rPr lang="en-US" sz="2000" dirty="0" err="1">
                <a:latin typeface="Arial" charset="0"/>
              </a:rPr>
              <a:t>ungu</a:t>
            </a:r>
            <a:r>
              <a:rPr lang="en-US" sz="2000" dirty="0">
                <a:latin typeface="Arial" charset="0"/>
              </a:rPr>
              <a:t> (UV) : 0,1 </a:t>
            </a:r>
            <a:r>
              <a:rPr lang="en-US" sz="2000" dirty="0" err="1">
                <a:latin typeface="Arial" charset="0"/>
              </a:rPr>
              <a:t>mikro</a:t>
            </a:r>
            <a:r>
              <a:rPr lang="en-US" sz="2000" dirty="0">
                <a:latin typeface="Arial" charset="0"/>
              </a:rPr>
              <a:t> Watt per </a:t>
            </a:r>
            <a:r>
              <a:rPr lang="en-US" sz="2000" dirty="0" err="1">
                <a:latin typeface="Arial" charset="0"/>
              </a:rPr>
              <a:t>sentimeter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persegi</a:t>
            </a:r>
            <a:r>
              <a:rPr lang="en-US" sz="2000" dirty="0">
                <a:latin typeface="Arial" charset="0"/>
              </a:rPr>
              <a:t>.</a:t>
            </a:r>
            <a:r>
              <a:rPr lang="en-US" sz="2000" dirty="0">
                <a:latin typeface="Arial" charset="0"/>
                <a:sym typeface="Wingdings" panose="05000000000000000000" pitchFamily="2" charset="2"/>
              </a:rPr>
              <a:t>(UV Light meter)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56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6186488" cy="113982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2400" dirty="0" err="1">
                <a:solidFill>
                  <a:srgbClr val="FFFF00"/>
                </a:solidFill>
              </a:rPr>
              <a:t>Keputusan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Menaker</a:t>
            </a:r>
            <a:r>
              <a:rPr lang="en-US" sz="2400" dirty="0">
                <a:solidFill>
                  <a:srgbClr val="FFFF00"/>
                </a:solidFill>
              </a:rPr>
              <a:t>   Kep-187/Men/ ‘99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 err="1">
                <a:solidFill>
                  <a:srgbClr val="FFFF00"/>
                </a:solidFill>
              </a:rPr>
              <a:t>Pengendalian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Bahan</a:t>
            </a:r>
            <a:r>
              <a:rPr lang="en-US" sz="2400" dirty="0">
                <a:solidFill>
                  <a:srgbClr val="FFFF00"/>
                </a:solidFill>
              </a:rPr>
              <a:t> Kimia </a:t>
            </a:r>
            <a:r>
              <a:rPr lang="en-US" sz="2400" dirty="0" err="1">
                <a:solidFill>
                  <a:srgbClr val="FFFF00"/>
                </a:solidFill>
              </a:rPr>
              <a:t>Berbahaya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5" y="1500188"/>
            <a:ext cx="821531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Arial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dirty="0" err="1">
                <a:latin typeface="Arial" charset="0"/>
              </a:rPr>
              <a:t>Pengusaha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wajib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mengendalikan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kimia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berbahaya</a:t>
            </a:r>
            <a:r>
              <a:rPr lang="en-US" sz="2000" dirty="0">
                <a:latin typeface="Arial" charset="0"/>
              </a:rPr>
              <a:t>. </a:t>
            </a:r>
            <a:r>
              <a:rPr lang="en-US" sz="2000" dirty="0" err="1">
                <a:latin typeface="Arial" charset="0"/>
              </a:rPr>
              <a:t>Untuk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mencegah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terjadinya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kecelakaan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Penyakit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Akibat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(PAK), </a:t>
            </a:r>
            <a:r>
              <a:rPr lang="en-US" sz="2000" dirty="0" err="1">
                <a:latin typeface="Arial" charset="0"/>
              </a:rPr>
              <a:t>dengan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cara</a:t>
            </a:r>
            <a:r>
              <a:rPr lang="en-US" sz="2000" dirty="0">
                <a:latin typeface="Arial" charset="0"/>
              </a:rPr>
              <a:t>:</a:t>
            </a: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</a:t>
            </a:r>
            <a:r>
              <a:rPr lang="en-US" sz="2000" dirty="0">
                <a:latin typeface="Arial" charset="0"/>
              </a:rPr>
              <a:t>1. </a:t>
            </a:r>
            <a:r>
              <a:rPr lang="en-US" sz="2000" dirty="0" err="1">
                <a:latin typeface="Arial" charset="0"/>
              </a:rPr>
              <a:t>Penyediaan</a:t>
            </a:r>
            <a:r>
              <a:rPr lang="en-US" sz="2000" dirty="0">
                <a:latin typeface="Arial" charset="0"/>
              </a:rPr>
              <a:t> MSDS</a:t>
            </a: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</a:t>
            </a:r>
            <a:r>
              <a:rPr lang="en-US" sz="2000" dirty="0">
                <a:latin typeface="Arial" charset="0"/>
              </a:rPr>
              <a:t>2. </a:t>
            </a:r>
            <a:r>
              <a:rPr lang="en-US" sz="2000" dirty="0" err="1">
                <a:latin typeface="Arial" charset="0"/>
              </a:rPr>
              <a:t>Penunjukan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petugas</a:t>
            </a:r>
            <a:r>
              <a:rPr lang="en-US" sz="2000" dirty="0">
                <a:latin typeface="Arial" charset="0"/>
              </a:rPr>
              <a:t> K3 </a:t>
            </a:r>
            <a:r>
              <a:rPr lang="en-US" sz="2000" dirty="0" err="1">
                <a:latin typeface="Arial" charset="0"/>
              </a:rPr>
              <a:t>kimia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Ahli K3 </a:t>
            </a:r>
            <a:r>
              <a:rPr lang="en-US" sz="2000" dirty="0" err="1">
                <a:latin typeface="Arial" charset="0"/>
              </a:rPr>
              <a:t>kimia</a:t>
            </a:r>
            <a:r>
              <a:rPr lang="en-US" sz="20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102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6686550" cy="113982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2400" dirty="0" err="1">
                <a:solidFill>
                  <a:srgbClr val="FFFF00"/>
                </a:solidFill>
              </a:rPr>
              <a:t>Keputusan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Menaker</a:t>
            </a:r>
            <a:r>
              <a:rPr lang="en-US" sz="2400" dirty="0">
                <a:solidFill>
                  <a:srgbClr val="FFFF00"/>
                </a:solidFill>
              </a:rPr>
              <a:t>   Kep-187/Men/ ‘99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 err="1">
                <a:solidFill>
                  <a:srgbClr val="FFFF00"/>
                </a:solidFill>
              </a:rPr>
              <a:t>Pengendalian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Bahan</a:t>
            </a:r>
            <a:r>
              <a:rPr lang="en-US" sz="2400" dirty="0">
                <a:solidFill>
                  <a:srgbClr val="FFFF00"/>
                </a:solidFill>
              </a:rPr>
              <a:t> Kimia </a:t>
            </a:r>
            <a:r>
              <a:rPr lang="en-US" sz="2400" dirty="0" err="1">
                <a:solidFill>
                  <a:srgbClr val="FFFF00"/>
                </a:solidFill>
              </a:rPr>
              <a:t>Berbahaya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28625" y="1643063"/>
            <a:ext cx="828675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err="1">
                <a:latin typeface="Arial" charset="0"/>
              </a:rPr>
              <a:t>Pengusaha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wajib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menyampaikan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Daftar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Nama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Sifat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Kuantitas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Kimia </a:t>
            </a:r>
            <a:r>
              <a:rPr lang="en-US" sz="2000" dirty="0" err="1">
                <a:latin typeface="Arial" charset="0"/>
              </a:rPr>
              <a:t>Berbahaya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tempat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Disnaker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setempat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untuk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dasar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menetapkan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kategori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potensi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bahaya</a:t>
            </a:r>
            <a:r>
              <a:rPr lang="en-US" sz="2000" dirty="0">
                <a:latin typeface="Arial" charset="0"/>
              </a:rPr>
              <a:t> (</a:t>
            </a:r>
            <a:r>
              <a:rPr lang="en-US" sz="2000" dirty="0" err="1">
                <a:latin typeface="Arial" charset="0"/>
              </a:rPr>
              <a:t>bahaya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besar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atau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bahaya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menengah</a:t>
            </a:r>
            <a:r>
              <a:rPr lang="en-US" sz="2000" dirty="0">
                <a:latin typeface="Arial" charset="0"/>
              </a:rPr>
              <a:t>)</a:t>
            </a:r>
            <a:endParaRPr lang="id-ID" sz="20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id-ID" sz="20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err="1">
                <a:latin typeface="Arial" charset="0"/>
              </a:rPr>
              <a:t>Kriteria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kimia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berbahaya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terdiri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dari</a:t>
            </a:r>
            <a:r>
              <a:rPr lang="en-US" sz="2000" dirty="0">
                <a:latin typeface="Arial" charset="0"/>
              </a:rPr>
              <a:t> :</a:t>
            </a: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beracun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sangat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beracun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cairan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mudah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terbakar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cairan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sangat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mudah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terbakar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>
                <a:latin typeface="Arial" charset="0"/>
              </a:rPr>
              <a:t>gas </a:t>
            </a:r>
            <a:r>
              <a:rPr lang="en-US" sz="2000" dirty="0" err="1">
                <a:latin typeface="Arial" charset="0"/>
              </a:rPr>
              <a:t>mudah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terbakar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mudah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meledak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reaktif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id-ID" sz="2000" dirty="0">
                <a:latin typeface="Arial" charset="0"/>
              </a:rPr>
              <a:t>       </a:t>
            </a:r>
            <a:r>
              <a:rPr lang="en-US" sz="2000" dirty="0" err="1">
                <a:latin typeface="Arial" charset="0"/>
              </a:rPr>
              <a:t>bahan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oksidator</a:t>
            </a:r>
            <a:r>
              <a:rPr lang="en-US" sz="20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123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514600" y="2590800"/>
            <a:ext cx="4152187" cy="2453520"/>
            <a:chOff x="3153884" y="2773740"/>
            <a:chExt cx="4152187" cy="2453520"/>
          </a:xfrm>
        </p:grpSpPr>
        <p:sp>
          <p:nvSpPr>
            <p:cNvPr id="10" name="Rectangle 9"/>
            <p:cNvSpPr/>
            <p:nvPr/>
          </p:nvSpPr>
          <p:spPr>
            <a:xfrm>
              <a:off x="3153884" y="2773740"/>
              <a:ext cx="362791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i="0" cap="none" spc="0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mercialScript BT" pitchFamily="66" charset="0"/>
                </a:rPr>
                <a:t>Terima</a:t>
              </a:r>
              <a:endParaRPr lang="en-US" sz="9600" b="1" i="0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mercialScript BT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3400" y="3657600"/>
              <a:ext cx="2962671" cy="15696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i="0" dirty="0" err="1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mercialScript BT" pitchFamily="66" charset="0"/>
                </a:rPr>
                <a:t>Kasih</a:t>
              </a:r>
              <a:endParaRPr lang="en-US" sz="9600" b="1" i="0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mercialScript BT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32663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id-ID" sz="2000" dirty="0"/>
              <a:t>Bolishifski, McElroy.1980. </a:t>
            </a:r>
            <a:r>
              <a:rPr lang="id-ID" sz="2000" i="1" dirty="0"/>
              <a:t>Accident Prevention Manual For Industrial Operation</a:t>
            </a:r>
            <a:r>
              <a:rPr lang="id-ID" sz="2000" dirty="0"/>
              <a:t>. National Safety Counsil.</a:t>
            </a:r>
            <a:endParaRPr lang="en-US" sz="2000" dirty="0"/>
          </a:p>
          <a:p>
            <a:pPr lvl="0"/>
            <a:r>
              <a:rPr lang="id-ID" sz="2000" dirty="0"/>
              <a:t>Blake.1963. </a:t>
            </a:r>
            <a:r>
              <a:rPr lang="id-ID" sz="2000" i="1" dirty="0"/>
              <a:t>Industrial Safety</a:t>
            </a:r>
            <a:r>
              <a:rPr lang="id-ID" sz="2000" dirty="0"/>
              <a:t>. Prentice-Hall</a:t>
            </a:r>
            <a:endParaRPr lang="en-US" sz="2000" dirty="0"/>
          </a:p>
          <a:p>
            <a:pPr lvl="0"/>
            <a:r>
              <a:rPr lang="id-ID" sz="2000" dirty="0"/>
              <a:t>Suma’mur P.K.1989. </a:t>
            </a:r>
            <a:r>
              <a:rPr lang="id-ID" sz="2000" i="1" dirty="0"/>
              <a:t>Keselamatan Kerja dan Pencegahan Kecelakaan</a:t>
            </a:r>
            <a:r>
              <a:rPr lang="id-ID" sz="2000" dirty="0"/>
              <a:t>. Jakarta : CV Haji Masagung. </a:t>
            </a:r>
            <a:endParaRPr lang="en-US" sz="2000" dirty="0"/>
          </a:p>
          <a:p>
            <a:pPr lvl="0"/>
            <a:r>
              <a:rPr lang="id-ID" sz="2000" dirty="0"/>
              <a:t>Hansen, Doan J.(ed).1991. </a:t>
            </a:r>
            <a:r>
              <a:rPr lang="id-ID" sz="2000" i="1" dirty="0"/>
              <a:t>The Work Environment, Volume One: Occupational Health Fundamentals</a:t>
            </a:r>
            <a:r>
              <a:rPr lang="id-ID" sz="2000" dirty="0"/>
              <a:t>.London : Lewis Publisher, Inc.</a:t>
            </a:r>
            <a:endParaRPr lang="en-US" sz="2000" dirty="0"/>
          </a:p>
          <a:p>
            <a:pPr lvl="0"/>
            <a:r>
              <a:rPr lang="id-ID" sz="2000" dirty="0"/>
              <a:t>Niebel, Benjamin W dan Andris Freivalds. 1999. </a:t>
            </a:r>
            <a:r>
              <a:rPr lang="id-ID" sz="2000" i="1" dirty="0"/>
              <a:t>Methods, Standards, and Work Design</a:t>
            </a:r>
            <a:r>
              <a:rPr lang="id-ID" sz="2000" dirty="0"/>
              <a:t>. 10</a:t>
            </a:r>
            <a:r>
              <a:rPr lang="id-ID" sz="2000" baseline="30000" dirty="0"/>
              <a:t>th </a:t>
            </a:r>
            <a:r>
              <a:rPr lang="id-ID" sz="2000" dirty="0"/>
              <a:t>ed. New York : McGraw-Hill, Book..</a:t>
            </a:r>
            <a:endParaRPr lang="en-US" sz="2000" dirty="0"/>
          </a:p>
          <a:p>
            <a:pPr lvl="0"/>
            <a:r>
              <a:rPr lang="fi-FI" sz="2000" dirty="0"/>
              <a:t>Suma’mur. 1984. </a:t>
            </a:r>
            <a:r>
              <a:rPr lang="fi-FI" sz="2000" i="1" dirty="0"/>
              <a:t>Higene Perusahaan dan Kesehatan kerja.</a:t>
            </a:r>
            <a:r>
              <a:rPr lang="fi-FI" sz="2000" dirty="0"/>
              <a:t> Jakarta : Gunung Agung.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23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Ciri</a:t>
            </a:r>
            <a:r>
              <a:rPr lang="en-US" sz="3200" b="1" dirty="0"/>
              <a:t> </a:t>
            </a: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Manajemen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122912" cy="5001419"/>
          </a:xfrm>
        </p:spPr>
        <p:txBody>
          <a:bodyPr/>
          <a:lstStyle/>
          <a:p>
            <a:r>
              <a:rPr lang="en-US" sz="2200" dirty="0" err="1"/>
              <a:t>Adanya</a:t>
            </a:r>
            <a:r>
              <a:rPr lang="en-US" sz="2200" dirty="0"/>
              <a:t> </a:t>
            </a:r>
            <a:r>
              <a:rPr lang="en-US" sz="2200" dirty="0" err="1"/>
              <a:t>perintah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bentuk</a:t>
            </a:r>
            <a:r>
              <a:rPr lang="en-US" sz="2200" dirty="0"/>
              <a:t> </a:t>
            </a:r>
            <a:r>
              <a:rPr lang="en-US" sz="2200" dirty="0" err="1"/>
              <a:t>kebijakan</a:t>
            </a:r>
            <a:r>
              <a:rPr lang="en-US" sz="2200" dirty="0"/>
              <a:t>, </a:t>
            </a:r>
            <a:r>
              <a:rPr lang="en-US" sz="2200" dirty="0" err="1"/>
              <a:t>pedoman</a:t>
            </a:r>
            <a:r>
              <a:rPr lang="en-US" sz="2200" dirty="0"/>
              <a:t>, </a:t>
            </a:r>
            <a:r>
              <a:rPr lang="en-US" sz="2200" dirty="0" err="1"/>
              <a:t>prosedur</a:t>
            </a:r>
            <a:r>
              <a:rPr lang="en-US" sz="2200" dirty="0"/>
              <a:t>, program, </a:t>
            </a:r>
            <a:r>
              <a:rPr lang="en-US" sz="2200" dirty="0" err="1"/>
              <a:t>dsb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Implementasi</a:t>
            </a:r>
            <a:r>
              <a:rPr lang="en-US" sz="2200" dirty="0"/>
              <a:t> </a:t>
            </a:r>
            <a:r>
              <a:rPr lang="en-US" sz="2200" dirty="0" err="1"/>
              <a:t>terhadap</a:t>
            </a:r>
            <a:r>
              <a:rPr lang="en-US" sz="2200" dirty="0"/>
              <a:t> </a:t>
            </a:r>
            <a:r>
              <a:rPr lang="en-US" sz="2200" dirty="0" err="1"/>
              <a:t>kebijakan</a:t>
            </a:r>
            <a:r>
              <a:rPr lang="en-US" sz="2200" dirty="0"/>
              <a:t>, </a:t>
            </a:r>
            <a:r>
              <a:rPr lang="en-US" sz="2200" dirty="0" err="1"/>
              <a:t>pedoman</a:t>
            </a:r>
            <a:r>
              <a:rPr lang="en-US" sz="2200" dirty="0"/>
              <a:t>, </a:t>
            </a:r>
            <a:r>
              <a:rPr lang="en-US" sz="2200" dirty="0" err="1"/>
              <a:t>prosedur</a:t>
            </a:r>
            <a:r>
              <a:rPr lang="en-US" sz="2200" dirty="0"/>
              <a:t>, program, </a:t>
            </a:r>
            <a:r>
              <a:rPr lang="en-US" sz="2200" dirty="0" err="1"/>
              <a:t>dsb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Adanya</a:t>
            </a:r>
            <a:r>
              <a:rPr lang="en-US" sz="2200" dirty="0"/>
              <a:t> audit internal.</a:t>
            </a:r>
          </a:p>
          <a:p>
            <a:r>
              <a:rPr lang="en-US" sz="2200" dirty="0" err="1"/>
              <a:t>Adanya</a:t>
            </a:r>
            <a:r>
              <a:rPr lang="en-US" sz="2200" dirty="0"/>
              <a:t> </a:t>
            </a:r>
            <a:r>
              <a:rPr lang="en-US" sz="2200" dirty="0" err="1"/>
              <a:t>tinjauan</a:t>
            </a:r>
            <a:r>
              <a:rPr lang="en-US" sz="2200" dirty="0"/>
              <a:t> </a:t>
            </a:r>
            <a:r>
              <a:rPr lang="en-US" sz="2200" dirty="0" err="1"/>
              <a:t>ulang</a:t>
            </a:r>
            <a:r>
              <a:rPr lang="en-US" sz="2200" dirty="0"/>
              <a:t> </a:t>
            </a:r>
            <a:r>
              <a:rPr lang="en-US" sz="2200" dirty="0" err="1"/>
              <a:t>manajemen</a:t>
            </a:r>
            <a:r>
              <a:rPr lang="en-US" sz="2200" dirty="0"/>
              <a:t>/</a:t>
            </a:r>
            <a:r>
              <a:rPr lang="en-US" sz="2200" dirty="0" err="1"/>
              <a:t>menejemen</a:t>
            </a:r>
            <a:r>
              <a:rPr lang="en-US" sz="2200" dirty="0"/>
              <a:t> review/</a:t>
            </a:r>
            <a:r>
              <a:rPr lang="en-US" sz="2200" dirty="0" err="1"/>
              <a:t>tinjauan</a:t>
            </a:r>
            <a:r>
              <a:rPr lang="en-US" sz="2200" dirty="0"/>
              <a:t> </a:t>
            </a:r>
            <a:r>
              <a:rPr lang="en-US" sz="2200" dirty="0" err="1"/>
              <a:t>manajemen</a:t>
            </a:r>
            <a:r>
              <a:rPr lang="en-US" sz="2200" dirty="0"/>
              <a:t>/RTM/</a:t>
            </a:r>
            <a:r>
              <a:rPr lang="en-US" sz="2200" dirty="0" err="1"/>
              <a:t>kaji</a:t>
            </a:r>
            <a:r>
              <a:rPr lang="en-US" sz="2200" dirty="0"/>
              <a:t> </a:t>
            </a:r>
            <a:r>
              <a:rPr lang="en-US" sz="2200" dirty="0" err="1"/>
              <a:t>ulang</a:t>
            </a:r>
            <a:r>
              <a:rPr lang="en-US" sz="2200" dirty="0"/>
              <a:t> </a:t>
            </a:r>
            <a:r>
              <a:rPr lang="en-US" sz="2200" dirty="0" err="1"/>
              <a:t>manajemen</a:t>
            </a:r>
            <a:r>
              <a:rPr lang="en-US" sz="2200" dirty="0"/>
              <a:t>.</a:t>
            </a:r>
          </a:p>
        </p:txBody>
      </p:sp>
      <p:pic>
        <p:nvPicPr>
          <p:cNvPr id="4" name="Picture 2" descr="Hasil gambar untuk gedung tinggi pembangunan">
            <a:extLst>
              <a:ext uri="{FF2B5EF4-FFF2-40B4-BE49-F238E27FC236}">
                <a16:creationId xmlns:a16="http://schemas.microsoft.com/office/drawing/2014/main" id="{B729E720-3D44-4A62-A40F-4166E318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54"/>
          <a:stretch>
            <a:fillRect/>
          </a:stretch>
        </p:blipFill>
        <p:spPr bwMode="auto">
          <a:xfrm>
            <a:off x="5796136" y="1385887"/>
            <a:ext cx="30861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3200" b="1" dirty="0"/>
              <a:t>Bagan </a:t>
            </a:r>
            <a:r>
              <a:rPr lang="en-US" sz="3200" b="1" dirty="0" err="1"/>
              <a:t>Siklus</a:t>
            </a:r>
            <a:r>
              <a:rPr lang="en-US" sz="3200" b="1" dirty="0"/>
              <a:t> </a:t>
            </a:r>
            <a:r>
              <a:rPr lang="en-US" sz="3200" b="1" dirty="0" err="1"/>
              <a:t>Manajemen</a:t>
            </a:r>
            <a:r>
              <a:rPr lang="en-US" sz="3200" b="1" dirty="0"/>
              <a:t> </a:t>
            </a:r>
            <a:r>
              <a:rPr lang="en-US" sz="3200" b="1" dirty="0" err="1"/>
              <a:t>Sistem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115616" y="1254770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Perintah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52120" y="1254770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Implementasi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40440" y="1614810"/>
            <a:ext cx="2011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11760" y="1974850"/>
            <a:ext cx="1152128" cy="662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15815" y="2694930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Audit Internal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18448" y="1993111"/>
            <a:ext cx="1024948" cy="619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47864" y="4437112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46280" y="3338796"/>
            <a:ext cx="18728" cy="1058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1"/>
          </p:cNvCxnSpPr>
          <p:nvPr/>
        </p:nvCxnSpPr>
        <p:spPr>
          <a:xfrm flipH="1" flipV="1">
            <a:off x="1979712" y="1993111"/>
            <a:ext cx="1368152" cy="2804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</p:cNvCxnSpPr>
          <p:nvPr/>
        </p:nvCxnSpPr>
        <p:spPr>
          <a:xfrm flipV="1">
            <a:off x="5796136" y="1993112"/>
            <a:ext cx="1296144" cy="2804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50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/>
              <a:t>PENGERTIAN SMK3 </a:t>
            </a:r>
          </a:p>
          <a:p>
            <a:pPr algn="just"/>
            <a:r>
              <a:rPr lang="fi-FI" sz="2400" dirty="0"/>
              <a:t>Bagian dari sistem manajemen perusahaan secara </a:t>
            </a:r>
            <a:r>
              <a:rPr lang="en-US" sz="2400" dirty="0" err="1"/>
              <a:t>keseluruhan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/>
              <a:t> </a:t>
            </a:r>
            <a:r>
              <a:rPr lang="en-US" sz="2400" dirty="0" err="1"/>
              <a:t>resiko</a:t>
            </a:r>
            <a:r>
              <a:rPr lang="en-US" sz="2400" dirty="0"/>
              <a:t> yang </a:t>
            </a:r>
            <a:r>
              <a:rPr lang="sv-SE" sz="2400" dirty="0"/>
              <a:t>berkaitan dengan kegiatan kerja guna terciptanya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aman</a:t>
            </a:r>
            <a:r>
              <a:rPr lang="en-US" sz="2400" dirty="0"/>
              <a:t>, </a:t>
            </a:r>
            <a:r>
              <a:rPr lang="en-US" sz="2400" dirty="0" err="1"/>
              <a:t>efisien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produktif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KEWAJIBAN PENERAPAN PP 50/2012</a:t>
            </a:r>
          </a:p>
          <a:p>
            <a:r>
              <a:rPr lang="en-US" sz="2400" dirty="0" err="1"/>
              <a:t>Pasal</a:t>
            </a:r>
            <a:r>
              <a:rPr lang="en-US" sz="2400" dirty="0"/>
              <a:t> 5 PP No.50/2012</a:t>
            </a:r>
          </a:p>
          <a:p>
            <a:r>
              <a:rPr lang="en-US" sz="2400" dirty="0"/>
              <a:t>Perusahaan </a:t>
            </a:r>
            <a:r>
              <a:rPr lang="en-US" sz="2400" dirty="0" err="1"/>
              <a:t>dengan</a:t>
            </a:r>
            <a:r>
              <a:rPr lang="en-US" sz="2400" dirty="0"/>
              <a:t> :</a:t>
            </a:r>
          </a:p>
          <a:p>
            <a:pPr marL="0" indent="0">
              <a:buNone/>
            </a:pPr>
            <a:r>
              <a:rPr lang="en-US" sz="2400" dirty="0"/>
              <a:t>‐ Tenaga </a:t>
            </a:r>
            <a:r>
              <a:rPr lang="en-US" sz="2400" dirty="0" err="1"/>
              <a:t>kerja</a:t>
            </a:r>
            <a:r>
              <a:rPr lang="en-US" sz="2400" dirty="0"/>
              <a:t> 100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‐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bahaya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b="1" dirty="0"/>
              <a:t>“</a:t>
            </a:r>
            <a:r>
              <a:rPr lang="en-US" sz="2400" b="1" dirty="0" err="1"/>
              <a:t>Wajib</a:t>
            </a:r>
            <a:r>
              <a:rPr lang="en-US" sz="2400" b="1" dirty="0"/>
              <a:t> </a:t>
            </a:r>
            <a:r>
              <a:rPr lang="en-US" sz="2400" b="1" dirty="0" err="1"/>
              <a:t>menerapkan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Manajemen</a:t>
            </a:r>
            <a:r>
              <a:rPr lang="en-US" sz="2400" b="1" dirty="0"/>
              <a:t> K3 (SMK3)”</a:t>
            </a:r>
          </a:p>
        </p:txBody>
      </p:sp>
    </p:spTree>
    <p:extLst>
      <p:ext uri="{BB962C8B-B14F-4D97-AF65-F5344CB8AC3E}">
        <p14:creationId xmlns:p14="http://schemas.microsoft.com/office/powerpoint/2010/main" val="367420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5 </a:t>
            </a:r>
            <a:r>
              <a:rPr lang="en-US" sz="3200" b="1" dirty="0" err="1"/>
              <a:t>Prinsip</a:t>
            </a:r>
            <a:r>
              <a:rPr lang="en-US" sz="3200" b="1" dirty="0"/>
              <a:t> </a:t>
            </a:r>
            <a:r>
              <a:rPr lang="en-US" sz="3200" b="1" dirty="0" err="1"/>
              <a:t>Dasar</a:t>
            </a:r>
            <a:r>
              <a:rPr lang="en-US" sz="3200" b="1" dirty="0"/>
              <a:t> </a:t>
            </a:r>
            <a:r>
              <a:rPr lang="en-US" sz="3200" b="1" dirty="0" err="1"/>
              <a:t>Penerapan</a:t>
            </a:r>
            <a:r>
              <a:rPr lang="en-US" sz="3200" b="1" dirty="0"/>
              <a:t> SMK3</a:t>
            </a:r>
            <a:br>
              <a:rPr lang="en-US" sz="3200" b="1" dirty="0"/>
            </a:br>
            <a:r>
              <a:rPr lang="en-US" sz="3200" b="1" dirty="0"/>
              <a:t>PP No.50 Th.2012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8075239" cy="5257800"/>
          </a:xfrm>
        </p:spPr>
      </p:pic>
    </p:spTree>
    <p:extLst>
      <p:ext uri="{BB962C8B-B14F-4D97-AF65-F5344CB8AC3E}">
        <p14:creationId xmlns:p14="http://schemas.microsoft.com/office/powerpoint/2010/main" val="157423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46" t="20586" r="29640" b="19185"/>
          <a:stretch/>
        </p:blipFill>
        <p:spPr>
          <a:xfrm>
            <a:off x="323528" y="274638"/>
            <a:ext cx="8496944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5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478" t="19408" r="26050" b="10588"/>
          <a:stretch/>
        </p:blipFill>
        <p:spPr>
          <a:xfrm>
            <a:off x="4499992" y="-41077"/>
            <a:ext cx="4680520" cy="6622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466" t="20586" r="25769" b="9381"/>
          <a:stretch/>
        </p:blipFill>
        <p:spPr>
          <a:xfrm>
            <a:off x="-36512" y="-5680"/>
            <a:ext cx="4536504" cy="66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165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uni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unisa" id="{FE1C9652-A7BC-42BF-AB99-B45F782E639C}" vid="{B63E0313-CF47-464F-BC3C-70C68DE7B3BB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UNISA_01</Template>
  <TotalTime>1375</TotalTime>
  <Words>1925</Words>
  <Application>Microsoft Office PowerPoint</Application>
  <PresentationFormat>On-screen Show (4:3)</PresentationFormat>
  <Paragraphs>353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Aharoni</vt:lpstr>
      <vt:lpstr>Arial</vt:lpstr>
      <vt:lpstr>Brush Script MT</vt:lpstr>
      <vt:lpstr>Calibri</vt:lpstr>
      <vt:lpstr>CommercialScript BT</vt:lpstr>
      <vt:lpstr>Garamond</vt:lpstr>
      <vt:lpstr>Lucida Bright</vt:lpstr>
      <vt:lpstr>Tahoma</vt:lpstr>
      <vt:lpstr>Times New Roman</vt:lpstr>
      <vt:lpstr>Wingdings</vt:lpstr>
      <vt:lpstr>1_Office Theme</vt:lpstr>
      <vt:lpstr>2_Office Theme</vt:lpstr>
      <vt:lpstr>Themeunisa</vt:lpstr>
      <vt:lpstr>3_Office Theme</vt:lpstr>
      <vt:lpstr>4_Office Theme</vt:lpstr>
      <vt:lpstr>PowerPoint Presentation</vt:lpstr>
      <vt:lpstr>PowerPoint Presentation</vt:lpstr>
      <vt:lpstr>Sistem Manajemen</vt:lpstr>
      <vt:lpstr>Ciri Sistem Manajemen</vt:lpstr>
      <vt:lpstr>Bagan Siklus Manajemen Sistem</vt:lpstr>
      <vt:lpstr>PowerPoint Presentation</vt:lpstr>
      <vt:lpstr>5 Prinsip Dasar Penerapan SMK3 PP No.50 Th.2012 </vt:lpstr>
      <vt:lpstr>PowerPoint Presentation</vt:lpstr>
      <vt:lpstr>PowerPoint Presentation</vt:lpstr>
      <vt:lpstr>Kebijakan SMK3</vt:lpstr>
      <vt:lpstr>PENJELASAN SINGKAT OHSAS 18001:2007</vt:lpstr>
      <vt:lpstr>PowerPoint Presentation</vt:lpstr>
      <vt:lpstr>PowerPoint Presentation</vt:lpstr>
      <vt:lpstr>PENILAIAN TINGKAT PENERAPAN SMK3 </vt:lpstr>
      <vt:lpstr>PEDOMAN DAN MANUAL SMK3</vt:lpstr>
      <vt:lpstr>Langkah-langkah Penerapan SMK3 menurut OHSAS 18001:2007</vt:lpstr>
      <vt:lpstr>Pengelolaan Sumber Daya Manusia</vt:lpstr>
      <vt:lpstr>Prosedur Pengadaan Sumber Daya Manusia (Ahli K3) PP No.50 Th.2012 </vt:lpstr>
      <vt:lpstr>PowerPoint Presentation</vt:lpstr>
      <vt:lpstr>Implementasi Komunikasi dan konsultasi K3</vt:lpstr>
      <vt:lpstr>Pengelolaan Operasi SMK3</vt:lpstr>
      <vt:lpstr>Pengelolaan Operasi SMK3</vt:lpstr>
      <vt:lpstr>Pelaksanaan Monitoring SMK3</vt:lpstr>
      <vt:lpstr>Langkah-langkah Monitoring</vt:lpstr>
      <vt:lpstr>Manfaatkan Informasi di Bawah Ini</vt:lpstr>
      <vt:lpstr>PowerPoint Presentation</vt:lpstr>
      <vt:lpstr>Manfaat Monitoring K3</vt:lpstr>
      <vt:lpstr>Proses Monitoring</vt:lpstr>
      <vt:lpstr>Proses Monitoring</vt:lpstr>
      <vt:lpstr>Keputusan Menaker   Kep-51/Men/ 1999  Nilai Ambang Batas Faktor Fisika di tempat kerja</vt:lpstr>
      <vt:lpstr>Keputusan Menaker   Kep-187/Men/ ‘99 Pengendalian Bahan Kimia Berbahaya</vt:lpstr>
      <vt:lpstr>Keputusan Menaker   Kep-187/Men/ ‘99 Pengendalian Bahan Kimia Berbahaya</vt:lpstr>
      <vt:lpstr>PowerPoint Presentation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</cp:lastModifiedBy>
  <cp:revision>492</cp:revision>
  <dcterms:created xsi:type="dcterms:W3CDTF">2018-06-25T02:53:00Z</dcterms:created>
  <dcterms:modified xsi:type="dcterms:W3CDTF">2024-03-20T15:41:46Z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