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FA2B-9ECB-4664-B295-F260754D85AE}" type="datetimeFigureOut">
              <a:rPr lang="id-ID" smtClean="0"/>
              <a:pPr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63F2-0083-4157-8E42-02D64C2984F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C0000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Kriteria Investasi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ROI dan BEP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</a:rPr>
              <a:t>Prodi Agribisnis </a:t>
            </a:r>
            <a:r>
              <a:rPr lang="id-ID" sz="2000" smtClean="0">
                <a:solidFill>
                  <a:schemeClr val="tx1"/>
                </a:solidFill>
              </a:rPr>
              <a:t>FP </a:t>
            </a:r>
            <a:r>
              <a:rPr lang="id-ID" sz="2000" smtClean="0">
                <a:solidFill>
                  <a:schemeClr val="tx1"/>
                </a:solidFill>
              </a:rPr>
              <a:t>UNS</a:t>
            </a:r>
            <a:endParaRPr lang="id-ID" sz="2000" dirty="0" smtClean="0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152400" y="15240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Half Frame 8"/>
          <p:cNvSpPr/>
          <p:nvPr/>
        </p:nvSpPr>
        <p:spPr>
          <a:xfrm>
            <a:off x="152400" y="15240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Jawab: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447800"/>
            <a:ext cx="8504238" cy="51054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err="1" smtClean="0"/>
              <a:t>Misal</a:t>
            </a:r>
            <a:r>
              <a:rPr lang="en-US" sz="2900" dirty="0" smtClean="0"/>
              <a:t> </a:t>
            </a:r>
            <a:r>
              <a:rPr lang="en-US" sz="2900" dirty="0" err="1" smtClean="0"/>
              <a:t>jumlah</a:t>
            </a:r>
            <a:r>
              <a:rPr lang="en-US" sz="2900" dirty="0" smtClean="0"/>
              <a:t> </a:t>
            </a:r>
            <a:r>
              <a:rPr lang="en-US" sz="2900" dirty="0" err="1" smtClean="0"/>
              <a:t>penjualan</a:t>
            </a:r>
            <a:r>
              <a:rPr lang="en-US" sz="2900" dirty="0" smtClean="0"/>
              <a:t> = X,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smtClean="0"/>
              <a:t>BEP Unit = </a:t>
            </a:r>
            <a:r>
              <a:rPr lang="en-US" sz="2900" dirty="0" err="1" smtClean="0"/>
              <a:t>Rp</a:t>
            </a:r>
            <a:r>
              <a:rPr lang="en-US" sz="2900" dirty="0" smtClean="0"/>
              <a:t>. 150.000.000 / 1.500 = 100.000 unit.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kapasitas</a:t>
            </a:r>
            <a:r>
              <a:rPr lang="en-US" sz="2900" dirty="0" smtClean="0"/>
              <a:t> </a:t>
            </a:r>
            <a:r>
              <a:rPr lang="en-US" sz="2900" dirty="0" err="1" smtClean="0"/>
              <a:t>pasar</a:t>
            </a:r>
            <a:r>
              <a:rPr lang="en-US" sz="2900" dirty="0" smtClean="0"/>
              <a:t> </a:t>
            </a:r>
            <a:r>
              <a:rPr lang="en-US" sz="2900" dirty="0" err="1" smtClean="0"/>
              <a:t>hanya</a:t>
            </a:r>
            <a:r>
              <a:rPr lang="en-US" sz="2900" dirty="0" smtClean="0"/>
              <a:t> </a:t>
            </a:r>
            <a:r>
              <a:rPr lang="en-US" sz="2900" dirty="0" err="1" smtClean="0"/>
              <a:t>mencapai</a:t>
            </a:r>
            <a:r>
              <a:rPr lang="en-US" sz="2900" dirty="0" smtClean="0"/>
              <a:t> </a:t>
            </a:r>
            <a:r>
              <a:rPr lang="en-US" sz="2900" dirty="0" err="1" smtClean="0"/>
              <a:t>kisaran</a:t>
            </a:r>
            <a:r>
              <a:rPr lang="en-US" sz="2900" dirty="0" smtClean="0"/>
              <a:t> 10.000 unit per </a:t>
            </a:r>
            <a:r>
              <a:rPr lang="en-US" sz="2900" dirty="0" err="1" smtClean="0"/>
              <a:t>tahun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BEP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mencapai</a:t>
            </a:r>
            <a:r>
              <a:rPr lang="en-US" sz="2900" dirty="0" smtClean="0"/>
              <a:t> </a:t>
            </a:r>
            <a:r>
              <a:rPr lang="en-US" sz="2900" dirty="0" err="1" smtClean="0"/>
              <a:t>laba</a:t>
            </a:r>
            <a:r>
              <a:rPr lang="en-US" sz="2900" dirty="0" smtClean="0"/>
              <a:t> 20% </a:t>
            </a:r>
            <a:r>
              <a:rPr lang="en-US" sz="2900" dirty="0" err="1" smtClean="0"/>
              <a:t>sebesar</a:t>
            </a:r>
            <a:r>
              <a:rPr lang="en-US" sz="2900" dirty="0" smtClean="0"/>
              <a:t> 100.000 unit , </a:t>
            </a:r>
            <a:r>
              <a:rPr lang="en-US" sz="2900" dirty="0" err="1" smtClean="0"/>
              <a:t>maka</a:t>
            </a:r>
            <a:r>
              <a:rPr lang="en-US" sz="2900" dirty="0" smtClean="0"/>
              <a:t> </a:t>
            </a:r>
            <a:r>
              <a:rPr lang="en-US" sz="2900" dirty="0" err="1" smtClean="0"/>
              <a:t>usaha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layak</a:t>
            </a:r>
            <a:r>
              <a:rPr lang="en-US" sz="2900" dirty="0" smtClean="0"/>
              <a:t> </a:t>
            </a:r>
            <a:r>
              <a:rPr lang="en-US" sz="2900" dirty="0" err="1" smtClean="0"/>
              <a:t>karena</a:t>
            </a:r>
            <a:r>
              <a:rPr lang="en-US" sz="2900" dirty="0" smtClean="0"/>
              <a:t> BEP &gt; </a:t>
            </a:r>
            <a:r>
              <a:rPr lang="en-US" sz="2900" dirty="0" err="1" smtClean="0"/>
              <a:t>kapasitas</a:t>
            </a:r>
            <a:r>
              <a:rPr lang="en-US" sz="2900" dirty="0" smtClean="0"/>
              <a:t> </a:t>
            </a:r>
            <a:r>
              <a:rPr lang="en-US" sz="2900" dirty="0" err="1" smtClean="0"/>
              <a:t>pasar</a:t>
            </a:r>
            <a:r>
              <a:rPr lang="en-US" sz="2900" dirty="0" smtClean="0"/>
              <a:t>.</a:t>
            </a:r>
            <a:endParaRPr lang="en-US" sz="29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 b="22373"/>
          <a:stretch>
            <a:fillRect/>
          </a:stretch>
        </p:blipFill>
        <p:spPr bwMode="auto">
          <a:xfrm>
            <a:off x="762000" y="1785926"/>
            <a:ext cx="3048000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85926"/>
            <a:ext cx="3094038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Return on Invesment (ROI)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ROI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layak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Gunanya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diinvestasikan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Rumus</a:t>
            </a:r>
            <a:r>
              <a:rPr lang="en-US" dirty="0" smtClean="0"/>
              <a:t> 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257800"/>
            <a:ext cx="30337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Contoh Kasus 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2009 PT ABC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harta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50.000.000,-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2.500.000,-.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ROI? Usaha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?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id-ID" sz="24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  Data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 ROI : 5%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(</a:t>
            </a:r>
            <a:r>
              <a:rPr lang="en-US" sz="2400" dirty="0" err="1" smtClean="0"/>
              <a:t>tabungan</a:t>
            </a:r>
            <a:r>
              <a:rPr lang="en-US" sz="2400" dirty="0" smtClean="0"/>
              <a:t>) bank &lt; 5%,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&gt; 5%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352800"/>
            <a:ext cx="571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id-ID" sz="2000" dirty="0" smtClean="0"/>
              <a:t>Diketahui: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1  = </a:t>
            </a:r>
            <a:r>
              <a:rPr lang="en-US" sz="2000" dirty="0" err="1" smtClean="0"/>
              <a:t>Rp</a:t>
            </a:r>
            <a:r>
              <a:rPr lang="en-US" sz="2000" dirty="0" smtClean="0"/>
              <a:t> 68.000.000,-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2  = </a:t>
            </a:r>
            <a:r>
              <a:rPr lang="en-US" sz="2000" dirty="0" err="1" smtClean="0"/>
              <a:t>Rp</a:t>
            </a:r>
            <a:r>
              <a:rPr lang="en-US" sz="2000" dirty="0" smtClean="0"/>
              <a:t> 88.000.000,-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3  = </a:t>
            </a:r>
            <a:r>
              <a:rPr lang="en-US" sz="2000" dirty="0" err="1" smtClean="0"/>
              <a:t>Rp</a:t>
            </a:r>
            <a:r>
              <a:rPr lang="en-US" sz="2000" dirty="0" smtClean="0"/>
              <a:t> 113.000.000,-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4  = </a:t>
            </a:r>
            <a:r>
              <a:rPr lang="en-US" sz="2000" dirty="0" err="1" smtClean="0"/>
              <a:t>Rp</a:t>
            </a:r>
            <a:r>
              <a:rPr lang="en-US" sz="2000" dirty="0" smtClean="0"/>
              <a:t> 125.500.000,-</a:t>
            </a:r>
            <a:endParaRPr lang="id-ID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0  =  </a:t>
            </a:r>
            <a:r>
              <a:rPr lang="en-US" sz="2000" dirty="0" err="1" smtClean="0"/>
              <a:t>Rp</a:t>
            </a:r>
            <a:r>
              <a:rPr lang="en-US" sz="2000" dirty="0" smtClean="0"/>
              <a:t> 173.000.000,-</a:t>
            </a:r>
            <a:endParaRPr lang="id-ID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1  =  </a:t>
            </a:r>
            <a:r>
              <a:rPr lang="en-US" sz="2000" dirty="0" err="1" smtClean="0"/>
              <a:t>Rp</a:t>
            </a:r>
            <a:r>
              <a:rPr lang="en-US" sz="2000" dirty="0" smtClean="0"/>
              <a:t>    12.200.000,-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2  =  </a:t>
            </a:r>
            <a:r>
              <a:rPr lang="en-US" sz="2000" dirty="0" err="1" smtClean="0"/>
              <a:t>Rp</a:t>
            </a:r>
            <a:r>
              <a:rPr lang="en-US" sz="2000" dirty="0" smtClean="0"/>
              <a:t>     13.500.000,-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3  =  </a:t>
            </a:r>
            <a:r>
              <a:rPr lang="en-US" sz="2000" dirty="0" err="1" smtClean="0"/>
              <a:t>Rp</a:t>
            </a:r>
            <a:r>
              <a:rPr lang="en-US" sz="2000" dirty="0" smtClean="0"/>
              <a:t>      15.800.000,-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4  =  </a:t>
            </a:r>
            <a:r>
              <a:rPr lang="en-US" sz="2000" dirty="0" err="1" smtClean="0"/>
              <a:t>Rp</a:t>
            </a:r>
            <a:r>
              <a:rPr lang="en-US" sz="2000" dirty="0" smtClean="0"/>
              <a:t>       17.050.000,-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en-US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en-US" sz="2000" dirty="0" smtClean="0"/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Contoh Kasus 2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ROI  =  (394.500.000 – 231.550.000 /  231.550.000) * 100 % = 70,373 % ,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ROI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 ROI </a:t>
            </a:r>
            <a:r>
              <a:rPr lang="en-US" dirty="0" err="1" smtClean="0"/>
              <a:t>sebesar</a:t>
            </a:r>
            <a:r>
              <a:rPr lang="en-US" dirty="0" smtClean="0"/>
              <a:t> 70,373% = 0,70373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70,373 %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</a:p>
          <a:p>
            <a:endParaRPr lang="id-ID" dirty="0"/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Jawab: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Suatu proyek Saluran irigasi mempunyai: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manfaat setiap tahunnya adalah sbb :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M th-1 48,000,000.00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M th-2 63,000,000.00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M th-3 78,000,000.00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M th-4 93,000,000.00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Sedangkan biaya setiap tahunnya adalah sbb :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B th-0	180,000,000.00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B th-1	  33,000,000.00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B th-2	  40,000,000.00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B th-3	  53,000,000.00</a:t>
            </a:r>
          </a:p>
          <a:p>
            <a:pPr algn="just">
              <a:lnSpc>
                <a:spcPct val="120000"/>
              </a:lnSpc>
              <a:buNone/>
            </a:pPr>
            <a:r>
              <a:rPr lang="id-ID" dirty="0" smtClean="0"/>
              <a:t>B th-4	  68,000,000.00</a:t>
            </a:r>
            <a:endParaRPr lang="id-ID" dirty="0"/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Contoh Kasus 3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00240"/>
            <a:ext cx="3643338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Hitunglah Berapa ROI nya?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Break Event Point (BEP)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BEP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layak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BEP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estimasi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.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menguntungkan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Rumus</a:t>
            </a:r>
            <a:r>
              <a:rPr lang="en-US" sz="2800" dirty="0" smtClean="0"/>
              <a:t> :</a:t>
            </a:r>
          </a:p>
          <a:p>
            <a:pPr lvl="1">
              <a:buFont typeface="Wingdings" pitchFamily="2" charset="2"/>
              <a:buNone/>
            </a:pPr>
            <a:endParaRPr lang="en-US" sz="2400" dirty="0" smtClean="0"/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                     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 menggunakan analisa BEP ini, usaha akan layak bila BEP lebih kecil dari estimasi peluang pasar yang tersedia. Semakin besar kapasitas pasar yang tersedia akan semakin menguntungkan.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Rumus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atau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819400" y="3581400"/>
          <a:ext cx="4572000" cy="838200"/>
        </p:xfrm>
        <a:graphic>
          <a:graphicData uri="http://schemas.openxmlformats.org/presentationml/2006/ole">
            <p:oleObj spid="_x0000_s1026" name="Equation" r:id="rId3" imgW="2286000" imgH="419100" progId="Equation.3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895600" y="5029200"/>
          <a:ext cx="3276600" cy="1182688"/>
        </p:xfrm>
        <a:graphic>
          <a:graphicData uri="http://schemas.openxmlformats.org/presentationml/2006/ole">
            <p:oleObj spid="_x0000_s1027" name="Equation" r:id="rId4" imgW="1714500" imgH="6223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271588" y="4219575"/>
          <a:ext cx="3314700" cy="1314450"/>
        </p:xfrm>
        <a:graphic>
          <a:graphicData uri="http://schemas.openxmlformats.org/presentationml/2006/ole">
            <p:oleObj spid="_x0000_s2050" name="Equation" r:id="rId3" imgW="1473120" imgH="583920" progId="Equation.3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838200" y="2209800"/>
          <a:ext cx="5673725" cy="990600"/>
        </p:xfrm>
        <a:graphic>
          <a:graphicData uri="http://schemas.openxmlformats.org/presentationml/2006/ole">
            <p:oleObj spid="_x0000_s2051" name="Equation" r:id="rId4" imgW="2400300" imgH="419100" progId="Equation.3">
              <p:embed/>
            </p:oleObj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BEP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20.000.000,-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per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1.000,-.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per unit </a:t>
            </a:r>
            <a:r>
              <a:rPr lang="en-US" dirty="0" err="1" smtClean="0"/>
              <a:t>Rp</a:t>
            </a:r>
            <a:r>
              <a:rPr lang="en-US" dirty="0" smtClean="0"/>
              <a:t>. 1.500,-.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dipatok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20%.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10.000 unit per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BEP,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4" name="Flowchart: Punched Tape 3"/>
          <p:cNvSpPr/>
          <p:nvPr/>
        </p:nvSpPr>
        <p:spPr>
          <a:xfrm>
            <a:off x="0" y="0"/>
            <a:ext cx="9144000" cy="71435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Notched Right Arrow 4"/>
          <p:cNvSpPr/>
          <p:nvPr/>
        </p:nvSpPr>
        <p:spPr>
          <a:xfrm>
            <a:off x="0" y="6072206"/>
            <a:ext cx="9144000" cy="428628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Half Frame 5"/>
          <p:cNvSpPr/>
          <p:nvPr/>
        </p:nvSpPr>
        <p:spPr>
          <a:xfrm>
            <a:off x="0" y="0"/>
            <a:ext cx="714348" cy="785794"/>
          </a:xfrm>
          <a:prstGeom prst="halfFrame">
            <a:avLst>
              <a:gd name="adj1" fmla="val 13938"/>
              <a:gd name="adj2" fmla="val 1587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Contoh Kasus 1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ahom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502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Kriteria Investasi ROI dan BEP</vt:lpstr>
      <vt:lpstr>Return on Invesment (ROI)</vt:lpstr>
      <vt:lpstr>Contoh Kasus 1</vt:lpstr>
      <vt:lpstr>Contoh Kasus 2</vt:lpstr>
      <vt:lpstr>Jawab:</vt:lpstr>
      <vt:lpstr>Contoh Kasus 3</vt:lpstr>
      <vt:lpstr>Break Event Point (BEP)</vt:lpstr>
      <vt:lpstr>Slide 8</vt:lpstr>
      <vt:lpstr>Contoh Kasus 1</vt:lpstr>
      <vt:lpstr>Jawab: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Kriteria Investasi ROI dan BEP</dc:title>
  <dc:creator>user</dc:creator>
  <cp:lastModifiedBy>rhina</cp:lastModifiedBy>
  <cp:revision>3</cp:revision>
  <dcterms:created xsi:type="dcterms:W3CDTF">2016-05-18T23:20:03Z</dcterms:created>
  <dcterms:modified xsi:type="dcterms:W3CDTF">2019-05-06T03:00:33Z</dcterms:modified>
</cp:coreProperties>
</file>