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59" r:id="rId2"/>
    <p:sldId id="320" r:id="rId3"/>
    <p:sldId id="321" r:id="rId4"/>
    <p:sldId id="322" r:id="rId5"/>
    <p:sldId id="387" r:id="rId6"/>
    <p:sldId id="360" r:id="rId7"/>
    <p:sldId id="326" r:id="rId8"/>
    <p:sldId id="383" r:id="rId9"/>
    <p:sldId id="361" r:id="rId10"/>
    <p:sldId id="290" r:id="rId11"/>
    <p:sldId id="272" r:id="rId12"/>
    <p:sldId id="384" r:id="rId13"/>
    <p:sldId id="275" r:id="rId14"/>
    <p:sldId id="276" r:id="rId15"/>
    <p:sldId id="385" r:id="rId16"/>
    <p:sldId id="279" r:id="rId17"/>
    <p:sldId id="280" r:id="rId18"/>
    <p:sldId id="281" r:id="rId19"/>
    <p:sldId id="386" r:id="rId20"/>
    <p:sldId id="282" r:id="rId21"/>
    <p:sldId id="333" r:id="rId22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30/09/2020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30/09/2020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0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858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43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83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569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66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92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7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30/09/2020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9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BFC0F-2A3A-4EDE-8060-29C61B40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85" y="2590800"/>
            <a:ext cx="8229600" cy="1143000"/>
          </a:xfrm>
        </p:spPr>
        <p:txBody>
          <a:bodyPr/>
          <a:lstStyle/>
          <a:p>
            <a:r>
              <a:rPr lang="en-US" dirty="0"/>
              <a:t>KOMPONEN TUJUAN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875C3-5510-4121-A53D-B44A63A6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7C78E-C4ED-4A56-9EAB-87FBA199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09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10</a:t>
            </a:fld>
            <a:endParaRPr lang="id-ID"/>
          </a:p>
        </p:txBody>
      </p:sp>
      <p:pic>
        <p:nvPicPr>
          <p:cNvPr id="3074" name="Picture 2" descr="C:\Users\User\Documents\bahan kuliah\scan pak nardi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871543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SUBJECT CENTERED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karakteristik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Kurikulum diatur dalam bentuk mata pelajaran berbasis disiplin</a:t>
            </a:r>
          </a:p>
          <a:p>
            <a:r>
              <a:rPr lang="id-ID" dirty="0"/>
              <a:t>Dasar klasifikasi : metode penelitian</a:t>
            </a:r>
          </a:p>
          <a:p>
            <a:r>
              <a:rPr lang="id-ID" dirty="0"/>
              <a:t>Pembelajaran mengendalkan pada eksposisi (temuan para pakar dalam bidangnya)</a:t>
            </a:r>
            <a:endParaRPr lang="en-US" dirty="0"/>
          </a:p>
          <a:p>
            <a:r>
              <a:rPr lang="en-US" dirty="0" err="1"/>
              <a:t>Dipakai</a:t>
            </a:r>
            <a:r>
              <a:rPr lang="en-US" dirty="0"/>
              <a:t> pada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(SD, SMP, SMA, PT)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42CB-BD99-4E09-8A4B-E8BA83C7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CENTERED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33BD-F4D7-46FD-9B87-14EFEE2F27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5A285-8C38-4C22-BF3C-B6BA15C59A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Praktis bagi murid dalam belajar</a:t>
            </a:r>
          </a:p>
          <a:p>
            <a:r>
              <a:rPr lang="id-ID" dirty="0"/>
              <a:t>Buku teks pendukung tersedia</a:t>
            </a:r>
          </a:p>
          <a:p>
            <a:r>
              <a:rPr lang="id-ID" dirty="0"/>
              <a:t>Tampak akademisdi mata orangtua</a:t>
            </a:r>
          </a:p>
          <a:p>
            <a:r>
              <a:rPr lang="id-ID" dirty="0"/>
              <a:t>Mudah diimplementasikan</a:t>
            </a:r>
          </a:p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3D606-1126-42D9-A06D-57436FFA0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kelemahan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1EE0A-6586-4977-A698-E584640888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Fragmentasi ilmu</a:t>
            </a:r>
          </a:p>
          <a:p>
            <a:r>
              <a:rPr lang="id-ID" dirty="0"/>
              <a:t>Jauh dari dunia nyata</a:t>
            </a:r>
          </a:p>
          <a:p>
            <a:r>
              <a:rPr lang="id-ID" dirty="0"/>
              <a:t>Minat, keinginan, dan pengalaman siswa terabaikan</a:t>
            </a:r>
          </a:p>
          <a:p>
            <a:r>
              <a:rPr lang="id-ID" dirty="0"/>
              <a:t>Inefisien untuk dimanfaatkan</a:t>
            </a:r>
          </a:p>
          <a:p>
            <a:endParaRPr lang="en-ID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433FB7-B7D8-491B-8D7D-D7F34772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376EA1-D35D-4443-992B-B31A016E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64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BROADFIELD: mengurangi</a:t>
            </a:r>
            <a:br>
              <a:rPr lang="id-ID" dirty="0"/>
            </a:br>
            <a:r>
              <a:rPr lang="id-ID" dirty="0"/>
              <a:t>kelemahan subject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Menggabung beberapa mata pelajaran terkait</a:t>
            </a:r>
          </a:p>
          <a:p>
            <a:pPr marL="540000">
              <a:buFont typeface="Wingdings" pitchFamily="2" charset="2"/>
              <a:buChar char="ü"/>
            </a:pPr>
            <a:r>
              <a:rPr lang="id-ID" dirty="0"/>
              <a:t>Membaca, menulis, mengeja, berbicara menjadi bahasa</a:t>
            </a:r>
          </a:p>
          <a:p>
            <a:pPr marL="540000">
              <a:buFont typeface="Wingdings" pitchFamily="2" charset="2"/>
              <a:buChar char="ü"/>
            </a:pPr>
            <a:r>
              <a:rPr lang="id-ID" dirty="0"/>
              <a:t>Sejarah, geografi, ekonomi menjadi IPS</a:t>
            </a:r>
          </a:p>
          <a:p>
            <a:pPr marL="540000">
              <a:buFont typeface="Wingdings" pitchFamily="2" charset="2"/>
              <a:buChar char="ü"/>
            </a:pPr>
            <a:r>
              <a:rPr lang="id-ID" dirty="0"/>
              <a:t>Ilmu kimia, fisika, biologi menjadi sains</a:t>
            </a:r>
          </a:p>
          <a:p>
            <a:r>
              <a:rPr lang="id-ID" dirty="0"/>
              <a:t>Kelemahan : </a:t>
            </a:r>
          </a:p>
          <a:p>
            <a:pPr marL="504000">
              <a:buFont typeface="Wingdings" pitchFamily="2" charset="2"/>
              <a:buChar char="ü"/>
            </a:pPr>
            <a:r>
              <a:rPr lang="id-ID" dirty="0"/>
              <a:t>dangkal </a:t>
            </a:r>
          </a:p>
          <a:p>
            <a:pPr marL="504000">
              <a:buFont typeface="Wingdings" pitchFamily="2" charset="2"/>
              <a:buChar char="ü"/>
            </a:pPr>
            <a:r>
              <a:rPr lang="id-ID" dirty="0"/>
              <a:t>tidak mudah mengitegrasikan materi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PROBLEM </a:t>
            </a:r>
            <a:r>
              <a:rPr lang="en-US" dirty="0"/>
              <a:t>/SOSIAL </a:t>
            </a:r>
            <a:r>
              <a:rPr lang="id-ID" dirty="0"/>
              <a:t>BASED</a:t>
            </a:r>
            <a:r>
              <a:rPr lang="en-US" dirty="0"/>
              <a:t> : </a:t>
            </a:r>
            <a:br>
              <a:rPr lang="en-US" dirty="0"/>
            </a:br>
            <a:r>
              <a:rPr lang="en-US" dirty="0" err="1"/>
              <a:t>karakteristik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id-ID" dirty="0"/>
              <a:t>Materi kurikulum berdasarkan masalah kehidupan sehari-hari</a:t>
            </a:r>
          </a:p>
          <a:p>
            <a:r>
              <a:rPr lang="id-ID" dirty="0"/>
              <a:t>Contoh: fenomena alam, hubungan antar personal,  pengembangan penalaran, pengembangan apresiasi dan ekspresi estetika, penanaman nilai moral.</a:t>
            </a:r>
          </a:p>
          <a:p>
            <a:r>
              <a:rPr lang="en-US" dirty="0" err="1"/>
              <a:t>Dipakai</a:t>
            </a:r>
            <a:r>
              <a:rPr lang="en-US" dirty="0"/>
              <a:t> di </a:t>
            </a:r>
            <a:r>
              <a:rPr lang="en-US" dirty="0" err="1"/>
              <a:t>kelas-kelas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(</a:t>
            </a:r>
            <a:r>
              <a:rPr lang="en-US" dirty="0" err="1"/>
              <a:t>tematik</a:t>
            </a:r>
            <a:r>
              <a:rPr lang="en-US" dirty="0"/>
              <a:t>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F574-2BC3-444E-8899-523ABCB8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/ SOSIAL BASED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5F1C9-9E4E-4C57-B990-0FBC98FBB8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2127D-8F5F-4E51-86FA-E96BC2EE92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Materi terintegrasi</a:t>
            </a:r>
          </a:p>
          <a:p>
            <a:r>
              <a:rPr lang="id-ID" dirty="0"/>
              <a:t>Berupa pemecahan masalah</a:t>
            </a:r>
          </a:p>
          <a:p>
            <a:r>
              <a:rPr lang="id-ID" dirty="0"/>
              <a:t>Relevansi dan fungsional materi tinggi</a:t>
            </a:r>
          </a:p>
          <a:p>
            <a:r>
              <a:rPr lang="id-ID" dirty="0"/>
              <a:t>Motivasi siswa tinggi</a:t>
            </a:r>
          </a:p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0AE7D-C959-4D2A-A248-D6AB99AA1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kelemahan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44D0D-9F04-4656-9A93-F8FAA1A87C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Sulit menetapkan scope dan sequence</a:t>
            </a:r>
          </a:p>
          <a:p>
            <a:r>
              <a:rPr lang="id-ID" dirty="0"/>
              <a:t>Buku teks sulit disiapkan</a:t>
            </a:r>
          </a:p>
          <a:p>
            <a:r>
              <a:rPr lang="id-ID" dirty="0"/>
              <a:t>Guru harus super, bahkan untuk pendidikan umum, LPTk tidak menyiapkan guru untuk problem based</a:t>
            </a:r>
          </a:p>
          <a:p>
            <a:r>
              <a:rPr lang="id-ID" dirty="0"/>
              <a:t>Cenderung mengidoktrinasi murid untuk kondisi sekarang</a:t>
            </a:r>
          </a:p>
          <a:p>
            <a:endParaRPr lang="en-ID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D256CF6-FA1B-49BA-8A27-04FD05AC9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AE7979-649F-40BE-898C-C5C67F34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413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LEARNER CENTERED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Karakteristik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Materi berdasarkan minat dan kebutuhan murid</a:t>
            </a:r>
          </a:p>
          <a:p>
            <a:r>
              <a:rPr lang="id-ID" dirty="0"/>
              <a:t>Menekankan pada pemecahan masalah</a:t>
            </a:r>
          </a:p>
          <a:p>
            <a:r>
              <a:rPr lang="id-ID" dirty="0"/>
              <a:t>Cocok untuk lembaga pendidikan / pelatihan khusus</a:t>
            </a:r>
            <a:r>
              <a:rPr lang="en-US" dirty="0"/>
              <a:t> / </a:t>
            </a:r>
            <a:r>
              <a:rPr lang="en-US" dirty="0" err="1"/>
              <a:t>kursus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LEARNER CENTERED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KELEBIHAN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/>
              <a:t>Motivasi belajar tinggi</a:t>
            </a:r>
          </a:p>
          <a:p>
            <a:r>
              <a:rPr lang="id-ID" dirty="0"/>
              <a:t>Relevan dengan kebutuhan</a:t>
            </a:r>
          </a:p>
          <a:p>
            <a:r>
              <a:rPr lang="id-ID" dirty="0"/>
              <a:t>Perbedaan individu terakomodasi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KELEMAHAN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/>
              <a:t>Tidak terstruktur</a:t>
            </a:r>
          </a:p>
          <a:p>
            <a:r>
              <a:rPr lang="id-ID" dirty="0"/>
              <a:t>Kontinuitas kurang</a:t>
            </a:r>
          </a:p>
          <a:p>
            <a:r>
              <a:rPr lang="id-ID" dirty="0"/>
              <a:t>Diperlukan guru super</a:t>
            </a:r>
          </a:p>
          <a:p>
            <a:r>
              <a:rPr lang="id-ID" dirty="0"/>
              <a:t>Buku teks belum tentu tersedia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COMPETENCY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Materi kurikulum berupa seperangkat kompetensi</a:t>
            </a:r>
          </a:p>
          <a:p>
            <a:r>
              <a:rPr lang="id-ID" dirty="0"/>
              <a:t>Kompetensi umumnya terkait dengan pekerjaan tertentu</a:t>
            </a:r>
          </a:p>
          <a:p>
            <a:r>
              <a:rPr lang="id-ID" dirty="0"/>
              <a:t>Awaknya memang dirancang untuk pendidikan vokasional</a:t>
            </a:r>
          </a:p>
          <a:p>
            <a:r>
              <a:rPr lang="id-ID" dirty="0"/>
              <a:t>Contoh mata ajar : mengoperasikan mesin bubut, membuka pelajaran, memilih dan memanfaatkan media pembelajaran</a:t>
            </a:r>
            <a:endParaRPr lang="en-US" dirty="0"/>
          </a:p>
          <a:p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vokasi</a:t>
            </a:r>
            <a:r>
              <a:rPr lang="en-US" dirty="0"/>
              <a:t> / </a:t>
            </a:r>
            <a:r>
              <a:rPr lang="en-US" dirty="0" err="1"/>
              <a:t>profesi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DE27-6DFB-4044-94D4-DBBACF80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BASED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FED7D-8668-43F5-92AB-179914BF23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2B839-C786-4EED-9FD8-5576109B95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Materi</a:t>
            </a:r>
            <a:r>
              <a:rPr lang="en-US" dirty="0"/>
              <a:t> ajar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dipraktikkan</a:t>
            </a:r>
            <a:endParaRPr lang="en-US" dirty="0"/>
          </a:p>
          <a:p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motivas</a:t>
            </a:r>
            <a:endParaRPr lang="en-US" dirty="0"/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konkrit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6C0F0-99AA-455C-A275-9FC5EBED3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kelemahan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63203-8674-4231-9102-028DB9EC054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Di Pendidikan </a:t>
            </a:r>
            <a:r>
              <a:rPr lang="en-US" dirty="0" err="1"/>
              <a:t>vokasi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dunia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/</a:t>
            </a:r>
            <a:r>
              <a:rPr lang="en-US" dirty="0" err="1"/>
              <a:t>biologi</a:t>
            </a:r>
            <a:r>
              <a:rPr lang="en-US" dirty="0"/>
              <a:t>/</a:t>
            </a:r>
            <a:r>
              <a:rPr lang="en-US" dirty="0" err="1"/>
              <a:t>kimia</a:t>
            </a:r>
            <a:r>
              <a:rPr lang="en-US" dirty="0"/>
              <a:t>/ </a:t>
            </a:r>
            <a:r>
              <a:rPr lang="en-US" dirty="0" err="1"/>
              <a:t>sosiologi</a:t>
            </a:r>
            <a:r>
              <a:rPr lang="en-US" dirty="0"/>
              <a:t>)</a:t>
            </a:r>
          </a:p>
          <a:p>
            <a:r>
              <a:rPr lang="en-US" dirty="0" err="1"/>
              <a:t>Menentukan</a:t>
            </a:r>
            <a:r>
              <a:rPr lang="en-US" dirty="0"/>
              <a:t> sequence dan scope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untuik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jenjang</a:t>
            </a:r>
            <a:endParaRPr lang="en-ID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4D4751-FE1A-414F-AC72-2D99BFFB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58DDAF-4E28-4B6D-8226-BFA4F643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19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62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SUMBER PENETAPAN 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Masyarakat (Spencer : self preservation,parenthood, citizenzhip, leisure activities)</a:t>
            </a:r>
          </a:p>
          <a:p>
            <a:r>
              <a:rPr lang="id-ID" dirty="0"/>
              <a:t>Peserta didik (Tyler: psychological needs, social needs, self integrative needs)</a:t>
            </a:r>
          </a:p>
          <a:p>
            <a:r>
              <a:rPr lang="id-ID" dirty="0"/>
              <a:t>Keyakinan filosofis (what is good life, what is a good man)</a:t>
            </a:r>
          </a:p>
          <a:p>
            <a:r>
              <a:rPr lang="id-ID" dirty="0"/>
              <a:t>Bidang ilmu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400" dirty="0"/>
              <a:t>CORE :</a:t>
            </a:r>
            <a:br>
              <a:rPr lang="id-ID" sz="2400" dirty="0"/>
            </a:br>
            <a:r>
              <a:rPr lang="id-ID" sz="2400" dirty="0"/>
              <a:t> upaya memberi alternatif materi kepada peserta didik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Tersedia materi inti (wajib) dan materi pilihan</a:t>
            </a:r>
          </a:p>
          <a:p>
            <a:r>
              <a:rPr lang="id-ID" dirty="0"/>
              <a:t>Siswa mempunyai pilihan materi</a:t>
            </a:r>
          </a:p>
          <a:p>
            <a:r>
              <a:rPr lang="id-ID" dirty="0"/>
              <a:t>Di perguruan tinggi (higher education core), universitas sebagai shopping center, setiap fakultas adalah ‘toko’ yang menyelenggarakan perkuliahan, penelitian, dan pengabdian dalam bidang ilmunya; untuk menyelesaikan program pendidikan, mahasiswa ‘berbelanja’ ke fakultas-fakultas.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TINGKATAN TUJUAN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AIMS:</a:t>
            </a:r>
          </a:p>
          <a:p>
            <a:r>
              <a:rPr lang="id-ID" dirty="0"/>
              <a:t>Nasional : apa yang diharapkan setelah menyelesaikan pendidikan</a:t>
            </a:r>
          </a:p>
          <a:p>
            <a:r>
              <a:rPr lang="id-ID" dirty="0"/>
              <a:t>Institusional : apa yang diharapkan setelah tamat dari lembaga pendidikan tertentu</a:t>
            </a:r>
          </a:p>
          <a:p>
            <a:pPr marL="0" indent="0">
              <a:buNone/>
            </a:pPr>
            <a:r>
              <a:rPr lang="en-US" dirty="0"/>
              <a:t>GOALS </a:t>
            </a:r>
          </a:p>
          <a:p>
            <a:r>
              <a:rPr lang="id-ID" dirty="0"/>
              <a:t>Mata pelajaran : apa yang diharapkan setelah menyesaikan satu mata pelajaran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OBJECTIVES</a:t>
            </a:r>
            <a:endParaRPr lang="id-ID" dirty="0"/>
          </a:p>
          <a:p>
            <a:r>
              <a:rPr lang="id-ID" dirty="0"/>
              <a:t>Kurikuler : apa yang diharapkan setelah menyesaikan satu bagian dari mata pelajaran</a:t>
            </a:r>
          </a:p>
          <a:p>
            <a:r>
              <a:rPr lang="id-ID" dirty="0"/>
              <a:t>Khusus : apa yang diharapkan setelah mengikuti satu pertemuan pelajaran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UNSUR TUJUAN PENDIDIKAN</a:t>
            </a:r>
            <a:br>
              <a:rPr lang="en-US" dirty="0"/>
            </a:br>
            <a:r>
              <a:rPr lang="en-US" dirty="0"/>
              <a:t>(AIMS)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Health</a:t>
            </a:r>
          </a:p>
          <a:p>
            <a:r>
              <a:rPr lang="id-ID" dirty="0"/>
              <a:t>Command of fundamental basic skills</a:t>
            </a:r>
          </a:p>
          <a:p>
            <a:r>
              <a:rPr lang="id-ID" dirty="0"/>
              <a:t>Worthy home membership</a:t>
            </a:r>
          </a:p>
          <a:p>
            <a:r>
              <a:rPr lang="id-ID" dirty="0"/>
              <a:t>Vocational education</a:t>
            </a:r>
          </a:p>
          <a:p>
            <a:r>
              <a:rPr lang="id-ID" dirty="0"/>
              <a:t>Civic education</a:t>
            </a:r>
          </a:p>
          <a:p>
            <a:r>
              <a:rPr lang="id-ID" dirty="0"/>
              <a:t>Ethical characters</a:t>
            </a:r>
          </a:p>
          <a:p>
            <a:r>
              <a:rPr lang="id-ID" dirty="0"/>
              <a:t>Worthy use of leisure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D007-319F-4E0F-87C8-5683140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/>
          <a:lstStyle/>
          <a:p>
            <a:r>
              <a:rPr lang="en-US" dirty="0"/>
              <a:t>KOMPONEN ISI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2AA0C-AA4D-42FB-8ABD-98C2BFA7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8B9CA-E2FF-42BB-897C-74297A12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53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2B48-0065-47D0-AB15-17A08682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RUANG LINGKUP ISI </a:t>
            </a:r>
            <a:br>
              <a:rPr lang="en-US" dirty="0"/>
            </a:br>
            <a:r>
              <a:rPr lang="en-US" dirty="0"/>
              <a:t>DAN KRITERIA PEMILIHAN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DBEB5-8DF4-4065-AF47-0A982BBA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C26BC-9406-4034-BA95-6983D1AD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0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ISI KURIKULUM (HYMAN)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Knowledge (fakta, penjelasan, prinsip, definisi)</a:t>
            </a:r>
          </a:p>
          <a:p>
            <a:r>
              <a:rPr lang="id-ID" dirty="0"/>
              <a:t>Process (membaca, berhitung, berfikir kritis, berkomunikasi, ...)</a:t>
            </a:r>
          </a:p>
          <a:p>
            <a:r>
              <a:rPr lang="id-ID" dirty="0"/>
              <a:t>Value (keyakinan tentang baik-buruk, benar salah, indah – jelek, ...)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926A-2B75-4F81-9D2D-F1C9C0AD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KRITERIA PEMILIHAN MATERI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D0580E-BF53-47E7-B285-E5F53B4A1E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6653" y="1676400"/>
          <a:ext cx="8010693" cy="459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0693">
                  <a:extLst>
                    <a:ext uri="{9D8B030D-6E8A-4147-A177-3AD203B41FA5}">
                      <a16:colId xmlns:a16="http://schemas.microsoft.com/office/drawing/2014/main" val="3756069248"/>
                    </a:ext>
                  </a:extLst>
                </a:gridCol>
              </a:tblGrid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1. Self-Sufficiency.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775259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2. </a:t>
                      </a:r>
                      <a:r>
                        <a:rPr lang="id-ID" sz="4000" dirty="0">
                          <a:effectLst/>
                        </a:rPr>
                        <a:t>Significance.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251246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3. </a:t>
                      </a:r>
                      <a:r>
                        <a:rPr lang="id-ID" sz="4000" dirty="0">
                          <a:effectLst/>
                        </a:rPr>
                        <a:t>Validity.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311384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4. </a:t>
                      </a:r>
                      <a:r>
                        <a:rPr lang="id-ID" sz="4000" dirty="0">
                          <a:effectLst/>
                        </a:rPr>
                        <a:t>Interest.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405091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5. </a:t>
                      </a:r>
                      <a:r>
                        <a:rPr lang="id-ID" sz="4000" dirty="0">
                          <a:effectLst/>
                        </a:rPr>
                        <a:t>Utility.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096352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6. </a:t>
                      </a:r>
                      <a:r>
                        <a:rPr lang="id-ID" sz="4000" dirty="0">
                          <a:effectLst/>
                        </a:rPr>
                        <a:t>Learnability.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069316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dirty="0">
                          <a:effectLst/>
                        </a:rPr>
                        <a:t>7. </a:t>
                      </a:r>
                      <a:r>
                        <a:rPr lang="id-ID" sz="4000" dirty="0">
                          <a:effectLst/>
                        </a:rPr>
                        <a:t>Feasibility.</a:t>
                      </a:r>
                      <a:endParaRPr lang="en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34782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8717C-E9FB-405E-8250-A69F9A3D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2DED-C76C-4225-91E4-F929C9B1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084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641F-D40B-497B-88DA-6B7855E9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DESAIN KURIKULUM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A8094-8D5D-4AF1-9CD7-71021A8A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E2DCD-5136-4D9F-96E2-2A5294A6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55065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1672</TotalTime>
  <Words>690</Words>
  <Application>Microsoft Office PowerPoint</Application>
  <PresentationFormat>On-screen Show (4:3)</PresentationFormat>
  <Paragraphs>165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Gallery</vt:lpstr>
      <vt:lpstr>KOMPONEN TUJUAN</vt:lpstr>
      <vt:lpstr>SUMBER PENETAPAN TUJUAN</vt:lpstr>
      <vt:lpstr>TINGKATAN TUJUAN </vt:lpstr>
      <vt:lpstr>UNSUR TUJUAN PENDIDIKAN (AIMS)</vt:lpstr>
      <vt:lpstr>KOMPONEN ISI</vt:lpstr>
      <vt:lpstr>RUANG LINGKUP ISI  DAN KRITERIA PEMILIHAN</vt:lpstr>
      <vt:lpstr>ISI KURIKULUM (HYMAN)</vt:lpstr>
      <vt:lpstr>KRITERIA PEMILIHAN MATERI</vt:lpstr>
      <vt:lpstr>DESAIN KURIKULUM</vt:lpstr>
      <vt:lpstr>PowerPoint Presentation</vt:lpstr>
      <vt:lpstr>SUBJECT CENTERED:  karakteristik</vt:lpstr>
      <vt:lpstr>SUBJECT CENTERED</vt:lpstr>
      <vt:lpstr>BROADFIELD: mengurangi kelemahan subject based</vt:lpstr>
      <vt:lpstr>PROBLEM /SOSIAL BASED :  karakteristik</vt:lpstr>
      <vt:lpstr>PROBLEM / SOSIAL BASED</vt:lpstr>
      <vt:lpstr>LEARNER CENTERED:  Karakteristik</vt:lpstr>
      <vt:lpstr>LEARNER CENTERED</vt:lpstr>
      <vt:lpstr>COMPETENCY BASED</vt:lpstr>
      <vt:lpstr>COMPETENCY BASED</vt:lpstr>
      <vt:lpstr>CORE :  upaya memberi alternatif materi kepada peserta didik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148</cp:revision>
  <dcterms:created xsi:type="dcterms:W3CDTF">2009-04-28T08:16:00Z</dcterms:created>
  <dcterms:modified xsi:type="dcterms:W3CDTF">2020-09-30T01:40:02Z</dcterms:modified>
</cp:coreProperties>
</file>