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7"/>
  </p:notesMasterIdLst>
  <p:handoutMasterIdLst>
    <p:handoutMasterId r:id="rId18"/>
  </p:handoutMasterIdLst>
  <p:sldIdLst>
    <p:sldId id="258" r:id="rId5"/>
    <p:sldId id="271" r:id="rId6"/>
    <p:sldId id="272" r:id="rId7"/>
    <p:sldId id="273" r:id="rId8"/>
    <p:sldId id="274" r:id="rId9"/>
    <p:sldId id="275" r:id="rId10"/>
    <p:sldId id="266" r:id="rId11"/>
    <p:sldId id="265" r:id="rId12"/>
    <p:sldId id="267" r:id="rId13"/>
    <p:sldId id="268" r:id="rId14"/>
    <p:sldId id="27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76"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73DD9-0DEE-4A33-9255-5AE29735DA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F5C72742-25A1-41D7-9E1A-252B831FB31A}">
      <dgm:prSet phldrT="[Text]"/>
      <dgm:spPr/>
      <dgm:t>
        <a:bodyPr/>
        <a:lstStyle/>
        <a:p>
          <a:r>
            <a:rPr lang="id-ID" dirty="0" smtClean="0"/>
            <a:t>Meskipun matematika dianggap sebagai satu disiplin, itu mencakup berbagai domain: aritmatika, aljabar, geometri, kalkulus, probabilitas, topologi, statistik, dan banyak lainnya. </a:t>
          </a:r>
          <a:endParaRPr lang="id-ID" dirty="0"/>
        </a:p>
      </dgm:t>
    </dgm:pt>
    <dgm:pt modelId="{F1ED96C1-82EC-4039-A59F-22B25281866B}" type="parTrans" cxnId="{06B73A11-EDC7-4D02-A6C1-2BC190F1C9E6}">
      <dgm:prSet/>
      <dgm:spPr/>
      <dgm:t>
        <a:bodyPr/>
        <a:lstStyle/>
        <a:p>
          <a:endParaRPr lang="id-ID"/>
        </a:p>
      </dgm:t>
    </dgm:pt>
    <dgm:pt modelId="{D5726855-1697-4FFB-9277-2012E29BE1D7}" type="sibTrans" cxnId="{06B73A11-EDC7-4D02-A6C1-2BC190F1C9E6}">
      <dgm:prSet/>
      <dgm:spPr/>
      <dgm:t>
        <a:bodyPr/>
        <a:lstStyle/>
        <a:p>
          <a:endParaRPr lang="id-ID"/>
        </a:p>
      </dgm:t>
    </dgm:pt>
    <dgm:pt modelId="{3160D33B-A822-4C13-85B9-22BAA19DE640}">
      <dgm:prSet/>
      <dgm:spPr/>
      <dgm:t>
        <a:bodyPr/>
        <a:lstStyle/>
        <a:p>
          <a:r>
            <a:rPr lang="id-ID" smtClean="0"/>
            <a:t>Sementara ulasan di atas menunjukkan efek positif TIK yang tertanam dalam meta-kognitif pedagogi pada prestasi matematika siswa di berbagai kelompok umur, dalam kebanyakan kasus desain penelitian keseluruhan dan / atau metode spesifik yang digunakan dalam studi ini tidak memungkinkan kita untuk mendapatkan kesimpulan yang membumi. seperti apa elemen atau aspek lingkungan berbasis komputer yang bertanggung jawab untuk mendapatkan efek positif yang diperoleh.</a:t>
          </a:r>
          <a:endParaRPr lang="id-ID"/>
        </a:p>
      </dgm:t>
    </dgm:pt>
    <dgm:pt modelId="{5D6A7F65-98AC-4EC4-8C86-AD2155A7363F}" type="parTrans" cxnId="{C89A68CE-CD01-4410-A9B6-8E31DFE55A6D}">
      <dgm:prSet/>
      <dgm:spPr/>
      <dgm:t>
        <a:bodyPr/>
        <a:lstStyle/>
        <a:p>
          <a:endParaRPr lang="id-ID"/>
        </a:p>
      </dgm:t>
    </dgm:pt>
    <dgm:pt modelId="{C1FBC223-A13B-4511-A508-167C531BA24E}" type="sibTrans" cxnId="{C89A68CE-CD01-4410-A9B6-8E31DFE55A6D}">
      <dgm:prSet/>
      <dgm:spPr/>
      <dgm:t>
        <a:bodyPr/>
        <a:lstStyle/>
        <a:p>
          <a:endParaRPr lang="id-ID"/>
        </a:p>
      </dgm:t>
    </dgm:pt>
    <dgm:pt modelId="{3EE226F2-7CEE-470A-AD68-4F2FBC62B47D}">
      <dgm:prSet/>
      <dgm:spPr/>
      <dgm:t>
        <a:bodyPr/>
        <a:lstStyle/>
        <a:p>
          <a:r>
            <a:rPr lang="id-ID" smtClean="0"/>
            <a:t>Guru memainkan peran penting dalam mempromosikan metakognisi siswa (Dignath &amp; Büttner, 2008). </a:t>
          </a:r>
          <a:endParaRPr lang="id-ID"/>
        </a:p>
      </dgm:t>
    </dgm:pt>
    <dgm:pt modelId="{94551388-170A-43DE-A849-E4AD4301FB7F}" type="parTrans" cxnId="{9893206D-5708-4189-9D8C-A112F4A84D71}">
      <dgm:prSet/>
      <dgm:spPr/>
      <dgm:t>
        <a:bodyPr/>
        <a:lstStyle/>
        <a:p>
          <a:endParaRPr lang="id-ID"/>
        </a:p>
      </dgm:t>
    </dgm:pt>
    <dgm:pt modelId="{2D46C874-287C-4B46-A12C-CA3FC1716875}" type="sibTrans" cxnId="{9893206D-5708-4189-9D8C-A112F4A84D71}">
      <dgm:prSet/>
      <dgm:spPr/>
      <dgm:t>
        <a:bodyPr/>
        <a:lstStyle/>
        <a:p>
          <a:endParaRPr lang="id-ID"/>
        </a:p>
      </dgm:t>
    </dgm:pt>
    <dgm:pt modelId="{17113DD6-2FD2-4AC5-84ED-D60936D99781}">
      <dgm:prSet/>
      <dgm:spPr/>
      <dgm:t>
        <a:bodyPr/>
        <a:lstStyle/>
        <a:p>
          <a:r>
            <a:rPr lang="id-ID" smtClean="0"/>
            <a:t>Eksperimen desain longitudinal jelas diperlukan untuk memahami perkembangan metakognisi dan penalaran matematika. </a:t>
          </a:r>
          <a:endParaRPr lang="id-ID"/>
        </a:p>
      </dgm:t>
    </dgm:pt>
    <dgm:pt modelId="{F783F942-AE78-403C-B6C8-0CD7331B4AAA}" type="parTrans" cxnId="{21BD32C7-3A9A-4AB4-9FA3-59AF76BC2D47}">
      <dgm:prSet/>
      <dgm:spPr/>
      <dgm:t>
        <a:bodyPr/>
        <a:lstStyle/>
        <a:p>
          <a:endParaRPr lang="id-ID"/>
        </a:p>
      </dgm:t>
    </dgm:pt>
    <dgm:pt modelId="{9AE86667-4AA1-47FD-9CC4-B61EB1D9EA10}" type="sibTrans" cxnId="{21BD32C7-3A9A-4AB4-9FA3-59AF76BC2D47}">
      <dgm:prSet/>
      <dgm:spPr/>
      <dgm:t>
        <a:bodyPr/>
        <a:lstStyle/>
        <a:p>
          <a:endParaRPr lang="id-ID"/>
        </a:p>
      </dgm:t>
    </dgm:pt>
    <dgm:pt modelId="{8BF72D8D-04DD-4965-9370-AF4B6031216A}">
      <dgm:prSet/>
      <dgm:spPr/>
      <dgm:t>
        <a:bodyPr/>
        <a:lstStyle/>
        <a:p>
          <a:r>
            <a:rPr lang="id-ID" smtClean="0"/>
            <a:t>Sebagian besar penelitian yang mempelajari efek pedagogi metakognitif pada penalaran matematika diimplementasikan dalam skala kecil menggunakan desain pra-pasca atau pasca-penundaan. Studi skala besar tentang masalah ini sangat dibutuhkan.</a:t>
          </a:r>
          <a:endParaRPr lang="id-ID"/>
        </a:p>
      </dgm:t>
    </dgm:pt>
    <dgm:pt modelId="{569D6A8E-89B6-4A78-A73C-013DADD827C5}" type="parTrans" cxnId="{38896363-1163-42DF-A9C8-9BE5A5054FC2}">
      <dgm:prSet/>
      <dgm:spPr/>
      <dgm:t>
        <a:bodyPr/>
        <a:lstStyle/>
        <a:p>
          <a:endParaRPr lang="id-ID"/>
        </a:p>
      </dgm:t>
    </dgm:pt>
    <dgm:pt modelId="{B2B82B86-5897-424D-A5EF-DE3CC8C75445}" type="sibTrans" cxnId="{38896363-1163-42DF-A9C8-9BE5A5054FC2}">
      <dgm:prSet/>
      <dgm:spPr/>
      <dgm:t>
        <a:bodyPr/>
        <a:lstStyle/>
        <a:p>
          <a:endParaRPr lang="id-ID"/>
        </a:p>
      </dgm:t>
    </dgm:pt>
    <dgm:pt modelId="{E015C519-DEFF-49FF-B196-113A58ED553C}" type="pres">
      <dgm:prSet presAssocID="{D6073DD9-0DEE-4A33-9255-5AE29735DA80}" presName="vert0" presStyleCnt="0">
        <dgm:presLayoutVars>
          <dgm:dir/>
          <dgm:animOne val="branch"/>
          <dgm:animLvl val="lvl"/>
        </dgm:presLayoutVars>
      </dgm:prSet>
      <dgm:spPr/>
      <dgm:t>
        <a:bodyPr/>
        <a:lstStyle/>
        <a:p>
          <a:endParaRPr lang="en-US"/>
        </a:p>
      </dgm:t>
    </dgm:pt>
    <dgm:pt modelId="{DC96A8F1-A932-44A3-8C89-3A3B800EAA00}" type="pres">
      <dgm:prSet presAssocID="{F5C72742-25A1-41D7-9E1A-252B831FB31A}" presName="thickLine" presStyleLbl="alignNode1" presStyleIdx="0" presStyleCnt="5"/>
      <dgm:spPr/>
    </dgm:pt>
    <dgm:pt modelId="{69E05206-FBCC-450E-896A-37E082E37A12}" type="pres">
      <dgm:prSet presAssocID="{F5C72742-25A1-41D7-9E1A-252B831FB31A}" presName="horz1" presStyleCnt="0"/>
      <dgm:spPr/>
    </dgm:pt>
    <dgm:pt modelId="{E5926105-A7A8-4880-96C4-3312E3596F4F}" type="pres">
      <dgm:prSet presAssocID="{F5C72742-25A1-41D7-9E1A-252B831FB31A}" presName="tx1" presStyleLbl="revTx" presStyleIdx="0" presStyleCnt="5"/>
      <dgm:spPr/>
      <dgm:t>
        <a:bodyPr/>
        <a:lstStyle/>
        <a:p>
          <a:endParaRPr lang="en-US"/>
        </a:p>
      </dgm:t>
    </dgm:pt>
    <dgm:pt modelId="{3796475D-2F1C-4D04-9A5A-D05035C498D6}" type="pres">
      <dgm:prSet presAssocID="{F5C72742-25A1-41D7-9E1A-252B831FB31A}" presName="vert1" presStyleCnt="0"/>
      <dgm:spPr/>
    </dgm:pt>
    <dgm:pt modelId="{8B981892-CA21-4263-8389-F839C23CDF45}" type="pres">
      <dgm:prSet presAssocID="{3160D33B-A822-4C13-85B9-22BAA19DE640}" presName="thickLine" presStyleLbl="alignNode1" presStyleIdx="1" presStyleCnt="5"/>
      <dgm:spPr/>
    </dgm:pt>
    <dgm:pt modelId="{F7348A7D-450F-41C0-834E-B95ABE6B3D6F}" type="pres">
      <dgm:prSet presAssocID="{3160D33B-A822-4C13-85B9-22BAA19DE640}" presName="horz1" presStyleCnt="0"/>
      <dgm:spPr/>
    </dgm:pt>
    <dgm:pt modelId="{ED622827-C3B9-4D90-89D2-24990A5588B1}" type="pres">
      <dgm:prSet presAssocID="{3160D33B-A822-4C13-85B9-22BAA19DE640}" presName="tx1" presStyleLbl="revTx" presStyleIdx="1" presStyleCnt="5"/>
      <dgm:spPr/>
      <dgm:t>
        <a:bodyPr/>
        <a:lstStyle/>
        <a:p>
          <a:endParaRPr lang="en-US"/>
        </a:p>
      </dgm:t>
    </dgm:pt>
    <dgm:pt modelId="{3AD65607-A51F-4F32-82C6-33A2A111F28B}" type="pres">
      <dgm:prSet presAssocID="{3160D33B-A822-4C13-85B9-22BAA19DE640}" presName="vert1" presStyleCnt="0"/>
      <dgm:spPr/>
    </dgm:pt>
    <dgm:pt modelId="{D147FBE6-10A5-4880-9B41-EB46694770DB}" type="pres">
      <dgm:prSet presAssocID="{3EE226F2-7CEE-470A-AD68-4F2FBC62B47D}" presName="thickLine" presStyleLbl="alignNode1" presStyleIdx="2" presStyleCnt="5"/>
      <dgm:spPr/>
    </dgm:pt>
    <dgm:pt modelId="{ECF50819-58A0-4125-A4B6-1938B9A03835}" type="pres">
      <dgm:prSet presAssocID="{3EE226F2-7CEE-470A-AD68-4F2FBC62B47D}" presName="horz1" presStyleCnt="0"/>
      <dgm:spPr/>
    </dgm:pt>
    <dgm:pt modelId="{24FD06AB-494F-42C8-BC7A-D59E8730D995}" type="pres">
      <dgm:prSet presAssocID="{3EE226F2-7CEE-470A-AD68-4F2FBC62B47D}" presName="tx1" presStyleLbl="revTx" presStyleIdx="2" presStyleCnt="5"/>
      <dgm:spPr/>
      <dgm:t>
        <a:bodyPr/>
        <a:lstStyle/>
        <a:p>
          <a:endParaRPr lang="en-US"/>
        </a:p>
      </dgm:t>
    </dgm:pt>
    <dgm:pt modelId="{48C5BD81-6019-474E-A1CE-AEFA76F6D6B9}" type="pres">
      <dgm:prSet presAssocID="{3EE226F2-7CEE-470A-AD68-4F2FBC62B47D}" presName="vert1" presStyleCnt="0"/>
      <dgm:spPr/>
    </dgm:pt>
    <dgm:pt modelId="{28BA95E2-C105-43B9-A951-6EF4E3E7B808}" type="pres">
      <dgm:prSet presAssocID="{17113DD6-2FD2-4AC5-84ED-D60936D99781}" presName="thickLine" presStyleLbl="alignNode1" presStyleIdx="3" presStyleCnt="5"/>
      <dgm:spPr/>
    </dgm:pt>
    <dgm:pt modelId="{F5B59F4B-1CDB-43AD-A841-2BBF88DF5AE4}" type="pres">
      <dgm:prSet presAssocID="{17113DD6-2FD2-4AC5-84ED-D60936D99781}" presName="horz1" presStyleCnt="0"/>
      <dgm:spPr/>
    </dgm:pt>
    <dgm:pt modelId="{8F263F75-F267-4C24-A91D-B4B9542AF35C}" type="pres">
      <dgm:prSet presAssocID="{17113DD6-2FD2-4AC5-84ED-D60936D99781}" presName="tx1" presStyleLbl="revTx" presStyleIdx="3" presStyleCnt="5"/>
      <dgm:spPr/>
      <dgm:t>
        <a:bodyPr/>
        <a:lstStyle/>
        <a:p>
          <a:endParaRPr lang="en-US"/>
        </a:p>
      </dgm:t>
    </dgm:pt>
    <dgm:pt modelId="{7BE4E17E-F253-4ACF-A186-6AF960BAE786}" type="pres">
      <dgm:prSet presAssocID="{17113DD6-2FD2-4AC5-84ED-D60936D99781}" presName="vert1" presStyleCnt="0"/>
      <dgm:spPr/>
    </dgm:pt>
    <dgm:pt modelId="{5D988854-3C56-4AD0-9F45-AF0476726C8B}" type="pres">
      <dgm:prSet presAssocID="{8BF72D8D-04DD-4965-9370-AF4B6031216A}" presName="thickLine" presStyleLbl="alignNode1" presStyleIdx="4" presStyleCnt="5"/>
      <dgm:spPr/>
    </dgm:pt>
    <dgm:pt modelId="{A087A8A8-BFE6-4F0A-AE00-F12EBD43AE2D}" type="pres">
      <dgm:prSet presAssocID="{8BF72D8D-04DD-4965-9370-AF4B6031216A}" presName="horz1" presStyleCnt="0"/>
      <dgm:spPr/>
    </dgm:pt>
    <dgm:pt modelId="{A40FF04F-5AF2-4FC2-9E7A-9F635E029505}" type="pres">
      <dgm:prSet presAssocID="{8BF72D8D-04DD-4965-9370-AF4B6031216A}" presName="tx1" presStyleLbl="revTx" presStyleIdx="4" presStyleCnt="5"/>
      <dgm:spPr/>
      <dgm:t>
        <a:bodyPr/>
        <a:lstStyle/>
        <a:p>
          <a:endParaRPr lang="en-US"/>
        </a:p>
      </dgm:t>
    </dgm:pt>
    <dgm:pt modelId="{41954E79-4C2F-4DB9-9506-ED529BEF80D2}" type="pres">
      <dgm:prSet presAssocID="{8BF72D8D-04DD-4965-9370-AF4B6031216A}" presName="vert1" presStyleCnt="0"/>
      <dgm:spPr/>
    </dgm:pt>
  </dgm:ptLst>
  <dgm:cxnLst>
    <dgm:cxn modelId="{A1978483-8E22-46B9-A2AD-6D5C241B13C3}" type="presOf" srcId="{17113DD6-2FD2-4AC5-84ED-D60936D99781}" destId="{8F263F75-F267-4C24-A91D-B4B9542AF35C}" srcOrd="0" destOrd="0" presId="urn:microsoft.com/office/officeart/2008/layout/LinedList"/>
    <dgm:cxn modelId="{38896363-1163-42DF-A9C8-9BE5A5054FC2}" srcId="{D6073DD9-0DEE-4A33-9255-5AE29735DA80}" destId="{8BF72D8D-04DD-4965-9370-AF4B6031216A}" srcOrd="4" destOrd="0" parTransId="{569D6A8E-89B6-4A78-A73C-013DADD827C5}" sibTransId="{B2B82B86-5897-424D-A5EF-DE3CC8C75445}"/>
    <dgm:cxn modelId="{C89A68CE-CD01-4410-A9B6-8E31DFE55A6D}" srcId="{D6073DD9-0DEE-4A33-9255-5AE29735DA80}" destId="{3160D33B-A822-4C13-85B9-22BAA19DE640}" srcOrd="1" destOrd="0" parTransId="{5D6A7F65-98AC-4EC4-8C86-AD2155A7363F}" sibTransId="{C1FBC223-A13B-4511-A508-167C531BA24E}"/>
    <dgm:cxn modelId="{F543E65D-4E6E-4A8D-A802-04950C03210F}" type="presOf" srcId="{D6073DD9-0DEE-4A33-9255-5AE29735DA80}" destId="{E015C519-DEFF-49FF-B196-113A58ED553C}" srcOrd="0" destOrd="0" presId="urn:microsoft.com/office/officeart/2008/layout/LinedList"/>
    <dgm:cxn modelId="{9893206D-5708-4189-9D8C-A112F4A84D71}" srcId="{D6073DD9-0DEE-4A33-9255-5AE29735DA80}" destId="{3EE226F2-7CEE-470A-AD68-4F2FBC62B47D}" srcOrd="2" destOrd="0" parTransId="{94551388-170A-43DE-A849-E4AD4301FB7F}" sibTransId="{2D46C874-287C-4B46-A12C-CA3FC1716875}"/>
    <dgm:cxn modelId="{835F8F9E-9506-4AE9-AAB2-0C921FD1A4F2}" type="presOf" srcId="{3160D33B-A822-4C13-85B9-22BAA19DE640}" destId="{ED622827-C3B9-4D90-89D2-24990A5588B1}" srcOrd="0" destOrd="0" presId="urn:microsoft.com/office/officeart/2008/layout/LinedList"/>
    <dgm:cxn modelId="{2EBDFF10-D516-4BD5-AE01-5679E02C420D}" type="presOf" srcId="{F5C72742-25A1-41D7-9E1A-252B831FB31A}" destId="{E5926105-A7A8-4880-96C4-3312E3596F4F}" srcOrd="0" destOrd="0" presId="urn:microsoft.com/office/officeart/2008/layout/LinedList"/>
    <dgm:cxn modelId="{06B73A11-EDC7-4D02-A6C1-2BC190F1C9E6}" srcId="{D6073DD9-0DEE-4A33-9255-5AE29735DA80}" destId="{F5C72742-25A1-41D7-9E1A-252B831FB31A}" srcOrd="0" destOrd="0" parTransId="{F1ED96C1-82EC-4039-A59F-22B25281866B}" sibTransId="{D5726855-1697-4FFB-9277-2012E29BE1D7}"/>
    <dgm:cxn modelId="{31723C2B-6D21-460F-B45E-94AF6D206FD4}" type="presOf" srcId="{3EE226F2-7CEE-470A-AD68-4F2FBC62B47D}" destId="{24FD06AB-494F-42C8-BC7A-D59E8730D995}" srcOrd="0" destOrd="0" presId="urn:microsoft.com/office/officeart/2008/layout/LinedList"/>
    <dgm:cxn modelId="{21BD32C7-3A9A-4AB4-9FA3-59AF76BC2D47}" srcId="{D6073DD9-0DEE-4A33-9255-5AE29735DA80}" destId="{17113DD6-2FD2-4AC5-84ED-D60936D99781}" srcOrd="3" destOrd="0" parTransId="{F783F942-AE78-403C-B6C8-0CD7331B4AAA}" sibTransId="{9AE86667-4AA1-47FD-9CC4-B61EB1D9EA10}"/>
    <dgm:cxn modelId="{39C49433-C5A7-4606-98B5-D7F2B621133B}" type="presOf" srcId="{8BF72D8D-04DD-4965-9370-AF4B6031216A}" destId="{A40FF04F-5AF2-4FC2-9E7A-9F635E029505}" srcOrd="0" destOrd="0" presId="urn:microsoft.com/office/officeart/2008/layout/LinedList"/>
    <dgm:cxn modelId="{B8497620-BAB4-4D5D-BF2A-650537894EFC}" type="presParOf" srcId="{E015C519-DEFF-49FF-B196-113A58ED553C}" destId="{DC96A8F1-A932-44A3-8C89-3A3B800EAA00}" srcOrd="0" destOrd="0" presId="urn:microsoft.com/office/officeart/2008/layout/LinedList"/>
    <dgm:cxn modelId="{EE25BA47-C9C6-44AA-B0A8-75B6E14A595E}" type="presParOf" srcId="{E015C519-DEFF-49FF-B196-113A58ED553C}" destId="{69E05206-FBCC-450E-896A-37E082E37A12}" srcOrd="1" destOrd="0" presId="urn:microsoft.com/office/officeart/2008/layout/LinedList"/>
    <dgm:cxn modelId="{BD5943D6-E048-4421-AC4A-C12BD5448795}" type="presParOf" srcId="{69E05206-FBCC-450E-896A-37E082E37A12}" destId="{E5926105-A7A8-4880-96C4-3312E3596F4F}" srcOrd="0" destOrd="0" presId="urn:microsoft.com/office/officeart/2008/layout/LinedList"/>
    <dgm:cxn modelId="{7378FE21-A3A6-453D-969F-94434156B6F4}" type="presParOf" srcId="{69E05206-FBCC-450E-896A-37E082E37A12}" destId="{3796475D-2F1C-4D04-9A5A-D05035C498D6}" srcOrd="1" destOrd="0" presId="urn:microsoft.com/office/officeart/2008/layout/LinedList"/>
    <dgm:cxn modelId="{D8B10EBA-8450-4E52-AD17-E66A319A16EF}" type="presParOf" srcId="{E015C519-DEFF-49FF-B196-113A58ED553C}" destId="{8B981892-CA21-4263-8389-F839C23CDF45}" srcOrd="2" destOrd="0" presId="urn:microsoft.com/office/officeart/2008/layout/LinedList"/>
    <dgm:cxn modelId="{38E4691A-0340-4D5A-B401-577B8D274A9A}" type="presParOf" srcId="{E015C519-DEFF-49FF-B196-113A58ED553C}" destId="{F7348A7D-450F-41C0-834E-B95ABE6B3D6F}" srcOrd="3" destOrd="0" presId="urn:microsoft.com/office/officeart/2008/layout/LinedList"/>
    <dgm:cxn modelId="{3121565E-E966-4A94-9792-F25AB850C49D}" type="presParOf" srcId="{F7348A7D-450F-41C0-834E-B95ABE6B3D6F}" destId="{ED622827-C3B9-4D90-89D2-24990A5588B1}" srcOrd="0" destOrd="0" presId="urn:microsoft.com/office/officeart/2008/layout/LinedList"/>
    <dgm:cxn modelId="{DBFCD962-6E00-4326-95AD-02C87D7D5BEA}" type="presParOf" srcId="{F7348A7D-450F-41C0-834E-B95ABE6B3D6F}" destId="{3AD65607-A51F-4F32-82C6-33A2A111F28B}" srcOrd="1" destOrd="0" presId="urn:microsoft.com/office/officeart/2008/layout/LinedList"/>
    <dgm:cxn modelId="{51A9D1E1-2EDF-414D-8B29-D2E97D35FC2B}" type="presParOf" srcId="{E015C519-DEFF-49FF-B196-113A58ED553C}" destId="{D147FBE6-10A5-4880-9B41-EB46694770DB}" srcOrd="4" destOrd="0" presId="urn:microsoft.com/office/officeart/2008/layout/LinedList"/>
    <dgm:cxn modelId="{4E82EBDE-27EB-4391-8BC8-AC873F0082B1}" type="presParOf" srcId="{E015C519-DEFF-49FF-B196-113A58ED553C}" destId="{ECF50819-58A0-4125-A4B6-1938B9A03835}" srcOrd="5" destOrd="0" presId="urn:microsoft.com/office/officeart/2008/layout/LinedList"/>
    <dgm:cxn modelId="{62704410-726A-424D-B52C-A56A1BB8C01A}" type="presParOf" srcId="{ECF50819-58A0-4125-A4B6-1938B9A03835}" destId="{24FD06AB-494F-42C8-BC7A-D59E8730D995}" srcOrd="0" destOrd="0" presId="urn:microsoft.com/office/officeart/2008/layout/LinedList"/>
    <dgm:cxn modelId="{A8767C1D-CFE6-4034-9CEA-68BB8123C8CC}" type="presParOf" srcId="{ECF50819-58A0-4125-A4B6-1938B9A03835}" destId="{48C5BD81-6019-474E-A1CE-AEFA76F6D6B9}" srcOrd="1" destOrd="0" presId="urn:microsoft.com/office/officeart/2008/layout/LinedList"/>
    <dgm:cxn modelId="{0D3B7E48-A40B-4CEF-8664-86F67BF95BE6}" type="presParOf" srcId="{E015C519-DEFF-49FF-B196-113A58ED553C}" destId="{28BA95E2-C105-43B9-A951-6EF4E3E7B808}" srcOrd="6" destOrd="0" presId="urn:microsoft.com/office/officeart/2008/layout/LinedList"/>
    <dgm:cxn modelId="{1F6B89B2-0A65-40B9-AA20-4C3640F1C4A8}" type="presParOf" srcId="{E015C519-DEFF-49FF-B196-113A58ED553C}" destId="{F5B59F4B-1CDB-43AD-A841-2BBF88DF5AE4}" srcOrd="7" destOrd="0" presId="urn:microsoft.com/office/officeart/2008/layout/LinedList"/>
    <dgm:cxn modelId="{82170878-3E7C-4BA9-A557-E57C541563CF}" type="presParOf" srcId="{F5B59F4B-1CDB-43AD-A841-2BBF88DF5AE4}" destId="{8F263F75-F267-4C24-A91D-B4B9542AF35C}" srcOrd="0" destOrd="0" presId="urn:microsoft.com/office/officeart/2008/layout/LinedList"/>
    <dgm:cxn modelId="{1C43530C-8A01-4109-B4F5-DD32ACF36E65}" type="presParOf" srcId="{F5B59F4B-1CDB-43AD-A841-2BBF88DF5AE4}" destId="{7BE4E17E-F253-4ACF-A186-6AF960BAE786}" srcOrd="1" destOrd="0" presId="urn:microsoft.com/office/officeart/2008/layout/LinedList"/>
    <dgm:cxn modelId="{502578F9-89F5-429E-B1AE-37A71164A835}" type="presParOf" srcId="{E015C519-DEFF-49FF-B196-113A58ED553C}" destId="{5D988854-3C56-4AD0-9F45-AF0476726C8B}" srcOrd="8" destOrd="0" presId="urn:microsoft.com/office/officeart/2008/layout/LinedList"/>
    <dgm:cxn modelId="{92554242-285F-471B-9DE7-4DE9983A0DD8}" type="presParOf" srcId="{E015C519-DEFF-49FF-B196-113A58ED553C}" destId="{A087A8A8-BFE6-4F0A-AE00-F12EBD43AE2D}" srcOrd="9" destOrd="0" presId="urn:microsoft.com/office/officeart/2008/layout/LinedList"/>
    <dgm:cxn modelId="{A7DDA225-A5D3-4639-8934-ACE806CA43E9}" type="presParOf" srcId="{A087A8A8-BFE6-4F0A-AE00-F12EBD43AE2D}" destId="{A40FF04F-5AF2-4FC2-9E7A-9F635E029505}" srcOrd="0" destOrd="0" presId="urn:microsoft.com/office/officeart/2008/layout/LinedList"/>
    <dgm:cxn modelId="{3678B5F8-B54F-45D0-B279-6929BA6092F3}" type="presParOf" srcId="{A087A8A8-BFE6-4F0A-AE00-F12EBD43AE2D}" destId="{41954E79-4C2F-4DB9-9506-ED529BEF80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6A8F1-A932-44A3-8C89-3A3B800EAA00}">
      <dsp:nvSpPr>
        <dsp:cNvPr id="0" name=""/>
        <dsp:cNvSpPr/>
      </dsp:nvSpPr>
      <dsp:spPr>
        <a:xfrm>
          <a:off x="0" y="575"/>
          <a:ext cx="1102201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26105-A7A8-4880-96C4-3312E3596F4F}">
      <dsp:nvSpPr>
        <dsp:cNvPr id="0" name=""/>
        <dsp:cNvSpPr/>
      </dsp:nvSpPr>
      <dsp:spPr>
        <a:xfrm>
          <a:off x="0" y="575"/>
          <a:ext cx="11022011" cy="9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d-ID" sz="1500" kern="1200" dirty="0" smtClean="0"/>
            <a:t>Meskipun matematika dianggap sebagai satu disiplin, itu mencakup berbagai domain: aritmatika, aljabar, geometri, kalkulus, probabilitas, topologi, statistik, dan banyak lainnya. </a:t>
          </a:r>
          <a:endParaRPr lang="id-ID" sz="1500" kern="1200" dirty="0"/>
        </a:p>
      </dsp:txBody>
      <dsp:txXfrm>
        <a:off x="0" y="575"/>
        <a:ext cx="11022011" cy="943264"/>
      </dsp:txXfrm>
    </dsp:sp>
    <dsp:sp modelId="{8B981892-CA21-4263-8389-F839C23CDF45}">
      <dsp:nvSpPr>
        <dsp:cNvPr id="0" name=""/>
        <dsp:cNvSpPr/>
      </dsp:nvSpPr>
      <dsp:spPr>
        <a:xfrm>
          <a:off x="0" y="943840"/>
          <a:ext cx="1102201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22827-C3B9-4D90-89D2-24990A5588B1}">
      <dsp:nvSpPr>
        <dsp:cNvPr id="0" name=""/>
        <dsp:cNvSpPr/>
      </dsp:nvSpPr>
      <dsp:spPr>
        <a:xfrm>
          <a:off x="0" y="943840"/>
          <a:ext cx="11022011" cy="9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d-ID" sz="1500" kern="1200" smtClean="0"/>
            <a:t>Sementara ulasan di atas menunjukkan efek positif TIK yang tertanam dalam meta-kognitif pedagogi pada prestasi matematika siswa di berbagai kelompok umur, dalam kebanyakan kasus desain penelitian keseluruhan dan / atau metode spesifik yang digunakan dalam studi ini tidak memungkinkan kita untuk mendapatkan kesimpulan yang membumi. seperti apa elemen atau aspek lingkungan berbasis komputer yang bertanggung jawab untuk mendapatkan efek positif yang diperoleh.</a:t>
          </a:r>
          <a:endParaRPr lang="id-ID" sz="1500" kern="1200"/>
        </a:p>
      </dsp:txBody>
      <dsp:txXfrm>
        <a:off x="0" y="943840"/>
        <a:ext cx="11022011" cy="943264"/>
      </dsp:txXfrm>
    </dsp:sp>
    <dsp:sp modelId="{D147FBE6-10A5-4880-9B41-EB46694770DB}">
      <dsp:nvSpPr>
        <dsp:cNvPr id="0" name=""/>
        <dsp:cNvSpPr/>
      </dsp:nvSpPr>
      <dsp:spPr>
        <a:xfrm>
          <a:off x="0" y="1887104"/>
          <a:ext cx="1102201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D06AB-494F-42C8-BC7A-D59E8730D995}">
      <dsp:nvSpPr>
        <dsp:cNvPr id="0" name=""/>
        <dsp:cNvSpPr/>
      </dsp:nvSpPr>
      <dsp:spPr>
        <a:xfrm>
          <a:off x="0" y="1887104"/>
          <a:ext cx="11022011" cy="9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d-ID" sz="1500" kern="1200" smtClean="0"/>
            <a:t>Guru memainkan peran penting dalam mempromosikan metakognisi siswa (Dignath &amp; Büttner, 2008). </a:t>
          </a:r>
          <a:endParaRPr lang="id-ID" sz="1500" kern="1200"/>
        </a:p>
      </dsp:txBody>
      <dsp:txXfrm>
        <a:off x="0" y="1887104"/>
        <a:ext cx="11022011" cy="943264"/>
      </dsp:txXfrm>
    </dsp:sp>
    <dsp:sp modelId="{28BA95E2-C105-43B9-A951-6EF4E3E7B808}">
      <dsp:nvSpPr>
        <dsp:cNvPr id="0" name=""/>
        <dsp:cNvSpPr/>
      </dsp:nvSpPr>
      <dsp:spPr>
        <a:xfrm>
          <a:off x="0" y="2830368"/>
          <a:ext cx="1102201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63F75-F267-4C24-A91D-B4B9542AF35C}">
      <dsp:nvSpPr>
        <dsp:cNvPr id="0" name=""/>
        <dsp:cNvSpPr/>
      </dsp:nvSpPr>
      <dsp:spPr>
        <a:xfrm>
          <a:off x="0" y="2830368"/>
          <a:ext cx="11022011" cy="9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d-ID" sz="1500" kern="1200" smtClean="0"/>
            <a:t>Eksperimen desain longitudinal jelas diperlukan untuk memahami perkembangan metakognisi dan penalaran matematika. </a:t>
          </a:r>
          <a:endParaRPr lang="id-ID" sz="1500" kern="1200"/>
        </a:p>
      </dsp:txBody>
      <dsp:txXfrm>
        <a:off x="0" y="2830368"/>
        <a:ext cx="11022011" cy="943264"/>
      </dsp:txXfrm>
    </dsp:sp>
    <dsp:sp modelId="{5D988854-3C56-4AD0-9F45-AF0476726C8B}">
      <dsp:nvSpPr>
        <dsp:cNvPr id="0" name=""/>
        <dsp:cNvSpPr/>
      </dsp:nvSpPr>
      <dsp:spPr>
        <a:xfrm>
          <a:off x="0" y="3773632"/>
          <a:ext cx="11022011" cy="0"/>
        </a:xfrm>
        <a:prstGeom prst="line">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FF04F-5AF2-4FC2-9E7A-9F635E029505}">
      <dsp:nvSpPr>
        <dsp:cNvPr id="0" name=""/>
        <dsp:cNvSpPr/>
      </dsp:nvSpPr>
      <dsp:spPr>
        <a:xfrm>
          <a:off x="0" y="3773632"/>
          <a:ext cx="11022011" cy="94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d-ID" sz="1500" kern="1200" smtClean="0"/>
            <a:t>Sebagian besar penelitian yang mempelajari efek pedagogi metakognitif pada penalaran matematika diimplementasikan dalam skala kecil menggunakan desain pra-pasca atau pasca-penundaan. Studi skala besar tentang masalah ini sangat dibutuhkan.</a:t>
          </a:r>
          <a:endParaRPr lang="id-ID" sz="1500" kern="1200"/>
        </a:p>
      </dsp:txBody>
      <dsp:txXfrm>
        <a:off x="0" y="3773632"/>
        <a:ext cx="11022011" cy="9432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4/27/2020</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4/27/2020 8:25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4/27/2020 8:25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4/27/2020 8:25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4/27/2020 8:25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4/27/2020 8:25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4/27/2020 8:25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4/27/2020 8:25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4/27/2020 8:25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4/27/2020 8:25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4/27/2020 8:25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4/27/2020 8:25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cher">
            <a:extLst>
              <a:ext uri="{FF2B5EF4-FFF2-40B4-BE49-F238E27FC236}">
                <a16:creationId xmlns:a16="http://schemas.microsoft.com/office/drawing/2014/main" id="{55999741-3CB0-4E9F-9B1F-47F7BDC2DB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76" y="0"/>
            <a:ext cx="12240000" cy="6906641"/>
          </a:xfrm>
          <a:prstGeom prst="rect">
            <a:avLst/>
          </a:prstGeom>
        </p:spPr>
      </p:pic>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a:xfrm>
            <a:off x="2578819" y="1197636"/>
            <a:ext cx="7758550" cy="3262264"/>
          </a:xfrm>
        </p:spPr>
        <p:txBody>
          <a:bodyPr/>
          <a:lstStyle/>
          <a:p>
            <a:pPr algn="l"/>
            <a:r>
              <a:rPr lang="en-US" dirty="0"/>
              <a:t>Metacognitive Pedagogies in Mathematics Classrooms </a:t>
            </a:r>
            <a:endParaRPr lang="en-US"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p:txBody>
          <a:bodyPr>
            <a:normAutofit fontScale="92500" lnSpcReduction="10000"/>
          </a:bodyPr>
          <a:lstStyle/>
          <a:p>
            <a:r>
              <a:rPr lang="id-ID" sz="3200" dirty="0"/>
              <a:t>Greria Tensa Novela S811908007</a:t>
            </a:r>
          </a:p>
          <a:p>
            <a:r>
              <a:rPr lang="id-ID" sz="3200" dirty="0"/>
              <a:t>Marlina Sinta Putri S811908011</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grpSp>
        <p:nvGrpSpPr>
          <p:cNvPr id="6" name="Group 5">
            <a:extLst>
              <a:ext uri="{FF2B5EF4-FFF2-40B4-BE49-F238E27FC236}">
                <a16:creationId xmlns:a16="http://schemas.microsoft.com/office/drawing/2014/main" id="{698C1723-6BE3-4292-90F2-43C7A22F5038}"/>
              </a:ext>
              <a:ext uri="{C183D7F6-B498-43B3-948B-1728B52AA6E4}">
                <adec:decorative xmlns="" xmlns:adec="http://schemas.microsoft.com/office/drawing/2017/decorative" val="1"/>
              </a:ext>
            </a:extLst>
          </p:cNvPr>
          <p:cNvGrpSpPr/>
          <p:nvPr/>
        </p:nvGrpSpPr>
        <p:grpSpPr bwMode="white">
          <a:xfrm>
            <a:off x="2407627" y="1184031"/>
            <a:ext cx="7376746" cy="4149970"/>
            <a:chOff x="2989385" y="1679331"/>
            <a:chExt cx="7376746" cy="2681654"/>
          </a:xfrm>
        </p:grpSpPr>
        <p:cxnSp>
          <p:nvCxnSpPr>
            <p:cNvPr id="7" name="Straight Connector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normAutofit fontScale="90000"/>
          </a:bodyPr>
          <a:lstStyle/>
          <a:p>
            <a:pPr lvl="0"/>
            <a:r>
              <a:rPr lang="id-ID" b="1" dirty="0"/>
              <a:t>BELAJAR MATEMATIKA MANDIRI DI LINGKUNGAN TIK</a:t>
            </a:r>
            <a:endParaRPr lang="id-ID" dirty="0"/>
          </a:p>
        </p:txBody>
      </p:sp>
      <p:sp>
        <p:nvSpPr>
          <p:cNvPr id="3" name="Content Placeholder 2">
            <a:extLst>
              <a:ext uri="{FF2B5EF4-FFF2-40B4-BE49-F238E27FC236}">
                <a16:creationId xmlns:a16="http://schemas.microsoft.com/office/drawing/2014/main" id="{07861C65-5310-42F3-BA62-63E7E01D96D2}"/>
              </a:ext>
            </a:extLst>
          </p:cNvPr>
          <p:cNvSpPr>
            <a:spLocks noGrp="1"/>
          </p:cNvSpPr>
          <p:nvPr>
            <p:ph sz="quarter" idx="13"/>
          </p:nvPr>
        </p:nvSpPr>
        <p:spPr>
          <a:xfrm>
            <a:off x="761999" y="2443527"/>
            <a:ext cx="2545166" cy="1858309"/>
          </a:xfrm>
        </p:spPr>
        <p:txBody>
          <a:bodyPr>
            <a:noAutofit/>
          </a:bodyPr>
          <a:lstStyle/>
          <a:p>
            <a:pPr marL="0" indent="0" algn="ctr">
              <a:buNone/>
            </a:pPr>
            <a:r>
              <a:rPr lang="id-ID" sz="2400" dirty="0" smtClean="0"/>
              <a:t>Alat </a:t>
            </a:r>
            <a:r>
              <a:rPr lang="id-ID" sz="2400" dirty="0"/>
              <a:t>siap pakai khusus-domain seperti Computer Aljabar System (CAS</a:t>
            </a:r>
            <a:r>
              <a:rPr lang="id-ID" sz="2400" dirty="0" smtClean="0"/>
              <a:t>)</a:t>
            </a:r>
            <a:endParaRPr lang="en-US" sz="2400" dirty="0"/>
          </a:p>
        </p:txBody>
      </p:sp>
      <p:sp>
        <p:nvSpPr>
          <p:cNvPr id="7" name="Oval 6">
            <a:extLst>
              <a:ext uri="{FF2B5EF4-FFF2-40B4-BE49-F238E27FC236}">
                <a16:creationId xmlns:a16="http://schemas.microsoft.com/office/drawing/2014/main" id="{498F9BDC-F173-4590-A94B-9747D4716722}"/>
              </a:ext>
              <a:ext uri="{C183D7F6-B498-43B3-948B-1728B52AA6E4}">
                <adec:decorative xmlns="" xmlns:adec="http://schemas.microsoft.com/office/drawing/2017/decorative" val="1"/>
              </a:ext>
            </a:extLst>
          </p:cNvPr>
          <p:cNvSpPr/>
          <p:nvPr/>
        </p:nvSpPr>
        <p:spPr>
          <a:xfrm>
            <a:off x="4181674" y="1821994"/>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124239-D4DF-4D00-AF5F-B08E7F4284D0}"/>
              </a:ext>
            </a:extLst>
          </p:cNvPr>
          <p:cNvSpPr txBox="1"/>
          <p:nvPr/>
        </p:nvSpPr>
        <p:spPr>
          <a:xfrm>
            <a:off x="4255311" y="1852097"/>
            <a:ext cx="333375" cy="400110"/>
          </a:xfrm>
          <a:prstGeom prst="rect">
            <a:avLst/>
          </a:prstGeom>
          <a:noFill/>
        </p:spPr>
        <p:txBody>
          <a:bodyPr wrap="square" rtlCol="0">
            <a:spAutoFit/>
          </a:bodyPr>
          <a:lstStyle/>
          <a:p>
            <a:r>
              <a:rPr lang="en-US" sz="2000" dirty="0">
                <a:solidFill>
                  <a:schemeClr val="bg1"/>
                </a:solidFill>
              </a:rPr>
              <a:t>2</a:t>
            </a:r>
          </a:p>
        </p:txBody>
      </p:sp>
      <p:sp>
        <p:nvSpPr>
          <p:cNvPr id="4" name="Content Placeholder 3">
            <a:extLst>
              <a:ext uri="{FF2B5EF4-FFF2-40B4-BE49-F238E27FC236}">
                <a16:creationId xmlns:a16="http://schemas.microsoft.com/office/drawing/2014/main" id="{BE3B3829-6AFB-41B3-A1B4-EF5B1CE00020}"/>
              </a:ext>
            </a:extLst>
          </p:cNvPr>
          <p:cNvSpPr>
            <a:spLocks noGrp="1"/>
          </p:cNvSpPr>
          <p:nvPr>
            <p:ph sz="quarter" idx="14"/>
          </p:nvPr>
        </p:nvSpPr>
        <p:spPr>
          <a:xfrm>
            <a:off x="3426316" y="2443527"/>
            <a:ext cx="2662757" cy="2689582"/>
          </a:xfrm>
        </p:spPr>
        <p:txBody>
          <a:bodyPr>
            <a:noAutofit/>
          </a:bodyPr>
          <a:lstStyle/>
          <a:p>
            <a:pPr marL="0" lvl="0" indent="0">
              <a:buNone/>
            </a:pPr>
            <a:r>
              <a:rPr lang="id-ID" sz="2400" dirty="0"/>
              <a:t>Alat komputerisasi khusus matematika yang dirancang untuk membantu kesulitan tertentu, </a:t>
            </a:r>
          </a:p>
        </p:txBody>
      </p:sp>
      <p:sp>
        <p:nvSpPr>
          <p:cNvPr id="8" name="Oval 7">
            <a:extLst>
              <a:ext uri="{FF2B5EF4-FFF2-40B4-BE49-F238E27FC236}">
                <a16:creationId xmlns:a16="http://schemas.microsoft.com/office/drawing/2014/main" id="{637BAB53-DA38-4DD5-9A3E-8152A042F2D9}"/>
              </a:ext>
              <a:ext uri="{C183D7F6-B498-43B3-948B-1728B52AA6E4}">
                <adec:decorative xmlns="" xmlns:adec="http://schemas.microsoft.com/office/drawing/2017/decorative" val="1"/>
              </a:ext>
            </a:extLst>
          </p:cNvPr>
          <p:cNvSpPr/>
          <p:nvPr/>
        </p:nvSpPr>
        <p:spPr>
          <a:xfrm>
            <a:off x="7217590" y="1859781"/>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B4695A3-1853-4E49-84FD-FE5CBABEF961}"/>
              </a:ext>
            </a:extLst>
          </p:cNvPr>
          <p:cNvSpPr txBox="1"/>
          <p:nvPr/>
        </p:nvSpPr>
        <p:spPr>
          <a:xfrm>
            <a:off x="7284902" y="1889884"/>
            <a:ext cx="333375" cy="400110"/>
          </a:xfrm>
          <a:prstGeom prst="rect">
            <a:avLst/>
          </a:prstGeom>
          <a:noFill/>
        </p:spPr>
        <p:txBody>
          <a:bodyPr wrap="square" rtlCol="0">
            <a:spAutoFit/>
          </a:bodyPr>
          <a:lstStyle/>
          <a:p>
            <a:r>
              <a:rPr lang="en-US" sz="2000" dirty="0">
                <a:solidFill>
                  <a:schemeClr val="bg1"/>
                </a:solidFill>
              </a:rPr>
              <a:t>3</a:t>
            </a:r>
          </a:p>
        </p:txBody>
      </p:sp>
      <p:sp>
        <p:nvSpPr>
          <p:cNvPr id="5" name="Content Placeholder 4">
            <a:extLst>
              <a:ext uri="{FF2B5EF4-FFF2-40B4-BE49-F238E27FC236}">
                <a16:creationId xmlns:a16="http://schemas.microsoft.com/office/drawing/2014/main" id="{8E1F8476-CA40-4F5D-BFDF-703563EA67EC}"/>
              </a:ext>
            </a:extLst>
          </p:cNvPr>
          <p:cNvSpPr>
            <a:spLocks noGrp="1"/>
          </p:cNvSpPr>
          <p:nvPr>
            <p:ph sz="quarter" idx="15"/>
          </p:nvPr>
        </p:nvSpPr>
        <p:spPr>
          <a:xfrm>
            <a:off x="9601200" y="2443526"/>
            <a:ext cx="2077656" cy="2488795"/>
          </a:xfrm>
        </p:spPr>
        <p:txBody>
          <a:bodyPr>
            <a:noAutofit/>
          </a:bodyPr>
          <a:lstStyle/>
          <a:p>
            <a:pPr marL="0" lvl="0" indent="0">
              <a:buNone/>
            </a:pPr>
            <a:r>
              <a:rPr lang="id-ID" sz="2400" dirty="0" smtClean="0"/>
              <a:t>Pengaturan </a:t>
            </a:r>
            <a:r>
              <a:rPr lang="id-ID" sz="2400" dirty="0"/>
              <a:t>pembelajaran berdasarkan TIK, </a:t>
            </a:r>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10</a:t>
            </a:fld>
            <a:endParaRPr lang="en-US" dirty="0"/>
          </a:p>
        </p:txBody>
      </p:sp>
      <p:sp>
        <p:nvSpPr>
          <p:cNvPr id="16" name="Oval 15">
            <a:extLst>
              <a:ext uri="{FF2B5EF4-FFF2-40B4-BE49-F238E27FC236}">
                <a16:creationId xmlns:a16="http://schemas.microsoft.com/office/drawing/2014/main" id="{EBE5B2B2-0684-4BD8-9A66-EEE670977AEB}"/>
              </a:ext>
              <a:ext uri="{C183D7F6-B498-43B3-948B-1728B52AA6E4}">
                <adec:decorative xmlns="" xmlns:adec="http://schemas.microsoft.com/office/drawing/2017/decorative" val="1"/>
              </a:ext>
            </a:extLst>
          </p:cNvPr>
          <p:cNvSpPr/>
          <p:nvPr/>
        </p:nvSpPr>
        <p:spPr>
          <a:xfrm>
            <a:off x="1502200" y="1821994"/>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D142DF4-4EE3-4660-9BDC-D1E1707D98BC}"/>
              </a:ext>
            </a:extLst>
          </p:cNvPr>
          <p:cNvSpPr txBox="1"/>
          <p:nvPr/>
        </p:nvSpPr>
        <p:spPr>
          <a:xfrm>
            <a:off x="1569512" y="1852097"/>
            <a:ext cx="333375" cy="400110"/>
          </a:xfrm>
          <a:prstGeom prst="rect">
            <a:avLst/>
          </a:prstGeom>
          <a:noFill/>
        </p:spPr>
        <p:txBody>
          <a:bodyPr wrap="square" rtlCol="0">
            <a:spAutoFit/>
          </a:bodyPr>
          <a:lstStyle/>
          <a:p>
            <a:r>
              <a:rPr lang="en-US" sz="2000" dirty="0">
                <a:solidFill>
                  <a:schemeClr val="bg1"/>
                </a:solidFill>
              </a:rPr>
              <a:t>1</a:t>
            </a:r>
          </a:p>
        </p:txBody>
      </p:sp>
      <p:sp>
        <p:nvSpPr>
          <p:cNvPr id="18" name="Oval 17">
            <a:extLst>
              <a:ext uri="{FF2B5EF4-FFF2-40B4-BE49-F238E27FC236}">
                <a16:creationId xmlns:a16="http://schemas.microsoft.com/office/drawing/2014/main" id="{498F9BDC-F173-4590-A94B-9747D4716722}"/>
              </a:ext>
              <a:ext uri="{C183D7F6-B498-43B3-948B-1728B52AA6E4}">
                <adec:decorative xmlns="" xmlns:adec="http://schemas.microsoft.com/office/drawing/2017/decorative" val="1"/>
              </a:ext>
            </a:extLst>
          </p:cNvPr>
          <p:cNvSpPr/>
          <p:nvPr/>
        </p:nvSpPr>
        <p:spPr>
          <a:xfrm>
            <a:off x="10973284" y="1821994"/>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9124239-D4DF-4D00-AF5F-B08E7F4284D0}"/>
              </a:ext>
            </a:extLst>
          </p:cNvPr>
          <p:cNvSpPr txBox="1"/>
          <p:nvPr/>
        </p:nvSpPr>
        <p:spPr>
          <a:xfrm>
            <a:off x="11046921" y="1852097"/>
            <a:ext cx="333375" cy="400110"/>
          </a:xfrm>
          <a:prstGeom prst="rect">
            <a:avLst/>
          </a:prstGeom>
          <a:noFill/>
        </p:spPr>
        <p:txBody>
          <a:bodyPr wrap="square" rtlCol="0">
            <a:spAutoFit/>
          </a:bodyPr>
          <a:lstStyle/>
          <a:p>
            <a:r>
              <a:rPr lang="id-ID" sz="2000" dirty="0">
                <a:solidFill>
                  <a:schemeClr val="bg1"/>
                </a:solidFill>
              </a:rPr>
              <a:t>4</a:t>
            </a:r>
            <a:endParaRPr lang="en-US" sz="2000" dirty="0">
              <a:solidFill>
                <a:schemeClr val="bg1"/>
              </a:solidFill>
            </a:endParaRPr>
          </a:p>
        </p:txBody>
      </p:sp>
      <p:sp>
        <p:nvSpPr>
          <p:cNvPr id="20" name="Content Placeholder 4">
            <a:extLst>
              <a:ext uri="{FF2B5EF4-FFF2-40B4-BE49-F238E27FC236}">
                <a16:creationId xmlns:a16="http://schemas.microsoft.com/office/drawing/2014/main" id="{8E1F8476-CA40-4F5D-BFDF-703563EA67EC}"/>
              </a:ext>
            </a:extLst>
          </p:cNvPr>
          <p:cNvSpPr txBox="1">
            <a:spLocks/>
          </p:cNvSpPr>
          <p:nvPr/>
        </p:nvSpPr>
        <p:spPr>
          <a:xfrm>
            <a:off x="6469853" y="2443526"/>
            <a:ext cx="2431473" cy="3400429"/>
          </a:xfrm>
          <a:prstGeom prst="rect">
            <a:avLst/>
          </a:prstGeom>
        </p:spPr>
        <p:txBody>
          <a:bodyPr vert="horz" lIns="91440" tIns="45720" rIns="91440" bIns="45720" rtlCol="0">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id-ID" sz="2400" dirty="0" smtClean="0"/>
              <a:t>Alat komunikasi elektronik umum</a:t>
            </a:r>
          </a:p>
        </p:txBody>
      </p:sp>
    </p:spTree>
    <p:extLst>
      <p:ext uri="{BB962C8B-B14F-4D97-AF65-F5344CB8AC3E}">
        <p14:creationId xmlns:p14="http://schemas.microsoft.com/office/powerpoint/2010/main" val="37168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d-ID" b="1" dirty="0"/>
              <a:t>Arah Penelitian Masa </a:t>
            </a:r>
            <a:r>
              <a:rPr lang="id-ID" b="1" dirty="0" smtClean="0"/>
              <a:t>Depan</a:t>
            </a:r>
            <a:endParaRPr lang="id-ID"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886347616"/>
              </p:ext>
            </p:extLst>
          </p:nvPr>
        </p:nvGraphicFramePr>
        <p:xfrm>
          <a:off x="761999" y="1849582"/>
          <a:ext cx="11022012" cy="4717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AAC19ED-7CFA-4AF2-BE7E-6017F4B12C94}" type="slidenum">
              <a:rPr lang="en-US" noProof="0" smtClean="0"/>
              <a:pPr/>
              <a:t>11</a:t>
            </a:fld>
            <a:endParaRPr lang="en-US" noProof="0" dirty="0"/>
          </a:p>
        </p:txBody>
      </p:sp>
    </p:spTree>
    <p:extLst>
      <p:ext uri="{BB962C8B-B14F-4D97-AF65-F5344CB8AC3E}">
        <p14:creationId xmlns:p14="http://schemas.microsoft.com/office/powerpoint/2010/main" val="163979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055D10-5B53-4AB5-B108-CAEA2CCD74CE}"/>
              </a:ext>
              <a:ext uri="{C183D7F6-B498-43B3-948B-1728B52AA6E4}">
                <adec:decorative xmlns="" xmlns:adec="http://schemas.microsoft.com/office/drawing/2017/decorative" val="1"/>
              </a:ext>
            </a:extLst>
          </p:cNvPr>
          <p:cNvSpPr/>
          <p:nvPr/>
        </p:nvSpPr>
        <p:spPr>
          <a:xfrm rot="5400000">
            <a:off x="465544" y="2123481"/>
            <a:ext cx="3833906" cy="2611038"/>
          </a:xfrm>
          <a:prstGeom prst="roundRect">
            <a:avLst>
              <a:gd name="adj" fmla="val 50000"/>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69061B-93AF-4A3E-9D95-D1F4A2B92571}"/>
              </a:ext>
            </a:extLst>
          </p:cNvPr>
          <p:cNvSpPr>
            <a:spLocks noGrp="1"/>
          </p:cNvSpPr>
          <p:nvPr>
            <p:ph type="title"/>
          </p:nvPr>
        </p:nvSpPr>
        <p:spPr>
          <a:xfrm>
            <a:off x="228600" y="431747"/>
            <a:ext cx="11252200" cy="684633"/>
          </a:xfrm>
        </p:spPr>
        <p:txBody>
          <a:bodyPr>
            <a:normAutofit fontScale="90000"/>
          </a:bodyPr>
          <a:lstStyle/>
          <a:p>
            <a:pPr lvl="0"/>
            <a:r>
              <a:rPr lang="id-ID" b="1" dirty="0"/>
              <a:t>IMPLIKASI DALAM PRAKTEK PENDIDIKAN</a:t>
            </a:r>
            <a:endParaRPr lang="id-ID" dirty="0"/>
          </a:p>
        </p:txBody>
      </p:sp>
      <p:sp>
        <p:nvSpPr>
          <p:cNvPr id="7" name="Rectangle: Rounded Corners 6">
            <a:extLst>
              <a:ext uri="{FF2B5EF4-FFF2-40B4-BE49-F238E27FC236}">
                <a16:creationId xmlns:a16="http://schemas.microsoft.com/office/drawing/2014/main" id="{5B74A029-8AD0-4A10-B977-541CE5DD06F8}"/>
              </a:ext>
              <a:ext uri="{C183D7F6-B498-43B3-948B-1728B52AA6E4}">
                <adec:decorative xmlns="" xmlns:adec="http://schemas.microsoft.com/office/drawing/2017/decorative" val="1"/>
              </a:ext>
            </a:extLst>
          </p:cNvPr>
          <p:cNvSpPr/>
          <p:nvPr/>
        </p:nvSpPr>
        <p:spPr>
          <a:xfrm>
            <a:off x="591018" y="1116380"/>
            <a:ext cx="11181483" cy="4971880"/>
          </a:xfrm>
          <a:prstGeom prst="roundRect">
            <a:avLst>
              <a:gd name="adj" fmla="val 0"/>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C957AAF-C78F-46C2-9727-8076925CD7F4}"/>
              </a:ext>
            </a:extLst>
          </p:cNvPr>
          <p:cNvSpPr>
            <a:spLocks noGrp="1"/>
          </p:cNvSpPr>
          <p:nvPr>
            <p:ph idx="1"/>
          </p:nvPr>
        </p:nvSpPr>
        <p:spPr>
          <a:xfrm>
            <a:off x="4050435" y="1539693"/>
            <a:ext cx="7430365" cy="4071398"/>
          </a:xfrm>
        </p:spPr>
        <p:txBody>
          <a:bodyPr>
            <a:noAutofit/>
          </a:bodyPr>
          <a:lstStyle/>
          <a:p>
            <a:pPr marL="0" indent="0">
              <a:buNone/>
            </a:pPr>
            <a:r>
              <a:rPr lang="id-ID" sz="2400" dirty="0"/>
              <a:t>Sebuah pertanyaan penting mengenai kondisi dasar yang diperlukan agar instruksi metakognitif menjadi berhasil. Salah satu kondisi paling penting adalah pengajaran eksplisit keterampilan metakognitif dalam area konten yang diikuti dengan praktik intensif. Guru dan siswa harus menyadari strategi SRL dan mereka harus tahu apa, kapan, bagaimana, dan mengapa mereka harus mengaktifkan strategi tersebut selama penyelesaian masalah. </a:t>
            </a:r>
          </a:p>
        </p:txBody>
      </p:sp>
      <p:sp>
        <p:nvSpPr>
          <p:cNvPr id="5" name="Slide Number Placehold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a:lstStyle/>
          <a:p>
            <a:fld id="{7AAC19ED-7CFA-4AF2-BE7E-6017F4B12C94}" type="slidenum">
              <a:rPr lang="en-US" smtClean="0"/>
              <a:t>12</a:t>
            </a:fld>
            <a:endParaRPr lang="en-US" dirty="0"/>
          </a:p>
        </p:txBody>
      </p:sp>
    </p:spTree>
    <p:extLst>
      <p:ext uri="{BB962C8B-B14F-4D97-AF65-F5344CB8AC3E}">
        <p14:creationId xmlns:p14="http://schemas.microsoft.com/office/powerpoint/2010/main" val="74112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cuments\semester 2 part 2\belajar mandiri\New folder\New folder\care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2645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4294967295"/>
          </p:nvPr>
        </p:nvSpPr>
        <p:spPr>
          <a:xfrm>
            <a:off x="0" y="4989513"/>
            <a:ext cx="4679950" cy="1752600"/>
          </a:xfrm>
        </p:spPr>
        <p:txBody>
          <a:bodyPr/>
          <a:lstStyle/>
          <a:p>
            <a:r>
              <a:rPr lang="en-US" sz="2800" dirty="0">
                <a:solidFill>
                  <a:prstClr val="black"/>
                </a:solidFill>
                <a:latin typeface="Gill Sans Ultra Bold Condensed" pitchFamily="34" charset="0"/>
                <a:ea typeface="+mj-ea"/>
                <a:cs typeface="+mj-cs"/>
              </a:rPr>
              <a:t>INDIVIDUAL DIFFERENCES </a:t>
            </a:r>
          </a:p>
          <a:p>
            <a:r>
              <a:rPr lang="en-US" sz="2800" dirty="0">
                <a:solidFill>
                  <a:prstClr val="black"/>
                </a:solidFill>
                <a:latin typeface="Gill Sans Ultra Bold Condensed" pitchFamily="34" charset="0"/>
                <a:ea typeface="+mj-ea"/>
                <a:cs typeface="+mj-cs"/>
              </a:rPr>
              <a:t>IN THE STRUCTURE </a:t>
            </a:r>
            <a:br>
              <a:rPr lang="en-US" sz="2800" dirty="0">
                <a:solidFill>
                  <a:prstClr val="black"/>
                </a:solidFill>
                <a:latin typeface="Gill Sans Ultra Bold Condensed" pitchFamily="34" charset="0"/>
                <a:ea typeface="+mj-ea"/>
                <a:cs typeface="+mj-cs"/>
              </a:rPr>
            </a:br>
            <a:r>
              <a:rPr lang="en-US" sz="2800" dirty="0">
                <a:solidFill>
                  <a:prstClr val="black"/>
                </a:solidFill>
                <a:latin typeface="Gill Sans Ultra Bold Condensed" pitchFamily="34" charset="0"/>
                <a:ea typeface="+mj-ea"/>
                <a:cs typeface="+mj-cs"/>
              </a:rPr>
              <a:t>OF GOALS AND MEANS</a:t>
            </a:r>
            <a:endParaRPr lang="en-US" dirty="0">
              <a:latin typeface="Gill Sans Ultra Bold Condensed" pitchFamily="34" charset="0"/>
            </a:endParaRPr>
          </a:p>
        </p:txBody>
      </p:sp>
    </p:spTree>
    <p:extLst>
      <p:ext uri="{BB962C8B-B14F-4D97-AF65-F5344CB8AC3E}">
        <p14:creationId xmlns:p14="http://schemas.microsoft.com/office/powerpoint/2010/main" val="3864495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A. DIFFERENCES IN MOTIVATIONAL ORIENTATION</a:t>
            </a:r>
            <a:endParaRPr lang="en-US" sz="2800" dirty="0"/>
          </a:p>
        </p:txBody>
      </p:sp>
      <p:sp>
        <p:nvSpPr>
          <p:cNvPr id="4" name="Text Placeholder 3"/>
          <p:cNvSpPr>
            <a:spLocks noGrp="1"/>
          </p:cNvSpPr>
          <p:nvPr>
            <p:ph type="body" idx="1"/>
          </p:nvPr>
        </p:nvSpPr>
        <p:spPr/>
        <p:txBody>
          <a:bodyPr>
            <a:normAutofit/>
          </a:bodyPr>
          <a:lstStyle/>
          <a:p>
            <a:r>
              <a:rPr lang="en-US" sz="2000" dirty="0"/>
              <a:t>1. Differences in Regulatory Focus</a:t>
            </a:r>
          </a:p>
        </p:txBody>
      </p:sp>
      <p:sp>
        <p:nvSpPr>
          <p:cNvPr id="5" name="Content Placeholder 4"/>
          <p:cNvSpPr>
            <a:spLocks noGrp="1"/>
          </p:cNvSpPr>
          <p:nvPr>
            <p:ph sz="half" idx="2"/>
          </p:nvPr>
        </p:nvSpPr>
        <p:spPr>
          <a:xfrm>
            <a:off x="1981200" y="2174875"/>
            <a:ext cx="4040188" cy="1830190"/>
          </a:xfrm>
        </p:spPr>
        <p:txBody>
          <a:bodyPr>
            <a:normAutofit fontScale="92500" lnSpcReduction="10000"/>
          </a:bodyPr>
          <a:lstStyle/>
          <a:p>
            <a:pPr marL="0" indent="0">
              <a:buNone/>
            </a:pPr>
            <a:r>
              <a:rPr lang="en-US" dirty="0" err="1"/>
              <a:t>Menurut</a:t>
            </a:r>
            <a:r>
              <a:rPr lang="en-US" dirty="0"/>
              <a:t> </a:t>
            </a:r>
            <a:r>
              <a:rPr lang="en-US" dirty="0" err="1"/>
              <a:t>teori</a:t>
            </a:r>
            <a:r>
              <a:rPr lang="en-US" dirty="0"/>
              <a:t> </a:t>
            </a:r>
            <a:r>
              <a:rPr lang="en-US" dirty="0" err="1"/>
              <a:t>pengaturan</a:t>
            </a:r>
            <a:r>
              <a:rPr lang="en-US" dirty="0"/>
              <a:t> </a:t>
            </a:r>
            <a:r>
              <a:rPr lang="en-US" dirty="0" err="1"/>
              <a:t>fokus</a:t>
            </a:r>
            <a:r>
              <a:rPr lang="en-US" dirty="0"/>
              <a:t> (Higgins, 1996), </a:t>
            </a:r>
            <a:r>
              <a:rPr lang="en-US" dirty="0" err="1"/>
              <a:t>seorang</a:t>
            </a:r>
            <a:r>
              <a:rPr lang="en-US" dirty="0"/>
              <a:t> </a:t>
            </a:r>
            <a:r>
              <a:rPr lang="en-US" dirty="0" err="1"/>
              <a:t>individu</a:t>
            </a:r>
            <a:r>
              <a:rPr lang="en-US" dirty="0"/>
              <a:t> </a:t>
            </a:r>
            <a:r>
              <a:rPr lang="en-US" dirty="0" err="1"/>
              <a:t>memiliki</a:t>
            </a:r>
            <a:r>
              <a:rPr lang="en-US" dirty="0"/>
              <a:t> </a:t>
            </a:r>
            <a:r>
              <a:rPr lang="en-US" dirty="0" err="1"/>
              <a:t>dua</a:t>
            </a:r>
            <a:r>
              <a:rPr lang="en-US" dirty="0"/>
              <a:t> </a:t>
            </a:r>
            <a:r>
              <a:rPr lang="en-US" dirty="0" err="1"/>
              <a:t>sistem</a:t>
            </a:r>
            <a:r>
              <a:rPr lang="en-US" dirty="0"/>
              <a:t> </a:t>
            </a:r>
            <a:r>
              <a:rPr lang="en-US" dirty="0" err="1"/>
              <a:t>tujuan</a:t>
            </a:r>
            <a:r>
              <a:rPr lang="en-US" dirty="0"/>
              <a:t> </a:t>
            </a:r>
            <a:r>
              <a:rPr lang="en-US" dirty="0" err="1"/>
              <a:t>yaitu</a:t>
            </a:r>
            <a:r>
              <a:rPr lang="en-US" dirty="0"/>
              <a:t>: </a:t>
            </a:r>
          </a:p>
          <a:p>
            <a:pPr marL="457200" indent="-457200">
              <a:buFont typeface="+mj-lt"/>
              <a:buAutoNum type="alphaLcPeriod"/>
            </a:pPr>
            <a:r>
              <a:rPr lang="en-US" dirty="0" err="1"/>
              <a:t>Tujuan</a:t>
            </a:r>
            <a:r>
              <a:rPr lang="en-US" dirty="0"/>
              <a:t> Ideal</a:t>
            </a:r>
          </a:p>
          <a:p>
            <a:pPr marL="457200" indent="-457200">
              <a:buAutoNum type="alphaLcPeriod"/>
            </a:pPr>
            <a:r>
              <a:rPr lang="en-US" dirty="0" err="1"/>
              <a:t>Tujuan</a:t>
            </a:r>
            <a:r>
              <a:rPr lang="en-US" dirty="0"/>
              <a:t> </a:t>
            </a:r>
            <a:r>
              <a:rPr lang="en-US" dirty="0" err="1"/>
              <a:t>Seharusnya</a:t>
            </a:r>
            <a:endParaRPr lang="en-US" dirty="0"/>
          </a:p>
        </p:txBody>
      </p:sp>
      <p:sp>
        <p:nvSpPr>
          <p:cNvPr id="6" name="Text Placeholder 5"/>
          <p:cNvSpPr>
            <a:spLocks noGrp="1"/>
          </p:cNvSpPr>
          <p:nvPr>
            <p:ph type="body" sz="quarter" idx="3"/>
          </p:nvPr>
        </p:nvSpPr>
        <p:spPr>
          <a:xfrm>
            <a:off x="6158504" y="5373216"/>
            <a:ext cx="4041775" cy="639762"/>
          </a:xfrm>
        </p:spPr>
        <p:txBody>
          <a:bodyPr>
            <a:normAutofit fontScale="92500" lnSpcReduction="20000"/>
          </a:bodyPr>
          <a:lstStyle/>
          <a:p>
            <a:r>
              <a:rPr lang="en-US" sz="2000" dirty="0"/>
              <a:t>2. Differences in Epistemic Motivation</a:t>
            </a:r>
          </a:p>
        </p:txBody>
      </p:sp>
      <p:sp>
        <p:nvSpPr>
          <p:cNvPr id="7" name="Content Placeholder 6"/>
          <p:cNvSpPr>
            <a:spLocks noGrp="1"/>
          </p:cNvSpPr>
          <p:nvPr>
            <p:ph sz="quarter" idx="4"/>
          </p:nvPr>
        </p:nvSpPr>
        <p:spPr>
          <a:xfrm>
            <a:off x="6160946" y="4365104"/>
            <a:ext cx="4041775" cy="1152128"/>
          </a:xfrm>
        </p:spPr>
        <p:txBody>
          <a:bodyPr>
            <a:normAutofit/>
          </a:bodyPr>
          <a:lstStyle/>
          <a:p>
            <a:pPr marL="0" indent="0" algn="just">
              <a:buNone/>
            </a:pPr>
            <a:r>
              <a:rPr lang="en-US" dirty="0"/>
              <a:t>Orang yang </a:t>
            </a:r>
            <a:r>
              <a:rPr lang="en-US" dirty="0" err="1"/>
              <a:t>memiliki</a:t>
            </a:r>
            <a:r>
              <a:rPr lang="en-US" dirty="0"/>
              <a:t> </a:t>
            </a:r>
            <a:r>
              <a:rPr lang="en-US" dirty="0" err="1"/>
              <a:t>motivasi</a:t>
            </a:r>
            <a:r>
              <a:rPr lang="en-US" dirty="0"/>
              <a:t> </a:t>
            </a:r>
            <a:r>
              <a:rPr lang="en-US" dirty="0" err="1"/>
              <a:t>epistemik</a:t>
            </a:r>
            <a:r>
              <a:rPr lang="en-US" dirty="0"/>
              <a:t> </a:t>
            </a:r>
            <a:r>
              <a:rPr lang="en-US" dirty="0" err="1"/>
              <a:t>tinggi</a:t>
            </a:r>
            <a:r>
              <a:rPr lang="en-US" dirty="0"/>
              <a:t> </a:t>
            </a:r>
            <a:r>
              <a:rPr lang="en-US" dirty="0" err="1"/>
              <a:t>selalu</a:t>
            </a:r>
            <a:r>
              <a:rPr lang="en-US" dirty="0"/>
              <a:t> </a:t>
            </a:r>
            <a:r>
              <a:rPr lang="en-US" dirty="0" err="1"/>
              <a:t>ingin</a:t>
            </a:r>
            <a:r>
              <a:rPr lang="en-US" dirty="0"/>
              <a:t> </a:t>
            </a:r>
            <a:r>
              <a:rPr lang="en-US" dirty="0" err="1"/>
              <a:t>mengerti</a:t>
            </a:r>
            <a:r>
              <a:rPr lang="en-US" dirty="0"/>
              <a:t> </a:t>
            </a:r>
            <a:r>
              <a:rPr lang="en-US" dirty="0" err="1"/>
              <a:t>apa</a:t>
            </a:r>
            <a:r>
              <a:rPr lang="en-US" dirty="0"/>
              <a:t> yang </a:t>
            </a:r>
            <a:r>
              <a:rPr lang="en-US" dirty="0" err="1"/>
              <a:t>sedang</a:t>
            </a:r>
            <a:r>
              <a:rPr lang="en-US" dirty="0"/>
              <a:t> </a:t>
            </a:r>
            <a:r>
              <a:rPr lang="en-US" dirty="0" err="1"/>
              <a:t>terjadi</a:t>
            </a:r>
            <a:endParaRPr lang="en-US" dirty="0"/>
          </a:p>
        </p:txBody>
      </p:sp>
      <p:pic>
        <p:nvPicPr>
          <p:cNvPr id="2050" name="Picture 2" descr="C:\Users\HP\Documents\semester 2 part 2\belajar mandiri\New folder\New folder\daya-saing-ilustrasi-300x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4005065"/>
            <a:ext cx="3816424"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ocuments\semester 2 part 2\belajar mandiri\New folder\New folder\tujuan-1132x5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008" y="1916832"/>
            <a:ext cx="403244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6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B. DIFFERENCES IN PERSONAL GOAL CONTENT</a:t>
            </a:r>
            <a:endParaRPr lang="en-US" sz="3200" dirty="0"/>
          </a:p>
        </p:txBody>
      </p:sp>
      <p:sp>
        <p:nvSpPr>
          <p:cNvPr id="3" name="Content Placeholder 2"/>
          <p:cNvSpPr>
            <a:spLocks noGrp="1"/>
          </p:cNvSpPr>
          <p:nvPr>
            <p:ph idx="1"/>
          </p:nvPr>
        </p:nvSpPr>
        <p:spPr>
          <a:xfrm>
            <a:off x="1981200" y="1988840"/>
            <a:ext cx="4114800" cy="3268960"/>
          </a:xfrm>
        </p:spPr>
        <p:txBody>
          <a:bodyPr>
            <a:normAutofit lnSpcReduction="10000"/>
          </a:bodyPr>
          <a:lstStyle/>
          <a:p>
            <a:pPr marL="0" indent="0" algn="r">
              <a:buNone/>
            </a:pPr>
            <a:r>
              <a:rPr lang="en-US" sz="2800" dirty="0" err="1">
                <a:latin typeface="Centaur" pitchFamily="18" charset="0"/>
              </a:rPr>
              <a:t>Semakin</a:t>
            </a:r>
            <a:r>
              <a:rPr lang="en-US" sz="2800" dirty="0">
                <a:latin typeface="Centaur" pitchFamily="18" charset="0"/>
              </a:rPr>
              <a:t> </a:t>
            </a:r>
            <a:r>
              <a:rPr lang="en-US" sz="2800" dirty="0" err="1">
                <a:latin typeface="Centaur" pitchFamily="18" charset="0"/>
              </a:rPr>
              <a:t>sulit</a:t>
            </a:r>
            <a:r>
              <a:rPr lang="en-US" sz="2800" dirty="0">
                <a:latin typeface="Centaur" pitchFamily="18" charset="0"/>
              </a:rPr>
              <a:t> </a:t>
            </a:r>
            <a:r>
              <a:rPr lang="en-US" sz="2800" dirty="0" err="1">
                <a:latin typeface="Centaur" pitchFamily="18" charset="0"/>
              </a:rPr>
              <a:t>tujuannya</a:t>
            </a:r>
            <a:r>
              <a:rPr lang="en-US" sz="2800" dirty="0">
                <a:latin typeface="Centaur" pitchFamily="18" charset="0"/>
              </a:rPr>
              <a:t>, </a:t>
            </a:r>
            <a:r>
              <a:rPr lang="en-US" sz="2800" dirty="0" err="1">
                <a:latin typeface="Centaur" pitchFamily="18" charset="0"/>
              </a:rPr>
              <a:t>semakin</a:t>
            </a:r>
            <a:r>
              <a:rPr lang="en-US" sz="2800" dirty="0">
                <a:latin typeface="Centaur" pitchFamily="18" charset="0"/>
              </a:rPr>
              <a:t> </a:t>
            </a:r>
            <a:r>
              <a:rPr lang="en-US" sz="2800" dirty="0" err="1">
                <a:latin typeface="Centaur" pitchFamily="18" charset="0"/>
              </a:rPr>
              <a:t>besar</a:t>
            </a:r>
            <a:r>
              <a:rPr lang="en-US" sz="2800" dirty="0">
                <a:latin typeface="Centaur" pitchFamily="18" charset="0"/>
              </a:rPr>
              <a:t> </a:t>
            </a:r>
            <a:r>
              <a:rPr lang="en-US" sz="2800" dirty="0" err="1">
                <a:latin typeface="Centaur" pitchFamily="18" charset="0"/>
              </a:rPr>
              <a:t>kecenderungan</a:t>
            </a:r>
            <a:r>
              <a:rPr lang="en-US" sz="2800" dirty="0">
                <a:latin typeface="Centaur" pitchFamily="18" charset="0"/>
              </a:rPr>
              <a:t> </a:t>
            </a:r>
            <a:r>
              <a:rPr lang="en-US" sz="2800" dirty="0" err="1">
                <a:latin typeface="Centaur" pitchFamily="18" charset="0"/>
              </a:rPr>
              <a:t>peserta</a:t>
            </a:r>
            <a:r>
              <a:rPr lang="en-US" sz="2800" dirty="0">
                <a:latin typeface="Centaur" pitchFamily="18" charset="0"/>
              </a:rPr>
              <a:t> </a:t>
            </a:r>
            <a:r>
              <a:rPr lang="en-US" sz="2800" dirty="0" err="1">
                <a:latin typeface="Centaur" pitchFamily="18" charset="0"/>
              </a:rPr>
              <a:t>untuk</a:t>
            </a:r>
            <a:r>
              <a:rPr lang="en-US" sz="2800" dirty="0">
                <a:latin typeface="Centaur" pitchFamily="18" charset="0"/>
              </a:rPr>
              <a:t> </a:t>
            </a:r>
            <a:r>
              <a:rPr lang="en-US" sz="2800" dirty="0" err="1">
                <a:latin typeface="Centaur" pitchFamily="18" charset="0"/>
              </a:rPr>
              <a:t>menghasilkan</a:t>
            </a:r>
            <a:r>
              <a:rPr lang="en-US" sz="2800" dirty="0">
                <a:latin typeface="Centaur" pitchFamily="18" charset="0"/>
              </a:rPr>
              <a:t> </a:t>
            </a:r>
            <a:r>
              <a:rPr lang="en-US" sz="2800" dirty="0" err="1">
                <a:latin typeface="Centaur" pitchFamily="18" charset="0"/>
              </a:rPr>
              <a:t>seperangkat</a:t>
            </a:r>
            <a:r>
              <a:rPr lang="en-US" sz="2800" dirty="0">
                <a:latin typeface="Centaur" pitchFamily="18" charset="0"/>
              </a:rPr>
              <a:t> </a:t>
            </a:r>
            <a:r>
              <a:rPr lang="en-US" sz="2800" dirty="0" err="1">
                <a:latin typeface="Centaur" pitchFamily="18" charset="0"/>
              </a:rPr>
              <a:t>cara</a:t>
            </a:r>
            <a:r>
              <a:rPr lang="en-US" sz="2800" dirty="0">
                <a:latin typeface="Centaur" pitchFamily="18" charset="0"/>
              </a:rPr>
              <a:t> yang </a:t>
            </a:r>
            <a:r>
              <a:rPr lang="en-US" sz="2800" dirty="0" err="1">
                <a:latin typeface="Centaur" pitchFamily="18" charset="0"/>
              </a:rPr>
              <a:t>lebih</a:t>
            </a:r>
            <a:r>
              <a:rPr lang="en-US" sz="2800" dirty="0">
                <a:latin typeface="Centaur" pitchFamily="18" charset="0"/>
              </a:rPr>
              <a:t> </a:t>
            </a:r>
            <a:r>
              <a:rPr lang="en-US" sz="2800" dirty="0" err="1">
                <a:latin typeface="Centaur" pitchFamily="18" charset="0"/>
              </a:rPr>
              <a:t>banyak</a:t>
            </a:r>
            <a:r>
              <a:rPr lang="en-US" sz="2800" dirty="0">
                <a:latin typeface="Centaur" pitchFamily="18" charset="0"/>
              </a:rPr>
              <a:t> </a:t>
            </a:r>
            <a:r>
              <a:rPr lang="en-US" sz="2800" dirty="0" err="1">
                <a:latin typeface="Centaur" pitchFamily="18" charset="0"/>
              </a:rPr>
              <a:t>sebagai</a:t>
            </a:r>
            <a:r>
              <a:rPr lang="en-US" sz="2800" dirty="0">
                <a:latin typeface="Centaur" pitchFamily="18" charset="0"/>
              </a:rPr>
              <a:t> "</a:t>
            </a:r>
            <a:r>
              <a:rPr lang="en-US" sz="2800" dirty="0" err="1">
                <a:latin typeface="Centaur" pitchFamily="18" charset="0"/>
              </a:rPr>
              <a:t>cadangan</a:t>
            </a:r>
            <a:r>
              <a:rPr lang="en-US" sz="2800" dirty="0">
                <a:latin typeface="Centaur" pitchFamily="18" charset="0"/>
              </a:rPr>
              <a:t>" </a:t>
            </a:r>
            <a:r>
              <a:rPr lang="en-US" sz="2800" dirty="0" err="1">
                <a:latin typeface="Centaur" pitchFamily="18" charset="0"/>
              </a:rPr>
              <a:t>jika</a:t>
            </a:r>
            <a:r>
              <a:rPr lang="en-US" sz="2800" dirty="0">
                <a:latin typeface="Centaur" pitchFamily="18" charset="0"/>
              </a:rPr>
              <a:t> </a:t>
            </a:r>
            <a:r>
              <a:rPr lang="en-US" sz="2800" dirty="0" err="1">
                <a:latin typeface="Centaur" pitchFamily="18" charset="0"/>
              </a:rPr>
              <a:t>salah</a:t>
            </a:r>
            <a:r>
              <a:rPr lang="en-US" sz="2800" dirty="0">
                <a:latin typeface="Centaur" pitchFamily="18" charset="0"/>
              </a:rPr>
              <a:t> </a:t>
            </a:r>
            <a:r>
              <a:rPr lang="en-US" sz="2800" dirty="0" err="1">
                <a:latin typeface="Centaur" pitchFamily="18" charset="0"/>
              </a:rPr>
              <a:t>satu</a:t>
            </a:r>
            <a:r>
              <a:rPr lang="en-US" sz="2800" dirty="0">
                <a:latin typeface="Centaur" pitchFamily="18" charset="0"/>
              </a:rPr>
              <a:t> </a:t>
            </a:r>
            <a:r>
              <a:rPr lang="en-US" sz="2800" dirty="0" err="1">
                <a:latin typeface="Centaur" pitchFamily="18" charset="0"/>
              </a:rPr>
              <a:t>dari</a:t>
            </a:r>
            <a:r>
              <a:rPr lang="en-US" sz="2800" dirty="0">
                <a:latin typeface="Centaur" pitchFamily="18" charset="0"/>
              </a:rPr>
              <a:t> </a:t>
            </a:r>
            <a:r>
              <a:rPr lang="en-US" sz="2800" dirty="0" err="1">
                <a:latin typeface="Centaur" pitchFamily="18" charset="0"/>
              </a:rPr>
              <a:t>mereka</a:t>
            </a:r>
            <a:r>
              <a:rPr lang="en-US" sz="2800" dirty="0">
                <a:latin typeface="Centaur" pitchFamily="18" charset="0"/>
              </a:rPr>
              <a:t> </a:t>
            </a:r>
            <a:r>
              <a:rPr lang="en-US" sz="2800" dirty="0" err="1">
                <a:latin typeface="Centaur" pitchFamily="18" charset="0"/>
              </a:rPr>
              <a:t>gagal</a:t>
            </a:r>
            <a:endParaRPr lang="en-US" sz="2800" dirty="0">
              <a:latin typeface="Centaur" pitchFamily="18" charset="0"/>
            </a:endParaRPr>
          </a:p>
        </p:txBody>
      </p:sp>
      <p:pic>
        <p:nvPicPr>
          <p:cNvPr id="3074" name="Picture 2" descr="C:\Users\HP\Documents\semester 2 part 2\belajar mandiri\New folder\New folder\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28800"/>
            <a:ext cx="410641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2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C. DIFFERENCES IN REGULATORY EXPERIENCE</a:t>
            </a:r>
            <a:endParaRPr lang="en-US" sz="2800" dirty="0"/>
          </a:p>
        </p:txBody>
      </p:sp>
      <p:sp>
        <p:nvSpPr>
          <p:cNvPr id="3" name="Content Placeholder 2"/>
          <p:cNvSpPr>
            <a:spLocks noGrp="1"/>
          </p:cNvSpPr>
          <p:nvPr>
            <p:ph idx="1"/>
          </p:nvPr>
        </p:nvSpPr>
        <p:spPr>
          <a:xfrm>
            <a:off x="6168008" y="3032956"/>
            <a:ext cx="4042792" cy="1908213"/>
          </a:xfrm>
        </p:spPr>
        <p:txBody>
          <a:bodyPr>
            <a:normAutofit lnSpcReduction="10000"/>
          </a:bodyPr>
          <a:lstStyle/>
          <a:p>
            <a:pPr marL="0" indent="0">
              <a:buNone/>
            </a:pPr>
            <a:r>
              <a:rPr lang="en-US" sz="2800" dirty="0" err="1">
                <a:latin typeface="Centaur" pitchFamily="18" charset="0"/>
              </a:rPr>
              <a:t>Banyak</a:t>
            </a:r>
            <a:r>
              <a:rPr lang="en-US" sz="2800" dirty="0">
                <a:latin typeface="Centaur" pitchFamily="18" charset="0"/>
              </a:rPr>
              <a:t> </a:t>
            </a:r>
            <a:r>
              <a:rPr lang="en-US" sz="2800" dirty="0" err="1">
                <a:latin typeface="Centaur" pitchFamily="18" charset="0"/>
              </a:rPr>
              <a:t>tujuan</a:t>
            </a:r>
            <a:r>
              <a:rPr lang="en-US" sz="2800" dirty="0">
                <a:latin typeface="Centaur" pitchFamily="18" charset="0"/>
              </a:rPr>
              <a:t> </a:t>
            </a:r>
            <a:r>
              <a:rPr lang="en-US" sz="2800" dirty="0" err="1">
                <a:latin typeface="Centaur" pitchFamily="18" charset="0"/>
              </a:rPr>
              <a:t>penting</a:t>
            </a:r>
            <a:r>
              <a:rPr lang="en-US" sz="2800" dirty="0">
                <a:latin typeface="Centaur" pitchFamily="18" charset="0"/>
              </a:rPr>
              <a:t> yang </a:t>
            </a:r>
            <a:r>
              <a:rPr lang="en-US" sz="2800" dirty="0" err="1">
                <a:latin typeface="Centaur" pitchFamily="18" charset="0"/>
              </a:rPr>
              <a:t>tidak</a:t>
            </a:r>
            <a:r>
              <a:rPr lang="en-US" sz="2800" dirty="0">
                <a:latin typeface="Centaur" pitchFamily="18" charset="0"/>
              </a:rPr>
              <a:t> </a:t>
            </a:r>
            <a:r>
              <a:rPr lang="en-US" sz="2800" dirty="0" err="1">
                <a:latin typeface="Centaur" pitchFamily="18" charset="0"/>
              </a:rPr>
              <a:t>langsung</a:t>
            </a:r>
            <a:r>
              <a:rPr lang="en-US" sz="2800" dirty="0">
                <a:latin typeface="Centaur" pitchFamily="18" charset="0"/>
              </a:rPr>
              <a:t> </a:t>
            </a:r>
            <a:r>
              <a:rPr lang="en-US" sz="2800" dirty="0" err="1">
                <a:latin typeface="Centaur" pitchFamily="18" charset="0"/>
              </a:rPr>
              <a:t>tercapai</a:t>
            </a:r>
            <a:r>
              <a:rPr lang="en-US" sz="2800" dirty="0">
                <a:latin typeface="Centaur" pitchFamily="18" charset="0"/>
              </a:rPr>
              <a:t>, </a:t>
            </a:r>
            <a:r>
              <a:rPr lang="en-US" sz="2800" dirty="0" err="1">
                <a:latin typeface="Centaur" pitchFamily="18" charset="0"/>
              </a:rPr>
              <a:t>dan</a:t>
            </a:r>
            <a:r>
              <a:rPr lang="en-US" sz="2800" dirty="0">
                <a:latin typeface="Centaur" pitchFamily="18" charset="0"/>
              </a:rPr>
              <a:t> </a:t>
            </a:r>
            <a:r>
              <a:rPr lang="en-US" sz="2800" dirty="0" err="1">
                <a:latin typeface="Centaur" pitchFamily="18" charset="0"/>
              </a:rPr>
              <a:t>banyak</a:t>
            </a:r>
            <a:r>
              <a:rPr lang="en-US" sz="2800" dirty="0">
                <a:latin typeface="Centaur" pitchFamily="18" charset="0"/>
              </a:rPr>
              <a:t> yang </a:t>
            </a:r>
            <a:r>
              <a:rPr lang="en-US" sz="2800" dirty="0" err="1">
                <a:latin typeface="Centaur" pitchFamily="18" charset="0"/>
              </a:rPr>
              <a:t>dapat</a:t>
            </a:r>
            <a:r>
              <a:rPr lang="en-US" sz="2800" dirty="0">
                <a:latin typeface="Centaur" pitchFamily="18" charset="0"/>
              </a:rPr>
              <a:t> </a:t>
            </a:r>
            <a:r>
              <a:rPr lang="en-US" sz="2800" dirty="0" err="1">
                <a:latin typeface="Centaur" pitchFamily="18" charset="0"/>
              </a:rPr>
              <a:t>dipelajari</a:t>
            </a:r>
            <a:r>
              <a:rPr lang="en-US" sz="2800" dirty="0">
                <a:latin typeface="Centaur" pitchFamily="18" charset="0"/>
              </a:rPr>
              <a:t> </a:t>
            </a:r>
            <a:r>
              <a:rPr lang="en-US" sz="2800" dirty="0" err="1">
                <a:latin typeface="Centaur" pitchFamily="18" charset="0"/>
              </a:rPr>
              <a:t>dari</a:t>
            </a:r>
            <a:r>
              <a:rPr lang="en-US" sz="2800" dirty="0">
                <a:latin typeface="Centaur" pitchFamily="18" charset="0"/>
              </a:rPr>
              <a:t> </a:t>
            </a:r>
            <a:r>
              <a:rPr lang="en-US" sz="2800" dirty="0" err="1">
                <a:latin typeface="Centaur" pitchFamily="18" charset="0"/>
              </a:rPr>
              <a:t>upaya</a:t>
            </a:r>
            <a:r>
              <a:rPr lang="en-US" sz="2800" dirty="0">
                <a:latin typeface="Centaur" pitchFamily="18" charset="0"/>
              </a:rPr>
              <a:t> </a:t>
            </a:r>
            <a:r>
              <a:rPr lang="en-US" sz="2800" dirty="0" err="1">
                <a:latin typeface="Centaur" pitchFamily="18" charset="0"/>
              </a:rPr>
              <a:t>pencapaian</a:t>
            </a:r>
            <a:r>
              <a:rPr lang="en-US" sz="2800" dirty="0">
                <a:latin typeface="Centaur" pitchFamily="18" charset="0"/>
              </a:rPr>
              <a:t> </a:t>
            </a:r>
            <a:r>
              <a:rPr lang="en-US" sz="2800" dirty="0" err="1">
                <a:latin typeface="Centaur" pitchFamily="18" charset="0"/>
              </a:rPr>
              <a:t>tujuan</a:t>
            </a:r>
            <a:endParaRPr lang="en-US" sz="2800" dirty="0">
              <a:latin typeface="Centaur" pitchFamily="18" charset="0"/>
            </a:endParaRPr>
          </a:p>
        </p:txBody>
      </p:sp>
      <p:pic>
        <p:nvPicPr>
          <p:cNvPr id="4098" name="Picture 2" descr="C:\Users\HP\Documents\semester 2 part 2\belajar mandiri\New folder\New folder\Pengertian-dan-Dimensi-Motivasi-Kerja-626x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915064"/>
            <a:ext cx="3650131" cy="417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88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977" y="999622"/>
            <a:ext cx="9280672" cy="3522624"/>
          </a:xfrm>
        </p:spPr>
        <p:txBody>
          <a:bodyPr/>
          <a:lstStyle/>
          <a:p>
            <a:pPr lvl="0"/>
            <a:r>
              <a:rPr lang="id-ID" sz="4000" b="1" dirty="0"/>
              <a:t>MENGEMBANGKAN KETERAMPILAN BELAJAR MANDIRI UNTUK PEMECAHAN MASALAH KATA DI TINGKAT SEKOLAH DASAR DAN MENENGAH</a:t>
            </a:r>
            <a:r>
              <a:rPr lang="id-ID" sz="4000" dirty="0"/>
              <a:t/>
            </a:r>
            <a:br>
              <a:rPr lang="id-ID" sz="4000" dirty="0"/>
            </a:br>
            <a:endParaRPr lang="id-ID" sz="4000" dirty="0"/>
          </a:p>
        </p:txBody>
      </p:sp>
      <p:sp>
        <p:nvSpPr>
          <p:cNvPr id="3" name="Subtitle 2"/>
          <p:cNvSpPr>
            <a:spLocks noGrp="1"/>
          </p:cNvSpPr>
          <p:nvPr>
            <p:ph type="subTitle" idx="1"/>
          </p:nvPr>
        </p:nvSpPr>
        <p:spPr/>
        <p:txBody>
          <a:bodyPr/>
          <a:lstStyle/>
          <a:p>
            <a:endParaRPr lang="id-ID"/>
          </a:p>
        </p:txBody>
      </p:sp>
      <p:sp>
        <p:nvSpPr>
          <p:cNvPr id="4" name="Slide Number Placeholder 3"/>
          <p:cNvSpPr>
            <a:spLocks noGrp="1"/>
          </p:cNvSpPr>
          <p:nvPr>
            <p:ph type="sldNum" sz="quarter" idx="12"/>
          </p:nvPr>
        </p:nvSpPr>
        <p:spPr/>
        <p:txBody>
          <a:bodyPr/>
          <a:lstStyle/>
          <a:p>
            <a:fld id="{7AAC19ED-7CFA-4AF2-BE7E-6017F4B12C94}" type="slidenum">
              <a:rPr lang="en-US" noProof="0" smtClean="0"/>
              <a:t>6</a:t>
            </a:fld>
            <a:endParaRPr lang="en-US" noProof="0" dirty="0"/>
          </a:p>
        </p:txBody>
      </p:sp>
    </p:spTree>
    <p:extLst>
      <p:ext uri="{BB962C8B-B14F-4D97-AF65-F5344CB8AC3E}">
        <p14:creationId xmlns:p14="http://schemas.microsoft.com/office/powerpoint/2010/main" val="9282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D27-68F1-47B9-A6E0-2CEAFAEB2F41}"/>
              </a:ext>
            </a:extLst>
          </p:cNvPr>
          <p:cNvSpPr>
            <a:spLocks noGrp="1"/>
          </p:cNvSpPr>
          <p:nvPr>
            <p:ph type="title"/>
          </p:nvPr>
        </p:nvSpPr>
        <p:spPr>
          <a:xfrm>
            <a:off x="652936" y="669197"/>
            <a:ext cx="3833906" cy="2278772"/>
          </a:xfrm>
        </p:spPr>
        <p:txBody>
          <a:bodyPr>
            <a:noAutofit/>
          </a:bodyPr>
          <a:lstStyle/>
          <a:p>
            <a:pPr algn="ctr"/>
            <a:r>
              <a:rPr lang="id-ID" sz="2000" dirty="0"/>
              <a:t>Skillfully Solving Context Problems (SSCP)’ </a:t>
            </a:r>
            <a:r>
              <a:rPr lang="id-ID" sz="2000" dirty="0" smtClean="0"/>
              <a:t> oleh </a:t>
            </a:r>
            <a:r>
              <a:rPr lang="id-ID" sz="2000" dirty="0"/>
              <a:t>De Corte and Verschaffel (2006) </a:t>
            </a:r>
            <a:endParaRPr lang="en-US" sz="2000" dirty="0"/>
          </a:p>
        </p:txBody>
      </p:sp>
      <p:sp>
        <p:nvSpPr>
          <p:cNvPr id="12" name="Rectangle: Rounded Corners 11">
            <a:extLst>
              <a:ext uri="{FF2B5EF4-FFF2-40B4-BE49-F238E27FC236}">
                <a16:creationId xmlns:a16="http://schemas.microsoft.com/office/drawing/2014/main" id="{7D2A6366-FF6C-47F2-B842-B9F516ACC77F}"/>
              </a:ext>
              <a:ext uri="{C183D7F6-B498-43B3-948B-1728B52AA6E4}">
                <adec:decorative xmlns="" xmlns:adec="http://schemas.microsoft.com/office/drawing/2017/decorative" val="1"/>
              </a:ext>
            </a:extLst>
          </p:cNvPr>
          <p:cNvSpPr/>
          <p:nvPr/>
        </p:nvSpPr>
        <p:spPr>
          <a:xfrm>
            <a:off x="145473" y="1613718"/>
            <a:ext cx="4156447" cy="4640984"/>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90876D-147F-4718-97A1-D749D03B8512}"/>
              </a:ext>
            </a:extLst>
          </p:cNvPr>
          <p:cNvSpPr>
            <a:spLocks noGrp="1"/>
          </p:cNvSpPr>
          <p:nvPr>
            <p:ph idx="1"/>
          </p:nvPr>
        </p:nvSpPr>
        <p:spPr/>
        <p:txBody>
          <a:bodyPr>
            <a:normAutofit fontScale="85000" lnSpcReduction="10000"/>
          </a:bodyPr>
          <a:lstStyle/>
          <a:p>
            <a:pPr lvl="0"/>
            <a:r>
              <a:rPr lang="id-ID" sz="3200" dirty="0" smtClean="0"/>
              <a:t>Saya </a:t>
            </a:r>
            <a:r>
              <a:rPr lang="id-ID" sz="3200" dirty="0"/>
              <a:t>membangun representasi dari masalah</a:t>
            </a:r>
          </a:p>
          <a:p>
            <a:pPr lvl="0"/>
            <a:r>
              <a:rPr lang="id-ID" sz="3200" dirty="0"/>
              <a:t>Saya memutuskan pendekatan </a:t>
            </a:r>
            <a:r>
              <a:rPr lang="id-ID" sz="3200" dirty="0" smtClean="0"/>
              <a:t>dan</a:t>
            </a:r>
            <a:r>
              <a:rPr lang="en-US" sz="3200" dirty="0" smtClean="0"/>
              <a:t> </a:t>
            </a:r>
            <a:r>
              <a:rPr lang="id-ID" sz="3200" dirty="0" smtClean="0"/>
              <a:t>pemecahan </a:t>
            </a:r>
            <a:r>
              <a:rPr lang="id-ID" sz="3200" dirty="0"/>
              <a:t>masalah</a:t>
            </a:r>
          </a:p>
          <a:p>
            <a:pPr lvl="0"/>
            <a:r>
              <a:rPr lang="id-ID" sz="3200" dirty="0"/>
              <a:t>Saya melakukan petimbangan yang dibutuhkan</a:t>
            </a:r>
          </a:p>
          <a:p>
            <a:pPr lvl="0"/>
            <a:r>
              <a:rPr lang="id-ID" sz="3200" dirty="0"/>
              <a:t>Saya menginterpretasi hasil dan memformulasikan jawaban</a:t>
            </a:r>
          </a:p>
          <a:p>
            <a:pPr lvl="0"/>
            <a:r>
              <a:rPr lang="id-ID" sz="3200" dirty="0"/>
              <a:t>Saya mengontrol dan mengevaluasi solusi</a:t>
            </a:r>
          </a:p>
          <a:p>
            <a:pPr marL="0" lvl="0" indent="0">
              <a:lnSpc>
                <a:spcPct val="100000"/>
              </a:lnSpc>
              <a:spcAft>
                <a:spcPts val="2400"/>
              </a:spcAft>
              <a:buNone/>
            </a:pPr>
            <a:r>
              <a:rPr lang="en-US" sz="3200" dirty="0" smtClean="0">
                <a:solidFill>
                  <a:prstClr val="black">
                    <a:lumMod val="85000"/>
                    <a:lumOff val="15000"/>
                  </a:prstClr>
                </a:solidFill>
                <a:cs typeface="Segoe UI" panose="020B0502040204020203" pitchFamily="34" charset="0"/>
              </a:rPr>
              <a:t> </a:t>
            </a:r>
            <a:endParaRPr lang="en-US" sz="3200" dirty="0">
              <a:solidFill>
                <a:prstClr val="black">
                  <a:lumMod val="85000"/>
                  <a:lumOff val="15000"/>
                </a:prstClr>
              </a:solidFill>
              <a:cs typeface="Segoe UI" panose="020B0502040204020203" pitchFamily="34" charset="0"/>
            </a:endParaRPr>
          </a:p>
        </p:txBody>
      </p:sp>
    </p:spTree>
    <p:extLst>
      <p:ext uri="{BB962C8B-B14F-4D97-AF65-F5344CB8AC3E}">
        <p14:creationId xmlns:p14="http://schemas.microsoft.com/office/powerpoint/2010/main" val="408564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1445F58-7953-47AD-917A-485216F77D95}"/>
              </a:ext>
            </a:extLst>
          </p:cNvPr>
          <p:cNvSpPr>
            <a:spLocks noGrp="1"/>
          </p:cNvSpPr>
          <p:nvPr>
            <p:ph sz="quarter" idx="13"/>
          </p:nvPr>
        </p:nvSpPr>
        <p:spPr/>
        <p:txBody>
          <a:bodyPr>
            <a:normAutofit fontScale="85000" lnSpcReduction="10000"/>
          </a:bodyPr>
          <a:lstStyle/>
          <a:p>
            <a:pPr marL="0" indent="0">
              <a:lnSpc>
                <a:spcPct val="100000"/>
              </a:lnSpc>
              <a:spcAft>
                <a:spcPts val="2400"/>
              </a:spcAft>
              <a:buNone/>
            </a:pPr>
            <a:r>
              <a:rPr lang="id-ID" sz="3200" b="1" dirty="0"/>
              <a:t>Penelitian tentang dampak pedagogi metakognitif pada prestasi siswa dalam geometri hanya pada awalnya. Studi yang diulas di atas dilaksanakan di berbagai negara dengan atau tanpa komputer, dan berfokus pada unit geometri yang berbeda. Studi-studi ini menunjukkan bahwa terlepas dari perbedaan kontekstual, dampak perancah metakognitif pada pencapaian dalam geometri adalah signifikan.</a:t>
            </a:r>
            <a:endParaRPr lang="id-ID" sz="3200" dirty="0"/>
          </a:p>
          <a:p>
            <a:pPr marL="0" lvl="0" indent="0">
              <a:lnSpc>
                <a:spcPct val="100000"/>
              </a:lnSpc>
              <a:spcAft>
                <a:spcPts val="2400"/>
              </a:spcAft>
              <a:buNone/>
            </a:pPr>
            <a:endParaRPr lang="en-US" sz="3000" dirty="0">
              <a:solidFill>
                <a:prstClr val="black">
                  <a:lumMod val="85000"/>
                  <a:lumOff val="15000"/>
                </a:prstClr>
              </a:solidFill>
              <a:cs typeface="Segoe UI" panose="020B0502040204020203" pitchFamily="34" charset="0"/>
            </a:endParaRPr>
          </a:p>
        </p:txBody>
      </p:sp>
      <p:sp>
        <p:nvSpPr>
          <p:cNvPr id="5" name="Title 4">
            <a:extLst>
              <a:ext uri="{FF2B5EF4-FFF2-40B4-BE49-F238E27FC236}">
                <a16:creationId xmlns:a16="http://schemas.microsoft.com/office/drawing/2014/main" id="{8C3C117A-FBCE-4093-AA60-E0B1FCBAFCF6}"/>
              </a:ext>
            </a:extLst>
          </p:cNvPr>
          <p:cNvSpPr>
            <a:spLocks noGrp="1"/>
          </p:cNvSpPr>
          <p:nvPr>
            <p:ph type="title"/>
          </p:nvPr>
        </p:nvSpPr>
        <p:spPr bwMode="ltGray"/>
        <p:txBody>
          <a:bodyPr>
            <a:noAutofit/>
          </a:bodyPr>
          <a:lstStyle/>
          <a:p>
            <a:pPr lvl="0"/>
            <a:r>
              <a:rPr lang="id-ID" sz="3200" b="1" dirty="0"/>
              <a:t>MENGEMBANGKAN KETERAMPILAN PENGATURAN DIRI UNTUK PEMECAHAN MASALAH GEOMETRI</a:t>
            </a:r>
            <a:endParaRPr lang="id-ID" sz="3200" dirty="0"/>
          </a:p>
        </p:txBody>
      </p:sp>
      <p:sp>
        <p:nvSpPr>
          <p:cNvPr id="7" name="Rectangle: Rounded Corners 6">
            <a:extLst>
              <a:ext uri="{FF2B5EF4-FFF2-40B4-BE49-F238E27FC236}">
                <a16:creationId xmlns:a16="http://schemas.microsoft.com/office/drawing/2014/main" id="{67E2D39B-E5BA-4353-811F-D83F9A05DF06}"/>
              </a:ext>
              <a:ext uri="{C183D7F6-B498-43B3-948B-1728B52AA6E4}">
                <adec:decorative xmlns="" xmlns:adec="http://schemas.microsoft.com/office/drawing/2017/decorative" val="1"/>
              </a:ext>
            </a:extLst>
          </p:cNvPr>
          <p:cNvSpPr/>
          <p:nvPr/>
        </p:nvSpPr>
        <p:spPr>
          <a:xfrm>
            <a:off x="8019717" y="4067840"/>
            <a:ext cx="3833906" cy="2611038"/>
          </a:xfrm>
          <a:prstGeom prst="roundRect">
            <a:avLst>
              <a:gd name="adj" fmla="val 50000"/>
            </a:avLst>
          </a:prstGeom>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867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46EC-1FC7-4065-BC98-F8A55E539322}"/>
              </a:ext>
            </a:extLst>
          </p:cNvPr>
          <p:cNvSpPr>
            <a:spLocks noGrp="1"/>
          </p:cNvSpPr>
          <p:nvPr>
            <p:ph type="title"/>
          </p:nvPr>
        </p:nvSpPr>
        <p:spPr>
          <a:xfrm>
            <a:off x="91284" y="100087"/>
            <a:ext cx="4979479" cy="2278772"/>
          </a:xfrm>
        </p:spPr>
        <p:txBody>
          <a:bodyPr>
            <a:noAutofit/>
          </a:bodyPr>
          <a:lstStyle/>
          <a:p>
            <a:r>
              <a:rPr lang="id-ID" sz="2400" b="1" dirty="0"/>
              <a:t>EFEK PERANCAH METAKOGNITIF PADA SISWA DI PENDIDIKAN YANG LEBIH </a:t>
            </a:r>
            <a:r>
              <a:rPr lang="id-ID" sz="2400" b="1" dirty="0" smtClean="0"/>
              <a:t>TINGGI</a:t>
            </a:r>
            <a:r>
              <a:rPr lang="id-ID" sz="2400" b="1" dirty="0"/>
              <a:t>EFEK PERANCAH METAKOGNITIF PADA SISWA DI PENDIDIKAN YANG LEBIH TINGGI</a:t>
            </a:r>
            <a:r>
              <a:rPr lang="id-ID" sz="2400" dirty="0"/>
              <a:t/>
            </a:r>
            <a:br>
              <a:rPr lang="id-ID" sz="2400" dirty="0"/>
            </a:br>
            <a:endParaRPr lang="id-ID" sz="2400" dirty="0"/>
          </a:p>
        </p:txBody>
      </p:sp>
      <p:sp>
        <p:nvSpPr>
          <p:cNvPr id="4" name="Rectangle: Rounded Corners 3">
            <a:extLst>
              <a:ext uri="{FF2B5EF4-FFF2-40B4-BE49-F238E27FC236}">
                <a16:creationId xmlns:a16="http://schemas.microsoft.com/office/drawing/2014/main" id="{4040E108-43C3-4816-91FB-4F3FE893D470}"/>
              </a:ext>
              <a:ext uri="{C183D7F6-B498-43B3-948B-1728B52AA6E4}">
                <adec:decorative xmlns="" xmlns:adec="http://schemas.microsoft.com/office/drawing/2017/decorative" val="1"/>
              </a:ext>
            </a:extLst>
          </p:cNvPr>
          <p:cNvSpPr/>
          <p:nvPr/>
        </p:nvSpPr>
        <p:spPr>
          <a:xfrm>
            <a:off x="702273" y="2267503"/>
            <a:ext cx="3833906" cy="2611038"/>
          </a:xfrm>
          <a:prstGeom prst="roundRect">
            <a:avLst>
              <a:gd name="adj" fmla="val 50000"/>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851964-E2BB-4A8E-95FD-73EF52089F1C}"/>
              </a:ext>
            </a:extLst>
          </p:cNvPr>
          <p:cNvSpPr>
            <a:spLocks noGrp="1"/>
          </p:cNvSpPr>
          <p:nvPr>
            <p:ph idx="1"/>
          </p:nvPr>
        </p:nvSpPr>
        <p:spPr/>
        <p:txBody>
          <a:bodyPr>
            <a:normAutofit fontScale="92500" lnSpcReduction="20000"/>
          </a:bodyPr>
          <a:lstStyle/>
          <a:p>
            <a:pPr marL="0" indent="0">
              <a:buNone/>
            </a:pPr>
            <a:r>
              <a:rPr lang="id-ID" sz="3200" dirty="0"/>
              <a:t>Peran penting perancah metakognitif dalam mendukung pengaturan diri guru dalam pembelajaran dan pengajaran matematika. Guru sebelum dan dalam jabatan yang mengalami pedagogi metakognitif ketika mereka sendiri berpartisipasi dalam kursus pengembangan profesional mengungguli kelompok kontrol yang belajar 'secara tradisional' tanpa pedagogi metakognitif. </a:t>
            </a:r>
          </a:p>
        </p:txBody>
      </p:sp>
    </p:spTree>
    <p:extLst>
      <p:ext uri="{BB962C8B-B14F-4D97-AF65-F5344CB8AC3E}">
        <p14:creationId xmlns:p14="http://schemas.microsoft.com/office/powerpoint/2010/main" val="3210347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2.xml><?xml version="1.0" encoding="utf-8"?>
<ds:datastoreItem xmlns:ds="http://schemas.openxmlformats.org/officeDocument/2006/customXml" ds:itemID="{2CF39AE0-32C9-4F1D-B08C-0B8B9BAFC18D}">
  <ds:schemaRef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71af3243-3dd4-4a8d-8c0d-dd76da1f02a5"/>
    <ds:schemaRef ds:uri="http://www.w3.org/XML/1998/namespace"/>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806DFB17-E262-4301-8AA5-FCE7109E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Safety procedures</Template>
  <TotalTime>0</TotalTime>
  <Words>576</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Centaur</vt:lpstr>
      <vt:lpstr>Corbel</vt:lpstr>
      <vt:lpstr>Franklin Gothic Demi</vt:lpstr>
      <vt:lpstr>Franklin Gothic Medium</vt:lpstr>
      <vt:lpstr>Gill Sans Ultra Bold Condensed</vt:lpstr>
      <vt:lpstr>Segoe UI</vt:lpstr>
      <vt:lpstr>Headlines</vt:lpstr>
      <vt:lpstr>Metacognitive Pedagogies in Mathematics Classrooms </vt:lpstr>
      <vt:lpstr>PowerPoint Presentation</vt:lpstr>
      <vt:lpstr>A. DIFFERENCES IN MOTIVATIONAL ORIENTATION</vt:lpstr>
      <vt:lpstr>B. DIFFERENCES IN PERSONAL GOAL CONTENT</vt:lpstr>
      <vt:lpstr>C. DIFFERENCES IN REGULATORY EXPERIENCE</vt:lpstr>
      <vt:lpstr>MENGEMBANGKAN KETERAMPILAN BELAJAR MANDIRI UNTUK PEMECAHAN MASALAH KATA DI TINGKAT SEKOLAH DASAR DAN MENENGAH </vt:lpstr>
      <vt:lpstr>Skillfully Solving Context Problems (SSCP)’  oleh De Corte and Verschaffel (2006) </vt:lpstr>
      <vt:lpstr>MENGEMBANGKAN KETERAMPILAN PENGATURAN DIRI UNTUK PEMECAHAN MASALAH GEOMETRI</vt:lpstr>
      <vt:lpstr>EFEK PERANCAH METAKOGNITIF PADA SISWA DI PENDIDIKAN YANG LEBIH TINGGIEFEK PERANCAH METAKOGNITIF PADA SISWA DI PENDIDIKAN YANG LEBIH TINGGI </vt:lpstr>
      <vt:lpstr>BELAJAR MATEMATIKA MANDIRI DI LINGKUNGAN TIK</vt:lpstr>
      <vt:lpstr>Arah Penelitian Masa Depan</vt:lpstr>
      <vt:lpstr>IMPLIKASI DALAM PRAKTEK PENDIDIKAN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2020-04-27T01:22:48Z</dcterms:created>
  <dcterms:modified xsi:type="dcterms:W3CDTF">2020-04-28T03:28:59Z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