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89" r:id="rId3"/>
    <p:sldId id="298" r:id="rId4"/>
    <p:sldId id="290" r:id="rId5"/>
    <p:sldId id="292" r:id="rId6"/>
    <p:sldId id="293" r:id="rId7"/>
    <p:sldId id="313" r:id="rId8"/>
    <p:sldId id="295" r:id="rId9"/>
    <p:sldId id="297" r:id="rId10"/>
    <p:sldId id="294" r:id="rId11"/>
    <p:sldId id="307" r:id="rId12"/>
    <p:sldId id="300" r:id="rId13"/>
    <p:sldId id="257" r:id="rId14"/>
    <p:sldId id="258" r:id="rId15"/>
    <p:sldId id="301" r:id="rId16"/>
    <p:sldId id="306" r:id="rId17"/>
    <p:sldId id="259" r:id="rId18"/>
    <p:sldId id="260" r:id="rId19"/>
    <p:sldId id="261" r:id="rId20"/>
    <p:sldId id="263" r:id="rId21"/>
    <p:sldId id="275" r:id="rId22"/>
    <p:sldId id="267" r:id="rId23"/>
    <p:sldId id="268" r:id="rId24"/>
    <p:sldId id="269" r:id="rId25"/>
    <p:sldId id="276" r:id="rId26"/>
    <p:sldId id="270" r:id="rId27"/>
    <p:sldId id="271" r:id="rId28"/>
    <p:sldId id="273" r:id="rId29"/>
    <p:sldId id="274" r:id="rId30"/>
    <p:sldId id="315" r:id="rId31"/>
    <p:sldId id="314" r:id="rId32"/>
    <p:sldId id="304" r:id="rId33"/>
    <p:sldId id="277" r:id="rId34"/>
    <p:sldId id="278" r:id="rId35"/>
    <p:sldId id="279" r:id="rId36"/>
    <p:sldId id="280" r:id="rId37"/>
    <p:sldId id="281" r:id="rId38"/>
    <p:sldId id="305" r:id="rId39"/>
    <p:sldId id="282" r:id="rId40"/>
    <p:sldId id="285" r:id="rId41"/>
    <p:sldId id="286" r:id="rId42"/>
    <p:sldId id="287" r:id="rId4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6D80-E03A-425D-B670-7885E67F77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80102-C9B3-4FAE-8D36-81B1CF702B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022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F67D-D629-4DBB-BAF1-66EE76B65F3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8281F-BECC-4D9A-8A22-BCB6D1DE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6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menyendiri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atom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b="1" dirty="0" err="1"/>
              <a:t>eter</a:t>
            </a:r>
            <a:r>
              <a:rPr lang="en-US" dirty="0"/>
              <a:t>,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b="1" dirty="0" err="1"/>
              <a:t>eter</a:t>
            </a:r>
            <a:r>
              <a:rPr lang="en-US" dirty="0"/>
              <a:t> </a:t>
            </a:r>
            <a:r>
              <a:rPr lang="en-US" dirty="0" err="1"/>
              <a:t>berikatan</a:t>
            </a:r>
            <a:r>
              <a:rPr lang="en-US" dirty="0"/>
              <a:t> </a:t>
            </a:r>
            <a:r>
              <a:rPr lang="en-US" dirty="0" err="1"/>
              <a:t>hidrogen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281F-BECC-4D9A-8A22-BCB6D1DEF0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2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137727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032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63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74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2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829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692020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049935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20822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135446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216189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190852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010787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31505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205754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62448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D720-8844-4507-BA92-BFB3193810B6}" type="datetimeFigureOut">
              <a:rPr lang="id-ID" smtClean="0"/>
              <a:t>11/03/2023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339962-5302-4E19-BA35-3248EB4A07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441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Fluor" TargetMode="External"/><Relationship Id="rId2" Type="http://schemas.openxmlformats.org/officeDocument/2006/relationships/hyperlink" Target="https://id.wikipedia.org/wiki/Elektronegativit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.wikipedia.org/wiki/Polaritas_(kimia)#cite_note-chang-1" TargetMode="External"/><Relationship Id="rId5" Type="http://schemas.openxmlformats.org/officeDocument/2006/relationships/hyperlink" Target="https://id.wikipedia.org/wiki/Nitrogen" TargetMode="External"/><Relationship Id="rId4" Type="http://schemas.openxmlformats.org/officeDocument/2006/relationships/hyperlink" Target="https://id.wikipedia.org/wiki/Oksige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875" y="2411051"/>
            <a:ext cx="9144000" cy="1120724"/>
          </a:xfrm>
        </p:spPr>
        <p:txBody>
          <a:bodyPr/>
          <a:lstStyle/>
          <a:p>
            <a:r>
              <a:rPr lang="en-US" b="1" dirty="0"/>
              <a:t>IKATAN ANTAR MOLEKUL</a:t>
            </a:r>
            <a:endParaRPr lang="id-ID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17" y="3772424"/>
            <a:ext cx="2664488" cy="27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5015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 </a:t>
            </a:r>
            <a:r>
              <a:rPr lang="en-US" dirty="0" err="1"/>
              <a:t>Oksigen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318197"/>
            <a:ext cx="10538270" cy="24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4702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42" y="418976"/>
            <a:ext cx="7760193" cy="4775503"/>
          </a:xfrm>
          <a:prstGeom prst="rect">
            <a:avLst/>
          </a:prstGeom>
        </p:spPr>
      </p:pic>
      <p:pic>
        <p:nvPicPr>
          <p:cNvPr id="4" name="Picture 2" descr="http://www.chem-is-try.org/wp-content/uploads/2009/04/tb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4510" y="3765510"/>
            <a:ext cx="3927490" cy="3092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7092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IKATAN HIDROGEN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497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14633" y="836730"/>
            <a:ext cx="4360606" cy="2028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33" y="117151"/>
            <a:ext cx="6001371" cy="654032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IKATAN HIDROGEN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98" y="1234548"/>
            <a:ext cx="3186106" cy="1114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400" dirty="0"/>
              <a:t>Molekul dengan </a:t>
            </a:r>
          </a:p>
          <a:p>
            <a:pPr>
              <a:buNone/>
            </a:pPr>
            <a:r>
              <a:rPr lang="id-ID" sz="2400" dirty="0"/>
              <a:t>gugus –OH  atau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5704" y="1621857"/>
            <a:ext cx="101421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8680" y="3969086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Molekul lain dengan gugus –OH atau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328" y="4384584"/>
            <a:ext cx="1053655" cy="89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34985" y="745028"/>
            <a:ext cx="6089365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3200" dirty="0">
                <a:sym typeface="Wingdings" pitchFamily="2" charset="2"/>
              </a:rPr>
              <a:t>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Ikatan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antar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molekul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polar</a:t>
            </a:r>
          </a:p>
          <a:p>
            <a:pPr marL="449263" indent="-449263"/>
            <a:r>
              <a:rPr lang="en-US" sz="3200" dirty="0">
                <a:sym typeface="Wingdings" pitchFamily="2" charset="2"/>
              </a:rPr>
              <a:t> </a:t>
            </a:r>
            <a:r>
              <a:rPr lang="id-ID" sz="3200" dirty="0">
                <a:sym typeface="Wingdings" pitchFamily="2" charset="2"/>
              </a:rPr>
              <a:t>Ikatan pada pasangan elektron yang tidak terikat </a:t>
            </a:r>
            <a:r>
              <a:rPr lang="en-US" sz="3200" dirty="0">
                <a:sym typeface="Wingdings" pitchFamily="2" charset="2"/>
              </a:rPr>
              <a:t>(</a:t>
            </a:r>
            <a:r>
              <a:rPr lang="en-US" sz="3200" i="1" dirty="0">
                <a:solidFill>
                  <a:srgbClr val="FF0000"/>
                </a:solidFill>
                <a:sym typeface="Wingdings" pitchFamily="2" charset="2"/>
              </a:rPr>
              <a:t>lone pair</a:t>
            </a:r>
            <a:r>
              <a:rPr lang="en-US" sz="3200" dirty="0">
                <a:sym typeface="Wingdings" pitchFamily="2" charset="2"/>
              </a:rPr>
              <a:t>) </a:t>
            </a:r>
            <a:r>
              <a:rPr lang="id-ID" sz="3200" dirty="0">
                <a:sym typeface="Wingdings" pitchFamily="2" charset="2"/>
              </a:rPr>
              <a:t>dari atom O </a:t>
            </a:r>
            <a:r>
              <a:rPr lang="en-US" sz="3200" dirty="0">
                <a:sym typeface="Wingdings" pitchFamily="2" charset="2"/>
              </a:rPr>
              <a:t>a</a:t>
            </a:r>
            <a:r>
              <a:rPr lang="id-ID" sz="3200" dirty="0">
                <a:sym typeface="Wingdings" pitchFamily="2" charset="2"/>
              </a:rPr>
              <a:t>tau N </a:t>
            </a:r>
            <a:r>
              <a:rPr lang="en-US" sz="3200" dirty="0" err="1">
                <a:sym typeface="Wingdings" pitchFamily="2" charset="2"/>
              </a:rPr>
              <a:t>atau</a:t>
            </a:r>
            <a:r>
              <a:rPr lang="en-US" sz="3200" dirty="0">
                <a:sym typeface="Wingdings" pitchFamily="2" charset="2"/>
              </a:rPr>
              <a:t> F </a:t>
            </a:r>
            <a:r>
              <a:rPr lang="id-ID" sz="3200" dirty="0">
                <a:sym typeface="Wingdings" pitchFamily="2" charset="2"/>
              </a:rPr>
              <a:t>lainnya.</a:t>
            </a:r>
            <a:endParaRPr lang="id-ID" sz="3200" dirty="0"/>
          </a:p>
        </p:txBody>
      </p:sp>
      <p:sp>
        <p:nvSpPr>
          <p:cNvPr id="15" name="Oval 14"/>
          <p:cNvSpPr/>
          <p:nvPr/>
        </p:nvSpPr>
        <p:spPr>
          <a:xfrm>
            <a:off x="41970" y="3503259"/>
            <a:ext cx="4491393" cy="2202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Left-Right Arrow 15"/>
          <p:cNvSpPr/>
          <p:nvPr/>
        </p:nvSpPr>
        <p:spPr>
          <a:xfrm rot="5400000">
            <a:off x="1619882" y="2754640"/>
            <a:ext cx="1500198" cy="92869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7" name="Picture 4" descr="hydrogen bo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38" y="3670942"/>
            <a:ext cx="5973468" cy="231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2853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hubbyrevision.weebly.com/uploads/1/0/5/8/10584247/138748198_orig.jpg?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237866"/>
            <a:ext cx="6019801" cy="472759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768" y="1339507"/>
            <a:ext cx="5828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Hidrogen</a:t>
            </a:r>
            <a:r>
              <a:rPr lang="en-US" sz="2800" b="1" dirty="0"/>
              <a:t> </a:t>
            </a:r>
            <a:r>
              <a:rPr lang="en-US" sz="2800" b="1" dirty="0" err="1"/>
              <a:t>diikat</a:t>
            </a:r>
            <a:r>
              <a:rPr lang="en-US" sz="2800" b="1" dirty="0"/>
              <a:t> </a:t>
            </a:r>
            <a:r>
              <a:rPr lang="en-US" sz="2800" b="1" dirty="0" err="1"/>
              <a:t>langsung</a:t>
            </a:r>
            <a:r>
              <a:rPr lang="en-US" sz="2800" b="1" dirty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atom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memiliki</a:t>
            </a:r>
            <a:r>
              <a:rPr lang="en-US" sz="2800" b="1" dirty="0"/>
              <a:t> </a:t>
            </a:r>
            <a:r>
              <a:rPr lang="en-US" sz="2800" b="1" dirty="0" err="1"/>
              <a:t>elektronegativitas</a:t>
            </a:r>
            <a:r>
              <a:rPr lang="en-US" sz="2800" b="1" dirty="0"/>
              <a:t> </a:t>
            </a:r>
            <a:r>
              <a:rPr lang="en-US" sz="2800" b="1" dirty="0" err="1"/>
              <a:t>tinggi</a:t>
            </a:r>
            <a:r>
              <a:rPr lang="en-US" sz="2800" b="1" dirty="0"/>
              <a:t> </a:t>
            </a:r>
          </a:p>
          <a:p>
            <a:pPr algn="just"/>
            <a:r>
              <a:rPr lang="en-US" sz="2800" b="1" dirty="0"/>
              <a:t>(F, O, N).</a:t>
            </a:r>
          </a:p>
          <a:p>
            <a:pPr algn="just"/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r>
              <a:rPr lang="en-US" sz="2800" b="1" dirty="0" err="1"/>
              <a:t>Pasangan</a:t>
            </a:r>
            <a:r>
              <a:rPr lang="en-US" sz="2800" b="1" dirty="0"/>
              <a:t> </a:t>
            </a:r>
            <a:r>
              <a:rPr lang="en-US" sz="2800" b="1" dirty="0" err="1"/>
              <a:t>elektron</a:t>
            </a:r>
            <a:r>
              <a:rPr lang="en-US" sz="2800" b="1" dirty="0"/>
              <a:t> yang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terikat</a:t>
            </a:r>
            <a:r>
              <a:rPr lang="en-US" sz="2800" b="1" dirty="0"/>
              <a:t> </a:t>
            </a:r>
            <a:r>
              <a:rPr lang="en-US" sz="2800" b="1" dirty="0" err="1"/>
              <a:t>berasal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atom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berelektronegativitas</a:t>
            </a:r>
            <a:r>
              <a:rPr lang="en-US" sz="2800" b="1" dirty="0"/>
              <a:t> </a:t>
            </a:r>
            <a:r>
              <a:rPr lang="en-US" sz="2800" b="1" dirty="0" err="1"/>
              <a:t>tinggi</a:t>
            </a:r>
            <a:r>
              <a:rPr lang="en-US" sz="2800" b="1" dirty="0"/>
              <a:t>.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84960740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JENIS IKATAN HIDROGEN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INTRA MOLEKUL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molekul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 : air-air</a:t>
            </a:r>
          </a:p>
          <a:p>
            <a:pPr marL="0" indent="0">
              <a:buNone/>
            </a:pPr>
            <a:r>
              <a:rPr lang="en-US" sz="2400" dirty="0"/>
              <a:t>                 </a:t>
            </a:r>
            <a:r>
              <a:rPr lang="en-US" sz="2400" dirty="0" err="1"/>
              <a:t>metanol-metanol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 MOLEKUL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622286" cy="3304117"/>
          </a:xfrm>
        </p:spPr>
        <p:txBody>
          <a:bodyPr>
            <a:normAutofit/>
          </a:bodyPr>
          <a:lstStyle/>
          <a:p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molekul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 : air-</a:t>
            </a:r>
            <a:r>
              <a:rPr lang="en-US" sz="2400" dirty="0" err="1"/>
              <a:t>metanol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59850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SIFAT-SIFAT IKATAN HIDROGEN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Dipengaruhi</a:t>
            </a:r>
            <a:r>
              <a:rPr lang="en-US" sz="2800" dirty="0"/>
              <a:t> </a:t>
            </a:r>
            <a:r>
              <a:rPr lang="en-US" sz="2800" dirty="0" err="1"/>
              <a:t>elektronegativitas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molekul</a:t>
            </a:r>
            <a:r>
              <a:rPr lang="en-US" sz="2800" dirty="0"/>
              <a:t> (</a:t>
            </a:r>
            <a:r>
              <a:rPr lang="en-US" sz="2800" dirty="0" err="1"/>
              <a:t>makin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bedanya</a:t>
            </a:r>
            <a:r>
              <a:rPr lang="en-US" sz="2800" dirty="0"/>
              <a:t>, </a:t>
            </a:r>
            <a:r>
              <a:rPr lang="en-US" sz="2800" dirty="0" err="1"/>
              <a:t>makin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</a:t>
            </a:r>
            <a:r>
              <a:rPr lang="en-US" sz="2800" dirty="0" err="1"/>
              <a:t>ikatan</a:t>
            </a:r>
            <a:r>
              <a:rPr lang="en-US" sz="2800" dirty="0"/>
              <a:t> </a:t>
            </a:r>
            <a:r>
              <a:rPr lang="en-US" sz="2800" dirty="0" err="1"/>
              <a:t>hidrogennya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kekuatan</a:t>
            </a:r>
            <a:r>
              <a:rPr lang="en-US" sz="2800" dirty="0"/>
              <a:t> </a:t>
            </a:r>
            <a:r>
              <a:rPr lang="en-US" sz="2800" dirty="0" err="1"/>
              <a:t>ikatan</a:t>
            </a:r>
            <a:r>
              <a:rPr lang="en-US" sz="2800" dirty="0"/>
              <a:t> </a:t>
            </a:r>
            <a:r>
              <a:rPr lang="en-US" sz="2800" dirty="0" err="1"/>
              <a:t>hidrogen</a:t>
            </a:r>
            <a:r>
              <a:rPr lang="en-US" sz="2800" dirty="0"/>
              <a:t> </a:t>
            </a:r>
            <a:r>
              <a:rPr lang="en-US" sz="2800" dirty="0" err="1"/>
              <a:t>bervariasi</a:t>
            </a:r>
            <a:r>
              <a:rPr lang="en-US" sz="2800" dirty="0"/>
              <a:t> </a:t>
            </a:r>
            <a:r>
              <a:rPr lang="en-US" sz="2800" dirty="0" err="1"/>
              <a:t>mulai</a:t>
            </a:r>
            <a:r>
              <a:rPr lang="en-US" sz="2800" dirty="0"/>
              <a:t> da</a:t>
            </a:r>
            <a:r>
              <a:rPr lang="id-ID" sz="2800" dirty="0"/>
              <a:t>r</a:t>
            </a:r>
            <a:r>
              <a:rPr lang="en-US" sz="2800" dirty="0" err="1"/>
              <a:t>i</a:t>
            </a:r>
            <a:r>
              <a:rPr lang="en-US" sz="2800" dirty="0"/>
              <a:t> yang </a:t>
            </a:r>
            <a:r>
              <a:rPr lang="en-US" sz="2800" dirty="0" err="1"/>
              <a:t>lemah</a:t>
            </a:r>
            <a:r>
              <a:rPr lang="en-US" sz="2800" dirty="0"/>
              <a:t> (1-2 kJ/</a:t>
            </a:r>
            <a:r>
              <a:rPr lang="en-US" sz="2800" dirty="0" err="1"/>
              <a:t>mol</a:t>
            </a:r>
            <a:r>
              <a:rPr lang="en-US" sz="2800" dirty="0"/>
              <a:t> </a:t>
            </a:r>
            <a:r>
              <a:rPr lang="en-US" sz="2800" dirty="0" err="1"/>
              <a:t>hingga</a:t>
            </a:r>
            <a:r>
              <a:rPr lang="en-US" sz="2800" dirty="0"/>
              <a:t> yang </a:t>
            </a:r>
            <a:r>
              <a:rPr lang="en-US" sz="2800" dirty="0" err="1"/>
              <a:t>kuat</a:t>
            </a:r>
            <a:r>
              <a:rPr lang="en-US" sz="2800" dirty="0"/>
              <a:t> &gt; 155 kJ/</a:t>
            </a:r>
            <a:r>
              <a:rPr lang="en-US" sz="2800" dirty="0" err="1"/>
              <a:t>mol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33321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Contoh ikatan hidrogen</a:t>
            </a:r>
            <a:r>
              <a:rPr lang="en-US" b="1" dirty="0"/>
              <a:t> : </a:t>
            </a:r>
            <a:r>
              <a:rPr lang="en-US" b="1" dirty="0" err="1"/>
              <a:t>molekul</a:t>
            </a:r>
            <a:r>
              <a:rPr lang="en-US" b="1" dirty="0"/>
              <a:t> air</a:t>
            </a:r>
            <a:endParaRPr lang="id-ID" dirty="0"/>
          </a:p>
        </p:txBody>
      </p:sp>
      <p:pic>
        <p:nvPicPr>
          <p:cNvPr id="4" name="Picture 3" descr="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0" y="1349249"/>
            <a:ext cx="10775070" cy="49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2492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aylordotorg.github.io/text_general-chemistry-principles-patterns-and-applications-v1.0/section_15/dc5a06c6e55b2e3e09a87637951dda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75" y="1029478"/>
            <a:ext cx="7296452" cy="55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887" y="167425"/>
            <a:ext cx="8322836" cy="836711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Contoh ikatan hidrogen</a:t>
            </a:r>
            <a:r>
              <a:rPr lang="en-US" b="1" dirty="0"/>
              <a:t> : </a:t>
            </a:r>
            <a:r>
              <a:rPr lang="en-US" b="1" dirty="0" err="1"/>
              <a:t>molekul</a:t>
            </a:r>
            <a:r>
              <a:rPr lang="en-US" b="1" dirty="0"/>
              <a:t> </a:t>
            </a:r>
            <a:r>
              <a:rPr lang="en-US" b="1" dirty="0" err="1"/>
              <a:t>metanol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985083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Contoh ikatan hidrogen</a:t>
            </a:r>
            <a:r>
              <a:rPr lang="en-US" b="1" dirty="0"/>
              <a:t> : </a:t>
            </a:r>
            <a:r>
              <a:rPr lang="en-US" b="1" dirty="0" err="1"/>
              <a:t>molekul</a:t>
            </a:r>
            <a:r>
              <a:rPr lang="en-US" b="1" dirty="0"/>
              <a:t> </a:t>
            </a:r>
            <a:r>
              <a:rPr lang="en-US" b="1" dirty="0" err="1"/>
              <a:t>amonia</a:t>
            </a:r>
            <a:br>
              <a:rPr lang="id-ID" b="1" dirty="0"/>
            </a:br>
            <a:endParaRPr lang="id-ID" dirty="0"/>
          </a:p>
        </p:txBody>
      </p:sp>
      <p:pic>
        <p:nvPicPr>
          <p:cNvPr id="4" name="Picture 2" descr="http://chemwiki.ucdavis.edu/@api/deki/files/8908/Intermolecular_h_bonds.jpg?size=bestfit&amp;width=430&amp;height=174&amp;revision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0" y="1563330"/>
            <a:ext cx="10966700" cy="43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047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244" y="210354"/>
            <a:ext cx="8596668" cy="1320800"/>
          </a:xfrm>
        </p:spPr>
        <p:txBody>
          <a:bodyPr/>
          <a:lstStyle/>
          <a:p>
            <a:r>
              <a:rPr lang="en-US" dirty="0"/>
              <a:t>POLARITAS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44" y="1051059"/>
            <a:ext cx="8596668" cy="3880773"/>
          </a:xfrm>
        </p:spPr>
        <p:txBody>
          <a:bodyPr>
            <a:noAutofit/>
          </a:bodyPr>
          <a:lstStyle/>
          <a:p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atom </a:t>
            </a:r>
            <a:r>
              <a:rPr lang="en-US" sz="2800" dirty="0" err="1"/>
              <a:t>menarik</a:t>
            </a:r>
            <a:r>
              <a:rPr lang="en-US" sz="2800" dirty="0"/>
              <a:t> </a:t>
            </a:r>
            <a:r>
              <a:rPr lang="en-US" sz="2800" dirty="0" err="1"/>
              <a:t>elektron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kekuatan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Kuantitas</a:t>
            </a:r>
            <a:r>
              <a:rPr lang="en-US" sz="2800" dirty="0"/>
              <a:t> "</a:t>
            </a:r>
            <a:r>
              <a:rPr lang="en-US" sz="2800" dirty="0" err="1"/>
              <a:t>tarikan</a:t>
            </a:r>
            <a:r>
              <a:rPr lang="en-US" sz="2800" dirty="0"/>
              <a:t>" atom yang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elektron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>
                <a:hlinkClick r:id="rId2" tooltip="Elektronegativitas"/>
              </a:rPr>
              <a:t>elektronegativitas</a:t>
            </a:r>
            <a:r>
              <a:rPr lang="en-US" sz="2800" dirty="0"/>
              <a:t>. </a:t>
            </a:r>
          </a:p>
          <a:p>
            <a:r>
              <a:rPr lang="en-US" sz="2800" dirty="0"/>
              <a:t>Atom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elektronegativitas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 (</a:t>
            </a:r>
            <a:r>
              <a:rPr lang="en-US" sz="2800" dirty="0" err="1">
                <a:hlinkClick r:id="rId3" tooltip="Fluor"/>
              </a:rPr>
              <a:t>fluor</a:t>
            </a:r>
            <a:r>
              <a:rPr lang="en-US" sz="2800" dirty="0"/>
              <a:t>, </a:t>
            </a:r>
            <a:r>
              <a:rPr lang="en-US" sz="2800" dirty="0" err="1">
                <a:hlinkClick r:id="rId4" tooltip="Oksigen"/>
              </a:rPr>
              <a:t>oksigen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>
                <a:hlinkClick r:id="rId5" tooltip="Nitrogen"/>
              </a:rPr>
              <a:t>nitrogen</a:t>
            </a:r>
            <a:r>
              <a:rPr lang="en-US" sz="2800" dirty="0"/>
              <a:t>) </a:t>
            </a:r>
            <a:r>
              <a:rPr lang="en-US" sz="2800" dirty="0" err="1"/>
              <a:t>mengerahkan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tarik</a:t>
            </a:r>
            <a:r>
              <a:rPr lang="en-US" sz="2800" dirty="0"/>
              <a:t> </a:t>
            </a:r>
            <a:r>
              <a:rPr lang="en-US" sz="2800" dirty="0" err="1"/>
              <a:t>elektron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daripada</a:t>
            </a:r>
            <a:r>
              <a:rPr lang="en-US" sz="2800" dirty="0"/>
              <a:t> atom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elektronegativitas</a:t>
            </a:r>
            <a:r>
              <a:rPr lang="en-US" sz="2800" dirty="0"/>
              <a:t> </a:t>
            </a:r>
            <a:r>
              <a:rPr lang="en-US" sz="2800" dirty="0" err="1"/>
              <a:t>rendah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ikatan</a:t>
            </a:r>
            <a:r>
              <a:rPr lang="en-US" sz="2800" dirty="0"/>
              <a:t>,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pembagian</a:t>
            </a:r>
            <a:r>
              <a:rPr lang="en-US" sz="2800" dirty="0"/>
              <a:t> </a:t>
            </a:r>
            <a:r>
              <a:rPr lang="en-US" sz="2800" dirty="0" err="1"/>
              <a:t>elektron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setara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atom,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elektron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tertarik</a:t>
            </a:r>
            <a:r>
              <a:rPr lang="en-US" sz="2800" dirty="0"/>
              <a:t> </a:t>
            </a:r>
            <a:r>
              <a:rPr lang="en-US" sz="2800" dirty="0" err="1"/>
              <a:t>mendekati</a:t>
            </a:r>
            <a:r>
              <a:rPr lang="en-US" sz="2800" dirty="0"/>
              <a:t> atom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elektronegativitas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.</a:t>
            </a:r>
            <a:r>
              <a:rPr lang="en-US" sz="2800" baseline="30000" dirty="0">
                <a:hlinkClick r:id="rId6"/>
              </a:rPr>
              <a:t>[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618333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5043" y="39744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Contoh ikatan hidrogen</a:t>
            </a:r>
            <a:r>
              <a:rPr lang="en-US" b="1" dirty="0"/>
              <a:t> : </a:t>
            </a:r>
            <a:r>
              <a:rPr lang="en-US" b="1" dirty="0" err="1"/>
              <a:t>molekul</a:t>
            </a:r>
            <a:r>
              <a:rPr lang="en-US" b="1" dirty="0"/>
              <a:t> </a:t>
            </a:r>
            <a:r>
              <a:rPr lang="en-US" b="1" dirty="0" err="1"/>
              <a:t>asam</a:t>
            </a:r>
            <a:r>
              <a:rPr lang="en-US" b="1" dirty="0"/>
              <a:t> </a:t>
            </a:r>
            <a:r>
              <a:rPr lang="en-US" b="1" dirty="0" err="1"/>
              <a:t>karboksilat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alkohol</a:t>
            </a:r>
            <a:br>
              <a:rPr lang="id-ID" b="1" dirty="0"/>
            </a:b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66" y="2264571"/>
            <a:ext cx="9143999" cy="31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3872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390" y="980767"/>
            <a:ext cx="11552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rgbClr val="FF0000"/>
                </a:solidFill>
              </a:rPr>
              <a:t>Molekul POLAR dengan NON POLAR tidak membentuk ikatan hidrogen.</a:t>
            </a:r>
          </a:p>
          <a:p>
            <a:r>
              <a:rPr lang="id-ID" sz="3200" b="1" dirty="0">
                <a:solidFill>
                  <a:srgbClr val="FF0000"/>
                </a:solidFill>
              </a:rPr>
              <a:t>Contoh: metanol + metana.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390" y="3326231"/>
            <a:ext cx="73659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/>
              <a:t>Tunjukkan ikatan hidrogen (jika ada):</a:t>
            </a:r>
          </a:p>
          <a:p>
            <a:pPr marL="342900" indent="-342900">
              <a:buAutoNum type="arabicPeriod"/>
            </a:pPr>
            <a:r>
              <a:rPr lang="id-ID" sz="3200" b="1" dirty="0"/>
              <a:t>CH</a:t>
            </a:r>
            <a:r>
              <a:rPr lang="id-ID" sz="2400" b="1" dirty="0"/>
              <a:t>3</a:t>
            </a:r>
            <a:r>
              <a:rPr lang="id-ID" sz="3200" b="1" dirty="0"/>
              <a:t>CH</a:t>
            </a:r>
            <a:r>
              <a:rPr lang="id-ID" sz="2400" b="1" dirty="0"/>
              <a:t>2</a:t>
            </a:r>
            <a:r>
              <a:rPr lang="id-ID" sz="3200" b="1" dirty="0"/>
              <a:t>OH  +  H</a:t>
            </a:r>
            <a:r>
              <a:rPr lang="id-ID" sz="2400" b="1" dirty="0"/>
              <a:t>2</a:t>
            </a:r>
            <a:r>
              <a:rPr lang="id-ID" sz="3200" b="1" dirty="0"/>
              <a:t>O</a:t>
            </a:r>
          </a:p>
          <a:p>
            <a:pPr marL="342900" indent="-342900">
              <a:buAutoNum type="arabicPeriod"/>
            </a:pPr>
            <a:r>
              <a:rPr lang="id-ID" sz="3200" b="1" dirty="0"/>
              <a:t>CH</a:t>
            </a:r>
            <a:r>
              <a:rPr lang="id-ID" sz="2400" b="1" dirty="0"/>
              <a:t>3</a:t>
            </a:r>
            <a:r>
              <a:rPr lang="id-ID" sz="3200" b="1" dirty="0"/>
              <a:t>OCH</a:t>
            </a:r>
            <a:r>
              <a:rPr lang="id-ID" sz="2400" b="1" dirty="0"/>
              <a:t>3</a:t>
            </a:r>
            <a:r>
              <a:rPr lang="id-ID" sz="3200" b="1" dirty="0"/>
              <a:t>  +  CH</a:t>
            </a:r>
            <a:r>
              <a:rPr lang="id-ID" sz="2400" b="1" dirty="0"/>
              <a:t>3</a:t>
            </a:r>
            <a:r>
              <a:rPr lang="id-ID" sz="3200" b="1" dirty="0"/>
              <a:t>- CO- CH</a:t>
            </a:r>
            <a:r>
              <a:rPr lang="id-ID" sz="2400" b="1" dirty="0"/>
              <a:t>3</a:t>
            </a:r>
          </a:p>
          <a:p>
            <a:pPr marL="342900" indent="-342900">
              <a:buAutoNum type="arabicPeriod"/>
            </a:pPr>
            <a:r>
              <a:rPr lang="id-ID" sz="3200" b="1" dirty="0"/>
              <a:t>CH</a:t>
            </a:r>
            <a:r>
              <a:rPr lang="id-ID" sz="2400" b="1" dirty="0"/>
              <a:t>3</a:t>
            </a:r>
            <a:r>
              <a:rPr lang="id-ID" sz="3200" b="1" dirty="0"/>
              <a:t>OCH</a:t>
            </a:r>
            <a:r>
              <a:rPr lang="id-ID" sz="2400" b="1" dirty="0"/>
              <a:t>3</a:t>
            </a:r>
            <a:r>
              <a:rPr lang="id-ID" sz="3200" b="1" dirty="0"/>
              <a:t>  + H</a:t>
            </a:r>
            <a:r>
              <a:rPr lang="id-ID" sz="2400" b="1" dirty="0"/>
              <a:t>2</a:t>
            </a:r>
            <a:r>
              <a:rPr lang="id-ID" sz="3200" b="1" dirty="0"/>
              <a:t>O</a:t>
            </a:r>
          </a:p>
          <a:p>
            <a:pPr marL="342900" indent="-342900">
              <a:buAutoNum type="arabicPeriod"/>
            </a:pPr>
            <a:r>
              <a:rPr lang="id-ID" sz="3200" b="1" dirty="0"/>
              <a:t>CH</a:t>
            </a:r>
            <a:r>
              <a:rPr lang="id-ID" sz="2400" b="1" dirty="0"/>
              <a:t>3</a:t>
            </a:r>
            <a:r>
              <a:rPr lang="id-ID" sz="3200" b="1" dirty="0"/>
              <a:t>OH + NH</a:t>
            </a:r>
            <a:r>
              <a:rPr lang="id-ID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2122534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04" y="1107568"/>
            <a:ext cx="8229600" cy="72494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</a:rPr>
              <a:t>1. </a:t>
            </a:r>
            <a:r>
              <a:rPr lang="en-US" sz="3200" b="1" dirty="0" err="1">
                <a:solidFill>
                  <a:srgbClr val="0070C0"/>
                </a:solidFill>
              </a:rPr>
              <a:t>Titik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didih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molekul</a:t>
            </a:r>
            <a:endParaRPr lang="id-ID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hydrogen bon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4" y="2310736"/>
            <a:ext cx="877969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9936" y="5263064"/>
            <a:ext cx="10309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     100 C                          -33,4 C           		19,4 C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                                  </a:t>
            </a:r>
            <a:r>
              <a:rPr lang="en-US" sz="2400" b="1" dirty="0" err="1">
                <a:solidFill>
                  <a:srgbClr val="C00000"/>
                </a:solidFill>
              </a:rPr>
              <a:t>Titik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didih</a:t>
            </a:r>
            <a:r>
              <a:rPr lang="en-US" sz="2400" b="1" dirty="0">
                <a:solidFill>
                  <a:srgbClr val="C00000"/>
                </a:solidFill>
              </a:rPr>
              <a:t>  </a:t>
            </a:r>
            <a:r>
              <a:rPr lang="en-US" sz="2400" b="1" dirty="0" err="1">
                <a:solidFill>
                  <a:srgbClr val="C00000"/>
                </a:solidFill>
              </a:rPr>
              <a:t>pada</a:t>
            </a:r>
            <a:r>
              <a:rPr lang="en-US" sz="2400" b="1" dirty="0">
                <a:solidFill>
                  <a:srgbClr val="C00000"/>
                </a:solidFill>
              </a:rPr>
              <a:t> 1 bar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               		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			</a:t>
            </a:r>
            <a:endParaRPr lang="id-ID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30" y="329638"/>
            <a:ext cx="8906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FF0000"/>
                </a:solidFill>
              </a:rPr>
              <a:t>SIFAT SENYAWA DENGAN IKATAN HIDROGEN</a:t>
            </a:r>
            <a:endParaRPr lang="id-ID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9349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32" y="257149"/>
            <a:ext cx="11828309" cy="597987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mendidihkan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menguapkan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cairan</a:t>
            </a:r>
            <a:r>
              <a:rPr lang="en-US" sz="3200" dirty="0"/>
              <a:t> (</a:t>
            </a:r>
            <a:r>
              <a:rPr lang="en-US" sz="3200" dirty="0" err="1"/>
              <a:t>membuat</a:t>
            </a:r>
            <a:r>
              <a:rPr lang="en-US" sz="3200" dirty="0"/>
              <a:t> </a:t>
            </a:r>
            <a:r>
              <a:rPr lang="en-US" sz="3200" dirty="0" err="1"/>
              <a:t>jarak</a:t>
            </a:r>
            <a:r>
              <a:rPr lang="en-US" sz="3200" dirty="0"/>
              <a:t> </a:t>
            </a:r>
            <a:r>
              <a:rPr lang="en-US" sz="3200" dirty="0" err="1"/>
              <a:t>antar</a:t>
            </a:r>
            <a:r>
              <a:rPr lang="en-US" sz="3200" dirty="0"/>
              <a:t> </a:t>
            </a:r>
            <a:r>
              <a:rPr lang="en-US" sz="3200" dirty="0" err="1"/>
              <a:t>molekul</a:t>
            </a:r>
            <a:r>
              <a:rPr lang="en-US" sz="3200" dirty="0"/>
              <a:t> </a:t>
            </a:r>
            <a:r>
              <a:rPr lang="en-US" sz="3200" dirty="0" err="1"/>
              <a:t>makin</a:t>
            </a:r>
            <a:r>
              <a:rPr lang="en-US" sz="3200" dirty="0"/>
              <a:t> </a:t>
            </a:r>
            <a:r>
              <a:rPr lang="en-US" sz="3200" dirty="0" err="1"/>
              <a:t>jauh</a:t>
            </a:r>
            <a:r>
              <a:rPr lang="en-US" sz="3200" dirty="0"/>
              <a:t>), </a:t>
            </a:r>
            <a:r>
              <a:rPr lang="en-US" sz="3200" dirty="0" err="1"/>
              <a:t>diperlukan</a:t>
            </a:r>
            <a:r>
              <a:rPr lang="en-US" sz="3200" dirty="0"/>
              <a:t> </a:t>
            </a:r>
            <a:r>
              <a:rPr lang="en-US" sz="3200" dirty="0" err="1"/>
              <a:t>energi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mengatasi</a:t>
            </a:r>
            <a:r>
              <a:rPr lang="en-US" sz="3200" dirty="0"/>
              <a:t> </a:t>
            </a:r>
            <a:r>
              <a:rPr lang="en-US" sz="3200" dirty="0" err="1"/>
              <a:t>g</a:t>
            </a:r>
            <a:r>
              <a:rPr lang="en-US" sz="3200" dirty="0" err="1">
                <a:sym typeface="Wingdings" pitchFamily="2" charset="2"/>
              </a:rPr>
              <a:t>aya-gaya</a:t>
            </a:r>
            <a:r>
              <a:rPr lang="en-US" sz="3200" dirty="0">
                <a:sym typeface="Wingdings" pitchFamily="2" charset="2"/>
              </a:rPr>
              <a:t> :</a:t>
            </a:r>
          </a:p>
          <a:p>
            <a:pPr marL="0" indent="0">
              <a:buNone/>
            </a:pPr>
            <a:endParaRPr lang="en-US" sz="3200" dirty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Gaya-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gaya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kohesif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yg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menahan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molekul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pada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posisinya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di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dalam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cairan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(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untuk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menaikkan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suhu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cairan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).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B050"/>
                </a:solidFill>
                <a:sym typeface="Wingdings" pitchFamily="2" charset="2"/>
              </a:rPr>
              <a:t>Ikatan</a:t>
            </a:r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sym typeface="Wingdings" pitchFamily="2" charset="2"/>
              </a:rPr>
              <a:t>hidrogen</a:t>
            </a:r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  </a:t>
            </a:r>
            <a:r>
              <a:rPr lang="en-US" sz="3200" b="1" dirty="0" err="1">
                <a:solidFill>
                  <a:srgbClr val="00B050"/>
                </a:solidFill>
                <a:sym typeface="Wingdings" pitchFamily="2" charset="2"/>
              </a:rPr>
              <a:t>kekuatannya</a:t>
            </a:r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sym typeface="Wingdings" pitchFamily="2" charset="2"/>
              </a:rPr>
              <a:t>dipengaruhi</a:t>
            </a:r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sym typeface="Wingdings" pitchFamily="2" charset="2"/>
              </a:rPr>
              <a:t>keelektronegativitasannya</a:t>
            </a:r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solidFill>
                  <a:srgbClr val="7030A0"/>
                </a:solidFill>
                <a:sym typeface="Wingdings" pitchFamily="2" charset="2"/>
              </a:rPr>
              <a:t>Energi</a:t>
            </a:r>
            <a:r>
              <a:rPr lang="en-US" sz="3200" dirty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sym typeface="Wingdings" pitchFamily="2" charset="2"/>
              </a:rPr>
              <a:t>kinetis</a:t>
            </a:r>
            <a:r>
              <a:rPr lang="en-US" sz="3200" dirty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sym typeface="Wingdings" pitchFamily="2" charset="2"/>
              </a:rPr>
              <a:t>molekul</a:t>
            </a:r>
            <a:r>
              <a:rPr lang="en-US" sz="3200" dirty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sym typeface="Wingdings" pitchFamily="2" charset="2"/>
              </a:rPr>
              <a:t>untuk</a:t>
            </a:r>
            <a:r>
              <a:rPr lang="en-US" sz="3200" dirty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sym typeface="Wingdings" pitchFamily="2" charset="2"/>
              </a:rPr>
              <a:t>lepas</a:t>
            </a:r>
            <a:r>
              <a:rPr lang="en-US" sz="3200" dirty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sym typeface="Wingdings" pitchFamily="2" charset="2"/>
              </a:rPr>
              <a:t>dari</a:t>
            </a:r>
            <a:r>
              <a:rPr lang="en-US" sz="3200" dirty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sym typeface="Wingdings" pitchFamily="2" charset="2"/>
              </a:rPr>
              <a:t>pemukaannya</a:t>
            </a:r>
            <a:r>
              <a:rPr lang="en-US" sz="3200" dirty="0">
                <a:solidFill>
                  <a:srgbClr val="7030A0"/>
                </a:solidFill>
                <a:sym typeface="Wingdings" pitchFamily="2" charset="2"/>
              </a:rPr>
              <a:t>  </a:t>
            </a:r>
            <a:r>
              <a:rPr lang="en-US" sz="3200" dirty="0" err="1">
                <a:solidFill>
                  <a:srgbClr val="7030A0"/>
                </a:solidFill>
                <a:sym typeface="Wingdings" pitchFamily="2" charset="2"/>
              </a:rPr>
              <a:t>molekul</a:t>
            </a:r>
            <a:r>
              <a:rPr lang="en-US" sz="3200" dirty="0">
                <a:solidFill>
                  <a:srgbClr val="7030A0"/>
                </a:solidFill>
                <a:sym typeface="Wingdings" pitchFamily="2" charset="2"/>
              </a:rPr>
              <a:t> BM </a:t>
            </a:r>
            <a:r>
              <a:rPr lang="en-US" sz="3200" dirty="0" err="1">
                <a:solidFill>
                  <a:srgbClr val="7030A0"/>
                </a:solidFill>
                <a:sym typeface="Wingdings" pitchFamily="2" charset="2"/>
              </a:rPr>
              <a:t>besar</a:t>
            </a:r>
            <a:r>
              <a:rPr lang="en-US" sz="3200" dirty="0">
                <a:solidFill>
                  <a:srgbClr val="7030A0"/>
                </a:solidFill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7030A0"/>
                </a:solidFill>
                <a:sym typeface="Wingdings" pitchFamily="2" charset="2"/>
              </a:rPr>
              <a:t>butuh</a:t>
            </a:r>
            <a:r>
              <a:rPr lang="en-US" sz="3200" dirty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7030A0"/>
                </a:solidFill>
                <a:sym typeface="Wingdings" pitchFamily="2" charset="2"/>
              </a:rPr>
              <a:t>energi</a:t>
            </a:r>
            <a:r>
              <a:rPr lang="en-US" sz="3200" dirty="0">
                <a:solidFill>
                  <a:srgbClr val="7030A0"/>
                </a:solidFill>
                <a:sym typeface="Wingdings" pitchFamily="2" charset="2"/>
              </a:rPr>
              <a:t> &gt;&gt;.</a:t>
            </a:r>
          </a:p>
          <a:p>
            <a:pPr marL="514350" indent="-514350">
              <a:buAutoNum type="arabicPeriod"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05657423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em-is-try.org/wp-content/uploads/2009/04/tb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37" y="226331"/>
            <a:ext cx="4021042" cy="31661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67618" y="247946"/>
            <a:ext cx="7424382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C00000"/>
                </a:solidFill>
              </a:rPr>
              <a:t>H</a:t>
            </a:r>
            <a:r>
              <a:rPr lang="en-US" sz="2000" b="1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0, </a:t>
            </a:r>
            <a:r>
              <a:rPr lang="en-US" sz="2400" b="1" dirty="0" err="1">
                <a:solidFill>
                  <a:srgbClr val="C00000"/>
                </a:solidFill>
              </a:rPr>
              <a:t>memiliki</a:t>
            </a:r>
            <a:r>
              <a:rPr lang="en-US" sz="2400" b="1" dirty="0">
                <a:solidFill>
                  <a:srgbClr val="C00000"/>
                </a:solidFill>
              </a:rPr>
              <a:t> 2 </a:t>
            </a:r>
            <a:r>
              <a:rPr lang="en-US" sz="2400" b="1" dirty="0" err="1">
                <a:solidFill>
                  <a:srgbClr val="C00000"/>
                </a:solidFill>
              </a:rPr>
              <a:t>ikatan</a:t>
            </a:r>
            <a:r>
              <a:rPr lang="en-US" sz="2400" b="1" dirty="0">
                <a:solidFill>
                  <a:srgbClr val="C00000"/>
                </a:solidFill>
              </a:rPr>
              <a:t> hydrogen 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 2 lone pair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   (paling </a:t>
            </a:r>
            <a:r>
              <a:rPr lang="en-US" sz="2400" b="1" dirty="0" err="1">
                <a:solidFill>
                  <a:srgbClr val="C00000"/>
                </a:solidFill>
              </a:rPr>
              <a:t>banyak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err="1">
                <a:solidFill>
                  <a:srgbClr val="C00000"/>
                </a:solidFill>
              </a:rPr>
              <a:t>sehingga</a:t>
            </a:r>
            <a:r>
              <a:rPr lang="en-US" sz="2400" b="1" dirty="0">
                <a:solidFill>
                  <a:srgbClr val="C00000"/>
                </a:solidFill>
              </a:rPr>
              <a:t> total </a:t>
            </a:r>
            <a:r>
              <a:rPr lang="en-US" sz="2400" b="1" dirty="0" err="1">
                <a:solidFill>
                  <a:srgbClr val="C00000"/>
                </a:solidFill>
              </a:rPr>
              <a:t>energi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  </a:t>
            </a:r>
            <a:r>
              <a:rPr lang="en-US" sz="2400" b="1" dirty="0" err="1">
                <a:solidFill>
                  <a:srgbClr val="C00000"/>
                </a:solidFill>
              </a:rPr>
              <a:t>ikatannya</a:t>
            </a:r>
            <a:r>
              <a:rPr lang="en-US" sz="2400" b="1" dirty="0">
                <a:solidFill>
                  <a:srgbClr val="C00000"/>
                </a:solidFill>
              </a:rPr>
              <a:t> paling </a:t>
            </a:r>
            <a:r>
              <a:rPr lang="en-US" sz="2400" b="1" dirty="0" err="1">
                <a:solidFill>
                  <a:srgbClr val="C00000"/>
                </a:solidFill>
              </a:rPr>
              <a:t>besar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b="1" dirty="0">
                <a:solidFill>
                  <a:srgbClr val="C00000"/>
                </a:solidFill>
              </a:rPr>
              <a:t>HF,  </a:t>
            </a:r>
            <a:r>
              <a:rPr lang="en-US" sz="2400" b="1" dirty="0" err="1">
                <a:solidFill>
                  <a:srgbClr val="C00000"/>
                </a:solidFill>
              </a:rPr>
              <a:t>beda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elektronegativitasnya</a:t>
            </a:r>
            <a:r>
              <a:rPr lang="en-US" sz="2400" b="1" dirty="0">
                <a:solidFill>
                  <a:srgbClr val="C00000"/>
                </a:solidFill>
              </a:rPr>
              <a:t> paling </a:t>
            </a:r>
            <a:r>
              <a:rPr lang="en-US" sz="2400" b="1" dirty="0" err="1">
                <a:solidFill>
                  <a:srgbClr val="C00000"/>
                </a:solidFill>
              </a:rPr>
              <a:t>besar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terdapat</a:t>
            </a:r>
            <a:r>
              <a:rPr lang="en-US" sz="2400" b="1" dirty="0">
                <a:solidFill>
                  <a:srgbClr val="C00000"/>
                </a:solidFill>
              </a:rPr>
              <a:t> 3 </a:t>
            </a:r>
            <a:r>
              <a:rPr lang="en-US" sz="2400" b="1" dirty="0" err="1">
                <a:solidFill>
                  <a:srgbClr val="C00000"/>
                </a:solidFill>
              </a:rPr>
              <a:t>pasang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elektron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bebas</a:t>
            </a:r>
            <a:r>
              <a:rPr lang="en-US" sz="2400" b="1" dirty="0">
                <a:solidFill>
                  <a:srgbClr val="C00000"/>
                </a:solidFill>
              </a:rPr>
              <a:t>,  </a:t>
            </a:r>
            <a:r>
              <a:rPr lang="en-US" sz="2400" b="1" dirty="0" err="1">
                <a:solidFill>
                  <a:srgbClr val="C00000"/>
                </a:solidFill>
              </a:rPr>
              <a:t>tetapi</a:t>
            </a:r>
            <a:r>
              <a:rPr lang="en-US" sz="2400" b="1" dirty="0">
                <a:solidFill>
                  <a:srgbClr val="C00000"/>
                </a:solidFill>
              </a:rPr>
              <a:t> yang </a:t>
            </a:r>
            <a:r>
              <a:rPr lang="en-US" sz="2400" b="1" dirty="0" err="1">
                <a:solidFill>
                  <a:srgbClr val="C00000"/>
                </a:solidFill>
              </a:rPr>
              <a:t>berikatan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hanya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satu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sehingga</a:t>
            </a:r>
            <a:r>
              <a:rPr lang="en-US" sz="2400" b="1" dirty="0">
                <a:solidFill>
                  <a:srgbClr val="C00000"/>
                </a:solidFill>
              </a:rPr>
              <a:t> total </a:t>
            </a:r>
            <a:r>
              <a:rPr lang="en-US" sz="2400" b="1" dirty="0" err="1">
                <a:solidFill>
                  <a:srgbClr val="C00000"/>
                </a:solidFill>
              </a:rPr>
              <a:t>energi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ikatannya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kecil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  NH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3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hanya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ada</a:t>
            </a:r>
            <a:r>
              <a:rPr lang="en-US" sz="2400" b="1" dirty="0">
                <a:solidFill>
                  <a:srgbClr val="C00000"/>
                </a:solidFill>
              </a:rPr>
              <a:t> 1 </a:t>
            </a:r>
            <a:r>
              <a:rPr lang="en-US" sz="2400" b="1" dirty="0" err="1">
                <a:solidFill>
                  <a:srgbClr val="C00000"/>
                </a:solidFill>
              </a:rPr>
              <a:t>ikatan</a:t>
            </a:r>
            <a:r>
              <a:rPr lang="en-US" sz="2400" b="1" dirty="0">
                <a:solidFill>
                  <a:srgbClr val="C00000"/>
                </a:solidFill>
              </a:rPr>
              <a:t> hydrogen (1 lone pair)</a:t>
            </a:r>
            <a:endParaRPr lang="id-ID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62" y="4254703"/>
            <a:ext cx="8066958" cy="260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8972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677334" y="2160589"/>
            <a:ext cx="8596668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err="1"/>
              <a:t>Titik</a:t>
            </a:r>
            <a:r>
              <a:rPr lang="en-US" sz="4000" dirty="0"/>
              <a:t> </a:t>
            </a:r>
            <a:r>
              <a:rPr lang="en-US" sz="4000" dirty="0" err="1"/>
              <a:t>didih</a:t>
            </a:r>
            <a:r>
              <a:rPr lang="en-US" sz="4000" dirty="0"/>
              <a:t> CH</a:t>
            </a:r>
            <a:r>
              <a:rPr lang="en-US" sz="3200" dirty="0"/>
              <a:t>4 </a:t>
            </a:r>
            <a:r>
              <a:rPr lang="en-US" sz="4000" dirty="0"/>
              <a:t>= -161,6 C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/>
              <a:t>Titik</a:t>
            </a:r>
            <a:r>
              <a:rPr lang="en-US" sz="4000" dirty="0"/>
              <a:t> </a:t>
            </a:r>
            <a:r>
              <a:rPr lang="en-US" sz="4000" dirty="0" err="1"/>
              <a:t>didih</a:t>
            </a:r>
            <a:r>
              <a:rPr lang="en-US" sz="4000" dirty="0"/>
              <a:t> C</a:t>
            </a:r>
            <a:r>
              <a:rPr lang="en-US" sz="3200" dirty="0"/>
              <a:t>2</a:t>
            </a:r>
            <a:r>
              <a:rPr lang="en-US" sz="4000" dirty="0"/>
              <a:t>H</a:t>
            </a:r>
            <a:r>
              <a:rPr lang="en-US" sz="3200" dirty="0"/>
              <a:t>5</a:t>
            </a:r>
            <a:r>
              <a:rPr lang="en-US" sz="4000" dirty="0"/>
              <a:t>OH</a:t>
            </a:r>
            <a:r>
              <a:rPr lang="en-US" sz="3200" dirty="0"/>
              <a:t> </a:t>
            </a:r>
            <a:r>
              <a:rPr lang="en-US" sz="4000" dirty="0"/>
              <a:t>= 78 C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4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err="1"/>
              <a:t>Mengapa</a:t>
            </a:r>
            <a:r>
              <a:rPr lang="en-US" sz="4000" dirty="0"/>
              <a:t> </a:t>
            </a:r>
            <a:r>
              <a:rPr lang="en-US" sz="4000" dirty="0" err="1"/>
              <a:t>titik</a:t>
            </a:r>
            <a:r>
              <a:rPr lang="en-US" sz="4000" dirty="0"/>
              <a:t> </a:t>
            </a:r>
            <a:r>
              <a:rPr lang="en-US" sz="4000" dirty="0" err="1"/>
              <a:t>didih</a:t>
            </a:r>
            <a:r>
              <a:rPr lang="en-US" sz="4000" dirty="0"/>
              <a:t> air &gt; CH</a:t>
            </a:r>
            <a:r>
              <a:rPr lang="en-US" sz="3200" dirty="0"/>
              <a:t>4</a:t>
            </a:r>
            <a:r>
              <a:rPr lang="en-US" sz="4000" dirty="0"/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err="1">
                <a:solidFill>
                  <a:srgbClr val="0070C0"/>
                </a:solidFill>
              </a:rPr>
              <a:t>Mengapa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titik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didih</a:t>
            </a:r>
            <a:r>
              <a:rPr lang="en-US" sz="4000" dirty="0">
                <a:solidFill>
                  <a:srgbClr val="0070C0"/>
                </a:solidFill>
              </a:rPr>
              <a:t> air &gt; </a:t>
            </a:r>
            <a:r>
              <a:rPr lang="en-US" sz="4000" dirty="0" err="1">
                <a:solidFill>
                  <a:srgbClr val="0070C0"/>
                </a:solidFill>
              </a:rPr>
              <a:t>etanol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  <a:endParaRPr lang="id-ID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90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913" y="30878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isomer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365" y="4233209"/>
            <a:ext cx="5626969" cy="2204864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suhu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kamar</a:t>
            </a:r>
            <a:r>
              <a:rPr lang="en-US" sz="2400" dirty="0">
                <a:solidFill>
                  <a:schemeClr val="bg1"/>
                </a:solidFill>
              </a:rPr>
              <a:t>, P = 1 bar: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Dimethyl </a:t>
            </a:r>
            <a:r>
              <a:rPr lang="en-US" sz="2400" dirty="0" err="1">
                <a:solidFill>
                  <a:schemeClr val="bg1"/>
                </a:solidFill>
              </a:rPr>
              <a:t>eter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 gas   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bp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 = -24,9 C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Ethanol            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cair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   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bp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 = 78,5 C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sym typeface="Wingdings" pitchFamily="2" charset="2"/>
              </a:rPr>
              <a:t>WHY?</a:t>
            </a:r>
            <a:endParaRPr lang="id-ID" sz="3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65" y="1049990"/>
            <a:ext cx="9630237" cy="29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7057" y="4233209"/>
            <a:ext cx="46351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b="1" dirty="0">
                <a:sym typeface="Wingdings" panose="05000000000000000000" pitchFamily="2" charset="2"/>
              </a:rPr>
              <a:t>ADA IKATAN HIDROGEN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b="1" dirty="0">
                <a:sym typeface="Wingdings" panose="05000000000000000000" pitchFamily="2" charset="2"/>
              </a:rPr>
              <a:t>BOILING POINT LEBIH TINGGI</a:t>
            </a:r>
            <a:endParaRPr lang="id-ID" sz="2400" b="1" dirty="0"/>
          </a:p>
        </p:txBody>
      </p:sp>
      <p:sp>
        <p:nvSpPr>
          <p:cNvPr id="5" name="Oval 4"/>
          <p:cNvSpPr/>
          <p:nvPr/>
        </p:nvSpPr>
        <p:spPr>
          <a:xfrm>
            <a:off x="3357349" y="1801504"/>
            <a:ext cx="1787857" cy="75062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45773" y="1801504"/>
            <a:ext cx="1787857" cy="75062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7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86" y="904995"/>
            <a:ext cx="914905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Titik</a:t>
            </a:r>
            <a:r>
              <a:rPr lang="en-US" sz="3200" dirty="0"/>
              <a:t> </a:t>
            </a:r>
            <a:r>
              <a:rPr lang="en-US" sz="3200" dirty="0" err="1"/>
              <a:t>didih</a:t>
            </a:r>
            <a:r>
              <a:rPr lang="en-US" sz="3200" dirty="0"/>
              <a:t> </a:t>
            </a:r>
            <a:r>
              <a:rPr lang="en-US" sz="3200" dirty="0" err="1"/>
              <a:t>senyawa</a:t>
            </a:r>
            <a:r>
              <a:rPr lang="en-US" sz="3200" dirty="0"/>
              <a:t> </a:t>
            </a:r>
            <a:r>
              <a:rPr lang="en-US" sz="3200" dirty="0" err="1"/>
              <a:t>organik</a:t>
            </a:r>
            <a:r>
              <a:rPr lang="en-US" sz="3200" dirty="0"/>
              <a:t> </a:t>
            </a:r>
            <a:r>
              <a:rPr lang="en-US" sz="3200" dirty="0" err="1"/>
              <a:t>jarang</a:t>
            </a:r>
            <a:r>
              <a:rPr lang="en-US" sz="3200" dirty="0"/>
              <a:t> yang &gt; 350 C.</a:t>
            </a:r>
          </a:p>
          <a:p>
            <a:pPr marL="631825" indent="-631825">
              <a:buNone/>
            </a:pP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 err="1">
                <a:sym typeface="Wingdings" pitchFamily="2" charset="2"/>
              </a:rPr>
              <a:t>reaksi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dekomposisi</a:t>
            </a:r>
            <a:r>
              <a:rPr lang="en-US" sz="3200" dirty="0">
                <a:sym typeface="Wingdings" pitchFamily="2" charset="2"/>
              </a:rPr>
              <a:t> (</a:t>
            </a:r>
            <a:r>
              <a:rPr lang="en-US" sz="3200" dirty="0" err="1">
                <a:sym typeface="Wingdings" pitchFamily="2" charset="2"/>
              </a:rPr>
              <a:t>pemecahan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ikatan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kovalen</a:t>
            </a:r>
            <a:r>
              <a:rPr lang="en-US" sz="3200" dirty="0">
                <a:sym typeface="Wingdings" pitchFamily="2" charset="2"/>
              </a:rPr>
              <a:t>) </a:t>
            </a:r>
            <a:r>
              <a:rPr lang="en-US" sz="3200" dirty="0" err="1">
                <a:sym typeface="Wingdings" pitchFamily="2" charset="2"/>
              </a:rPr>
              <a:t>bersaing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dengan</a:t>
            </a:r>
            <a:r>
              <a:rPr lang="en-US" sz="3200" dirty="0">
                <a:sym typeface="Wingdings" pitchFamily="2" charset="2"/>
              </a:rPr>
              <a:t> proses </a:t>
            </a:r>
            <a:r>
              <a:rPr lang="en-US" sz="3200" dirty="0" err="1">
                <a:sym typeface="Wingdings" pitchFamily="2" charset="2"/>
              </a:rPr>
              <a:t>mendidih</a:t>
            </a:r>
            <a:r>
              <a:rPr lang="en-US" sz="3200" dirty="0">
                <a:sym typeface="Wingdings" pitchFamily="2" charset="2"/>
              </a:rPr>
              <a:t>.</a:t>
            </a:r>
          </a:p>
          <a:p>
            <a:pPr marL="631825" indent="-549275">
              <a:buNone/>
            </a:pP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 err="1">
                <a:sym typeface="Wingdings" pitchFamily="2" charset="2"/>
              </a:rPr>
              <a:t>Supaya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titik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didih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turun</a:t>
            </a:r>
            <a:r>
              <a:rPr lang="en-US" sz="3200" dirty="0">
                <a:sym typeface="Wingdings" pitchFamily="2" charset="2"/>
              </a:rPr>
              <a:t>, </a:t>
            </a:r>
            <a:r>
              <a:rPr lang="en-US" sz="3200" dirty="0" err="1">
                <a:sym typeface="Wingdings" pitchFamily="2" charset="2"/>
              </a:rPr>
              <a:t>maka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tekanan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sistem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diturunkan</a:t>
            </a:r>
            <a:r>
              <a:rPr lang="en-US" sz="3200" dirty="0">
                <a:sym typeface="Wingdings" pitchFamily="2" charset="2"/>
              </a:rPr>
              <a:t>. 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48045807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95" y="233772"/>
            <a:ext cx="8846444" cy="1048293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SIFAT SENYAWA DENGAN IKATAN HIDROGEN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5" y="1017531"/>
            <a:ext cx="11603292" cy="51596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id-ID" sz="3200" b="1" dirty="0">
                <a:solidFill>
                  <a:srgbClr val="0070C0"/>
                </a:solidFill>
              </a:rPr>
              <a:t>Kelarutan dalam air:</a:t>
            </a:r>
          </a:p>
          <a:p>
            <a:pPr marL="514350" indent="-514350">
              <a:buNone/>
            </a:pPr>
            <a:r>
              <a:rPr lang="id-ID" sz="3200" dirty="0"/>
              <a:t> </a:t>
            </a:r>
            <a:r>
              <a:rPr lang="en-US" sz="3200" dirty="0"/>
              <a:t>   </a:t>
            </a:r>
            <a:r>
              <a:rPr lang="id-ID" sz="3200" dirty="0"/>
              <a:t>Gugus –OH dapat membentuk ikatan hidrogen dengan air  </a:t>
            </a:r>
            <a:r>
              <a:rPr lang="en-US" sz="3200" dirty="0"/>
              <a:t>   </a:t>
            </a:r>
            <a:r>
              <a:rPr lang="id-ID" sz="3200" dirty="0">
                <a:sym typeface="Wingdings" pitchFamily="2" charset="2"/>
              </a:rPr>
              <a:t></a:t>
            </a:r>
            <a:r>
              <a:rPr lang="id-ID" sz="32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HIDROFILIK</a:t>
            </a:r>
            <a:r>
              <a:rPr lang="id-ID" sz="3200" dirty="0">
                <a:sym typeface="Wingdings" pitchFamily="2" charset="2"/>
              </a:rPr>
              <a:t> (suka air).</a:t>
            </a:r>
            <a:endParaRPr lang="en-US" sz="3200" dirty="0">
              <a:sym typeface="Wingdings" pitchFamily="2" charset="2"/>
            </a:endParaRPr>
          </a:p>
          <a:p>
            <a:pPr marL="514350" indent="-514350">
              <a:buNone/>
            </a:pPr>
            <a:endParaRPr lang="id-ID" sz="3200" dirty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3200" dirty="0">
                <a:sym typeface="Wingdings" pitchFamily="2" charset="2"/>
              </a:rPr>
              <a:t>    </a:t>
            </a:r>
            <a:r>
              <a:rPr lang="id-ID" sz="3200" dirty="0">
                <a:sym typeface="Wingdings" pitchFamily="2" charset="2"/>
              </a:rPr>
              <a:t>Gugus C-H tidak membentuk ikatan hidrogen dengan air  </a:t>
            </a:r>
            <a:r>
              <a:rPr lang="en-US" sz="3200" dirty="0">
                <a:sym typeface="Wingdings" pitchFamily="2" charset="2"/>
              </a:rPr>
              <a:t>  </a:t>
            </a:r>
            <a:r>
              <a:rPr lang="id-ID" sz="3200" dirty="0">
                <a:sym typeface="Wingdings" pitchFamily="2" charset="2"/>
              </a:rPr>
              <a:t>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HIDROFOBIK</a:t>
            </a:r>
            <a:r>
              <a:rPr lang="id-ID" sz="3200" dirty="0">
                <a:sym typeface="Wingdings" pitchFamily="2" charset="2"/>
              </a:rPr>
              <a:t> (tidak suka air).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97866555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9" y="1515418"/>
            <a:ext cx="11156384" cy="45756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dirty="0">
                <a:sym typeface="Wingdings" pitchFamily="2" charset="2"/>
              </a:rPr>
              <a:t>Kelarutan senyawa dalam air ditentukan oleh perbandingan gugus hidrofilik dengan hidrofobik.</a:t>
            </a:r>
            <a:endParaRPr lang="en-US" sz="3200" dirty="0">
              <a:sym typeface="Wingdings" pitchFamily="2" charset="2"/>
            </a:endParaRPr>
          </a:p>
          <a:p>
            <a:pPr marL="0" indent="0">
              <a:buNone/>
            </a:pPr>
            <a:endParaRPr lang="id-ID" sz="3200" dirty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id-ID" sz="3200" b="1" dirty="0">
                <a:solidFill>
                  <a:srgbClr val="FF0000"/>
                </a:solidFill>
                <a:sym typeface="Wingdings" pitchFamily="2" charset="2"/>
              </a:rPr>
              <a:t>Contoh: </a:t>
            </a:r>
          </a:p>
          <a:p>
            <a:pPr marL="514350" indent="-514350">
              <a:buNone/>
            </a:pPr>
            <a:r>
              <a:rPr lang="en-US" sz="3200" dirty="0">
                <a:sym typeface="Wingdings" pitchFamily="2" charset="2"/>
              </a:rPr>
              <a:t>A</a:t>
            </a:r>
            <a:r>
              <a:rPr lang="id-ID" sz="3200" dirty="0">
                <a:sym typeface="Wingdings" pitchFamily="2" charset="2"/>
              </a:rPr>
              <a:t>lkohol dengan 1 – 3 atom C  larut sempurna dalam air.</a:t>
            </a:r>
            <a:endParaRPr lang="en-US" sz="3200" dirty="0">
              <a:sym typeface="Wingdings" pitchFamily="2" charset="2"/>
            </a:endParaRPr>
          </a:p>
          <a:p>
            <a:pPr marL="514350" indent="-514350">
              <a:buNone/>
            </a:pPr>
            <a:endParaRPr lang="id-ID" sz="3200" dirty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id-ID" sz="3200" dirty="0">
                <a:sym typeface="Wingdings" pitchFamily="2" charset="2"/>
              </a:rPr>
              <a:t>Alkohol dengan &gt;3 atom C  </a:t>
            </a:r>
            <a:r>
              <a:rPr lang="en-US" sz="3200" dirty="0">
                <a:sym typeface="Wingdings" pitchFamily="2" charset="2"/>
              </a:rPr>
              <a:t>  </a:t>
            </a:r>
            <a:r>
              <a:rPr lang="id-ID" sz="3200" dirty="0">
                <a:sym typeface="Wingdings" pitchFamily="2" charset="2"/>
              </a:rPr>
              <a:t> </a:t>
            </a:r>
            <a:r>
              <a:rPr lang="en-US" sz="3200" dirty="0" err="1">
                <a:sym typeface="Wingdings" pitchFamily="2" charset="2"/>
              </a:rPr>
              <a:t>sedikit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id-ID" sz="3200" dirty="0">
                <a:sym typeface="Wingdings" pitchFamily="2" charset="2"/>
              </a:rPr>
              <a:t>larut dalam air.</a:t>
            </a:r>
          </a:p>
          <a:p>
            <a:pPr marL="0" indent="0">
              <a:buNone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8356949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em-is-try.org/wp-content/uploads/2009/04/tb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645" y="798490"/>
            <a:ext cx="7065914" cy="556367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4417986" y="1772714"/>
            <a:ext cx="3961573" cy="974224"/>
          </a:xfrm>
          <a:prstGeom prst="ellipse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1429555" y="798490"/>
            <a:ext cx="1068948" cy="974224"/>
          </a:xfrm>
          <a:prstGeom prst="ellipse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193105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0049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6" y="274638"/>
            <a:ext cx="8229600" cy="922114"/>
          </a:xfrm>
        </p:spPr>
        <p:txBody>
          <a:bodyPr/>
          <a:lstStyle/>
          <a:p>
            <a:r>
              <a:rPr lang="id-ID" dirty="0"/>
              <a:t>L</a:t>
            </a:r>
            <a:r>
              <a:rPr lang="en-US" dirty="0" err="1"/>
              <a:t>atihan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12229647" cy="384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7492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Ikatan</a:t>
            </a:r>
            <a:r>
              <a:rPr lang="en-US" dirty="0"/>
              <a:t> Van der Waals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0713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78" y="407443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GAYA TARIK VAN DER WAALS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59" y="1079511"/>
            <a:ext cx="11769213" cy="655272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id-ID" sz="3200" b="1" dirty="0">
                <a:latin typeface="Arial" pitchFamily="34" charset="0"/>
                <a:cs typeface="Arial" pitchFamily="34" charset="0"/>
              </a:rPr>
              <a:t>Meskipun molekul non polar, tetapi elektron senantiasa bergerak-gerak.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d-ID" sz="32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d-ID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Gerak elektron ini menyebabkan adanya muatan di ujung-ujung rantai yang bersifat sementara, yaitu:</a:t>
            </a:r>
          </a:p>
          <a:p>
            <a:pPr marL="1431925" indent="-349250">
              <a:buFont typeface="Wingdings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id-ID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jung yang bermuatan positif dan 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431925" indent="-349250">
              <a:buFont typeface="Wingdings" pitchFamily="2" charset="2"/>
              <a:buChar char="v"/>
            </a:pPr>
            <a:r>
              <a:rPr lang="id-ID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ujung bermuatan negatif</a:t>
            </a:r>
            <a:endParaRPr lang="id-ID" sz="32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d-ID" sz="3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Ujung yang bermuatan sementara ini mendorong adanya ikatan antar molekul </a:t>
            </a:r>
            <a:r>
              <a:rPr lang="id-ID" sz="3200" dirty="0">
                <a:latin typeface="Arial" pitchFamily="34" charset="0"/>
                <a:cs typeface="Arial" pitchFamily="34" charset="0"/>
                <a:sym typeface="Wingdings" pitchFamily="2" charset="2"/>
              </a:rPr>
              <a:t> gaya tarik Van der </a:t>
            </a:r>
            <a:r>
              <a:rPr lang="en-US" sz="3200" dirty="0">
                <a:latin typeface="Arial" pitchFamily="34" charset="0"/>
                <a:cs typeface="Arial" pitchFamily="34" charset="0"/>
                <a:sym typeface="Wingdings" pitchFamily="2" charset="2"/>
              </a:rPr>
              <a:t>W</a:t>
            </a:r>
            <a:r>
              <a:rPr lang="id-ID" sz="3200" dirty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en-US" sz="3200" dirty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id-ID" sz="3200" dirty="0">
                <a:latin typeface="Arial" pitchFamily="34" charset="0"/>
                <a:cs typeface="Arial" pitchFamily="34" charset="0"/>
                <a:sym typeface="Wingdings" pitchFamily="2" charset="2"/>
              </a:rPr>
              <a:t>ls.</a:t>
            </a:r>
            <a:endParaRPr lang="id-ID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94592"/>
      </p:ext>
    </p:extLst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04" y="2548274"/>
            <a:ext cx="3132547" cy="1218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Contoh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r>
              <a:rPr lang="en-US" sz="2000" dirty="0" err="1"/>
              <a:t>Ikatan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molekul</a:t>
            </a:r>
            <a:r>
              <a:rPr lang="en-US" sz="2000" dirty="0"/>
              <a:t> CH4</a:t>
            </a:r>
            <a:endParaRPr lang="id-ID" sz="2000" dirty="0"/>
          </a:p>
        </p:txBody>
      </p:sp>
      <p:pic>
        <p:nvPicPr>
          <p:cNvPr id="4" name="Picture 3" descr="001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84" y="2548274"/>
            <a:ext cx="6660232" cy="41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414" y="836713"/>
            <a:ext cx="11732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Ikatan ini cukup lemah dibandingkan ikatan hidrogen pada senyawa polar.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Ikatan van der wa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 ini terjadi pada jarak pendek.</a:t>
            </a:r>
          </a:p>
        </p:txBody>
      </p:sp>
    </p:spTree>
    <p:extLst>
      <p:ext uri="{BB962C8B-B14F-4D97-AF65-F5344CB8AC3E}">
        <p14:creationId xmlns:p14="http://schemas.microsoft.com/office/powerpoint/2010/main" val="220496728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1.bp.blogspot.com/-3DDGNzbIU_o/UIyfZxhIzXI/AAAAAAAAAac/SYZtp6VIV_Y/s1600/conti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591" y="-318857"/>
            <a:ext cx="9479294" cy="5046267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Freeform 6"/>
          <p:cNvSpPr/>
          <p:nvPr/>
        </p:nvSpPr>
        <p:spPr>
          <a:xfrm>
            <a:off x="3002953" y="2562875"/>
            <a:ext cx="3342789" cy="1498790"/>
          </a:xfrm>
          <a:custGeom>
            <a:avLst/>
            <a:gdLst>
              <a:gd name="connsiteX0" fmla="*/ 410403 w 3342789"/>
              <a:gd name="connsiteY0" fmla="*/ 1355834 h 1498790"/>
              <a:gd name="connsiteX1" fmla="*/ 741479 w 3342789"/>
              <a:gd name="connsiteY1" fmla="*/ 1261241 h 1498790"/>
              <a:gd name="connsiteX2" fmla="*/ 1041024 w 3342789"/>
              <a:gd name="connsiteY2" fmla="*/ 930166 h 1498790"/>
              <a:gd name="connsiteX3" fmla="*/ 1230210 w 3342789"/>
              <a:gd name="connsiteY3" fmla="*/ 898634 h 1498790"/>
              <a:gd name="connsiteX4" fmla="*/ 1529755 w 3342789"/>
              <a:gd name="connsiteY4" fmla="*/ 1229710 h 1498790"/>
              <a:gd name="connsiteX5" fmla="*/ 1671644 w 3342789"/>
              <a:gd name="connsiteY5" fmla="*/ 1387366 h 1498790"/>
              <a:gd name="connsiteX6" fmla="*/ 1860831 w 3342789"/>
              <a:gd name="connsiteY6" fmla="*/ 1387366 h 1498790"/>
              <a:gd name="connsiteX7" fmla="*/ 2254969 w 3342789"/>
              <a:gd name="connsiteY7" fmla="*/ 930166 h 1498790"/>
              <a:gd name="connsiteX8" fmla="*/ 2349562 w 3342789"/>
              <a:gd name="connsiteY8" fmla="*/ 867103 h 1498790"/>
              <a:gd name="connsiteX9" fmla="*/ 2601810 w 3342789"/>
              <a:gd name="connsiteY9" fmla="*/ 1135117 h 1498790"/>
              <a:gd name="connsiteX10" fmla="*/ 2995948 w 3342789"/>
              <a:gd name="connsiteY10" fmla="*/ 1418897 h 1498790"/>
              <a:gd name="connsiteX11" fmla="*/ 3342789 w 3342789"/>
              <a:gd name="connsiteY11" fmla="*/ 1340069 h 1498790"/>
              <a:gd name="connsiteX12" fmla="*/ 3342789 w 3342789"/>
              <a:gd name="connsiteY12" fmla="*/ 819807 h 1498790"/>
              <a:gd name="connsiteX13" fmla="*/ 2790996 w 3342789"/>
              <a:gd name="connsiteY13" fmla="*/ 441434 h 1498790"/>
              <a:gd name="connsiteX14" fmla="*/ 2318031 w 3342789"/>
              <a:gd name="connsiteY14" fmla="*/ 126124 h 1498790"/>
              <a:gd name="connsiteX15" fmla="*/ 2018486 w 3342789"/>
              <a:gd name="connsiteY15" fmla="*/ 236483 h 1498790"/>
              <a:gd name="connsiteX16" fmla="*/ 1845065 w 3342789"/>
              <a:gd name="connsiteY16" fmla="*/ 520262 h 1498790"/>
              <a:gd name="connsiteX17" fmla="*/ 1293272 w 3342789"/>
              <a:gd name="connsiteY17" fmla="*/ 0 h 1498790"/>
              <a:gd name="connsiteX18" fmla="*/ 709948 w 3342789"/>
              <a:gd name="connsiteY18" fmla="*/ 236483 h 1498790"/>
              <a:gd name="connsiteX19" fmla="*/ 615355 w 3342789"/>
              <a:gd name="connsiteY19" fmla="*/ 567559 h 1498790"/>
              <a:gd name="connsiteX20" fmla="*/ 79327 w 3342789"/>
              <a:gd name="connsiteY20" fmla="*/ 772510 h 1498790"/>
              <a:gd name="connsiteX21" fmla="*/ 142389 w 3342789"/>
              <a:gd name="connsiteY21" fmla="*/ 1103586 h 1498790"/>
              <a:gd name="connsiteX22" fmla="*/ 489231 w 3342789"/>
              <a:gd name="connsiteY22" fmla="*/ 1308538 h 1498790"/>
              <a:gd name="connsiteX23" fmla="*/ 489231 w 3342789"/>
              <a:gd name="connsiteY23" fmla="*/ 1292772 h 149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42789" h="1498790">
                <a:moveTo>
                  <a:pt x="410403" y="1355834"/>
                </a:moveTo>
                <a:cubicBezTo>
                  <a:pt x="724493" y="1289710"/>
                  <a:pt x="637797" y="1364923"/>
                  <a:pt x="741479" y="1261241"/>
                </a:cubicBezTo>
                <a:lnTo>
                  <a:pt x="1041024" y="930166"/>
                </a:lnTo>
                <a:lnTo>
                  <a:pt x="1230210" y="898634"/>
                </a:lnTo>
                <a:cubicBezTo>
                  <a:pt x="1517409" y="1233700"/>
                  <a:pt x="1368638" y="1229710"/>
                  <a:pt x="1529755" y="1229710"/>
                </a:cubicBezTo>
                <a:lnTo>
                  <a:pt x="1671644" y="1387366"/>
                </a:lnTo>
                <a:lnTo>
                  <a:pt x="1860831" y="1387366"/>
                </a:lnTo>
                <a:cubicBezTo>
                  <a:pt x="1991778" y="1234594"/>
                  <a:pt x="2112686" y="1072440"/>
                  <a:pt x="2254969" y="930166"/>
                </a:cubicBezTo>
                <a:lnTo>
                  <a:pt x="2349562" y="867103"/>
                </a:lnTo>
                <a:lnTo>
                  <a:pt x="2601810" y="1135117"/>
                </a:lnTo>
                <a:lnTo>
                  <a:pt x="2995948" y="1418897"/>
                </a:lnTo>
                <a:lnTo>
                  <a:pt x="3342789" y="1340069"/>
                </a:lnTo>
                <a:lnTo>
                  <a:pt x="3342789" y="819807"/>
                </a:lnTo>
                <a:lnTo>
                  <a:pt x="2790996" y="441434"/>
                </a:lnTo>
                <a:lnTo>
                  <a:pt x="2318031" y="126124"/>
                </a:lnTo>
                <a:cubicBezTo>
                  <a:pt x="1976984" y="239807"/>
                  <a:pt x="1870627" y="236483"/>
                  <a:pt x="2018486" y="236483"/>
                </a:cubicBezTo>
                <a:cubicBezTo>
                  <a:pt x="1885959" y="534669"/>
                  <a:pt x="1995877" y="520262"/>
                  <a:pt x="1845065" y="520262"/>
                </a:cubicBezTo>
                <a:lnTo>
                  <a:pt x="1293272" y="0"/>
                </a:lnTo>
                <a:lnTo>
                  <a:pt x="709948" y="236483"/>
                </a:lnTo>
                <a:lnTo>
                  <a:pt x="615355" y="567559"/>
                </a:lnTo>
                <a:lnTo>
                  <a:pt x="79327" y="772510"/>
                </a:lnTo>
                <a:cubicBezTo>
                  <a:pt x="111854" y="1114049"/>
                  <a:pt x="0" y="1103586"/>
                  <a:pt x="142389" y="1103586"/>
                </a:cubicBezTo>
                <a:cubicBezTo>
                  <a:pt x="501981" y="1365107"/>
                  <a:pt x="489231" y="1498790"/>
                  <a:pt x="489231" y="1308538"/>
                </a:cubicBezTo>
                <a:lnTo>
                  <a:pt x="489231" y="1292772"/>
                </a:lnTo>
              </a:path>
            </a:pathLst>
          </a:cu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6563032" y="191945"/>
            <a:ext cx="2256503" cy="1978782"/>
          </a:xfrm>
          <a:prstGeom prst="ellipse">
            <a:avLst/>
          </a:prstGeom>
          <a:solidFill>
            <a:srgbClr val="00B0F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7418343" y="1951514"/>
            <a:ext cx="2079618" cy="1868318"/>
          </a:xfrm>
          <a:prstGeom prst="ellipse">
            <a:avLst/>
          </a:prstGeom>
          <a:solidFill>
            <a:srgbClr val="00B0F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206477" y="4437112"/>
            <a:ext cx="11985523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Dibandingkan molekul bercabang</a:t>
            </a:r>
            <a:r>
              <a:rPr 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d-ID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molekul rantai lurus memiliki Ikatan van der waals lebih banyak, 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d-ID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sehingga ikatan antar molekul lebih kuat 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d-ID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membutuhkan energi lebih tinggi untuk melepas ikatan ini sehingga molekul bisa menguap.</a:t>
            </a:r>
            <a:endParaRPr lang="id-ID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6477" y="191945"/>
            <a:ext cx="4782949" cy="1131358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0000CC"/>
                </a:solidFill>
              </a:rPr>
              <a:t>Gaya Tarik </a:t>
            </a:r>
            <a:br>
              <a:rPr lang="en-US" b="1" dirty="0">
                <a:solidFill>
                  <a:srgbClr val="0000CC"/>
                </a:solidFill>
              </a:rPr>
            </a:br>
            <a:r>
              <a:rPr lang="id-ID" b="1" dirty="0">
                <a:solidFill>
                  <a:srgbClr val="0000CC"/>
                </a:solidFill>
              </a:rPr>
              <a:t>Van der Wa</a:t>
            </a:r>
            <a:r>
              <a:rPr lang="en-US" b="1" dirty="0">
                <a:solidFill>
                  <a:srgbClr val="0000CC"/>
                </a:solidFill>
              </a:rPr>
              <a:t>a</a:t>
            </a:r>
            <a:r>
              <a:rPr lang="id-ID" b="1" dirty="0">
                <a:solidFill>
                  <a:srgbClr val="0000CC"/>
                </a:solidFill>
              </a:rPr>
              <a:t>ls</a:t>
            </a:r>
          </a:p>
        </p:txBody>
      </p:sp>
    </p:spTree>
    <p:extLst>
      <p:ext uri="{BB962C8B-B14F-4D97-AF65-F5344CB8AC3E}">
        <p14:creationId xmlns:p14="http://schemas.microsoft.com/office/powerpoint/2010/main" val="335373196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449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C00000"/>
                </a:solidFill>
              </a:rPr>
              <a:t>Gaya Tarik Van der Wa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id-ID" b="1" dirty="0">
                <a:solidFill>
                  <a:srgbClr val="C00000"/>
                </a:solidFill>
              </a:rPr>
              <a:t>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1594520" cy="3124944"/>
          </a:xfrm>
        </p:spPr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81" y="643790"/>
            <a:ext cx="10712895" cy="495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595048"/>
            <a:ext cx="11897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Luas</a:t>
            </a:r>
            <a:r>
              <a:rPr lang="en-US" sz="2800" b="1" dirty="0"/>
              <a:t> </a:t>
            </a:r>
            <a:r>
              <a:rPr lang="en-US" sz="2800" b="1" dirty="0" err="1"/>
              <a:t>permukaan</a:t>
            </a:r>
            <a:r>
              <a:rPr lang="en-US" sz="2800" b="1" dirty="0"/>
              <a:t> </a:t>
            </a:r>
            <a:r>
              <a:rPr lang="en-US" sz="2800" b="1" dirty="0" err="1"/>
              <a:t>molekul</a:t>
            </a:r>
            <a:r>
              <a:rPr lang="en-US" sz="2800" b="1" dirty="0"/>
              <a:t> </a:t>
            </a:r>
            <a:r>
              <a:rPr lang="en-US" sz="2800" b="1" dirty="0" err="1"/>
              <a:t>menentukan</a:t>
            </a:r>
            <a:r>
              <a:rPr lang="en-US" sz="2800" b="1" dirty="0"/>
              <a:t> </a:t>
            </a:r>
            <a:r>
              <a:rPr lang="en-US" sz="2800" b="1" dirty="0" err="1"/>
              <a:t>kekuatan</a:t>
            </a:r>
            <a:r>
              <a:rPr lang="en-US" sz="2800" b="1" dirty="0"/>
              <a:t> </a:t>
            </a:r>
            <a:r>
              <a:rPr lang="en-US" sz="2800" b="1" dirty="0" err="1"/>
              <a:t>ikatan</a:t>
            </a:r>
            <a:r>
              <a:rPr lang="en-US" sz="2800" b="1" dirty="0"/>
              <a:t> van der </a:t>
            </a:r>
            <a:r>
              <a:rPr lang="en-US" sz="2800" b="1" dirty="0" err="1"/>
              <a:t>waals</a:t>
            </a:r>
            <a:r>
              <a:rPr lang="en-US" sz="2800" b="1" dirty="0"/>
              <a:t>:</a:t>
            </a:r>
          </a:p>
          <a:p>
            <a:r>
              <a:rPr lang="en-US" sz="2800" b="1" dirty="0"/>
              <a:t>Surface area &gt;&gt;  </a:t>
            </a:r>
            <a:r>
              <a:rPr lang="en-US" sz="2800" b="1" dirty="0">
                <a:sym typeface="Wingdings" pitchFamily="2" charset="2"/>
              </a:rPr>
              <a:t>  </a:t>
            </a:r>
            <a:r>
              <a:rPr lang="en-US" sz="2800" b="1" dirty="0" err="1">
                <a:sym typeface="Wingdings" pitchFamily="2" charset="2"/>
              </a:rPr>
              <a:t>gaya</a:t>
            </a:r>
            <a:r>
              <a:rPr lang="en-US" sz="2800" b="1" dirty="0">
                <a:sym typeface="Wingdings" pitchFamily="2" charset="2"/>
              </a:rPr>
              <a:t> </a:t>
            </a:r>
            <a:r>
              <a:rPr lang="en-US" sz="2800" b="1" dirty="0" err="1">
                <a:sym typeface="Wingdings" pitchFamily="2" charset="2"/>
              </a:rPr>
              <a:t>antar</a:t>
            </a:r>
            <a:r>
              <a:rPr lang="en-US" sz="2800" b="1" dirty="0">
                <a:sym typeface="Wingdings" pitchFamily="2" charset="2"/>
              </a:rPr>
              <a:t> </a:t>
            </a:r>
            <a:r>
              <a:rPr lang="en-US" sz="2800" b="1" dirty="0" err="1">
                <a:sym typeface="Wingdings" pitchFamily="2" charset="2"/>
              </a:rPr>
              <a:t>molekul</a:t>
            </a:r>
            <a:r>
              <a:rPr lang="en-US" sz="2800" b="1" dirty="0">
                <a:sym typeface="Wingdings" pitchFamily="2" charset="2"/>
              </a:rPr>
              <a:t> </a:t>
            </a:r>
            <a:r>
              <a:rPr lang="en-US" sz="2800" b="1" dirty="0" err="1">
                <a:sym typeface="Wingdings" pitchFamily="2" charset="2"/>
              </a:rPr>
              <a:t>makin</a:t>
            </a:r>
            <a:r>
              <a:rPr lang="en-US" sz="2800" b="1" dirty="0">
                <a:sym typeface="Wingdings" pitchFamily="2" charset="2"/>
              </a:rPr>
              <a:t> </a:t>
            </a:r>
            <a:r>
              <a:rPr lang="en-US" sz="2800" b="1" dirty="0" err="1">
                <a:sym typeface="Wingdings" pitchFamily="2" charset="2"/>
              </a:rPr>
              <a:t>kuat</a:t>
            </a:r>
            <a:endParaRPr lang="id-ID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689" y="2210937"/>
            <a:ext cx="1511046" cy="9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2011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625" y="264461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C00000"/>
                </a:solidFill>
              </a:rPr>
              <a:t>Gaya Tarik Van der Wa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id-ID" b="1" dirty="0">
                <a:solidFill>
                  <a:srgbClr val="C00000"/>
                </a:solidFill>
              </a:rPr>
              <a:t>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7511" y="1059541"/>
            <a:ext cx="4022423" cy="516427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C00000"/>
                </a:solidFill>
              </a:rPr>
              <a:t>Ukuran</a:t>
            </a:r>
            <a:r>
              <a:rPr lang="en-US" sz="3600" dirty="0">
                <a:solidFill>
                  <a:srgbClr val="C00000"/>
                </a:solidFill>
              </a:rPr>
              <a:t> atom </a:t>
            </a:r>
            <a:r>
              <a:rPr lang="en-US" sz="3600" dirty="0" err="1">
                <a:solidFill>
                  <a:srgbClr val="C00000"/>
                </a:solidFill>
                <a:sym typeface="Wingdings" pitchFamily="2" charset="2"/>
              </a:rPr>
              <a:t>menentukan</a:t>
            </a:r>
            <a:r>
              <a:rPr lang="en-US" sz="36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C00000"/>
                </a:solidFill>
                <a:sym typeface="Wingdings" pitchFamily="2" charset="2"/>
              </a:rPr>
              <a:t>kekuatan</a:t>
            </a:r>
            <a:r>
              <a:rPr lang="en-US" sz="36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C00000"/>
                </a:solidFill>
                <a:sym typeface="Wingdings" pitchFamily="2" charset="2"/>
              </a:rPr>
              <a:t>gaya</a:t>
            </a:r>
            <a:r>
              <a:rPr lang="en-US" sz="36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C00000"/>
                </a:solidFill>
                <a:sym typeface="Wingdings" pitchFamily="2" charset="2"/>
              </a:rPr>
              <a:t>tarik</a:t>
            </a:r>
            <a:r>
              <a:rPr lang="en-US" sz="3600" dirty="0">
                <a:solidFill>
                  <a:srgbClr val="C00000"/>
                </a:solidFill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endParaRPr lang="en-US" sz="3600" dirty="0">
              <a:solidFill>
                <a:srgbClr val="C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Atom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besar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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mudah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berpolarisasi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Ikatan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lebih</a:t>
            </a:r>
            <a:r>
              <a:rPr lang="en-US" sz="3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sym typeface="Wingdings" pitchFamily="2" charset="2"/>
              </a:rPr>
              <a:t>kuat</a:t>
            </a:r>
            <a:endParaRPr lang="id-ID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4" y="1059541"/>
            <a:ext cx="7452014" cy="572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1709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dipol-dipol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22489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00" y="332657"/>
            <a:ext cx="8229600" cy="50405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charset="0"/>
              </a:rPr>
              <a:t>DIPOLE—DIPOLE INTERACTIONS</a:t>
            </a:r>
            <a:endParaRPr lang="id-ID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908720"/>
            <a:ext cx="11769213" cy="22322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US" sz="3200" b="1" dirty="0" err="1">
                <a:sym typeface="Wingdings" pitchFamily="2" charset="2"/>
              </a:rPr>
              <a:t>Ikatan</a:t>
            </a:r>
            <a:r>
              <a:rPr lang="en-US" sz="3200" b="1" dirty="0">
                <a:sym typeface="Wingdings" pitchFamily="2" charset="2"/>
              </a:rPr>
              <a:t> </a:t>
            </a:r>
            <a:r>
              <a:rPr lang="en-US" sz="3200" b="1" dirty="0" err="1">
                <a:sym typeface="Wingdings" pitchFamily="2" charset="2"/>
              </a:rPr>
              <a:t>antara</a:t>
            </a:r>
            <a:r>
              <a:rPr lang="en-US" sz="3200" b="1" dirty="0">
                <a:sym typeface="Wingdings" pitchFamily="2" charset="2"/>
              </a:rPr>
              <a:t> dipole </a:t>
            </a:r>
            <a:r>
              <a:rPr lang="en-US" sz="3200" b="1" dirty="0" err="1">
                <a:sym typeface="Wingdings" pitchFamily="2" charset="2"/>
              </a:rPr>
              <a:t>permanen</a:t>
            </a:r>
            <a:r>
              <a:rPr lang="en-US" sz="3200" b="1" dirty="0">
                <a:sym typeface="Wingdings" pitchFamily="2" charset="2"/>
              </a:rPr>
              <a:t> </a:t>
            </a:r>
            <a:r>
              <a:rPr lang="en-US" sz="3200" b="1" dirty="0" err="1">
                <a:sym typeface="Wingdings" pitchFamily="2" charset="2"/>
              </a:rPr>
              <a:t>antara</a:t>
            </a:r>
            <a:r>
              <a:rPr lang="en-US" sz="3200" b="1" dirty="0">
                <a:sym typeface="Wingdings" pitchFamily="2" charset="2"/>
              </a:rPr>
              <a:t> 2 </a:t>
            </a:r>
            <a:r>
              <a:rPr lang="en-US" sz="3200" b="1" dirty="0" err="1">
                <a:sym typeface="Wingdings" pitchFamily="2" charset="2"/>
              </a:rPr>
              <a:t>molekul</a:t>
            </a:r>
            <a:r>
              <a:rPr lang="en-US" sz="3200" b="1" dirty="0">
                <a:sym typeface="Wingdings" pitchFamily="2" charset="2"/>
              </a:rPr>
              <a:t> polar.</a:t>
            </a:r>
          </a:p>
          <a:p>
            <a:pPr marL="0" indent="0">
              <a:buNone/>
            </a:pPr>
            <a:endParaRPr lang="en-US" sz="3200" b="1" dirty="0">
              <a:solidFill>
                <a:srgbClr val="00B0F0"/>
              </a:solidFill>
            </a:endParaRPr>
          </a:p>
          <a:p>
            <a:r>
              <a:rPr lang="en-US" sz="3200" b="1" dirty="0"/>
              <a:t>Dipole-dipole forces &gt; van der </a:t>
            </a:r>
            <a:r>
              <a:rPr lang="en-US" sz="3200" b="1" dirty="0" err="1"/>
              <a:t>waals</a:t>
            </a:r>
            <a:r>
              <a:rPr lang="en-US" sz="3200" b="1" dirty="0"/>
              <a:t> force.</a:t>
            </a:r>
          </a:p>
          <a:p>
            <a:r>
              <a:rPr lang="en-US" sz="3200" b="1" dirty="0"/>
              <a:t>Gaya </a:t>
            </a:r>
            <a:r>
              <a:rPr lang="en-US" sz="3200" b="1" dirty="0" err="1"/>
              <a:t>ikatan</a:t>
            </a:r>
            <a:r>
              <a:rPr lang="en-US" sz="3200" b="1" dirty="0"/>
              <a:t> </a:t>
            </a:r>
            <a:r>
              <a:rPr lang="en-US" sz="3200" b="1" dirty="0" err="1"/>
              <a:t>antar</a:t>
            </a:r>
            <a:r>
              <a:rPr lang="en-US" sz="3200" b="1" dirty="0"/>
              <a:t> </a:t>
            </a:r>
            <a:r>
              <a:rPr lang="en-US" sz="3200" b="1" dirty="0" err="1"/>
              <a:t>molekul</a:t>
            </a:r>
            <a:r>
              <a:rPr lang="en-US" sz="3200" b="1" dirty="0"/>
              <a:t> polar &gt; </a:t>
            </a:r>
            <a:r>
              <a:rPr lang="en-US" sz="3200" b="1" dirty="0" err="1"/>
              <a:t>molekul</a:t>
            </a:r>
            <a:r>
              <a:rPr lang="en-US" sz="3200" b="1" dirty="0"/>
              <a:t> non polar.</a:t>
            </a:r>
            <a:endParaRPr lang="id-ID" sz="3200" b="1" dirty="0"/>
          </a:p>
        </p:txBody>
      </p:sp>
      <p:pic>
        <p:nvPicPr>
          <p:cNvPr id="4" name="Picture 3" descr="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79" y="3284983"/>
            <a:ext cx="9689431" cy="33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346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70" y="326154"/>
            <a:ext cx="8597044" cy="634082"/>
          </a:xfrm>
        </p:spPr>
        <p:txBody>
          <a:bodyPr>
            <a:noAutofit/>
          </a:bodyPr>
          <a:lstStyle/>
          <a:p>
            <a:r>
              <a:rPr lang="id-ID" b="1" dirty="0">
                <a:solidFill>
                  <a:srgbClr val="C00000"/>
                </a:solidFill>
              </a:rPr>
              <a:t>IKATAN KOVALEN POLAR</a:t>
            </a:r>
            <a:r>
              <a:rPr lang="en-US" b="1" dirty="0">
                <a:solidFill>
                  <a:srgbClr val="C00000"/>
                </a:solidFill>
              </a:rPr>
              <a:t> &amp; NON POLAR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948" y="1385392"/>
            <a:ext cx="8964488" cy="5472608"/>
          </a:xfrm>
        </p:spPr>
        <p:txBody>
          <a:bodyPr>
            <a:noAutofit/>
          </a:bodyPr>
          <a:lstStyle/>
          <a:p>
            <a:pPr>
              <a:buFont typeface="Wingdings"/>
              <a:buChar char="à"/>
            </a:pPr>
            <a:r>
              <a:rPr lang="id-ID" sz="2800" dirty="0">
                <a:sym typeface="Wingdings" pitchFamily="2" charset="2"/>
              </a:rPr>
              <a:t>Ikatan kovalen </a:t>
            </a:r>
            <a:r>
              <a:rPr lang="id-ID" sz="2800" dirty="0">
                <a:solidFill>
                  <a:srgbClr val="C00000"/>
                </a:solidFill>
                <a:sym typeface="Wingdings" pitchFamily="2" charset="2"/>
              </a:rPr>
              <a:t>yang pasangan elektronnya tidak terbagi merata.</a:t>
            </a:r>
          </a:p>
          <a:p>
            <a:pPr>
              <a:buFont typeface="Wingdings"/>
              <a:buChar char="à"/>
            </a:pPr>
            <a:r>
              <a:rPr lang="id-ID" sz="2800" dirty="0">
                <a:sym typeface="Wingdings" pitchFamily="2" charset="2"/>
              </a:rPr>
              <a:t>Ikatan kovalen </a:t>
            </a:r>
            <a:r>
              <a:rPr lang="en-US" sz="2800" dirty="0">
                <a:sym typeface="Wingdings" pitchFamily="2" charset="2"/>
              </a:rPr>
              <a:t>polar </a:t>
            </a:r>
            <a:r>
              <a:rPr lang="en-US" sz="2800" dirty="0" err="1">
                <a:sym typeface="Wingdings" pitchFamily="2" charset="2"/>
              </a:rPr>
              <a:t>terjadi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pada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id-ID" sz="2800" dirty="0">
                <a:sym typeface="Wingdings" pitchFamily="2" charset="2"/>
              </a:rPr>
              <a:t>unsur-unsur </a:t>
            </a:r>
            <a:r>
              <a:rPr lang="en-US" sz="2800" dirty="0">
                <a:sym typeface="Wingdings" pitchFamily="2" charset="2"/>
              </a:rPr>
              <a:t>yang </a:t>
            </a:r>
            <a:r>
              <a:rPr lang="id-ID" sz="2800" dirty="0">
                <a:sym typeface="Wingdings" pitchFamily="2" charset="2"/>
              </a:rPr>
              <a:t>beda elektronegativitasnya </a:t>
            </a:r>
            <a:r>
              <a:rPr lang="id-ID" sz="28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tidak terlalu besar</a:t>
            </a:r>
            <a:r>
              <a:rPr lang="id-ID" sz="2800" dirty="0">
                <a:sym typeface="Wingdings" pitchFamily="2" charset="2"/>
              </a:rPr>
              <a:t>.</a:t>
            </a:r>
            <a:endParaRPr lang="en-US" sz="2800" dirty="0">
              <a:sym typeface="Wingdings" pitchFamily="2" charset="2"/>
            </a:endParaRPr>
          </a:p>
          <a:p>
            <a:pPr marL="0" indent="0">
              <a:buNone/>
            </a:pPr>
            <a:endParaRPr lang="en-US" sz="2800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sz="2800" dirty="0"/>
              <a:t> </a:t>
            </a:r>
            <a:r>
              <a:rPr lang="en-US" sz="2800" dirty="0" err="1"/>
              <a:t>Ikatan</a:t>
            </a:r>
            <a:r>
              <a:rPr lang="en-US" sz="2800" dirty="0"/>
              <a:t> C-Cl 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pasangan</a:t>
            </a:r>
            <a:r>
              <a:rPr lang="en-US" sz="2800" dirty="0">
                <a:sym typeface="Wingdings" pitchFamily="2" charset="2"/>
              </a:rPr>
              <a:t> e </a:t>
            </a:r>
            <a:r>
              <a:rPr lang="en-US" sz="2800" dirty="0" err="1">
                <a:sym typeface="Wingdings" pitchFamily="2" charset="2"/>
              </a:rPr>
              <a:t>tidak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terbagi</a:t>
            </a:r>
            <a:r>
              <a:rPr lang="en-US" sz="2800" dirty="0">
                <a:sym typeface="Wingdings" pitchFamily="2" charset="2"/>
              </a:rPr>
              <a:t> rata   </a:t>
            </a:r>
            <a:r>
              <a:rPr lang="en-US" sz="2800" dirty="0" err="1">
                <a:sym typeface="Wingdings" pitchFamily="2" charset="2"/>
              </a:rPr>
              <a:t>ada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polarisasi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muatan</a:t>
            </a:r>
            <a:r>
              <a:rPr lang="en-US" sz="2800" dirty="0">
                <a:sym typeface="Wingdings" pitchFamily="2" charset="2"/>
              </a:rPr>
              <a:t>  </a:t>
            </a:r>
            <a:r>
              <a:rPr lang="en-US" sz="2800" dirty="0" err="1">
                <a:sym typeface="Wingdings" pitchFamily="2" charset="2"/>
              </a:rPr>
              <a:t>ada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muatan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negatif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parsial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positif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parsial</a:t>
            </a:r>
            <a:r>
              <a:rPr lang="en-US" sz="2800" dirty="0">
                <a:sym typeface="Wingdings" pitchFamily="2" charset="2"/>
              </a:rPr>
              <a:t>   </a:t>
            </a:r>
            <a:r>
              <a:rPr lang="en-US" sz="2800" dirty="0" err="1">
                <a:sym typeface="Wingdings" pitchFamily="2" charset="2"/>
              </a:rPr>
              <a:t>ikatan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kovalen</a:t>
            </a:r>
            <a:r>
              <a:rPr lang="en-US" sz="2800" dirty="0">
                <a:sym typeface="Wingdings" pitchFamily="2" charset="2"/>
              </a:rPr>
              <a:t> POLAR.</a:t>
            </a:r>
          </a:p>
          <a:p>
            <a:pPr>
              <a:buFont typeface="Wingdings"/>
              <a:buChar char="à"/>
            </a:pPr>
            <a:r>
              <a:rPr lang="en-US" sz="2800" dirty="0" err="1">
                <a:sym typeface="Wingdings" pitchFamily="2" charset="2"/>
              </a:rPr>
              <a:t>Ikatan</a:t>
            </a:r>
            <a:r>
              <a:rPr lang="en-US" sz="2800" dirty="0">
                <a:sym typeface="Wingdings" pitchFamily="2" charset="2"/>
              </a:rPr>
              <a:t> C-C,  H-H  </a:t>
            </a:r>
            <a:r>
              <a:rPr lang="en-US" sz="2800" dirty="0" err="1">
                <a:sym typeface="Wingdings" pitchFamily="2" charset="2"/>
              </a:rPr>
              <a:t>beda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elektronegativitas</a:t>
            </a:r>
            <a:r>
              <a:rPr lang="en-US" sz="2800" dirty="0">
                <a:sym typeface="Wingdings" pitchFamily="2" charset="2"/>
              </a:rPr>
              <a:t> = 0  </a:t>
            </a:r>
            <a:r>
              <a:rPr lang="en-US" sz="2800" dirty="0" err="1">
                <a:sym typeface="Wingdings" pitchFamily="2" charset="2"/>
              </a:rPr>
              <a:t>tidak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ada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polarisasi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muatan</a:t>
            </a:r>
            <a:r>
              <a:rPr lang="en-US" sz="2800" dirty="0">
                <a:sym typeface="Wingdings" pitchFamily="2" charset="2"/>
              </a:rPr>
              <a:t>  </a:t>
            </a:r>
            <a:r>
              <a:rPr lang="en-US" sz="2800" dirty="0" err="1">
                <a:sym typeface="Wingdings" pitchFamily="2" charset="2"/>
              </a:rPr>
              <a:t>kovalen</a:t>
            </a:r>
            <a:r>
              <a:rPr lang="en-US" sz="2800" dirty="0">
                <a:sym typeface="Wingdings" pitchFamily="2" charset="2"/>
              </a:rPr>
              <a:t> NONPOLAR.</a:t>
            </a:r>
          </a:p>
          <a:p>
            <a:pPr marL="0" indent="0">
              <a:buNone/>
            </a:pPr>
            <a:endParaRPr lang="en-US" sz="2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840930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99" y="298227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Ion-ion interaction</a:t>
            </a:r>
            <a:endParaRPr lang="id-ID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860301"/>
            <a:ext cx="4888488" cy="607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97670" y="1851345"/>
            <a:ext cx="69308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b="1" dirty="0" err="1"/>
              <a:t>Interaksi</a:t>
            </a:r>
            <a:r>
              <a:rPr lang="en-US" sz="3200" b="1" dirty="0"/>
              <a:t> </a:t>
            </a:r>
            <a:r>
              <a:rPr lang="en-US" sz="3200" b="1" dirty="0" err="1"/>
              <a:t>elektrostatik</a:t>
            </a:r>
            <a:r>
              <a:rPr lang="en-US" sz="3200" b="1" dirty="0"/>
              <a:t> yang </a:t>
            </a:r>
            <a:r>
              <a:rPr lang="en-US" sz="3200" b="1" dirty="0" err="1"/>
              <a:t>sangat</a:t>
            </a:r>
            <a:r>
              <a:rPr lang="en-US" sz="3200" b="1" dirty="0"/>
              <a:t> </a:t>
            </a:r>
            <a:r>
              <a:rPr lang="en-US" sz="3200" b="1" dirty="0" err="1"/>
              <a:t>kuat</a:t>
            </a:r>
            <a:endParaRPr lang="en-US" sz="3200" b="1" dirty="0"/>
          </a:p>
          <a:p>
            <a:endParaRPr lang="en-US" sz="3200" b="1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b="1" dirty="0" err="1"/>
              <a:t>Interaksi</a:t>
            </a:r>
            <a:r>
              <a:rPr lang="en-US" sz="3200" b="1" dirty="0"/>
              <a:t> </a:t>
            </a:r>
            <a:r>
              <a:rPr lang="en-US" sz="3200" b="1" dirty="0" err="1"/>
              <a:t>ionik</a:t>
            </a:r>
            <a:r>
              <a:rPr lang="en-US" sz="3200" b="1" dirty="0"/>
              <a:t> </a:t>
            </a:r>
            <a:r>
              <a:rPr lang="en-US" sz="3200" b="1" dirty="0" err="1"/>
              <a:t>jauh</a:t>
            </a:r>
            <a:r>
              <a:rPr lang="en-US" sz="3200" b="1" dirty="0"/>
              <a:t> </a:t>
            </a:r>
            <a:r>
              <a:rPr lang="en-US" sz="3200" b="1" dirty="0" err="1"/>
              <a:t>lebih</a:t>
            </a:r>
            <a:r>
              <a:rPr lang="en-US" sz="3200" b="1" dirty="0"/>
              <a:t> </a:t>
            </a:r>
            <a:r>
              <a:rPr lang="en-US" sz="3200" b="1" dirty="0" err="1"/>
              <a:t>kuat</a:t>
            </a:r>
            <a:r>
              <a:rPr lang="en-US" sz="3200" b="1" dirty="0"/>
              <a:t> </a:t>
            </a:r>
            <a:r>
              <a:rPr lang="en-US" sz="3200" b="1" dirty="0" err="1"/>
              <a:t>dibanding</a:t>
            </a:r>
            <a:r>
              <a:rPr lang="en-US" sz="3200" b="1" dirty="0"/>
              <a:t> </a:t>
            </a:r>
            <a:r>
              <a:rPr lang="en-US" sz="3200" b="1" dirty="0" err="1"/>
              <a:t>gaya</a:t>
            </a:r>
            <a:r>
              <a:rPr lang="en-US" sz="3200" b="1" dirty="0"/>
              <a:t> </a:t>
            </a:r>
            <a:r>
              <a:rPr lang="en-US" sz="3200" b="1" dirty="0" err="1"/>
              <a:t>antar</a:t>
            </a:r>
            <a:r>
              <a:rPr lang="en-US" sz="3200" b="1" dirty="0"/>
              <a:t> </a:t>
            </a:r>
            <a:r>
              <a:rPr lang="en-US" sz="3200" b="1" dirty="0" err="1"/>
              <a:t>molekul</a:t>
            </a:r>
            <a:r>
              <a:rPr lang="en-US" sz="3200" b="1" dirty="0"/>
              <a:t> yang </a:t>
            </a:r>
            <a:r>
              <a:rPr lang="en-US" sz="3200" b="1" dirty="0" err="1"/>
              <a:t>terjadi</a:t>
            </a:r>
            <a:r>
              <a:rPr lang="en-US" sz="3200" b="1" dirty="0"/>
              <a:t> </a:t>
            </a:r>
            <a:r>
              <a:rPr lang="en-US" sz="3200" b="1" dirty="0" err="1"/>
              <a:t>antara</a:t>
            </a:r>
            <a:r>
              <a:rPr lang="en-US" sz="3200" b="1" dirty="0"/>
              <a:t> </a:t>
            </a:r>
            <a:r>
              <a:rPr lang="en-US" sz="3200" b="1" dirty="0" err="1"/>
              <a:t>molekul</a:t>
            </a:r>
            <a:r>
              <a:rPr lang="en-US" sz="3200" b="1" dirty="0"/>
              <a:t> </a:t>
            </a:r>
            <a:r>
              <a:rPr lang="en-US" sz="3200" b="1" dirty="0" err="1"/>
              <a:t>kovalen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2897423241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molecular_forc_tb_7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68" y="718299"/>
            <a:ext cx="10049664" cy="613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8018"/>
            <a:ext cx="8229600" cy="9338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Kekuatan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gaya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ikatan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antar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molekul</a:t>
            </a:r>
            <a:endParaRPr lang="id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49422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98" y="0"/>
            <a:ext cx="8790472" cy="685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1989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apsubiology.org/anatomy/2010/2010_Exam_Reviews/Exam_1_Review/polarity_of_bonds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8" name="Picture 4" descr="http://www.apsubiology.org/anatomy/2010/2010_Exam_Reviews/Exam_1_Review/polarity_of_bo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37" y="160338"/>
            <a:ext cx="6952982" cy="303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akai.ithaca.edu/access/content/user/jkleingardner/Principles%20HTML%20slides/img/ch4/BondTy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66" y="3199315"/>
            <a:ext cx="6937853" cy="35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37938" y="553792"/>
            <a:ext cx="31498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BEDA ELEKTRONEGATIVITAS KECIL/TDK ADA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37937" y="2075489"/>
            <a:ext cx="314987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BEDA ELEKTRONEGATIVITAS BESAR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167931" y="784624"/>
            <a:ext cx="57954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167930" y="2306322"/>
            <a:ext cx="579549" cy="461665"/>
          </a:xfrm>
          <a:prstGeom prst="rightArrow">
            <a:avLst>
              <a:gd name="adj1" fmla="val 560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885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valensi</a:t>
            </a:r>
            <a:r>
              <a:rPr lang="en-US" dirty="0"/>
              <a:t> (</a:t>
            </a:r>
            <a:r>
              <a:rPr lang="en-US" i="1" dirty="0"/>
              <a:t>valence electron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(</a:t>
            </a:r>
            <a:r>
              <a:rPr lang="en-US" i="1" dirty="0"/>
              <a:t>lone pair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40" y="2047741"/>
            <a:ext cx="9736584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962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Elektron valensi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7244"/>
            <a:ext cx="8596668" cy="3880773"/>
          </a:xfrm>
        </p:spPr>
        <p:txBody>
          <a:bodyPr>
            <a:noAutofit/>
          </a:bodyPr>
          <a:lstStyle/>
          <a:p>
            <a:r>
              <a:rPr lang="id-ID" sz="2400" dirty="0"/>
              <a:t>adalah elektron dalam atom yang berperan dalam pembentukan ikatan kimia.</a:t>
            </a:r>
          </a:p>
          <a:p>
            <a:r>
              <a:rPr lang="id-ID" sz="2400" dirty="0"/>
              <a:t>Pada unsur-unsur golongan utama (IA, IIA, IIIA, hingga VIIIA), elektron valensi adalah elektron yang berada pada </a:t>
            </a:r>
            <a:r>
              <a:rPr lang="id-ID" sz="2400" dirty="0">
                <a:solidFill>
                  <a:srgbClr val="FF0000"/>
                </a:solidFill>
              </a:rPr>
              <a:t>kulit elektron terluar.</a:t>
            </a:r>
          </a:p>
          <a:p>
            <a:endParaRPr lang="id-ID" sz="2400" dirty="0"/>
          </a:p>
          <a:p>
            <a:r>
              <a:rPr lang="id-ID" sz="2400" dirty="0"/>
              <a:t>Kulit elektron terluar sering disebut sebagai kulit valensi. </a:t>
            </a:r>
          </a:p>
          <a:p>
            <a:r>
              <a:rPr lang="id-ID" sz="2400" dirty="0"/>
              <a:t>Tidak semua elektron valensi hanya berada pada kulit terluar. Elektron valensi unsur-unsur golongan transisi dapat berada pada kulit elektron yang lebih dalam dari kulit terluar.</a:t>
            </a:r>
          </a:p>
        </p:txBody>
      </p:sp>
    </p:spTree>
    <p:extLst>
      <p:ext uri="{BB962C8B-B14F-4D97-AF65-F5344CB8AC3E}">
        <p14:creationId xmlns:p14="http://schemas.microsoft.com/office/powerpoint/2010/main" val="22035001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atom </a:t>
            </a:r>
            <a:r>
              <a:rPr lang="en-US" dirty="0" err="1"/>
              <a:t>penting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sz="2800" dirty="0"/>
              <a:t>7</a:t>
            </a:r>
            <a:r>
              <a:rPr lang="en-US" dirty="0"/>
              <a:t> </a:t>
            </a:r>
            <a:r>
              <a:rPr lang="en-US" sz="5400" dirty="0"/>
              <a:t>N</a:t>
            </a:r>
            <a:r>
              <a:rPr lang="en-US" sz="4800" dirty="0"/>
              <a:t>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50" y="1930401"/>
            <a:ext cx="6720349" cy="2025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64" y="4533363"/>
            <a:ext cx="5555892" cy="1977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81951" y="817317"/>
            <a:ext cx="3224661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Verdana, Arial, Helvetica, sans-serif"/>
              </a:rPr>
              <a:t>Berdasarkan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prinsip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Hund</a:t>
            </a:r>
            <a:r>
              <a:rPr lang="en-US" sz="2400" dirty="0">
                <a:latin typeface="Verdana, Arial, Helvetica, sans-serif"/>
              </a:rPr>
              <a:t>, </a:t>
            </a:r>
            <a:r>
              <a:rPr lang="en-US" sz="2400" dirty="0" err="1">
                <a:latin typeface="Verdana, Arial, Helvetica, sans-serif"/>
              </a:rPr>
              <a:t>maka</a:t>
            </a:r>
            <a:r>
              <a:rPr lang="en-US" sz="2400" dirty="0">
                <a:latin typeface="Verdana, Arial, Helvetica, sans-serif"/>
              </a:rPr>
              <a:t> 1 </a:t>
            </a:r>
            <a:r>
              <a:rPr lang="en-US" sz="2400" dirty="0" err="1">
                <a:latin typeface="Verdana, Arial, Helvetica, sans-serif"/>
              </a:rPr>
              <a:t>elektron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dari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lintasan</a:t>
            </a:r>
            <a:r>
              <a:rPr lang="en-US" sz="2400" dirty="0">
                <a:latin typeface="Verdana, Arial, Helvetica, sans-serif"/>
              </a:rPr>
              <a:t> 2s </a:t>
            </a:r>
            <a:r>
              <a:rPr lang="en-US" sz="2400" dirty="0" err="1">
                <a:latin typeface="Verdana, Arial, Helvetica, sans-serif"/>
              </a:rPr>
              <a:t>akan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berpindah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ke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lintasan</a:t>
            </a:r>
            <a:r>
              <a:rPr lang="en-US" sz="2400" dirty="0">
                <a:latin typeface="Verdana, Arial, Helvetica, sans-serif"/>
              </a:rPr>
              <a:t> 2pz, </a:t>
            </a:r>
            <a:r>
              <a:rPr lang="en-US" sz="2400" dirty="0" err="1">
                <a:latin typeface="Verdana, Arial, Helvetica, sans-serif"/>
              </a:rPr>
              <a:t>sehingga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ada</a:t>
            </a:r>
            <a:r>
              <a:rPr lang="en-US" sz="2400" dirty="0">
                <a:latin typeface="Verdana, Arial, Helvetica, sans-serif"/>
              </a:rPr>
              <a:t> 4 </a:t>
            </a:r>
            <a:r>
              <a:rPr lang="en-US" sz="2400" dirty="0" err="1">
                <a:latin typeface="Verdana, Arial, Helvetica, sans-serif"/>
              </a:rPr>
              <a:t>elektron</a:t>
            </a:r>
            <a:r>
              <a:rPr lang="en-US" sz="2400" dirty="0">
                <a:latin typeface="Verdana, Arial, Helvetica, sans-serif"/>
              </a:rPr>
              <a:t> yang </a:t>
            </a:r>
            <a:r>
              <a:rPr lang="en-US" sz="2400" dirty="0" err="1">
                <a:latin typeface="Verdana, Arial, Helvetica, sans-serif"/>
              </a:rPr>
              <a:t>tidak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berpasangan</a:t>
            </a:r>
            <a:r>
              <a:rPr lang="en-US" sz="2400" dirty="0">
                <a:latin typeface="Verdana, Arial, Helvetica, sans-serif"/>
              </a:rPr>
              <a:t>. </a:t>
            </a:r>
          </a:p>
          <a:p>
            <a:endParaRPr lang="en-US" sz="2400" dirty="0">
              <a:latin typeface="Verdana, Arial, Helvetica, sans-serif"/>
            </a:endParaRPr>
          </a:p>
          <a:p>
            <a:r>
              <a:rPr lang="en-US" sz="2400" dirty="0" err="1">
                <a:latin typeface="Verdana, Arial, Helvetica, sans-serif"/>
              </a:rPr>
              <a:t>Oleh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karena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itu</a:t>
            </a:r>
            <a:r>
              <a:rPr lang="en-US" sz="2400" dirty="0">
                <a:latin typeface="Verdana, Arial, Helvetica, sans-serif"/>
              </a:rPr>
              <a:t> agar </a:t>
            </a:r>
            <a:r>
              <a:rPr lang="en-US" sz="2400" dirty="0" err="1">
                <a:latin typeface="Verdana, Arial, Helvetica, sans-serif"/>
              </a:rPr>
              <a:t>semua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orbitalnya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penuh</a:t>
            </a:r>
            <a:r>
              <a:rPr lang="en-US" sz="2400" dirty="0">
                <a:latin typeface="Verdana, Arial, Helvetica, sans-serif"/>
              </a:rPr>
              <a:t>, </a:t>
            </a:r>
            <a:r>
              <a:rPr lang="en-US" sz="2400" dirty="0" err="1">
                <a:latin typeface="Verdana, Arial, Helvetica, sans-serif"/>
              </a:rPr>
              <a:t>maka</a:t>
            </a:r>
            <a:r>
              <a:rPr lang="en-US" sz="2400" dirty="0">
                <a:latin typeface="Verdana, Arial, Helvetica, sans-serif"/>
              </a:rPr>
              <a:t> atom </a:t>
            </a:r>
            <a:r>
              <a:rPr lang="en-US" sz="2400" dirty="0" err="1">
                <a:latin typeface="Verdana, Arial, Helvetica, sans-serif"/>
              </a:rPr>
              <a:t>karbon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berikatan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dengan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unsur</a:t>
            </a:r>
            <a:r>
              <a:rPr lang="en-US" sz="2400" dirty="0">
                <a:latin typeface="Verdana, Arial, Helvetica, sans-serif"/>
              </a:rPr>
              <a:t> yang </a:t>
            </a:r>
            <a:r>
              <a:rPr lang="en-US" sz="2400" dirty="0" err="1">
                <a:latin typeface="Verdana, Arial, Helvetica, sans-serif"/>
              </a:rPr>
              <a:t>dapat</a:t>
            </a:r>
            <a:r>
              <a:rPr lang="en-US" sz="2400" dirty="0">
                <a:latin typeface="Verdana, Arial, Helvetica, sans-serif"/>
              </a:rPr>
              <a:t> </a:t>
            </a:r>
            <a:r>
              <a:rPr lang="en-US" sz="2400" dirty="0" err="1">
                <a:latin typeface="Verdana, Arial, Helvetica, sans-serif"/>
              </a:rPr>
              <a:t>memberikan</a:t>
            </a:r>
            <a:r>
              <a:rPr lang="en-US" sz="2400" dirty="0">
                <a:latin typeface="Verdana, Arial, Helvetica, sans-serif"/>
              </a:rPr>
              <a:t> 4 </a:t>
            </a:r>
            <a:r>
              <a:rPr lang="en-US" sz="2400" dirty="0" err="1">
                <a:latin typeface="Verdana, Arial, Helvetica, sans-serif"/>
              </a:rPr>
              <a:t>elektron</a:t>
            </a:r>
            <a:r>
              <a:rPr lang="en-US" sz="2400" dirty="0">
                <a:latin typeface="Verdana, Arial, Helvetica, sans-serif"/>
              </a:rPr>
              <a:t>. </a:t>
            </a:r>
            <a:endParaRPr lang="en-US" sz="2400" dirty="0"/>
          </a:p>
        </p:txBody>
      </p:sp>
      <p:sp>
        <p:nvSpPr>
          <p:cNvPr id="8" name="Curved Up Arrow 7"/>
          <p:cNvSpPr/>
          <p:nvPr/>
        </p:nvSpPr>
        <p:spPr>
          <a:xfrm>
            <a:off x="4456090" y="3863662"/>
            <a:ext cx="2730321" cy="669701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87654" y="3081894"/>
            <a:ext cx="0" cy="55157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881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atom </a:t>
            </a:r>
            <a:r>
              <a:rPr lang="en-US" dirty="0" err="1"/>
              <a:t>penting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2430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800" dirty="0"/>
              <a:t>8</a:t>
            </a:r>
            <a:r>
              <a:rPr lang="en-US" dirty="0"/>
              <a:t> </a:t>
            </a:r>
            <a:r>
              <a:rPr lang="en-US" sz="5400" dirty="0"/>
              <a:t>O</a:t>
            </a:r>
            <a:r>
              <a:rPr lang="en-US" sz="4800" dirty="0"/>
              <a:t> :</a:t>
            </a:r>
          </a:p>
          <a:p>
            <a:pPr marL="0" indent="0">
              <a:buNone/>
            </a:pPr>
            <a:r>
              <a:rPr lang="en-US" sz="4800" dirty="0"/>
              <a:t>				 1s    2s         2p</a:t>
            </a:r>
          </a:p>
          <a:p>
            <a:pPr marL="0" indent="0">
              <a:buNone/>
            </a:pPr>
            <a:r>
              <a:rPr lang="en-US" sz="4800" dirty="0"/>
              <a:t>  </a:t>
            </a:r>
            <a:r>
              <a:rPr lang="en-US" sz="3200" dirty="0"/>
              <a:t>9</a:t>
            </a:r>
            <a:r>
              <a:rPr lang="en-US" sz="5400" dirty="0"/>
              <a:t>F : 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 err="1">
                <a:solidFill>
                  <a:srgbClr val="FF0000"/>
                </a:solidFill>
              </a:rPr>
              <a:t>Elektron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valensi</a:t>
            </a:r>
            <a:r>
              <a:rPr lang="en-US" sz="3000" dirty="0">
                <a:solidFill>
                  <a:srgbClr val="FF0000"/>
                </a:solidFill>
              </a:rPr>
              <a:t> : ∑ (lone </a:t>
            </a:r>
            <a:r>
              <a:rPr lang="en-US" sz="3000" dirty="0" err="1">
                <a:solidFill>
                  <a:srgbClr val="FF0000"/>
                </a:solidFill>
              </a:rPr>
              <a:t>pair+bonded</a:t>
            </a:r>
            <a:r>
              <a:rPr lang="en-US" sz="3000" dirty="0">
                <a:solidFill>
                  <a:srgbClr val="FF0000"/>
                </a:solidFill>
              </a:rPr>
              <a:t> electron)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0276" y="4315008"/>
            <a:ext cx="811369" cy="8242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95984" y="2588654"/>
            <a:ext cx="811369" cy="8242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83628" y="2588654"/>
            <a:ext cx="811369" cy="8242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6978" y="2580068"/>
            <a:ext cx="811369" cy="8242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65303" y="2588654"/>
            <a:ext cx="811369" cy="8242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39646" y="2742126"/>
            <a:ext cx="0" cy="51515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13161" y="2747493"/>
            <a:ext cx="0" cy="51515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70113" y="2747493"/>
            <a:ext cx="0" cy="51515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15214" y="2725408"/>
            <a:ext cx="2146" cy="5258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342894" y="2718742"/>
            <a:ext cx="2146" cy="5258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81952" y="2718742"/>
            <a:ext cx="2146" cy="5258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411961" y="2736760"/>
            <a:ext cx="2146" cy="5258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562745" y="2756079"/>
            <a:ext cx="2142" cy="528881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797219" y="2588654"/>
            <a:ext cx="811369" cy="8242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46978" y="4297837"/>
            <a:ext cx="811369" cy="8242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65303" y="4285544"/>
            <a:ext cx="811369" cy="8242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83628" y="4315008"/>
            <a:ext cx="811369" cy="8242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33962" y="4332180"/>
            <a:ext cx="811369" cy="8242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077589" y="4434104"/>
            <a:ext cx="2146" cy="5258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177946" y="4434104"/>
            <a:ext cx="2146" cy="5258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323999" y="4434104"/>
            <a:ext cx="2146" cy="5258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409519" y="4434104"/>
            <a:ext cx="2146" cy="5258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569215" y="4434104"/>
            <a:ext cx="2146" cy="5258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23362" y="4459634"/>
            <a:ext cx="3503" cy="50035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589958" y="4459634"/>
            <a:ext cx="3503" cy="50035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369423" y="4476953"/>
            <a:ext cx="3503" cy="50035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46379" y="4476953"/>
            <a:ext cx="3503" cy="50035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5956183" y="2410919"/>
            <a:ext cx="2382982" cy="1219200"/>
          </a:xfrm>
          <a:prstGeom prst="wedgeEllipseCallout">
            <a:avLst>
              <a:gd name="adj1" fmla="val 78410"/>
              <a:gd name="adj2" fmla="val -8977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Callout 35"/>
          <p:cNvSpPr/>
          <p:nvPr/>
        </p:nvSpPr>
        <p:spPr>
          <a:xfrm>
            <a:off x="3817708" y="2332526"/>
            <a:ext cx="2138475" cy="1219200"/>
          </a:xfrm>
          <a:prstGeom prst="wedgeEllipseCallout">
            <a:avLst>
              <a:gd name="adj1" fmla="val 62712"/>
              <a:gd name="adj2" fmla="val -7954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7827818" y="1427665"/>
            <a:ext cx="25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bonded electron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42815" y="1446268"/>
            <a:ext cx="144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lone pair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7079805" y="4100213"/>
            <a:ext cx="1451732" cy="1219200"/>
          </a:xfrm>
          <a:prstGeom prst="wedgeEllipseCallout">
            <a:avLst>
              <a:gd name="adj1" fmla="val 107040"/>
              <a:gd name="adj2" fmla="val -2193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Callout 39"/>
          <p:cNvSpPr/>
          <p:nvPr/>
        </p:nvSpPr>
        <p:spPr>
          <a:xfrm>
            <a:off x="3859905" y="4102200"/>
            <a:ext cx="3185674" cy="1219200"/>
          </a:xfrm>
          <a:prstGeom prst="wedgeEllipseCallout">
            <a:avLst>
              <a:gd name="adj1" fmla="val 38792"/>
              <a:gd name="adj2" fmla="val -22727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27135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18181</TotalTime>
  <Words>1135</Words>
  <Application>Microsoft Office PowerPoint</Application>
  <PresentationFormat>Widescreen</PresentationFormat>
  <Paragraphs>166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Trebuchet MS</vt:lpstr>
      <vt:lpstr>Verdana, Arial, Helvetica, sans-serif</vt:lpstr>
      <vt:lpstr>Wingdings</vt:lpstr>
      <vt:lpstr>Wingdings 3</vt:lpstr>
      <vt:lpstr>Facet</vt:lpstr>
      <vt:lpstr>IKATAN ANTAR MOLEKUL</vt:lpstr>
      <vt:lpstr>POLARITAS</vt:lpstr>
      <vt:lpstr>PowerPoint Presentation</vt:lpstr>
      <vt:lpstr>IKATAN KOVALEN POLAR &amp; NON POLAR</vt:lpstr>
      <vt:lpstr>PowerPoint Presentation</vt:lpstr>
      <vt:lpstr>Elektron valensi (valence electron) dan pasangan elektron bebas (lone pair)</vt:lpstr>
      <vt:lpstr>Elektron valensi</vt:lpstr>
      <vt:lpstr>Konfigurasi elektron beberapa atom penting</vt:lpstr>
      <vt:lpstr>Konfigurasi elektron beberapa atom penting</vt:lpstr>
      <vt:lpstr>Atom Oksigen</vt:lpstr>
      <vt:lpstr>PowerPoint Presentation</vt:lpstr>
      <vt:lpstr>IKATAN HIDROGEN</vt:lpstr>
      <vt:lpstr>IKATAN HIDROGEN</vt:lpstr>
      <vt:lpstr>PowerPoint Presentation</vt:lpstr>
      <vt:lpstr>JENIS IKATAN HIDROGEN</vt:lpstr>
      <vt:lpstr>SIFAT-SIFAT IKATAN HIDROGEN</vt:lpstr>
      <vt:lpstr>Contoh ikatan hidrogen : molekul air</vt:lpstr>
      <vt:lpstr>Contoh ikatan hidrogen : molekul metanol</vt:lpstr>
      <vt:lpstr>Contoh ikatan hidrogen : molekul amonia </vt:lpstr>
      <vt:lpstr>Contoh ikatan hidrogen : molekul asam karboksilat dan alkohol </vt:lpstr>
      <vt:lpstr>PowerPoint Presentation</vt:lpstr>
      <vt:lpstr>1. Titik didih molekul</vt:lpstr>
      <vt:lpstr>PowerPoint Presentation</vt:lpstr>
      <vt:lpstr>PowerPoint Presentation</vt:lpstr>
      <vt:lpstr>Review</vt:lpstr>
      <vt:lpstr>Dua senyawa isomer</vt:lpstr>
      <vt:lpstr>PowerPoint Presentation</vt:lpstr>
      <vt:lpstr>SIFAT SENYAWA DENGAN IKATAN HIDROGEN</vt:lpstr>
      <vt:lpstr>PowerPoint Presentation</vt:lpstr>
      <vt:lpstr>PowerPoint Presentation</vt:lpstr>
      <vt:lpstr>Latihan</vt:lpstr>
      <vt:lpstr>Ikatan Van der Waals</vt:lpstr>
      <vt:lpstr>GAYA TARIK VAN DER WAALS</vt:lpstr>
      <vt:lpstr>PowerPoint Presentation</vt:lpstr>
      <vt:lpstr>Gaya Tarik  Van der Waals</vt:lpstr>
      <vt:lpstr>Gaya Tarik Van der Waals</vt:lpstr>
      <vt:lpstr>Gaya Tarik Van der Waals</vt:lpstr>
      <vt:lpstr>Interaksi dipol-dipol</vt:lpstr>
      <vt:lpstr>DIPOLE—DIPOLE INTERACTIONS</vt:lpstr>
      <vt:lpstr>Ion-ion interaction</vt:lpstr>
      <vt:lpstr>Kekuatan gaya ikatan antar molekul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IKATAN ANTAR MOLEKUL</dc:title>
  <dc:creator>user</dc:creator>
  <cp:lastModifiedBy>Dwi Ardiana</cp:lastModifiedBy>
  <cp:revision>162</cp:revision>
  <cp:lastPrinted>2020-03-02T01:37:41Z</cp:lastPrinted>
  <dcterms:created xsi:type="dcterms:W3CDTF">2017-03-07T12:00:25Z</dcterms:created>
  <dcterms:modified xsi:type="dcterms:W3CDTF">2023-03-11T12:18:37Z</dcterms:modified>
</cp:coreProperties>
</file>