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64" r:id="rId2"/>
    <p:sldId id="265" r:id="rId3"/>
    <p:sldId id="266" r:id="rId4"/>
    <p:sldId id="257" r:id="rId5"/>
    <p:sldId id="290" r:id="rId6"/>
    <p:sldId id="289" r:id="rId7"/>
    <p:sldId id="267" r:id="rId8"/>
    <p:sldId id="270" r:id="rId9"/>
    <p:sldId id="292" r:id="rId10"/>
    <p:sldId id="293" r:id="rId11"/>
    <p:sldId id="294" r:id="rId12"/>
    <p:sldId id="295" r:id="rId13"/>
    <p:sldId id="296" r:id="rId14"/>
    <p:sldId id="286" r:id="rId15"/>
    <p:sldId id="287" r:id="rId16"/>
    <p:sldId id="269" r:id="rId17"/>
    <p:sldId id="271" r:id="rId18"/>
    <p:sldId id="307" r:id="rId19"/>
    <p:sldId id="272" r:id="rId20"/>
    <p:sldId id="297" r:id="rId21"/>
    <p:sldId id="274" r:id="rId22"/>
    <p:sldId id="276" r:id="rId23"/>
    <p:sldId id="275" r:id="rId24"/>
    <p:sldId id="301" r:id="rId25"/>
    <p:sldId id="302" r:id="rId26"/>
    <p:sldId id="305" r:id="rId27"/>
    <p:sldId id="303" r:id="rId28"/>
    <p:sldId id="308" r:id="rId29"/>
    <p:sldId id="277" r:id="rId30"/>
    <p:sldId id="298" r:id="rId31"/>
    <p:sldId id="299" r:id="rId32"/>
    <p:sldId id="278" r:id="rId33"/>
    <p:sldId id="279" r:id="rId34"/>
    <p:sldId id="280" r:id="rId35"/>
    <p:sldId id="281" r:id="rId36"/>
    <p:sldId id="309" r:id="rId37"/>
    <p:sldId id="282" r:id="rId38"/>
    <p:sldId id="310" r:id="rId39"/>
    <p:sldId id="283" r:id="rId40"/>
    <p:sldId id="311" r:id="rId41"/>
    <p:sldId id="284" r:id="rId42"/>
    <p:sldId id="285" r:id="rId43"/>
    <p:sldId id="26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28" autoAdjust="0"/>
    <p:restoredTop sz="9466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49ED6E-D208-46B7-A262-2F3DACA4E182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B1220-E2EB-4410-8E6B-51F694A22C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9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84FCB8-165B-4964-8424-28500B4BDB1C}" type="slidenum">
              <a:rPr lang="en-US"/>
              <a:pPr/>
              <a:t>1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8302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84FCB8-165B-4964-8424-28500B4BDB1C}" type="slidenum">
              <a:rPr lang="en-US"/>
              <a:pPr/>
              <a:t>2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292615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E84FCB8-165B-4964-8424-28500B4BDB1C}" type="slidenum">
              <a:rPr lang="en-US"/>
              <a:pPr/>
              <a:t>3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5235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A6B18-8F28-48C7-8389-434CE3E1F625}" type="datetimeFigureOut">
              <a:rPr lang="en-US" smtClean="0"/>
              <a:pPr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CCB68-DBBD-4FD7-9468-943B8CD499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materi%202014%20genap\Pekerjaan%20Sosial\orped%20ABMR\TOPIK%20ANTV%20Ati%20Hasyim,%20Tunagrahita%20Peraih%20Medali%20Emas%20di%20Athena.wmv" TargetMode="Externa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materi%202014%20genap\Pekerjaan%20Sosial\orped%20ABMR\We're%20More%20Alike%20Than%20Different.wmv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8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/>
              <a:t>3</a:t>
            </a:r>
            <a:endParaRPr lang="en-US" sz="20800" b="1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-214338"/>
            <a:ext cx="7715304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0" y="428604"/>
            <a:ext cx="9144000" cy="64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BISAKAH </a:t>
            </a: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id-ID" sz="4000" dirty="0" smtClean="0">
                <a:solidFill>
                  <a:schemeClr val="bg1"/>
                </a:solidFill>
                <a:latin typeface="Arial Black" pitchFamily="34" charset="0"/>
              </a:rPr>
              <a:t>GI </a:t>
            </a:r>
            <a:r>
              <a:rPr lang="en-US" sz="4000" dirty="0" smtClean="0">
                <a:solidFill>
                  <a:schemeClr val="bg1"/>
                </a:solidFill>
                <a:latin typeface="Arial Black" pitchFamily="34" charset="0"/>
              </a:rPr>
              <a:t>BERPRESTASI</a:t>
            </a:r>
            <a:r>
              <a:rPr lang="id-ID" sz="40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id-ID" sz="40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d-ID" sz="34400" dirty="0" smtClean="0">
                <a:solidFill>
                  <a:srgbClr val="FFFF00"/>
                </a:solidFill>
                <a:latin typeface="Arial Black" pitchFamily="34" charset="0"/>
              </a:rPr>
              <a:t>?</a:t>
            </a:r>
            <a:endParaRPr kumimoji="0" lang="en-US" sz="34400" b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OPIK ANTV Ati Hasyim, Tunagrahita Peraih Medali Emas di Athena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915173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24" y="6143644"/>
            <a:ext cx="3614718" cy="4286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2800" b="1" i="1" dirty="0" smtClean="0">
                <a:solidFill>
                  <a:srgbClr val="FF0000"/>
                </a:solidFill>
                <a:latin typeface="Alpine" pitchFamily="2" charset="0"/>
              </a:rPr>
              <a:t>Dewi Sri Rejeki,M.Pd</a:t>
            </a:r>
            <a:endParaRPr lang="en-US" sz="2800" b="1" i="1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0" y="1428736"/>
            <a:ext cx="8643966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Mulyono</a:t>
            </a:r>
            <a:r>
              <a:rPr lang="en-US" sz="2400" b="1" dirty="0" smtClean="0">
                <a:solidFill>
                  <a:srgbClr val="FFFF00"/>
                </a:solidFill>
              </a:rPr>
              <a:t> Abdurrahman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Sudjadi</a:t>
            </a:r>
            <a:r>
              <a:rPr lang="en-US" sz="2400" b="1" dirty="0" smtClean="0">
                <a:solidFill>
                  <a:srgbClr val="FFFF00"/>
                </a:solidFill>
              </a:rPr>
              <a:t> S. (1994: 19) </a:t>
            </a:r>
          </a:p>
          <a:p>
            <a:pPr marL="628650"/>
            <a:r>
              <a:rPr lang="id-ID" sz="2400" dirty="0" smtClean="0">
                <a:solidFill>
                  <a:schemeClr val="bg1"/>
                </a:solidFill>
              </a:rPr>
              <a:t>AGI </a:t>
            </a:r>
            <a:r>
              <a:rPr lang="en-US" sz="2400" dirty="0" err="1" smtClean="0">
                <a:solidFill>
                  <a:schemeClr val="bg1"/>
                </a:solidFill>
              </a:rPr>
              <a:t>ditandai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oleh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utamanya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adalah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kelemahan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berpikir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bernalar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Akibat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kelemahan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tersebut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anak</a:t>
            </a:r>
            <a:r>
              <a:rPr lang="en-US" sz="2400" dirty="0" smtClean="0">
                <a:solidFill>
                  <a:schemeClr val="bg1"/>
                </a:solidFill>
              </a:rPr>
              <a:t> tuna </a:t>
            </a:r>
            <a:r>
              <a:rPr lang="en-US" sz="2400" dirty="0" err="1" smtClean="0">
                <a:solidFill>
                  <a:schemeClr val="bg1"/>
                </a:solidFill>
              </a:rPr>
              <a:t>grahita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memiliki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kemampuan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belajar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adaptasi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bawah</a:t>
            </a:r>
            <a:r>
              <a:rPr lang="en-US" sz="2400" dirty="0" smtClean="0">
                <a:solidFill>
                  <a:schemeClr val="bg1"/>
                </a:solidFill>
              </a:rPr>
              <a:t> rata-rata”.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rgbClr val="FFFF00"/>
                </a:solidFill>
              </a:rPr>
              <a:t>Lucksogon</a:t>
            </a:r>
            <a:r>
              <a:rPr lang="en-US" sz="2400" b="1" dirty="0" smtClean="0">
                <a:solidFill>
                  <a:srgbClr val="FFFF00"/>
                </a:solidFill>
              </a:rPr>
              <a:t> Et.al (2002:1)</a:t>
            </a:r>
          </a:p>
          <a:p>
            <a:pPr marL="571500"/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i="1" dirty="0" smtClean="0">
                <a:solidFill>
                  <a:schemeClr val="bg1"/>
                </a:solidFill>
              </a:rPr>
              <a:t>Mental retardation is a disability characterized by significant limitations both intellectual functioning and in </a:t>
            </a:r>
            <a:r>
              <a:rPr lang="en-US" sz="2400" i="1" dirty="0" err="1" smtClean="0">
                <a:solidFill>
                  <a:schemeClr val="bg1"/>
                </a:solidFill>
              </a:rPr>
              <a:t>behaviour</a:t>
            </a:r>
            <a:r>
              <a:rPr lang="en-US" sz="2400" i="1" dirty="0" smtClean="0">
                <a:solidFill>
                  <a:schemeClr val="bg1"/>
                </a:solidFill>
              </a:rPr>
              <a:t> as expressed in conceptual, social, and </a:t>
            </a:r>
            <a:r>
              <a:rPr lang="en-US" sz="2400" i="1" dirty="0" err="1" smtClean="0">
                <a:solidFill>
                  <a:schemeClr val="bg1"/>
                </a:solidFill>
              </a:rPr>
              <a:t>partical</a:t>
            </a:r>
            <a:r>
              <a:rPr lang="en-US" sz="2400" i="1" dirty="0" smtClean="0">
                <a:solidFill>
                  <a:schemeClr val="bg1"/>
                </a:solidFill>
              </a:rPr>
              <a:t> adaptive skills. </a:t>
            </a:r>
          </a:p>
          <a:p>
            <a:pPr marL="571500"/>
            <a:r>
              <a:rPr lang="en-US" sz="2400" i="1" dirty="0" smtClean="0">
                <a:solidFill>
                  <a:schemeClr val="bg1"/>
                </a:solidFill>
              </a:rPr>
              <a:t>This disability originates before age 18.</a:t>
            </a:r>
            <a:r>
              <a:rPr lang="en-US" sz="2400" dirty="0" smtClean="0">
                <a:solidFill>
                  <a:schemeClr val="bg1"/>
                </a:solidFill>
              </a:rPr>
              <a:t>”</a:t>
            </a:r>
          </a:p>
          <a:p>
            <a:endParaRPr lang="en-US" sz="2400" dirty="0" smtClean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00562" y="6143644"/>
            <a:ext cx="3614718" cy="4286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2800" b="1" i="1" dirty="0" smtClean="0">
                <a:solidFill>
                  <a:srgbClr val="FF0000"/>
                </a:solidFill>
                <a:latin typeface="Alpine" pitchFamily="2" charset="0"/>
              </a:rPr>
              <a:t>Dewi Sri Rejeki,M.Pd</a:t>
            </a:r>
            <a:endParaRPr lang="en-US" sz="2800" b="1" i="1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DEFINISI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735811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</a:rPr>
              <a:t>Japan </a:t>
            </a:r>
            <a:r>
              <a:rPr lang="en-US" sz="2400" b="1" i="1" dirty="0" err="1" smtClean="0">
                <a:solidFill>
                  <a:srgbClr val="FFFF00"/>
                </a:solidFill>
              </a:rPr>
              <a:t>Legue</a:t>
            </a:r>
            <a:r>
              <a:rPr lang="en-US" sz="2400" b="1" i="1" dirty="0" smtClean="0">
                <a:solidFill>
                  <a:srgbClr val="FFFF00"/>
                </a:solidFill>
              </a:rPr>
              <a:t> for the Mentally Retarded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A</a:t>
            </a:r>
            <a:r>
              <a:rPr lang="id-ID" sz="2400" dirty="0" smtClean="0">
                <a:solidFill>
                  <a:schemeClr val="bg1"/>
                </a:solidFill>
              </a:rPr>
              <a:t>GI</a:t>
            </a:r>
            <a:r>
              <a:rPr lang="en-US" sz="2400" i="1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ialah</a:t>
            </a:r>
            <a:r>
              <a:rPr lang="en-US" sz="2400" dirty="0" smtClean="0">
                <a:solidFill>
                  <a:schemeClr val="bg1"/>
                </a:solidFill>
              </a:rPr>
              <a:t> : </a:t>
            </a:r>
          </a:p>
          <a:p>
            <a:pPr marL="457200" indent="-457200">
              <a:buAutoNum type="arabicParenBoth"/>
            </a:pPr>
            <a:r>
              <a:rPr lang="en-US" sz="2400" dirty="0" err="1" smtClean="0">
                <a:solidFill>
                  <a:schemeClr val="bg1"/>
                </a:solidFill>
              </a:rPr>
              <a:t>Fungsi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intelektualnya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lamban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yaitu</a:t>
            </a:r>
            <a:r>
              <a:rPr lang="en-US" sz="2400" dirty="0" smtClean="0">
                <a:solidFill>
                  <a:schemeClr val="bg1"/>
                </a:solidFill>
              </a:rPr>
              <a:t> IQ 70 </a:t>
            </a:r>
            <a:r>
              <a:rPr lang="en-US" sz="2400" dirty="0" err="1" smtClean="0">
                <a:solidFill>
                  <a:schemeClr val="bg1"/>
                </a:solidFill>
              </a:rPr>
              <a:t>ke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bawah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berdasarkan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tes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intelegensi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baku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pPr marL="457200" indent="-457200">
              <a:buAutoNum type="arabicParenBoth"/>
            </a:pPr>
            <a:r>
              <a:rPr lang="en-US" sz="2400" dirty="0" err="1" smtClean="0">
                <a:solidFill>
                  <a:schemeClr val="bg1"/>
                </a:solidFill>
              </a:rPr>
              <a:t>Kekurangan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perilaku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adaptif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457200" indent="-457200">
              <a:buAutoNum type="arabicParenBoth"/>
            </a:pPr>
            <a:r>
              <a:rPr lang="en-US" sz="2400" dirty="0" err="1" smtClean="0">
                <a:solidFill>
                  <a:schemeClr val="bg1"/>
                </a:solidFill>
              </a:rPr>
              <a:t>Terjadi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perkembangan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yaitu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konsepsi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usia</a:t>
            </a:r>
            <a:r>
              <a:rPr lang="en-US" sz="2400" dirty="0" smtClean="0">
                <a:solidFill>
                  <a:schemeClr val="bg1"/>
                </a:solidFill>
              </a:rPr>
              <a:t> 18 </a:t>
            </a:r>
            <a:r>
              <a:rPr lang="en-US" sz="2400" dirty="0" err="1" smtClean="0">
                <a:solidFill>
                  <a:schemeClr val="bg1"/>
                </a:solidFill>
              </a:rPr>
              <a:t>tahun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 1 dan 2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1.Jelaskan pengertian </a:t>
            </a:r>
            <a:r>
              <a:rPr lang="id-ID" dirty="0" smtClean="0"/>
              <a:t>AGI </a:t>
            </a:r>
            <a:r>
              <a:rPr lang="id-ID" dirty="0" smtClean="0"/>
              <a:t>menurut ahli !</a:t>
            </a:r>
          </a:p>
          <a:p>
            <a:r>
              <a:rPr lang="id-ID" dirty="0" smtClean="0"/>
              <a:t>2.Jelaskan </a:t>
            </a:r>
            <a:r>
              <a:rPr lang="id-ID" dirty="0" smtClean="0"/>
              <a:t>AGI menurut </a:t>
            </a:r>
            <a:r>
              <a:rPr lang="id-ID" dirty="0" smtClean="0"/>
              <a:t>anda !</a:t>
            </a:r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24" y="6143644"/>
            <a:ext cx="3614718" cy="4286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2800" b="1" i="1" dirty="0" smtClean="0">
                <a:solidFill>
                  <a:srgbClr val="FF0000"/>
                </a:solidFill>
                <a:latin typeface="Alpine" pitchFamily="2" charset="0"/>
              </a:rPr>
              <a:t>Dewi Sri Rejeki,M.Pd</a:t>
            </a:r>
            <a:endParaRPr lang="en-US" sz="2800" b="1" i="1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ISTILAH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34" y="2000240"/>
            <a:ext cx="3500462" cy="3929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Mental retardation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Mental deficiency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Metally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defective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aseline="0" dirty="0" smtClean="0">
                <a:solidFill>
                  <a:schemeClr val="bg1"/>
                </a:solidFill>
              </a:rPr>
              <a:t>Mentally handicapped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Feeblemindedness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Mental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subnormality</a:t>
            </a:r>
            <a:endParaRPr kumimoji="0" lang="en-US" sz="24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aseline="0" dirty="0" smtClean="0">
                <a:solidFill>
                  <a:schemeClr val="bg1"/>
                </a:solidFill>
              </a:rPr>
              <a:t>Amentia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Oligophrenia</a:t>
            </a:r>
            <a:endParaRPr kumimoji="0" lang="en-US" sz="24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0" y="2000240"/>
            <a:ext cx="3357586" cy="40719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lang="en-US" sz="2400" baseline="0" dirty="0" err="1" smtClean="0">
                <a:solidFill>
                  <a:schemeClr val="bg1"/>
                </a:solidFill>
              </a:rPr>
              <a:t>Lemah</a:t>
            </a:r>
            <a:r>
              <a:rPr lang="en-US" sz="2400" baseline="0" dirty="0" smtClean="0">
                <a:solidFill>
                  <a:schemeClr val="bg1"/>
                </a:solidFill>
              </a:rPr>
              <a:t> </a:t>
            </a:r>
            <a:r>
              <a:rPr lang="en-US" sz="2400" baseline="0" dirty="0" err="1" smtClean="0">
                <a:solidFill>
                  <a:schemeClr val="bg1"/>
                </a:solidFill>
              </a:rPr>
              <a:t>ingatan</a:t>
            </a:r>
            <a:endParaRPr lang="en-US" sz="2400" baseline="0" dirty="0" smtClean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Lemah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otak</a:t>
            </a:r>
            <a:endParaRPr kumimoji="0" lang="en-US" sz="24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lang="en-US" sz="2400" baseline="0" dirty="0" err="1" smtClean="0">
                <a:solidFill>
                  <a:schemeClr val="bg1"/>
                </a:solidFill>
              </a:rPr>
              <a:t>Lemah</a:t>
            </a:r>
            <a:r>
              <a:rPr lang="en-US" sz="2400" baseline="0" dirty="0" smtClean="0">
                <a:solidFill>
                  <a:schemeClr val="bg1"/>
                </a:solidFill>
              </a:rPr>
              <a:t> </a:t>
            </a:r>
            <a:r>
              <a:rPr lang="en-US" sz="2400" baseline="0" dirty="0" err="1" smtClean="0">
                <a:solidFill>
                  <a:schemeClr val="bg1"/>
                </a:solidFill>
              </a:rPr>
              <a:t>pikiran</a:t>
            </a:r>
            <a:endParaRPr lang="en-US" sz="2400" baseline="0" dirty="0" smtClean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Cacat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mental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lang="en-US" sz="2400" baseline="0" dirty="0" err="1" smtClean="0">
                <a:solidFill>
                  <a:schemeClr val="bg1"/>
                </a:solidFill>
              </a:rPr>
              <a:t>Terbelakang</a:t>
            </a:r>
            <a:r>
              <a:rPr lang="en-US" sz="2400" baseline="0" dirty="0" smtClean="0">
                <a:solidFill>
                  <a:schemeClr val="bg1"/>
                </a:solidFill>
              </a:rPr>
              <a:t> mental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Idiot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lang="en-US" sz="2400" baseline="0" dirty="0" err="1" smtClean="0">
                <a:solidFill>
                  <a:schemeClr val="bg1"/>
                </a:solidFill>
              </a:rPr>
              <a:t>Tunagrahita</a:t>
            </a:r>
            <a:endParaRPr lang="en-US" sz="2400" baseline="0" dirty="0" smtClean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Anak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Berkemampuan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Mental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Rendah</a:t>
            </a:r>
            <a:r>
              <a:rPr kumimoji="0" lang="id-ID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 (ABMR)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 startAt="9"/>
              <a:tabLst/>
              <a:defRPr/>
            </a:pPr>
            <a:r>
              <a:rPr lang="id-ID" sz="2400" baseline="0" dirty="0" smtClean="0">
                <a:solidFill>
                  <a:schemeClr val="bg1"/>
                </a:solidFill>
              </a:rPr>
              <a:t>Anak</a:t>
            </a:r>
            <a:r>
              <a:rPr lang="id-ID" sz="2400" dirty="0" smtClean="0">
                <a:solidFill>
                  <a:schemeClr val="bg1"/>
                </a:solidFill>
              </a:rPr>
              <a:t> Gangguan Intelektual (AGI)</a:t>
            </a: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8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 dirty="0" smtClean="0"/>
              <a:t>2</a:t>
            </a:r>
            <a:endParaRPr lang="en-US" sz="20800" b="1" dirty="0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  <a:solidFill>
            <a:schemeClr val="tx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>
              <a:buNone/>
            </a:pPr>
            <a:endParaRPr lang="id-ID" sz="6600" dirty="0" smtClean="0"/>
          </a:p>
          <a:p>
            <a:pPr algn="ctr">
              <a:buNone/>
            </a:pPr>
            <a:r>
              <a:rPr lang="id-ID" sz="6600" dirty="0" smtClean="0"/>
              <a:t>KLASIFIKASI DAN PREVALENSI </a:t>
            </a:r>
            <a:r>
              <a:rPr lang="id-ID" sz="6600" dirty="0" smtClean="0"/>
              <a:t>AGI</a:t>
            </a:r>
            <a:endParaRPr lang="id-ID" sz="6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24" y="6143644"/>
            <a:ext cx="3614718" cy="4286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2800" b="1" i="1" dirty="0" smtClean="0">
                <a:solidFill>
                  <a:srgbClr val="FF0000"/>
                </a:solidFill>
                <a:latin typeface="Alpine" pitchFamily="2" charset="0"/>
              </a:rPr>
              <a:t>Dewi Sri Rejeki, M.Pd</a:t>
            </a:r>
            <a:endParaRPr lang="en-US" sz="2800" b="1" i="1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KLASIFIKASI (KLINIS)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34" y="1357298"/>
            <a:ext cx="807249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lvl="3" indent="-457200"/>
            <a:r>
              <a:rPr lang="en-US" sz="2400" b="1" dirty="0" smtClean="0">
                <a:solidFill>
                  <a:srgbClr val="FFFF00"/>
                </a:solidFill>
              </a:rPr>
              <a:t>1.Down Syndrome (Mongoloid)</a:t>
            </a:r>
          </a:p>
          <a:p>
            <a:pPr marL="457200" lvl="3"/>
            <a:r>
              <a:rPr lang="en-US" sz="2400" b="1" dirty="0" err="1" smtClean="0">
                <a:solidFill>
                  <a:schemeClr val="bg1"/>
                </a:solidFill>
              </a:rPr>
              <a:t>Ciri-ciri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raut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muka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seperti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mongol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mata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sipit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lidah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tebal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berbelah-belah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telinga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kecil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makin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dewasa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kulitnya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makin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kasar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lingkar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tengkorak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kecil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457200" lvl="3"/>
            <a:endParaRPr lang="en-US" sz="2400" dirty="0" smtClean="0">
              <a:solidFill>
                <a:schemeClr val="bg1"/>
              </a:solidFill>
            </a:endParaRPr>
          </a:p>
          <a:p>
            <a:pPr marL="0" lvl="3"/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Kretin</a:t>
            </a:r>
            <a:r>
              <a:rPr lang="en-US" sz="2400" b="1" dirty="0" smtClean="0">
                <a:solidFill>
                  <a:srgbClr val="FFFF00"/>
                </a:solidFill>
              </a:rPr>
              <a:t> (</a:t>
            </a:r>
            <a:r>
              <a:rPr lang="en-US" sz="2400" b="1" dirty="0" err="1" smtClean="0">
                <a:solidFill>
                  <a:srgbClr val="FFFF00"/>
                </a:solidFill>
              </a:rPr>
              <a:t>Cebol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pPr marL="400050" lvl="3"/>
            <a:r>
              <a:rPr lang="en-US" sz="2400" b="1" dirty="0" err="1" smtClean="0">
                <a:solidFill>
                  <a:schemeClr val="bg1"/>
                </a:solidFill>
              </a:rPr>
              <a:t>Ciri-ciri</a:t>
            </a:r>
            <a:r>
              <a:rPr lang="en-US" sz="2400" b="1" dirty="0" smtClean="0">
                <a:solidFill>
                  <a:schemeClr val="bg1"/>
                </a:solidFill>
              </a:rPr>
              <a:t>: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gemuk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pendek</a:t>
            </a:r>
            <a:r>
              <a:rPr lang="en-US" sz="2400" dirty="0" smtClean="0">
                <a:solidFill>
                  <a:schemeClr val="bg1"/>
                </a:solidFill>
              </a:rPr>
              <a:t>, kaki </a:t>
            </a:r>
            <a:r>
              <a:rPr lang="en-US" sz="2400" dirty="0" err="1" smtClean="0">
                <a:solidFill>
                  <a:schemeClr val="bg1"/>
                </a:solidFill>
              </a:rPr>
              <a:t>tangan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pendek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bengkok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badan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dingin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kulit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kering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tebal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keriput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rambut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kering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pertumbuhan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gigi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terlambat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hidung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lebar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Disebabkan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ganguan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Hyphotyroid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24" y="6143644"/>
            <a:ext cx="3614718" cy="4286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2800" b="1" i="1" dirty="0" smtClean="0">
                <a:solidFill>
                  <a:srgbClr val="FF0000"/>
                </a:solidFill>
                <a:latin typeface="Alpine" pitchFamily="2" charset="0"/>
              </a:rPr>
              <a:t>Dewi Sri Rejeki, M.Pd</a:t>
            </a:r>
            <a:endParaRPr lang="en-US" sz="2800" b="1" i="1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KLASIFIKASI (KLINIS)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34" y="1357298"/>
            <a:ext cx="807249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3"/>
            <a:r>
              <a:rPr lang="en-US" sz="2400" b="1" dirty="0" smtClean="0">
                <a:solidFill>
                  <a:srgbClr val="FFFF00"/>
                </a:solidFill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</a:rPr>
              <a:t>Hydrocephal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00050" lvl="3"/>
            <a:r>
              <a:rPr lang="en-US" sz="2400" b="1" dirty="0" err="1" smtClean="0">
                <a:solidFill>
                  <a:schemeClr val="bg1"/>
                </a:solidFill>
              </a:rPr>
              <a:t>Ciri-ciri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kepala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besar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raut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muka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kecil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pandangan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pendengaran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sempurna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Penyebab</a:t>
            </a:r>
            <a:r>
              <a:rPr lang="en-US" sz="2400" dirty="0" smtClean="0">
                <a:solidFill>
                  <a:schemeClr val="bg1"/>
                </a:solidFill>
              </a:rPr>
              <a:t>: </a:t>
            </a:r>
            <a:r>
              <a:rPr lang="en-US" sz="2400" dirty="0" err="1" smtClean="0">
                <a:solidFill>
                  <a:schemeClr val="bg1"/>
                </a:solidFill>
              </a:rPr>
              <a:t>kelebihan</a:t>
            </a:r>
            <a:r>
              <a:rPr lang="en-US" sz="2400" dirty="0" smtClean="0">
                <a:solidFill>
                  <a:schemeClr val="bg1"/>
                </a:solidFill>
              </a:rPr>
              <a:t>/ </a:t>
            </a:r>
            <a:r>
              <a:rPr lang="en-US" sz="2400" dirty="0" err="1" smtClean="0">
                <a:solidFill>
                  <a:schemeClr val="bg1"/>
                </a:solidFill>
              </a:rPr>
              <a:t>kekurangan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cairan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sistem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penyerapan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seimbang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cairan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dihasilkan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400050" lvl="3"/>
            <a:endParaRPr lang="en-US" sz="2400" b="1" dirty="0" smtClean="0">
              <a:solidFill>
                <a:schemeClr val="bg1"/>
              </a:solidFill>
            </a:endParaRPr>
          </a:p>
          <a:p>
            <a:pPr marL="0" lvl="3"/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Microcephal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macrocephal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brahicephal</a:t>
            </a:r>
            <a:r>
              <a:rPr lang="en-US" sz="2400" b="1" dirty="0" smtClean="0">
                <a:solidFill>
                  <a:srgbClr val="FFFF00"/>
                </a:solidFill>
              </a:rPr>
              <a:t>, </a:t>
            </a:r>
            <a:r>
              <a:rPr lang="en-US" sz="2400" b="1" dirty="0" err="1" smtClean="0">
                <a:solidFill>
                  <a:srgbClr val="FFFF00"/>
                </a:solidFill>
              </a:rPr>
              <a:t>scaphocephal</a:t>
            </a:r>
            <a:endParaRPr lang="en-US" sz="2400" b="1" dirty="0" smtClean="0">
              <a:solidFill>
                <a:srgbClr val="FFFF00"/>
              </a:solidFill>
            </a:endParaRPr>
          </a:p>
          <a:p>
            <a:pPr marL="400050" lvl="3"/>
            <a:r>
              <a:rPr lang="en-US" sz="2400" b="1" dirty="0" err="1" smtClean="0">
                <a:solidFill>
                  <a:schemeClr val="bg1"/>
                </a:solidFill>
              </a:rPr>
              <a:t>Ciri-ciri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</a:p>
          <a:p>
            <a:pPr marL="400050" lvl="3"/>
            <a:r>
              <a:rPr lang="en-US" sz="2400" dirty="0" smtClean="0">
                <a:solidFill>
                  <a:schemeClr val="bg1"/>
                </a:solidFill>
              </a:rPr>
              <a:t>Micro 	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ukuran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kepala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kecil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00050" lvl="3"/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Macro 	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ukuran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kepala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besar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00050" lvl="3"/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Brahi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	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ukuran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kepala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lebar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00050" lvl="3"/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Scapho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	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ukuran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kepala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panjang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00050" lvl="3"/>
            <a:endParaRPr lang="en-US" sz="2400" b="1" dirty="0" smtClean="0">
              <a:solidFill>
                <a:schemeClr val="bg1"/>
              </a:solidFill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24" y="6143644"/>
            <a:ext cx="3614718" cy="4286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2800" b="1" i="1" dirty="0" smtClean="0">
                <a:solidFill>
                  <a:srgbClr val="FF0000"/>
                </a:solidFill>
                <a:latin typeface="Alpine" pitchFamily="2" charset="0"/>
              </a:rPr>
              <a:t>Dewi Sri Rejeki, M.Pd</a:t>
            </a:r>
            <a:endParaRPr lang="en-US" sz="2800" b="1" i="1" dirty="0">
              <a:solidFill>
                <a:srgbClr val="FF0000"/>
              </a:solidFill>
              <a:latin typeface="Alpin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KLASIFIKASI (PENDIDIKAN)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34" y="1357298"/>
            <a:ext cx="807249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400" b="1" dirty="0" err="1" smtClean="0">
                <a:solidFill>
                  <a:srgbClr val="FFFF00"/>
                </a:solidFill>
              </a:rPr>
              <a:t>Mulyono</a:t>
            </a:r>
            <a:r>
              <a:rPr lang="en-US" sz="2400" b="1" dirty="0" smtClean="0">
                <a:solidFill>
                  <a:srgbClr val="FFFF00"/>
                </a:solidFill>
              </a:rPr>
              <a:t> Abdurrahman </a:t>
            </a:r>
            <a:r>
              <a:rPr lang="en-US" sz="2400" b="1" dirty="0" err="1" smtClean="0">
                <a:solidFill>
                  <a:srgbClr val="FFFF00"/>
                </a:solidFill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Sudjadi</a:t>
            </a:r>
            <a:r>
              <a:rPr lang="en-US" sz="2400" b="1" dirty="0" smtClean="0">
                <a:solidFill>
                  <a:srgbClr val="FFFF00"/>
                </a:solidFill>
              </a:rPr>
              <a:t> S. (1999: 26)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400" dirty="0" err="1" smtClean="0">
                <a:solidFill>
                  <a:schemeClr val="bg1"/>
                </a:solidFill>
              </a:rPr>
              <a:t>Taraf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perbatasan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lamban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belajar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the borderline or the slow learner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IQ 70 – 85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didik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educable mentally retarded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IQ 50 – 70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75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latih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trainable mentally retarded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IQ 30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35 </a:t>
            </a:r>
            <a:r>
              <a:rPr lang="en-US" sz="2400" dirty="0" err="1" smtClean="0">
                <a:solidFill>
                  <a:schemeClr val="bg1"/>
                </a:solidFill>
              </a:rPr>
              <a:t>sampai</a:t>
            </a:r>
            <a:r>
              <a:rPr lang="en-US" sz="2400" dirty="0" smtClean="0">
                <a:solidFill>
                  <a:schemeClr val="bg1"/>
                </a:solidFill>
              </a:rPr>
              <a:t> 50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55</a:t>
            </a:r>
          </a:p>
          <a:p>
            <a:pPr marL="457200" lvl="3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rawat</a:t>
            </a:r>
            <a:r>
              <a:rPr lang="en-US" sz="2400" dirty="0" smtClean="0">
                <a:solidFill>
                  <a:schemeClr val="bg1"/>
                </a:solidFill>
              </a:rPr>
              <a:t> (</a:t>
            </a:r>
            <a:r>
              <a:rPr lang="en-US" sz="2400" i="1" dirty="0" smtClean="0">
                <a:solidFill>
                  <a:schemeClr val="bg1"/>
                </a:solidFill>
              </a:rPr>
              <a:t>dependent or profoundly mentally retarded</a:t>
            </a:r>
            <a:r>
              <a:rPr lang="en-US" sz="2400" dirty="0" smtClean="0">
                <a:solidFill>
                  <a:schemeClr val="bg1"/>
                </a:solidFill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400" dirty="0" smtClean="0">
                <a:solidFill>
                  <a:schemeClr val="bg1"/>
                </a:solidFill>
              </a:rPr>
              <a:t>IQ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bawah</a:t>
            </a:r>
            <a:r>
              <a:rPr lang="en-US" sz="2400" dirty="0" smtClean="0">
                <a:solidFill>
                  <a:schemeClr val="bg1"/>
                </a:solidFill>
              </a:rPr>
              <a:t> 25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30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id-ID" dirty="0" smtClean="0"/>
              <a:t>Down Syndrome /</a:t>
            </a:r>
            <a:br>
              <a:rPr lang="id-ID" dirty="0" smtClean="0"/>
            </a:br>
            <a:r>
              <a:rPr lang="id-ID" dirty="0" smtClean="0"/>
              <a:t> Sindroma Down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d-ID" dirty="0" smtClean="0"/>
              <a:t>Syndrome : Sekumpulan gejala yang terjadi bersama – sama dan menandai adanya suatu penyakit tertentu, berkait gengan adanya penyimpangan kromosom</a:t>
            </a:r>
          </a:p>
          <a:p>
            <a:pPr>
              <a:buFont typeface="Wingdings" pitchFamily="2" charset="2"/>
              <a:buChar char="v"/>
            </a:pPr>
            <a:r>
              <a:rPr lang="id-ID" dirty="0" smtClean="0"/>
              <a:t>Sindroma Down : ditemukan oleh Langdon Haydon Down ( Inggris )</a:t>
            </a:r>
          </a:p>
          <a:p>
            <a:pPr>
              <a:buNone/>
            </a:pPr>
            <a:r>
              <a:rPr lang="id-ID" dirty="0" smtClean="0"/>
              <a:t>    merupakan gangguan mental dengan ciri-cirikhas yang sebagian tampak pada wajah penyandangnya.</a:t>
            </a:r>
            <a:endParaRPr lang="id-ID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3600" dirty="0" smtClean="0"/>
              <a:t>MITOS DAN HAKEKAT ANAK SINDROMA DOWN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800" dirty="0" smtClean="0">
                          <a:solidFill>
                            <a:schemeClr val="tx1"/>
                          </a:solidFill>
                        </a:rPr>
                        <a:t>Mitos</a:t>
                      </a:r>
                      <a:endParaRPr lang="id-ID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solidFill>
                            <a:schemeClr val="tx1"/>
                          </a:solidFill>
                        </a:rPr>
                        <a:t>Fakta</a:t>
                      </a:r>
                      <a:endParaRPr lang="id-ID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!. Mata sipit, wajah tebal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1. Bisa mencapai lebih</a:t>
                      </a:r>
                      <a:r>
                        <a:rPr lang="id-ID" sz="2800" baseline="0" dirty="0" smtClean="0"/>
                        <a:t> dari 50  </a:t>
                      </a:r>
                    </a:p>
                    <a:p>
                      <a:r>
                        <a:rPr lang="id-ID" sz="2800" baseline="0" dirty="0" smtClean="0"/>
                        <a:t>     macam ciri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2. Memiliki seluruh ciri yang sama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2. Memiliki ciri dan kadar kelainan </a:t>
                      </a:r>
                    </a:p>
                    <a:p>
                      <a:r>
                        <a:rPr lang="id-ID" sz="2800" dirty="0" smtClean="0"/>
                        <a:t>     yang berbeda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3. Lahir karena ortu menahan </a:t>
                      </a:r>
                    </a:p>
                    <a:p>
                      <a:r>
                        <a:rPr lang="id-ID" sz="2800" dirty="0" smtClean="0"/>
                        <a:t>    perasaan traumatik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3.</a:t>
                      </a:r>
                      <a:r>
                        <a:rPr lang="id-ID" sz="2800" baseline="0" dirty="0" smtClean="0"/>
                        <a:t> Faktor indogen yang tidak bisa </a:t>
                      </a:r>
                    </a:p>
                    <a:p>
                      <a:r>
                        <a:rPr lang="id-ID" sz="2800" baseline="0" dirty="0" smtClean="0"/>
                        <a:t>     dikendalkan oleh siapapun</a:t>
                      </a:r>
                      <a:endParaRPr lang="id-ID" sz="2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3600" dirty="0" smtClean="0"/>
              <a:t>MITOS DAN HAKEKAT ANAK SINDROMA DOWN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800" dirty="0" smtClean="0">
                          <a:solidFill>
                            <a:schemeClr val="tx1"/>
                          </a:solidFill>
                        </a:rPr>
                        <a:t>Mitos</a:t>
                      </a:r>
                      <a:endParaRPr lang="id-ID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solidFill>
                            <a:schemeClr val="tx1"/>
                          </a:solidFill>
                        </a:rPr>
                        <a:t>Fakta</a:t>
                      </a:r>
                      <a:endParaRPr lang="id-ID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4. Dapat sembuh apabila </a:t>
                      </a:r>
                    </a:p>
                    <a:p>
                      <a:r>
                        <a:rPr lang="id-ID" sz="2800" dirty="0" smtClean="0"/>
                        <a:t>    mendapat pelayanan medis </a:t>
                      </a:r>
                    </a:p>
                    <a:p>
                      <a:r>
                        <a:rPr lang="id-ID" sz="2800" dirty="0" smtClean="0"/>
                        <a:t>    sejak dalam kandungan dari </a:t>
                      </a:r>
                    </a:p>
                    <a:p>
                      <a:r>
                        <a:rPr lang="id-ID" sz="2800" dirty="0" smtClean="0"/>
                        <a:t>    dokter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aseline="0" dirty="0" smtClean="0"/>
                        <a:t>4. Tidak bisa sisembuhkan </a:t>
                      </a:r>
                    </a:p>
                    <a:p>
                      <a:r>
                        <a:rPr lang="id-ID" sz="2800" baseline="0" dirty="0" smtClean="0"/>
                        <a:t>     dengan cara apapun, </a:t>
                      </a:r>
                    </a:p>
                    <a:p>
                      <a:r>
                        <a:rPr lang="id-ID" sz="2800" baseline="0" dirty="0" smtClean="0"/>
                        <a:t>     karena terbentuk sejak </a:t>
                      </a:r>
                    </a:p>
                    <a:p>
                      <a:r>
                        <a:rPr lang="id-ID" sz="2800" baseline="0" dirty="0" smtClean="0"/>
                        <a:t>     masa konsepsi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5.</a:t>
                      </a:r>
                      <a:r>
                        <a:rPr lang="id-ID" sz="2800" baseline="0" dirty="0" smtClean="0"/>
                        <a:t> Suatu jenis penyakit </a:t>
                      </a:r>
                    </a:p>
                    <a:p>
                      <a:r>
                        <a:rPr lang="id-ID" sz="2800" baseline="0" dirty="0" smtClean="0"/>
                        <a:t>     warisan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5. Bukan prnyakit warisan , </a:t>
                      </a:r>
                    </a:p>
                    <a:p>
                      <a:r>
                        <a:rPr lang="id-ID" sz="2800" dirty="0" smtClean="0"/>
                        <a:t>     bukan pengaruh makanan, </a:t>
                      </a:r>
                    </a:p>
                    <a:p>
                      <a:r>
                        <a:rPr lang="id-ID" sz="2800" dirty="0" smtClean="0"/>
                        <a:t>     obat-obatan yang  </a:t>
                      </a:r>
                    </a:p>
                    <a:p>
                      <a:r>
                        <a:rPr lang="id-ID" sz="2800" dirty="0" smtClean="0"/>
                        <a:t>     dikonsumsi ibu waktu  </a:t>
                      </a:r>
                    </a:p>
                    <a:p>
                      <a:r>
                        <a:rPr lang="id-ID" sz="2800" dirty="0" smtClean="0"/>
                        <a:t>     mengandung</a:t>
                      </a:r>
                    </a:p>
                    <a:p>
                      <a:r>
                        <a:rPr lang="id-ID" sz="2800" dirty="0" smtClean="0"/>
                        <a:t>     </a:t>
                      </a:r>
                      <a:endParaRPr lang="id-ID" sz="2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 </a:t>
                      </a:r>
                    </a:p>
                    <a:p>
                      <a:r>
                        <a:rPr lang="id-ID" sz="2800" dirty="0" smtClean="0"/>
                        <a:t>    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d-ID" sz="2800" baseline="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id-ID" sz="3600" dirty="0" smtClean="0"/>
              <a:t>MITOS DAN HAKEKAT ANAK SINDROMA DOWN</a:t>
            </a:r>
            <a:endParaRPr lang="id-ID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id-ID" sz="2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id-ID" sz="2800" dirty="0" smtClean="0">
                          <a:solidFill>
                            <a:schemeClr val="tx1"/>
                          </a:solidFill>
                        </a:rPr>
                        <a:t>Mitos</a:t>
                      </a:r>
                      <a:endParaRPr lang="id-ID" sz="28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800" dirty="0" smtClean="0">
                          <a:solidFill>
                            <a:schemeClr val="tx1"/>
                          </a:solidFill>
                        </a:rPr>
                        <a:t>Fakta</a:t>
                      </a:r>
                      <a:endParaRPr lang="id-ID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6.</a:t>
                      </a:r>
                      <a:r>
                        <a:rPr lang="id-ID" sz="2800" baseline="0" dirty="0" smtClean="0"/>
                        <a:t> Lahir dari seorang  yang </a:t>
                      </a:r>
                    </a:p>
                    <a:p>
                      <a:r>
                        <a:rPr lang="id-ID" sz="2800" baseline="0" dirty="0" smtClean="0"/>
                        <a:t>     berusia 35 th ke atas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aseline="0" dirty="0" smtClean="0"/>
                        <a:t>6. Kebanyakan lahir dari ibu </a:t>
                      </a:r>
                    </a:p>
                    <a:p>
                      <a:r>
                        <a:rPr lang="id-ID" sz="2800" baseline="0" dirty="0" smtClean="0"/>
                        <a:t>    pada usia di bawah 35 th. </a:t>
                      </a:r>
                    </a:p>
                    <a:p>
                      <a:r>
                        <a:rPr lang="id-ID" sz="2800" baseline="0" dirty="0" smtClean="0"/>
                        <a:t>    Tetapi meningkat tajam </a:t>
                      </a:r>
                    </a:p>
                    <a:p>
                      <a:r>
                        <a:rPr lang="id-ID" sz="2800" baseline="0" dirty="0" smtClean="0"/>
                        <a:t>    pada ibu yang berusia di </a:t>
                      </a:r>
                    </a:p>
                    <a:p>
                      <a:r>
                        <a:rPr lang="id-ID" sz="2800" baseline="0" dirty="0" smtClean="0"/>
                        <a:t>    atas 40 th.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7.</a:t>
                      </a:r>
                      <a:r>
                        <a:rPr lang="id-ID" sz="2800" baseline="0" dirty="0" smtClean="0"/>
                        <a:t> Selalu ceria tanpa beban</a:t>
                      </a:r>
                      <a:endParaRPr lang="id-ID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7.</a:t>
                      </a:r>
                      <a:r>
                        <a:rPr lang="id-ID" sz="2800" baseline="0" dirty="0" smtClean="0"/>
                        <a:t> Sama dengan anak lain    </a:t>
                      </a:r>
                    </a:p>
                    <a:p>
                      <a:r>
                        <a:rPr lang="id-ID" sz="2800" baseline="0" dirty="0" smtClean="0"/>
                        <a:t>     yang sebaya</a:t>
                      </a:r>
                      <a:endParaRPr lang="id-ID" sz="2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d-ID" sz="2800" dirty="0" smtClean="0"/>
                        <a:t>8.</a:t>
                      </a:r>
                      <a:r>
                        <a:rPr lang="id-ID" sz="2800" baseline="0" dirty="0" smtClean="0"/>
                        <a:t> Tergolong tunagrahita berat</a:t>
                      </a:r>
                      <a:endParaRPr lang="id-ID" sz="2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800" baseline="0" dirty="0" smtClean="0"/>
                        <a:t>8. Tergolong tunagrahita   </a:t>
                      </a:r>
                    </a:p>
                    <a:p>
                      <a:r>
                        <a:rPr lang="id-ID" sz="2800" baseline="0" dirty="0" smtClean="0"/>
                        <a:t>     ringan dan sedang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 3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3. Menurut anda, jelaskan seluk beluk Down  Syndrome </a:t>
            </a:r>
            <a:endParaRPr lang="id-ID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29124" y="6143644"/>
            <a:ext cx="3614718" cy="4286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2800" i="1" dirty="0" smtClean="0">
                <a:latin typeface="Alpine" pitchFamily="2" charset="0"/>
              </a:rPr>
              <a:t>Dewi Sri Rejeki,M.Pd</a:t>
            </a:r>
            <a:endParaRPr lang="en-US" sz="2800" i="1" dirty="0">
              <a:latin typeface="Alpine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PREVALENSI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34" y="1214422"/>
            <a:ext cx="8072494" cy="564357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Menurut</a:t>
            </a:r>
            <a:r>
              <a:rPr lang="en-US" sz="2400" b="1" dirty="0" smtClean="0">
                <a:solidFill>
                  <a:srgbClr val="FFFF00"/>
                </a:solidFill>
              </a:rPr>
              <a:t> Tingkat </a:t>
            </a:r>
            <a:r>
              <a:rPr lang="en-US" sz="2400" b="1" dirty="0" err="1" smtClean="0">
                <a:solidFill>
                  <a:srgbClr val="FFFF00"/>
                </a:solidFill>
              </a:rPr>
              <a:t>Ketunagrahitaan</a:t>
            </a:r>
            <a:r>
              <a:rPr lang="en-US" sz="2400" b="1" dirty="0" smtClean="0">
                <a:solidFill>
                  <a:srgbClr val="FFFF00"/>
                </a:solidFill>
              </a:rPr>
              <a:t> (Robert P. </a:t>
            </a:r>
            <a:r>
              <a:rPr lang="en-US" sz="2400" b="1" dirty="0" err="1" smtClean="0">
                <a:solidFill>
                  <a:srgbClr val="FFFF00"/>
                </a:solidFill>
              </a:rPr>
              <a:t>Ingals</a:t>
            </a:r>
            <a:r>
              <a:rPr lang="en-US" sz="2400" b="1" dirty="0" smtClean="0">
                <a:solidFill>
                  <a:srgbClr val="FFFF00"/>
                </a:solidFill>
              </a:rPr>
              <a:t>)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86,7 % 	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 </a:t>
            </a: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ABMR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</a:rPr>
              <a:t>Ringan</a:t>
            </a:r>
            <a:endParaRPr kumimoji="0" lang="en-US" sz="2400" b="0" u="none" strike="noStrike" kern="120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914400" lvl="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10 %	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Sedang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914400" lvl="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kumimoji="0" lang="en-US" sz="2400" b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3,3 %	 </a:t>
            </a: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kumimoji="0" lang="en-US" sz="2400" b="0" u="none" strike="noStrike" kern="120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Berat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2. </a:t>
            </a:r>
            <a:r>
              <a:rPr kumimoji="0" lang="en-US" sz="2400" b="1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Menurut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1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Jenis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 </a:t>
            </a:r>
            <a:r>
              <a:rPr kumimoji="0" lang="en-US" sz="2400" b="1" u="none" strike="noStrike" kern="1200" cap="none" spc="0" normalizeH="0" noProof="0" dirty="0" err="1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Kelamin</a:t>
            </a:r>
            <a:r>
              <a:rPr kumimoji="0" lang="en-US" sz="2400" b="1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  <a:sym typeface="Wingdings" pitchFamily="2" charset="2"/>
              </a:rPr>
              <a:t> (Faber)</a:t>
            </a:r>
          </a:p>
          <a:p>
            <a:pPr marL="914400" lvl="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laki-laki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: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Perempuan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 3 : 2 (60% : 40%)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Menurut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Perbedaan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Usia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(Mercer)</a:t>
            </a:r>
          </a:p>
          <a:p>
            <a:pPr marL="914400" lvl="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Sulit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untuk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dipastikan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tp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sesuai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penelitian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jumlah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pasca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sekolah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&lt; </a:t>
            </a: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pra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sekolah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Menurut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Perbedaan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Sosial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Ekonomi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(Mercer)</a:t>
            </a:r>
          </a:p>
          <a:p>
            <a:pPr marL="914400" lvl="0" indent="-457200">
              <a:spcBef>
                <a:spcPct val="20000"/>
              </a:spcBef>
              <a:buFont typeface="Wingdings" pitchFamily="2" charset="2"/>
              <a:buChar char="v"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59 % </a:t>
            </a:r>
            <a:r>
              <a:rPr lang="en-US" sz="2400" dirty="0" smtClean="0">
                <a:solidFill>
                  <a:schemeClr val="bg1"/>
                </a:solidFill>
              </a:rPr>
              <a:t>ABMR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berasal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dr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keluarga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</a:p>
          <a:p>
            <a:pPr marL="9144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	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ekonomi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>
                    <a:lumMod val="95000"/>
                  </a:schemeClr>
                </a:solidFill>
                <a:sym typeface="Wingdings" pitchFamily="2" charset="2"/>
              </a:rPr>
              <a:t>rendah</a:t>
            </a:r>
            <a:endParaRPr lang="en-US" sz="2400" dirty="0" smtClean="0">
              <a:solidFill>
                <a:schemeClr val="bg1">
                  <a:lumMod val="95000"/>
                </a:schemeClr>
              </a:solidFill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043113" y="908050"/>
            <a:ext cx="5038725" cy="5038725"/>
          </a:xfrm>
          <a:prstGeom prst="rect">
            <a:avLst/>
          </a:prstGeom>
          <a:solidFill>
            <a:srgbClr val="777777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89213" y="1436688"/>
            <a:ext cx="3948112" cy="3981450"/>
            <a:chOff x="1292" y="572"/>
            <a:chExt cx="3176" cy="3175"/>
          </a:xfrm>
        </p:grpSpPr>
        <p:sp>
          <p:nvSpPr>
            <p:cNvPr id="10248" name="Oval 4"/>
            <p:cNvSpPr>
              <a:spLocks noChangeArrowheads="1"/>
            </p:cNvSpPr>
            <p:nvPr/>
          </p:nvSpPr>
          <p:spPr bwMode="auto">
            <a:xfrm>
              <a:off x="1292" y="572"/>
              <a:ext cx="3176" cy="3175"/>
            </a:xfrm>
            <a:prstGeom prst="ellipse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0249" name="Rectangle 5"/>
            <p:cNvSpPr>
              <a:spLocks noChangeArrowheads="1"/>
            </p:cNvSpPr>
            <p:nvPr/>
          </p:nvSpPr>
          <p:spPr bwMode="auto">
            <a:xfrm>
              <a:off x="2829" y="582"/>
              <a:ext cx="102" cy="157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10244" name="Line 6"/>
          <p:cNvSpPr>
            <a:spLocks noChangeShapeType="1"/>
          </p:cNvSpPr>
          <p:nvPr/>
        </p:nvSpPr>
        <p:spPr bwMode="auto">
          <a:xfrm>
            <a:off x="4556125" y="901700"/>
            <a:ext cx="14288" cy="5051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5" name="Line 7"/>
          <p:cNvSpPr>
            <a:spLocks noChangeShapeType="1"/>
          </p:cNvSpPr>
          <p:nvPr/>
        </p:nvSpPr>
        <p:spPr bwMode="auto">
          <a:xfrm rot="5400000">
            <a:off x="4559301" y="908050"/>
            <a:ext cx="6350" cy="5038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6" name="Oval 8"/>
          <p:cNvSpPr>
            <a:spLocks noChangeAspect="1" noChangeArrowheads="1"/>
          </p:cNvSpPr>
          <p:nvPr/>
        </p:nvSpPr>
        <p:spPr bwMode="auto">
          <a:xfrm>
            <a:off x="2573338" y="1436688"/>
            <a:ext cx="3979862" cy="3981450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20800" b="1" dirty="0" smtClean="0"/>
              <a:t>1</a:t>
            </a:r>
            <a:endParaRPr lang="en-US" sz="20800" b="1" dirty="0"/>
          </a:p>
        </p:txBody>
      </p:sp>
      <p:sp>
        <p:nvSpPr>
          <p:cNvPr id="10247" name="Oval 9"/>
          <p:cNvSpPr>
            <a:spLocks noChangeAspect="1" noChangeArrowheads="1"/>
          </p:cNvSpPr>
          <p:nvPr/>
        </p:nvSpPr>
        <p:spPr bwMode="auto">
          <a:xfrm>
            <a:off x="2311400" y="1174750"/>
            <a:ext cx="4503738" cy="4505325"/>
          </a:xfrm>
          <a:prstGeom prst="ellipse">
            <a:avLst/>
          </a:prstGeom>
          <a:noFill/>
          <a:ln w="1270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advClick="0"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3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lvl="0">
              <a:defRPr/>
            </a:pPr>
            <a:endParaRPr lang="id-ID" b="1" dirty="0" smtClean="0">
              <a:sym typeface="Wingdings" pitchFamily="2" charset="2"/>
            </a:endParaRPr>
          </a:p>
          <a:p>
            <a:pPr lvl="0">
              <a:defRPr/>
            </a:pP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Menurut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Perbedaan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Usia</a:t>
            </a:r>
            <a:r>
              <a:rPr lang="en-US" sz="3600" b="1" dirty="0" smtClean="0">
                <a:sym typeface="Wingdings" pitchFamily="2" charset="2"/>
              </a:rPr>
              <a:t> (Mercer)</a:t>
            </a:r>
          </a:p>
          <a:p>
            <a:pPr marL="914400" lvl="0" indent="-457200">
              <a:buFont typeface="Wingdings" pitchFamily="2" charset="2"/>
              <a:buChar char="v"/>
              <a:defRPr/>
            </a:pPr>
            <a:r>
              <a:rPr lang="en-US" sz="3600" dirty="0" err="1" smtClean="0">
                <a:sym typeface="Wingdings" pitchFamily="2" charset="2"/>
              </a:rPr>
              <a:t>Sulit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untuk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dipastikan</a:t>
            </a:r>
            <a:r>
              <a:rPr lang="en-US" sz="3600" dirty="0" smtClean="0">
                <a:sym typeface="Wingdings" pitchFamily="2" charset="2"/>
              </a:rPr>
              <a:t>, </a:t>
            </a:r>
            <a:r>
              <a:rPr lang="en-US" sz="3600" dirty="0" err="1" smtClean="0">
                <a:sym typeface="Wingdings" pitchFamily="2" charset="2"/>
              </a:rPr>
              <a:t>tp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sesuai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penelitian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jumlah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smtClean="0"/>
              <a:t>ABMR </a:t>
            </a:r>
            <a:r>
              <a:rPr lang="en-US" sz="3600" dirty="0" err="1" smtClean="0">
                <a:sym typeface="Wingdings" pitchFamily="2" charset="2"/>
              </a:rPr>
              <a:t>pasca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sekolah</a:t>
            </a:r>
            <a:r>
              <a:rPr lang="en-US" sz="3600" dirty="0" smtClean="0">
                <a:sym typeface="Wingdings" pitchFamily="2" charset="2"/>
              </a:rPr>
              <a:t> &lt; </a:t>
            </a:r>
            <a:r>
              <a:rPr lang="en-US" sz="3600" dirty="0" smtClean="0"/>
              <a:t>ABMR </a:t>
            </a:r>
            <a:r>
              <a:rPr lang="en-US" sz="3600" dirty="0" err="1" smtClean="0">
                <a:sym typeface="Wingdings" pitchFamily="2" charset="2"/>
              </a:rPr>
              <a:t>pra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sekolah</a:t>
            </a:r>
            <a:endParaRPr lang="en-US" sz="3600" dirty="0" smtClean="0">
              <a:sym typeface="Wingdings" pitchFamily="2" charset="2"/>
            </a:endParaRPr>
          </a:p>
          <a:p>
            <a:pPr lvl="0">
              <a:defRPr/>
            </a:pPr>
            <a:r>
              <a:rPr lang="en-US" sz="3600" b="1" dirty="0" smtClean="0">
                <a:sym typeface="Wingdings" pitchFamily="2" charset="2"/>
              </a:rPr>
              <a:t>4. </a:t>
            </a:r>
            <a:r>
              <a:rPr lang="en-US" sz="3600" b="1" dirty="0" err="1" smtClean="0">
                <a:sym typeface="Wingdings" pitchFamily="2" charset="2"/>
              </a:rPr>
              <a:t>Menurut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Perbedaan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Sosial</a:t>
            </a:r>
            <a:r>
              <a:rPr lang="en-US" sz="3600" b="1" dirty="0" smtClean="0">
                <a:sym typeface="Wingdings" pitchFamily="2" charset="2"/>
              </a:rPr>
              <a:t> </a:t>
            </a:r>
            <a:r>
              <a:rPr lang="en-US" sz="3600" b="1" dirty="0" err="1" smtClean="0">
                <a:sym typeface="Wingdings" pitchFamily="2" charset="2"/>
              </a:rPr>
              <a:t>Ekonomi</a:t>
            </a:r>
            <a:r>
              <a:rPr lang="en-US" sz="3600" b="1" dirty="0" smtClean="0">
                <a:sym typeface="Wingdings" pitchFamily="2" charset="2"/>
              </a:rPr>
              <a:t> (Mercer)</a:t>
            </a:r>
          </a:p>
          <a:p>
            <a:pPr marL="914400" lvl="0" indent="-457200">
              <a:buFont typeface="Wingdings" pitchFamily="2" charset="2"/>
              <a:buChar char="v"/>
              <a:defRPr/>
            </a:pPr>
            <a:r>
              <a:rPr lang="en-US" sz="3600" dirty="0" smtClean="0">
                <a:sym typeface="Wingdings" pitchFamily="2" charset="2"/>
              </a:rPr>
              <a:t>59 % </a:t>
            </a:r>
            <a:r>
              <a:rPr lang="en-US" sz="3600" dirty="0" smtClean="0"/>
              <a:t>ABMR </a:t>
            </a:r>
            <a:r>
              <a:rPr lang="en-US" sz="3600" dirty="0" err="1" smtClean="0">
                <a:sym typeface="Wingdings" pitchFamily="2" charset="2"/>
              </a:rPr>
              <a:t>berasal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dr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keluarga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dengan</a:t>
            </a:r>
            <a:r>
              <a:rPr lang="en-US" sz="3600" dirty="0" smtClean="0">
                <a:sym typeface="Wingdings" pitchFamily="2" charset="2"/>
              </a:rPr>
              <a:t> </a:t>
            </a:r>
          </a:p>
          <a:p>
            <a:pPr marL="914400" lvl="0" indent="-457200">
              <a:buNone/>
              <a:defRPr/>
            </a:pPr>
            <a:r>
              <a:rPr lang="en-US" sz="3600" dirty="0" smtClean="0">
                <a:sym typeface="Wingdings" pitchFamily="2" charset="2"/>
              </a:rPr>
              <a:t>	</a:t>
            </a:r>
            <a:r>
              <a:rPr lang="en-US" sz="3600" dirty="0" err="1" smtClean="0">
                <a:sym typeface="Wingdings" pitchFamily="2" charset="2"/>
              </a:rPr>
              <a:t>ekonomi</a:t>
            </a:r>
            <a:r>
              <a:rPr lang="en-US" sz="3600" dirty="0" smtClean="0">
                <a:sym typeface="Wingdings" pitchFamily="2" charset="2"/>
              </a:rPr>
              <a:t> </a:t>
            </a:r>
            <a:r>
              <a:rPr lang="en-US" sz="3600" dirty="0" err="1" smtClean="0">
                <a:sym typeface="Wingdings" pitchFamily="2" charset="2"/>
              </a:rPr>
              <a:t>rendah</a:t>
            </a:r>
            <a:endParaRPr lang="en-US" sz="3600" dirty="0" smtClean="0">
              <a:sym typeface="Wingdings" pitchFamily="2" charset="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  <a:solidFill>
            <a:schemeClr val="accent1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endParaRPr lang="id-ID" sz="6000" dirty="0" smtClean="0">
              <a:latin typeface="Algerian" pitchFamily="82" charset="0"/>
            </a:endParaRPr>
          </a:p>
          <a:p>
            <a:pPr algn="ctr">
              <a:buNone/>
            </a:pPr>
            <a:r>
              <a:rPr lang="id-ID" sz="6000" dirty="0" smtClean="0">
                <a:latin typeface="Algerian" pitchFamily="82" charset="0"/>
              </a:rPr>
              <a:t>TERIMA KASIH </a:t>
            </a:r>
          </a:p>
          <a:p>
            <a:pPr algn="ctr">
              <a:buNone/>
            </a:pPr>
            <a:r>
              <a:rPr lang="id-ID" sz="6000" dirty="0" smtClean="0">
                <a:latin typeface="Algerian" pitchFamily="82" charset="0"/>
              </a:rPr>
              <a:t>&amp;</a:t>
            </a:r>
          </a:p>
          <a:p>
            <a:pPr algn="ctr">
              <a:buNone/>
            </a:pPr>
            <a:r>
              <a:rPr lang="id-ID" sz="6000" dirty="0" smtClean="0">
                <a:latin typeface="Algerian" pitchFamily="82" charset="0"/>
              </a:rPr>
              <a:t>SELAMAT BELAJAR</a:t>
            </a:r>
          </a:p>
          <a:p>
            <a:pPr algn="ctr">
              <a:buNone/>
            </a:pPr>
            <a:endParaRPr lang="id-ID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KARAKTERISTIK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34" y="1214422"/>
            <a:ext cx="8072494" cy="4572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1. FISIK</a:t>
            </a:r>
          </a:p>
          <a:p>
            <a:pPr marL="742950" lvl="0" indent="-45720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Kemampuan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motorik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halus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baik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lvl="0" indent="-45720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Sering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menampakkan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kurangnya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koordinasi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tangan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koordinasi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kaki.</a:t>
            </a:r>
          </a:p>
          <a:p>
            <a:pPr marL="742950" lvl="0" indent="-457200"/>
            <a:endParaRPr lang="en-US" sz="2400" dirty="0" smtClean="0">
              <a:solidFill>
                <a:schemeClr val="bg1"/>
              </a:solidFill>
            </a:endParaRPr>
          </a:p>
          <a:p>
            <a:pPr marL="742950" lvl="0" indent="-45720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memiliki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gambaran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tubuh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i="1" dirty="0" smtClean="0">
                <a:solidFill>
                  <a:schemeClr val="bg1"/>
                </a:solidFill>
              </a:rPr>
              <a:t>body image</a:t>
            </a:r>
            <a:r>
              <a:rPr lang="en-US" sz="2400" b="1" dirty="0" smtClean="0">
                <a:solidFill>
                  <a:schemeClr val="bg1"/>
                </a:solidFill>
              </a:rPr>
              <a:t>)</a:t>
            </a:r>
          </a:p>
          <a:p>
            <a:pPr marL="742950" indent="-45720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menyesuaikan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gerak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penampilannya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menyesuaikan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gerak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situasi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seharusnya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42950" indent="-457200"/>
            <a:endParaRPr lang="en-US" sz="2400" dirty="0" smtClean="0">
              <a:solidFill>
                <a:schemeClr val="bg1"/>
              </a:solidFill>
            </a:endParaRPr>
          </a:p>
          <a:p>
            <a:pPr marL="742950" lvl="0" indent="-45720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dinamis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wibawa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indent="-457200"/>
            <a:r>
              <a:rPr lang="en-US" sz="2400" dirty="0" smtClean="0">
                <a:solidFill>
                  <a:schemeClr val="bg1"/>
                </a:solidFill>
              </a:rPr>
              <a:t>	Hal </a:t>
            </a:r>
            <a:r>
              <a:rPr lang="en-US" sz="2400" dirty="0" err="1" smtClean="0">
                <a:solidFill>
                  <a:schemeClr val="bg1"/>
                </a:solidFill>
              </a:rPr>
              <a:t>ini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terjadi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postur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tubuh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kebiasaan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bergerak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tegap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  <a:p>
            <a:pPr marL="742950" indent="-45720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sedap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dipandang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KARAKTERISTIK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34" y="1214422"/>
            <a:ext cx="7786742" cy="564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2. KECERDASAN</a:t>
            </a:r>
          </a:p>
          <a:p>
            <a:pPr marL="74295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mampu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mengingat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kembali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informasi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74295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menata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informasi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informasi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ada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otak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campur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baur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Saat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diperlukan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cepat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ditemukan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cepat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lupa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4295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mampu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berpikir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kreatif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indent="-400050"/>
            <a:r>
              <a:rPr lang="en-US" sz="2400" dirty="0" smtClean="0">
                <a:solidFill>
                  <a:schemeClr val="bg1"/>
                </a:solidFill>
              </a:rPr>
              <a:t>	Hal </a:t>
            </a:r>
            <a:r>
              <a:rPr lang="en-US" sz="2400" dirty="0" err="1" smtClean="0">
                <a:solidFill>
                  <a:schemeClr val="bg1"/>
                </a:solidFill>
              </a:rPr>
              <a:t>ini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sebagai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akibat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kecerdasannya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4295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memiliki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daya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nalar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Kurangnya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kemampuan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melihat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adanya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tersirat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apa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didengarnya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faktor</a:t>
            </a:r>
            <a:r>
              <a:rPr lang="en-US" sz="2400" dirty="0" smtClean="0">
                <a:solidFill>
                  <a:schemeClr val="bg1"/>
                </a:solidFill>
              </a:rPr>
              <a:t> organ </a:t>
            </a:r>
            <a:r>
              <a:rPr lang="en-US" sz="2400" dirty="0" err="1" smtClean="0">
                <a:solidFill>
                  <a:schemeClr val="bg1"/>
                </a:solidFill>
              </a:rPr>
              <a:t>panca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indera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serta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rendahnya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intelegensi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dimiliki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4295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mampu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mengadakan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asosiasi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mengadakan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hubungan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antara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situasi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situasi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yg</a:t>
            </a:r>
            <a:r>
              <a:rPr lang="en-US" sz="2400" dirty="0" smtClean="0">
                <a:solidFill>
                  <a:schemeClr val="bg1"/>
                </a:solidFill>
              </a:rPr>
              <a:t> lain.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KARAKTERISTIK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500034" y="1214422"/>
            <a:ext cx="7786742" cy="56435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3. SOSIAL</a:t>
            </a:r>
          </a:p>
          <a:p>
            <a:pPr marL="68580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Adanya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ketergantungan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68580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pola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asuh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orangtua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lingkungan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memberikan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kesempatan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untuk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bergaul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kurangnya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latihan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kemandirian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685800" lvl="0" indent="-40005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bg1"/>
                </a:solidFill>
              </a:rPr>
              <a:t>Sulit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menyesuaikan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diri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8580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menerima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norma-norma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sosial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kelompok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terisolir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kelompok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85800" lvl="0" indent="-40005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bg1"/>
                </a:solidFill>
              </a:rPr>
              <a:t>Adanya</a:t>
            </a:r>
            <a:r>
              <a:rPr lang="en-US" sz="2400" dirty="0" smtClean="0">
                <a:solidFill>
                  <a:schemeClr val="bg1"/>
                </a:solidFill>
              </a:rPr>
              <a:t> rasa </a:t>
            </a:r>
            <a:r>
              <a:rPr lang="en-US" sz="2400" dirty="0" err="1" smtClean="0">
                <a:solidFill>
                  <a:schemeClr val="bg1"/>
                </a:solidFill>
              </a:rPr>
              <a:t>rendah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diri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85800" indent="-400050"/>
            <a:r>
              <a:rPr lang="en-US" sz="2400" dirty="0" smtClean="0">
                <a:solidFill>
                  <a:schemeClr val="bg1"/>
                </a:solidFill>
              </a:rPr>
              <a:t>	Rasa </a:t>
            </a:r>
            <a:r>
              <a:rPr lang="en-US" sz="2400" dirty="0" err="1" smtClean="0">
                <a:solidFill>
                  <a:schemeClr val="bg1"/>
                </a:solidFill>
              </a:rPr>
              <a:t>rendah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muncul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kurangnya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hilangnya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kesempatan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bergaul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685800" lvl="0" indent="-400050">
              <a:buFont typeface="Wingdings" pitchFamily="2" charset="2"/>
              <a:buChar char="v"/>
            </a:pP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bergaul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68580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Dalam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pergaulan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mengontrol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percakapannya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tidak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mengurus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</a:p>
          <a:p>
            <a:pPr marL="68580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memelihara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memimpin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diri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KARAKTERISTIK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8596" y="1214422"/>
            <a:ext cx="7786742" cy="59293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4. EMOSI</a:t>
            </a:r>
          </a:p>
          <a:p>
            <a:pPr marL="74295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Emosi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terkendali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Sering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marah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kesal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mampu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mengendalikan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diri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karena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mencari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perhatian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4295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mempunyai</a:t>
            </a:r>
            <a:r>
              <a:rPr lang="en-US" sz="2400" b="1" dirty="0" smtClean="0">
                <a:solidFill>
                  <a:schemeClr val="bg1"/>
                </a:solidFill>
              </a:rPr>
              <a:t> rasa </a:t>
            </a:r>
            <a:r>
              <a:rPr lang="en-US" sz="2400" b="1" dirty="0" err="1" smtClean="0">
                <a:solidFill>
                  <a:schemeClr val="bg1"/>
                </a:solidFill>
              </a:rPr>
              <a:t>kasih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sayang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menunjukkan</a:t>
            </a:r>
            <a:r>
              <a:rPr lang="en-US" sz="2400" dirty="0" smtClean="0">
                <a:solidFill>
                  <a:schemeClr val="bg1"/>
                </a:solidFill>
              </a:rPr>
              <a:t> rasa </a:t>
            </a:r>
            <a:r>
              <a:rPr lang="en-US" sz="2400" dirty="0" err="1" smtClean="0">
                <a:solidFill>
                  <a:schemeClr val="bg1"/>
                </a:solidFill>
              </a:rPr>
              <a:t>kasih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sayang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wajar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4295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Kurang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merasa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bangga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jarang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menyatakan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bila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sesuatu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baik</a:t>
            </a:r>
            <a:r>
              <a:rPr lang="en-US" sz="2400" dirty="0" smtClean="0">
                <a:solidFill>
                  <a:schemeClr val="bg1"/>
                </a:solidFill>
              </a:rPr>
              <a:t>.</a:t>
            </a:r>
          </a:p>
          <a:p>
            <a:pPr marL="742950" lvl="0" indent="-400050">
              <a:buFont typeface="Wingdings" pitchFamily="2" charset="2"/>
              <a:buChar char="v"/>
            </a:pPr>
            <a:r>
              <a:rPr lang="en-US" sz="2400" b="1" dirty="0" err="1" smtClean="0">
                <a:solidFill>
                  <a:schemeClr val="bg1"/>
                </a:solidFill>
              </a:rPr>
              <a:t>Pemalu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marL="742950" indent="-400050"/>
            <a:r>
              <a:rPr lang="en-US" sz="2400" dirty="0" smtClean="0">
                <a:solidFill>
                  <a:schemeClr val="bg1"/>
                </a:solidFill>
              </a:rPr>
              <a:t>	</a:t>
            </a:r>
            <a:r>
              <a:rPr lang="en-US" sz="2400" dirty="0" err="1" smtClean="0">
                <a:solidFill>
                  <a:schemeClr val="bg1"/>
                </a:solidFill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malu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dapat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dinyatakan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menetap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akibatnya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takut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mencoba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hal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baru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atau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sesuatu</a:t>
            </a:r>
            <a:r>
              <a:rPr lang="en-US" sz="2400" dirty="0" smtClean="0">
                <a:solidFill>
                  <a:schemeClr val="bg1"/>
                </a:solidFill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</a:rPr>
              <a:t>berbeda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dari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biasanya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</a:rPr>
              <a:t>Mereka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sulit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berkomunikasi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takut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berbicara</a:t>
            </a:r>
            <a:r>
              <a:rPr lang="en-US" sz="2400" dirty="0" smtClean="0">
                <a:solidFill>
                  <a:schemeClr val="bg1"/>
                </a:solidFill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</a:rPr>
              <a:t>sehingga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orang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di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sekitarnya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menghiraukan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 4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Jelaskan karakteristik </a:t>
            </a:r>
            <a:r>
              <a:rPr lang="id-ID" dirty="0" smtClean="0"/>
              <a:t>AGI </a:t>
            </a:r>
            <a:r>
              <a:rPr lang="id-ID" dirty="0" smtClean="0"/>
              <a:t>dari segi</a:t>
            </a:r>
          </a:p>
          <a:p>
            <a:r>
              <a:rPr lang="id-ID" dirty="0" smtClean="0"/>
              <a:t>a. Fisik</a:t>
            </a:r>
          </a:p>
          <a:p>
            <a:r>
              <a:rPr lang="id-ID" dirty="0" smtClean="0"/>
              <a:t>b.kecerdasan</a:t>
            </a:r>
          </a:p>
          <a:p>
            <a:r>
              <a:rPr lang="id-ID" dirty="0" smtClean="0"/>
              <a:t>c.emosi</a:t>
            </a:r>
          </a:p>
          <a:p>
            <a:r>
              <a:rPr lang="id-ID" dirty="0" smtClean="0"/>
              <a:t>d.sosial</a:t>
            </a:r>
            <a:endParaRPr lang="id-ID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PERMASALAHAN ABMR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28596" y="1142984"/>
            <a:ext cx="7786742" cy="614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Kesulitan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dalam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Kehidupan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Sehari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-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hari</a:t>
            </a:r>
            <a:endParaRPr lang="en-US" sz="24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Berkaitan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dengan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sym typeface="Wingdings" pitchFamily="2" charset="2"/>
              </a:rPr>
              <a:t>kesehatan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sym typeface="Wingdings" pitchFamily="2" charset="2"/>
              </a:rPr>
              <a:t>pemeliharaan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sym typeface="Wingdings" pitchFamily="2" charset="2"/>
              </a:rPr>
              <a:t>diri</a:t>
            </a:r>
            <a:endParaRPr lang="en-US" sz="2400" b="1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Cara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makan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Menggosok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gigi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Memakai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baju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Memasang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sepatu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Kesulitan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Belajar</a:t>
            </a:r>
            <a:endParaRPr lang="en-US" sz="24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3429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Terutama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bidang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pengajaran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akademik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, non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akademik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tidak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banyak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mengalami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kesulitan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belajar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Kesulitan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menangkap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pelajaran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Kesulitan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mencari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metode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tepat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Kemampuan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berpikir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abstrak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terbatas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8001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Daya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ingat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lemah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 5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Jelaskan dan beri contoh permasalahan </a:t>
            </a:r>
            <a:r>
              <a:rPr lang="id-ID" dirty="0" smtClean="0"/>
              <a:t>AGI </a:t>
            </a:r>
            <a:r>
              <a:rPr lang="id-ID" dirty="0" smtClean="0"/>
              <a:t>dari segi Pendidikan !</a:t>
            </a:r>
            <a:endParaRPr lang="id-ID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PERMASALAHAN </a:t>
            </a:r>
            <a:r>
              <a:rPr lang="en-US" sz="3200" b="1" dirty="0" smtClean="0">
                <a:solidFill>
                  <a:schemeClr val="tx1"/>
                </a:solidFill>
              </a:rPr>
              <a:t>A</a:t>
            </a:r>
            <a:r>
              <a:rPr lang="id-ID" sz="3200" b="1" dirty="0" smtClean="0">
                <a:solidFill>
                  <a:schemeClr val="tx1"/>
                </a:solidFill>
              </a:rPr>
              <a:t>GI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000100" y="1142984"/>
            <a:ext cx="7215238" cy="614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3.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Kesulitan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dalam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Adaptasi</a:t>
            </a:r>
            <a:endParaRPr lang="en-US" sz="24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28575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Ketidakmampuan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beradaptasi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tuntutan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sekolah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keluarga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masyarakat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bahkan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diri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sendiri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Kesulitan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mencari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Pekerjaan</a:t>
            </a:r>
            <a:endParaRPr lang="en-US" sz="24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342900"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Sikap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ketergantungan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terhadap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lain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menyebabkan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kesulitan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untuk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bekerja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secara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mandiri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kurangnya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kepercayaan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bagi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yang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akan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memperkerjakannya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5.</a:t>
            </a:r>
            <a:r>
              <a:rPr lang="en-US" sz="2400" b="1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Masalah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gangguan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Kepribadian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Emosi</a:t>
            </a:r>
            <a:endParaRPr lang="en-US" sz="2400" b="1" dirty="0" smtClean="0">
              <a:solidFill>
                <a:srgbClr val="FFFF00"/>
              </a:solidFill>
              <a:sym typeface="Wingdings" pitchFamily="2" charset="2"/>
            </a:endParaRP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Keseimbangan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pribadi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labil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Gerakan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hiperaktif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Mudah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marah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tersinggung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74295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Suka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menggangu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orang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lain/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destruktif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14488"/>
            <a:ext cx="9144000" cy="2071702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</a:rPr>
              <a:t>O</a:t>
            </a:r>
            <a:r>
              <a:rPr lang="id-ID" sz="4800" b="1" dirty="0" smtClean="0">
                <a:solidFill>
                  <a:srgbClr val="FFFF00"/>
                </a:solidFill>
              </a:rPr>
              <a:t>RTHOPEDAGOGIK </a:t>
            </a:r>
            <a:br>
              <a:rPr lang="id-ID" sz="4800" b="1" dirty="0" smtClean="0">
                <a:solidFill>
                  <a:srgbClr val="FFFF00"/>
                </a:solidFill>
              </a:rPr>
            </a:br>
            <a:r>
              <a:rPr lang="id-ID" sz="4800" b="1" dirty="0" smtClean="0">
                <a:solidFill>
                  <a:srgbClr val="FFFF00"/>
                </a:solidFill>
              </a:rPr>
              <a:t>ANAK </a:t>
            </a:r>
            <a:r>
              <a:rPr lang="id-ID" sz="4800" b="1" dirty="0" smtClean="0">
                <a:solidFill>
                  <a:srgbClr val="FFFF00"/>
                </a:solidFill>
              </a:rPr>
              <a:t>GANGGUAN INTELEKTUAL</a:t>
            </a:r>
            <a:endParaRPr lang="en-US" sz="4800" dirty="0">
              <a:solidFill>
                <a:srgbClr val="FFFF00"/>
              </a:solidFill>
            </a:endParaRPr>
          </a:p>
        </p:txBody>
      </p:sp>
      <p:pic>
        <p:nvPicPr>
          <p:cNvPr id="6" name="Picture 5" descr="UNS BIRU.pn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71934" y="357166"/>
            <a:ext cx="1214445" cy="127317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4000504"/>
            <a:ext cx="9144000" cy="2071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Oleh</a:t>
            </a:r>
            <a:r>
              <a:rPr kumimoji="0" lang="id-ID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:</a:t>
            </a:r>
            <a:endParaRPr lang="id-ID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Dewi</a:t>
            </a:r>
            <a:r>
              <a:rPr kumimoji="0" lang="id-ID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Sri </a:t>
            </a:r>
            <a:r>
              <a:rPr kumimoji="0" lang="id-ID" sz="320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Rejeki,M.Pd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d-ID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Tias Martika, M.Pd</a:t>
            </a:r>
            <a:endParaRPr lang="id-ID" sz="3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Soal 6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Bila ada saudara anda yang memiki kelaianan gangguan mental, apa yang anda lakukan?</a:t>
            </a:r>
          </a:p>
          <a:p>
            <a:r>
              <a:rPr lang="id-ID" dirty="0" smtClean="0"/>
              <a:t>A. Keluarga</a:t>
            </a:r>
          </a:p>
          <a:p>
            <a:r>
              <a:rPr lang="id-ID" dirty="0" smtClean="0"/>
              <a:t>B.lingkungan</a:t>
            </a:r>
          </a:p>
          <a:p>
            <a:r>
              <a:rPr lang="id-ID" dirty="0" smtClean="0"/>
              <a:t>C.pendidikan</a:t>
            </a:r>
            <a:endParaRPr lang="id-ID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PENYEBAB </a:t>
            </a:r>
            <a:r>
              <a:rPr lang="en-US" sz="3200" b="1" dirty="0" smtClean="0">
                <a:solidFill>
                  <a:schemeClr val="tx1"/>
                </a:solidFill>
              </a:rPr>
              <a:t>A</a:t>
            </a:r>
            <a:r>
              <a:rPr lang="id-ID" sz="3200" b="1" dirty="0" smtClean="0">
                <a:solidFill>
                  <a:schemeClr val="tx1"/>
                </a:solidFill>
              </a:rPr>
              <a:t>GI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2876" y="1500174"/>
            <a:ext cx="8858280" cy="578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Faktor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Keturunan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kelainan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kromosom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gen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Gangguan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metabolisme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Gizi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Phenylketonuria,Gargoylism,Cretism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Infeksi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Keracunan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Rubella, Syphilis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Bawaan,Syndrome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Gravidity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Beracun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Trauma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Zat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Radioak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tif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 trauma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otak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zat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radioaktif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Masalah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pada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Kelahiran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hypoxia,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kerusakan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otak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kejang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Faktor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Lingkungan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(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Sosial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rgbClr val="FFFF00"/>
                </a:solidFill>
                <a:sym typeface="Wingdings" pitchFamily="2" charset="2"/>
              </a:rPr>
              <a:t>Budaya</a:t>
            </a:r>
            <a:r>
              <a:rPr lang="en-US" sz="2400" dirty="0" smtClean="0">
                <a:solidFill>
                  <a:srgbClr val="FFFF00"/>
                </a:solidFill>
                <a:sym typeface="Wingdings" pitchFamily="2" charset="2"/>
              </a:rPr>
              <a:t>) 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kurang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kontak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probadi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/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kasih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sayang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AutoNum type="arabicPeriod"/>
              <a:tabLst/>
              <a:defRPr/>
            </a:pP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1472" y="0"/>
            <a:ext cx="8072494" cy="1000132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>BAB I PENDAHULUAN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23872" y="152400"/>
            <a:ext cx="7772400" cy="10001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solidFill>
                  <a:schemeClr val="tx1"/>
                </a:solidFill>
              </a:rPr>
              <a:t>KEBUTUHAN </a:t>
            </a:r>
            <a:r>
              <a:rPr lang="en-US" sz="3200" b="1" dirty="0" smtClean="0">
                <a:solidFill>
                  <a:schemeClr val="tx1"/>
                </a:solidFill>
              </a:rPr>
              <a:t>A</a:t>
            </a:r>
            <a:r>
              <a:rPr lang="id-ID" sz="3200" b="1" dirty="0" smtClean="0">
                <a:solidFill>
                  <a:schemeClr val="tx1"/>
                </a:solidFill>
              </a:rPr>
              <a:t>GI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034" y="1428736"/>
            <a:ext cx="8072494" cy="4500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42876" y="1643050"/>
            <a:ext cx="8858280" cy="5786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Witmer,Kontinsky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Frampton, </a:t>
            </a:r>
            <a:r>
              <a:rPr lang="en-US" sz="2400" b="1" dirty="0" err="1" smtClean="0">
                <a:solidFill>
                  <a:srgbClr val="FFFF00"/>
                </a:solidFill>
                <a:sym typeface="Wingdings" pitchFamily="2" charset="2"/>
              </a:rPr>
              <a:t>dan</a:t>
            </a:r>
            <a:r>
              <a:rPr lang="en-US" sz="2400" b="1" dirty="0" smtClean="0">
                <a:solidFill>
                  <a:srgbClr val="FFFF00"/>
                </a:solidFill>
                <a:sym typeface="Wingdings" pitchFamily="2" charset="2"/>
              </a:rPr>
              <a:t> Gall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terjamin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kebutuhannya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terpenuhi</a:t>
            </a:r>
            <a:r>
              <a:rPr lang="en-US" sz="2400" i="1" dirty="0" smtClean="0">
                <a:solidFill>
                  <a:schemeClr val="bg1"/>
                </a:solidFill>
                <a:sym typeface="Wingdings" pitchFamily="2" charset="2"/>
              </a:rPr>
              <a:t> (The sense of trust)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berwewenang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mengatur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diri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sym typeface="Wingdings" pitchFamily="2" charset="2"/>
              </a:rPr>
              <a:t>(The sense of autonomy)</a:t>
            </a: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dapat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berbuat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menurut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prakarsa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sendiri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sym typeface="Wingdings" pitchFamily="2" charset="2"/>
              </a:rPr>
              <a:t>(The sense of initiative)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puas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telah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melakukan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tugas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sym typeface="Wingdings" pitchFamily="2" charset="2"/>
              </a:rPr>
              <a:t>(The sense of Duty and Accomplishment)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bangga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atas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identitas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diri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sym typeface="Wingdings" pitchFamily="2" charset="2"/>
              </a:rPr>
              <a:t>(The sense of Identity)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keakraban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sym typeface="Wingdings" pitchFamily="2" charset="2"/>
              </a:rPr>
              <a:t>(The sense of Intimacy)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keorangtuaan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sym typeface="Wingdings" pitchFamily="2" charset="2"/>
              </a:rPr>
              <a:t>(The parental sense)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lvl="0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Perasaan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sym typeface="Wingdings" pitchFamily="2" charset="2"/>
              </a:rPr>
              <a:t>integritas</a:t>
            </a: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 </a:t>
            </a:r>
            <a:r>
              <a:rPr lang="en-US" sz="2400" i="1" dirty="0" smtClean="0">
                <a:solidFill>
                  <a:schemeClr val="bg1"/>
                </a:solidFill>
                <a:sym typeface="Wingdings" pitchFamily="2" charset="2"/>
              </a:rPr>
              <a:t>(The sense of Integrity)</a:t>
            </a: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400" dirty="0" smtClean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214414" y="2428868"/>
            <a:ext cx="6500858" cy="150019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0" b="1" dirty="0" smtClean="0">
                <a:solidFill>
                  <a:schemeClr val="tx1"/>
                </a:solidFill>
              </a:rPr>
              <a:t>TERIMA KASIH</a:t>
            </a:r>
            <a:endParaRPr kumimoji="0" lang="en-US" sz="8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429124" y="6143644"/>
            <a:ext cx="3614718" cy="42860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id-ID" sz="2800" i="1" dirty="0" smtClean="0">
                <a:latin typeface="Alpine" pitchFamily="2" charset="0"/>
              </a:rPr>
              <a:t>Dewi Sri Rejeki,M.Pd</a:t>
            </a:r>
            <a:endParaRPr lang="en-US" sz="2800" i="1" dirty="0">
              <a:latin typeface="Alpine" pitchFamily="2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d-ID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endParaRPr lang="id-ID" sz="5400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id-ID" sz="5400" b="1" dirty="0" smtClean="0">
                <a:solidFill>
                  <a:srgbClr val="7030A0"/>
                </a:solidFill>
              </a:rPr>
              <a:t>ANAK </a:t>
            </a:r>
            <a:r>
              <a:rPr lang="id-ID" sz="5400" b="1" dirty="0" smtClean="0">
                <a:solidFill>
                  <a:srgbClr val="7030A0"/>
                </a:solidFill>
              </a:rPr>
              <a:t>GANGGUAN INTELEKTUAL</a:t>
            </a:r>
            <a:endParaRPr lang="id-ID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1462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id-ID" sz="5400" dirty="0" smtClean="0"/>
          </a:p>
          <a:p>
            <a:pPr algn="ctr">
              <a:buNone/>
            </a:pPr>
            <a:r>
              <a:rPr lang="id-ID" sz="5400" dirty="0" smtClean="0"/>
              <a:t>ORTHOPEDAGOGIK </a:t>
            </a:r>
          </a:p>
          <a:p>
            <a:pPr algn="ctr">
              <a:buNone/>
            </a:pPr>
            <a:endParaRPr lang="id-ID" sz="54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id-ID" sz="5400" dirty="0" smtClean="0"/>
              <a:t>ORTHO</a:t>
            </a:r>
          </a:p>
          <a:p>
            <a:pPr algn="ctr">
              <a:buNone/>
            </a:pPr>
            <a:r>
              <a:rPr lang="id-ID" sz="5400" dirty="0" smtClean="0"/>
              <a:t>PEDAGOGIK</a:t>
            </a:r>
            <a:endParaRPr lang="id-ID" sz="5400" dirty="0"/>
          </a:p>
        </p:txBody>
      </p:sp>
      <p:sp>
        <p:nvSpPr>
          <p:cNvPr id="5" name="Down Arrow 4"/>
          <p:cNvSpPr/>
          <p:nvPr/>
        </p:nvSpPr>
        <p:spPr>
          <a:xfrm>
            <a:off x="4286248" y="2000240"/>
            <a:ext cx="484632" cy="978408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/>
          <p:cNvSpPr txBox="1">
            <a:spLocks/>
          </p:cNvSpPr>
          <p:nvPr/>
        </p:nvSpPr>
        <p:spPr>
          <a:xfrm>
            <a:off x="0" y="428604"/>
            <a:ext cx="9144000" cy="642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4800" dirty="0" smtClean="0">
                <a:solidFill>
                  <a:schemeClr val="bg1"/>
                </a:solidFill>
                <a:latin typeface="Arial Black" pitchFamily="34" charset="0"/>
              </a:rPr>
              <a:t>A</a:t>
            </a:r>
            <a:r>
              <a:rPr lang="id-ID" sz="4800" dirty="0" smtClean="0">
                <a:solidFill>
                  <a:schemeClr val="bg1"/>
                </a:solidFill>
                <a:latin typeface="Arial Black" pitchFamily="34" charset="0"/>
              </a:rPr>
              <a:t>GI</a:t>
            </a:r>
            <a:r>
              <a:rPr lang="id-ID" sz="4800" dirty="0" smtClean="0">
                <a:solidFill>
                  <a:schemeClr val="bg1"/>
                </a:solidFill>
                <a:latin typeface="Arial Black" pitchFamily="34" charset="0"/>
              </a:rPr>
              <a:t> </a:t>
            </a:r>
            <a:endParaRPr lang="id-ID" sz="4800" dirty="0" smtClean="0">
              <a:solidFill>
                <a:schemeClr val="bg1"/>
              </a:solidFill>
              <a:latin typeface="Arial Black" pitchFamily="34" charset="0"/>
            </a:endParaRPr>
          </a:p>
          <a:p>
            <a:pPr marL="457200" marR="0" lvl="0" indent="-4572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id-ID" sz="34400" dirty="0" smtClean="0">
                <a:solidFill>
                  <a:srgbClr val="FFFF00"/>
                </a:solidFill>
                <a:latin typeface="Arial Black" pitchFamily="34" charset="0"/>
              </a:rPr>
              <a:t>?</a:t>
            </a:r>
            <a:endParaRPr kumimoji="0" lang="en-US" sz="34400" b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 Black" pitchFamily="34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e're More Alike Than Different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8581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1184</Words>
  <Application>Microsoft Office PowerPoint</Application>
  <PresentationFormat>On-screen Show (4:3)</PresentationFormat>
  <Paragraphs>277</Paragraphs>
  <Slides>43</Slides>
  <Notes>3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0" baseType="lpstr">
      <vt:lpstr>Algerian</vt:lpstr>
      <vt:lpstr>Alpine</vt:lpstr>
      <vt:lpstr>Arial</vt:lpstr>
      <vt:lpstr>Arial Black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ORTHOPEDAGOGIK  ANAK GANGGUAN INTELEKTUAL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BAB I PENDAHULUAN</vt:lpstr>
      <vt:lpstr>BAB I PENDAHULUAN</vt:lpstr>
      <vt:lpstr>Soal 1 dan 2</vt:lpstr>
      <vt:lpstr>BAB I PENDAHULUAN</vt:lpstr>
      <vt:lpstr>PowerPoint Presentation</vt:lpstr>
      <vt:lpstr>BAB I PENDAHULUAN</vt:lpstr>
      <vt:lpstr>BAB I PENDAHULUAN</vt:lpstr>
      <vt:lpstr>BAB I PENDAHULUAN</vt:lpstr>
      <vt:lpstr>Down Syndrome /  Sindroma Down</vt:lpstr>
      <vt:lpstr>MITOS DAN HAKEKAT ANAK SINDROMA DOWN</vt:lpstr>
      <vt:lpstr>MITOS DAN HAKEKAT ANAK SINDROMA DOWN</vt:lpstr>
      <vt:lpstr>MITOS DAN HAKEKAT ANAK SINDROMA DOWN</vt:lpstr>
      <vt:lpstr>Soal 3</vt:lpstr>
      <vt:lpstr>BAB I PENDAHULUAN</vt:lpstr>
      <vt:lpstr>PowerPoint Presentation</vt:lpstr>
      <vt:lpstr>PowerPoint Presentation</vt:lpstr>
      <vt:lpstr>BAB I PENDAHULUAN</vt:lpstr>
      <vt:lpstr>BAB I PENDAHULUAN</vt:lpstr>
      <vt:lpstr>BAB I PENDAHULUAN</vt:lpstr>
      <vt:lpstr>BAB I PENDAHULUAN</vt:lpstr>
      <vt:lpstr>Soal 4</vt:lpstr>
      <vt:lpstr>BAB I PENDAHULUAN</vt:lpstr>
      <vt:lpstr>Soal 5</vt:lpstr>
      <vt:lpstr>BAB I PENDAHULUAN</vt:lpstr>
      <vt:lpstr>Soal 6</vt:lpstr>
      <vt:lpstr>BAB I PENDAHULUAN</vt:lpstr>
      <vt:lpstr>BAB I PENDAHULUAN</vt:lpstr>
      <vt:lpstr>PowerPoint Presentation</vt:lpstr>
    </vt:vector>
  </TitlesOfParts>
  <Company>samsung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Aurinta</dc:creator>
  <cp:lastModifiedBy>User</cp:lastModifiedBy>
  <cp:revision>74</cp:revision>
  <dcterms:created xsi:type="dcterms:W3CDTF">2011-04-08T16:32:44Z</dcterms:created>
  <dcterms:modified xsi:type="dcterms:W3CDTF">2021-03-02T13:45:03Z</dcterms:modified>
</cp:coreProperties>
</file>