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1"/>
  </p:notesMasterIdLst>
  <p:sldIdLst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9" autoAdjust="0"/>
  </p:normalViewPr>
  <p:slideViewPr>
    <p:cSldViewPr snapToGrid="0">
      <p:cViewPr varScale="1">
        <p:scale>
          <a:sx n="79" d="100"/>
          <a:sy n="79" d="100"/>
        </p:scale>
        <p:origin x="77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55EA5-0300-4A9F-B0C5-BD318780F36B}" type="datetimeFigureOut">
              <a:rPr lang="en-US" smtClean="0"/>
              <a:t>11-Mar-21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907D2-8A36-4F26-9F7A-2C28B919F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 err="1">
                <a:latin typeface="Arial" panose="020B0604020202020204" pitchFamily="34" charset="0"/>
              </a:rPr>
              <a:t>Dalam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menyunting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penyunting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harus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diberitahu</a:t>
            </a:r>
            <a:r>
              <a:rPr lang="en-US" altLang="en-US" dirty="0">
                <a:latin typeface="Arial" panose="020B0604020202020204" pitchFamily="34" charset="0"/>
              </a:rPr>
              <a:t> agar </a:t>
            </a:r>
            <a:r>
              <a:rPr lang="en-US" altLang="en-US" dirty="0" err="1">
                <a:latin typeface="Arial" panose="020B0604020202020204" pitchFamily="34" charset="0"/>
              </a:rPr>
              <a:t>tidak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mengganti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atau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menafsirkan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jawaban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responden</a:t>
            </a:r>
            <a:r>
              <a:rPr lang="en-US" altLang="en-US" dirty="0">
                <a:latin typeface="Arial" panose="020B0604020202020204" pitchFamily="34" charset="0"/>
              </a:rPr>
              <a:t>. Jadi </a:t>
            </a:r>
            <a:r>
              <a:rPr lang="en-US" altLang="en-US" dirty="0" err="1">
                <a:latin typeface="Arial" panose="020B0604020202020204" pitchFamily="34" charset="0"/>
              </a:rPr>
              <a:t>kebenaran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jawaban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dapat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terjaga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907D2-8A36-4F26-9F7A-2C28B919F0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10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>
                <a:latin typeface="Arial" panose="020B0604020202020204" pitchFamily="34" charset="0"/>
              </a:rPr>
              <a:t>Seluruh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kode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ditentukan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untuk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tiap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jawaban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disusun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dalam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buku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kode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Buku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kode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ini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selain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diperlukan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dalam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pengkodean</a:t>
            </a:r>
            <a:r>
              <a:rPr lang="en-US" altLang="en-US" dirty="0">
                <a:latin typeface="Arial" panose="020B0604020202020204" pitchFamily="34" charset="0"/>
              </a:rPr>
              <a:t> juga </a:t>
            </a:r>
            <a:r>
              <a:rPr lang="en-US" altLang="en-US" dirty="0" err="1">
                <a:latin typeface="Arial" panose="020B0604020202020204" pitchFamily="34" charset="0"/>
              </a:rPr>
              <a:t>digunakan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sebagai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pedoman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untuk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analisis</a:t>
            </a:r>
            <a:r>
              <a:rPr lang="en-US" altLang="en-US" dirty="0">
                <a:latin typeface="Arial" panose="020B0604020202020204" pitchFamily="34" charset="0"/>
              </a:rPr>
              <a:t> data dan </a:t>
            </a:r>
            <a:r>
              <a:rPr lang="en-US" altLang="en-US" dirty="0" err="1">
                <a:latin typeface="Arial" panose="020B0604020202020204" pitchFamily="34" charset="0"/>
              </a:rPr>
              <a:t>penulisan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laporan</a:t>
            </a:r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907D2-8A36-4F26-9F7A-2C28B919F0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52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– </a:t>
            </a:r>
            <a:r>
              <a:rPr lang="en-US" altLang="en-US" dirty="0" err="1">
                <a:latin typeface="Arial" panose="020B0604020202020204" pitchFamily="34" charset="0"/>
              </a:rPr>
              <a:t>Kegiatan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dilakukan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dalam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tabulasi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adalah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menyusun</a:t>
            </a:r>
            <a:r>
              <a:rPr lang="en-US" altLang="en-US" dirty="0">
                <a:latin typeface="Arial" panose="020B0604020202020204" pitchFamily="34" charset="0"/>
              </a:rPr>
              <a:t> dan </a:t>
            </a:r>
            <a:r>
              <a:rPr lang="en-US" altLang="en-US" dirty="0" err="1">
                <a:latin typeface="Arial" panose="020B0604020202020204" pitchFamily="34" charset="0"/>
              </a:rPr>
              <a:t>menghitung</a:t>
            </a:r>
            <a:r>
              <a:rPr lang="en-US" altLang="en-US" dirty="0">
                <a:latin typeface="Arial" panose="020B0604020202020204" pitchFamily="34" charset="0"/>
              </a:rPr>
              <a:t> data </a:t>
            </a:r>
            <a:r>
              <a:rPr lang="en-US" altLang="en-US" dirty="0" err="1">
                <a:latin typeface="Arial" panose="020B0604020202020204" pitchFamily="34" charset="0"/>
              </a:rPr>
              <a:t>hasil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pengkodean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untuk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kemudian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disajikan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dalam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bentuk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tabel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– </a:t>
            </a:r>
            <a:r>
              <a:rPr lang="en-US" altLang="en-US" dirty="0" err="1">
                <a:latin typeface="Arial" panose="020B0604020202020204" pitchFamily="34" charset="0"/>
              </a:rPr>
              <a:t>Tabel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dapat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berupa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tabel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frekuensi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tabel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korelasi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atau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tabel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silang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– Pada </a:t>
            </a:r>
            <a:r>
              <a:rPr lang="en-US" altLang="en-US" dirty="0" err="1">
                <a:latin typeface="Arial" panose="020B0604020202020204" pitchFamily="34" charset="0"/>
              </a:rPr>
              <a:t>dasarnya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ada</a:t>
            </a:r>
            <a:r>
              <a:rPr lang="en-US" altLang="en-US" dirty="0">
                <a:latin typeface="Arial" panose="020B0604020202020204" pitchFamily="34" charset="0"/>
              </a:rPr>
              <a:t> 2 </a:t>
            </a:r>
            <a:r>
              <a:rPr lang="en-US" altLang="en-US" dirty="0" err="1">
                <a:latin typeface="Arial" panose="020B0604020202020204" pitchFamily="34" charset="0"/>
              </a:rPr>
              <a:t>cara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pelaksanaan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tabulasi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yaitu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r>
              <a:rPr lang="en-US" altLang="en-US" dirty="0">
                <a:latin typeface="Arial" panose="020B0604020202020204" pitchFamily="34" charset="0"/>
              </a:rPr>
              <a:t>1. </a:t>
            </a:r>
            <a:r>
              <a:rPr lang="en-US" altLang="en-US" dirty="0" err="1">
                <a:latin typeface="Arial" panose="020B0604020202020204" pitchFamily="34" charset="0"/>
              </a:rPr>
              <a:t>Tabulasi</a:t>
            </a:r>
            <a:r>
              <a:rPr lang="en-US" altLang="en-US" dirty="0">
                <a:latin typeface="Arial" panose="020B0604020202020204" pitchFamily="34" charset="0"/>
              </a:rPr>
              <a:t> manual. </a:t>
            </a:r>
            <a:r>
              <a:rPr lang="en-US" altLang="en-US" dirty="0" err="1">
                <a:latin typeface="Arial" panose="020B0604020202020204" pitchFamily="34" charset="0"/>
              </a:rPr>
              <a:t>Semua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kegiatan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dari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perhitungan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sampai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penyajian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tabel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dilakukan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dengan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tangan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2. </a:t>
            </a:r>
            <a:r>
              <a:rPr lang="en-US" altLang="en-US" dirty="0" err="1">
                <a:latin typeface="Arial" panose="020B0604020202020204" pitchFamily="34" charset="0"/>
              </a:rPr>
              <a:t>Tabulasi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mekanis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Pelaksanaan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dengan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cara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ini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dibantu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dengan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peralatan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tertentu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yaitu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</a:rPr>
              <a:t>komputer</a:t>
            </a:r>
            <a:r>
              <a:rPr lang="en-US" altLang="en-US" dirty="0">
                <a:latin typeface="Arial" panose="020B0604020202020204" pitchFamily="34" charset="0"/>
              </a:rPr>
              <a:t>. </a:t>
            </a:r>
            <a:r>
              <a:rPr lang="en-US" altLang="en-US" dirty="0" err="1">
                <a:latin typeface="Arial" panose="020B0604020202020204" pitchFamily="34" charset="0"/>
              </a:rPr>
              <a:t>Semua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kegiatan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dilakukan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dengan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bantuan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alat</a:t>
            </a:r>
            <a:r>
              <a:rPr lang="en-US" altLang="en-US" dirty="0">
                <a:latin typeface="Arial" panose="020B0604020202020204" pitchFamily="34" charset="0"/>
              </a:rPr>
              <a:t> yang </a:t>
            </a:r>
            <a:r>
              <a:rPr lang="en-US" altLang="en-US" dirty="0" err="1">
                <a:latin typeface="Arial" panose="020B0604020202020204" pitchFamily="34" charset="0"/>
              </a:rPr>
              <a:t>telah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dipilih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907D2-8A36-4F26-9F7A-2C28B919F0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4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11-Mar-21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Pengetahuan" TargetMode="External"/><Relationship Id="rId2" Type="http://schemas.openxmlformats.org/officeDocument/2006/relationships/hyperlink" Target="https://id.wikipedia.org/wiki/Fenomen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.wikipedia.org/wiki/Gagasan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5239496" cy="349479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Pengumpulan</a:t>
            </a:r>
            <a:r>
              <a:rPr lang="en-US" dirty="0"/>
              <a:t> dan </a:t>
            </a:r>
            <a:r>
              <a:rPr lang="en-US" dirty="0" err="1"/>
              <a:t>Pengolahan</a:t>
            </a:r>
            <a:r>
              <a:rPr lang="en-US" dirty="0"/>
              <a:t>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Pendidikan Teknik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Informatika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dan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Komputer</a:t>
            </a:r>
            <a:endParaRPr lang="en-US" sz="24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Universitas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Sebelas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cs typeface="Calibri" panose="020F0502020204030204" pitchFamily="34" charset="0"/>
              </a:rPr>
              <a:t>Maret</a:t>
            </a:r>
            <a:endParaRPr lang="en-US" sz="2400" dirty="0">
              <a:solidFill>
                <a:schemeClr val="tx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E0A5-3365-4E04-8AFB-87493592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Teknik </a:t>
            </a:r>
            <a:r>
              <a:rPr lang="en-US" dirty="0" err="1">
                <a:solidFill>
                  <a:schemeClr val="tx1"/>
                </a:solidFill>
              </a:rPr>
              <a:t>Wawancara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CF65-755F-404E-9019-DF865023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altLang="en-US" sz="2000" dirty="0" err="1">
                <a:solidFill>
                  <a:schemeClr val="tx1"/>
                </a:solidFill>
              </a:rPr>
              <a:t>Peneliti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perlu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memperhatikan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tujuan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penelitian</a:t>
            </a:r>
            <a:r>
              <a:rPr lang="en-US" altLang="en-US" sz="2000" dirty="0">
                <a:solidFill>
                  <a:schemeClr val="tx1"/>
                </a:solidFill>
              </a:rPr>
              <a:t> dan </a:t>
            </a:r>
            <a:r>
              <a:rPr lang="en-US" altLang="en-US" sz="2000" dirty="0" err="1">
                <a:solidFill>
                  <a:schemeClr val="tx1"/>
                </a:solidFill>
              </a:rPr>
              <a:t>topik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utama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dibahas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mencapai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tujuan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tersebut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altLang="en-US" sz="2000" dirty="0" err="1">
                <a:solidFill>
                  <a:schemeClr val="tx1"/>
                </a:solidFill>
              </a:rPr>
              <a:t>Peneliti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membuat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rencana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bagaimana</a:t>
            </a:r>
            <a:r>
              <a:rPr lang="en-US" altLang="en-US" sz="2000" dirty="0">
                <a:solidFill>
                  <a:schemeClr val="tx1"/>
                </a:solidFill>
              </a:rPr>
              <a:t> proses </a:t>
            </a:r>
            <a:r>
              <a:rPr lang="en-US" altLang="en-US" sz="2000" dirty="0" err="1">
                <a:solidFill>
                  <a:schemeClr val="tx1"/>
                </a:solidFill>
              </a:rPr>
              <a:t>wawancara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berjalan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altLang="en-US" sz="2000" dirty="0" err="1">
                <a:solidFill>
                  <a:schemeClr val="tx1"/>
                </a:solidFill>
              </a:rPr>
              <a:t>Peneliti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memastikan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kapan</a:t>
            </a:r>
            <a:r>
              <a:rPr lang="en-US" altLang="en-US" sz="2000" dirty="0">
                <a:solidFill>
                  <a:schemeClr val="tx1"/>
                </a:solidFill>
              </a:rPr>
              <a:t> dan </a:t>
            </a:r>
            <a:r>
              <a:rPr lang="en-US" altLang="en-US" sz="2000" dirty="0" err="1">
                <a:solidFill>
                  <a:schemeClr val="tx1"/>
                </a:solidFill>
              </a:rPr>
              <a:t>dimana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lokasi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wawancara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dengan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narasumber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dapat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dilaksanakan</a:t>
            </a:r>
            <a:r>
              <a:rPr lang="en-US" altLang="en-US" sz="2000" dirty="0">
                <a:solidFill>
                  <a:schemeClr val="tx1"/>
                </a:solidFill>
              </a:rPr>
              <a:t>. </a:t>
            </a:r>
          </a:p>
          <a:p>
            <a:pPr marL="401638" indent="-401638">
              <a:buFont typeface="Wingdings" panose="05000000000000000000" pitchFamily="2" charset="2"/>
              <a:buChar char="q"/>
            </a:pPr>
            <a:r>
              <a:rPr lang="en-US" altLang="en-US" sz="2000" dirty="0" err="1">
                <a:solidFill>
                  <a:schemeClr val="tx1"/>
                </a:solidFill>
              </a:rPr>
              <a:t>Transkripsi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hasil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wawancara</a:t>
            </a:r>
            <a:r>
              <a:rPr lang="en-US" altLang="en-US" sz="2000" dirty="0">
                <a:solidFill>
                  <a:schemeClr val="tx1"/>
                </a:solidFill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</a:rPr>
              <a:t>Transkripsi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umumnya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berupa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narasi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cukup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tebal</a:t>
            </a:r>
            <a:r>
              <a:rPr lang="en-US" altLang="en-US" sz="2000" dirty="0">
                <a:solidFill>
                  <a:schemeClr val="tx1"/>
                </a:solidFill>
              </a:rPr>
              <a:t>. </a:t>
            </a:r>
            <a:r>
              <a:rPr lang="en-US" altLang="en-US" sz="2000" dirty="0" err="1">
                <a:solidFill>
                  <a:schemeClr val="tx1"/>
                </a:solidFill>
              </a:rPr>
              <a:t>Peneliti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harus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jeli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melihat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narasi</a:t>
            </a:r>
            <a:r>
              <a:rPr lang="en-US" altLang="en-US" sz="2000" dirty="0">
                <a:solidFill>
                  <a:schemeClr val="tx1"/>
                </a:solidFill>
              </a:rPr>
              <a:t> mana yang </a:t>
            </a:r>
            <a:r>
              <a:rPr lang="en-US" altLang="en-US" sz="2000" dirty="0" err="1">
                <a:solidFill>
                  <a:schemeClr val="tx1"/>
                </a:solidFill>
              </a:rPr>
              <a:t>bisa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digunakan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sebagai</a:t>
            </a:r>
            <a:r>
              <a:rPr lang="en-US" altLang="en-US" sz="2000" dirty="0">
                <a:solidFill>
                  <a:schemeClr val="tx1"/>
                </a:solidFill>
              </a:rPr>
              <a:t> data, mana yang </a:t>
            </a:r>
            <a:r>
              <a:rPr lang="en-US" altLang="en-US" sz="2000" dirty="0" err="1">
                <a:solidFill>
                  <a:schemeClr val="tx1"/>
                </a:solidFill>
              </a:rPr>
              <a:t>tidak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karena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tidak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semua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narasi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adalah</a:t>
            </a:r>
            <a:r>
              <a:rPr lang="en-US" altLang="en-US" sz="2000" dirty="0">
                <a:solidFill>
                  <a:schemeClr val="tx1"/>
                </a:solidFill>
              </a:rPr>
              <a:t> data.</a:t>
            </a:r>
          </a:p>
          <a:p>
            <a:pPr marL="401638" indent="-401638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89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EE0A5-3365-4E04-8AFB-87493592C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Teknik </a:t>
            </a:r>
            <a:r>
              <a:rPr lang="en-US" dirty="0" err="1">
                <a:solidFill>
                  <a:schemeClr val="tx1"/>
                </a:solidFill>
              </a:rPr>
              <a:t>Wawancara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CCF65-755F-404E-9019-DF8650233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>
              <a:buFont typeface="Wingdings" panose="05000000000000000000" pitchFamily="2" charset="2"/>
              <a:buChar char="q"/>
            </a:pPr>
            <a:r>
              <a:rPr lang="en-US" altLang="en-US" sz="2000" dirty="0">
                <a:solidFill>
                  <a:schemeClr val="tx1"/>
                </a:solidFill>
              </a:rPr>
              <a:t>Hasil </a:t>
            </a:r>
            <a:r>
              <a:rPr lang="en-US" altLang="en-US" sz="2000" dirty="0" err="1">
                <a:solidFill>
                  <a:schemeClr val="tx1"/>
                </a:solidFill>
              </a:rPr>
              <a:t>transkripsi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masih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mentah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dikirim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kembali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narasumber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sebagai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wujud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transparansi</a:t>
            </a:r>
            <a:r>
              <a:rPr lang="en-US" altLang="en-US" sz="2000" dirty="0">
                <a:solidFill>
                  <a:schemeClr val="tx1"/>
                </a:solidFill>
              </a:rPr>
              <a:t> data. </a:t>
            </a:r>
          </a:p>
          <a:p>
            <a:pPr marL="347663" indent="-347663" eaLnBrk="1" hangingPunct="1">
              <a:buFont typeface="Wingdings" panose="05000000000000000000" pitchFamily="2" charset="2"/>
              <a:buChar char="q"/>
            </a:pPr>
            <a:r>
              <a:rPr lang="en-US" altLang="en-US" sz="2000" dirty="0" err="1">
                <a:solidFill>
                  <a:schemeClr val="tx1"/>
                </a:solidFill>
              </a:rPr>
              <a:t>Analisis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hasil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transkripsi</a:t>
            </a:r>
            <a:r>
              <a:rPr lang="en-US" altLang="en-US" sz="2000" dirty="0">
                <a:solidFill>
                  <a:schemeClr val="tx1"/>
                </a:solidFill>
              </a:rPr>
              <a:t> data.</a:t>
            </a:r>
          </a:p>
          <a:p>
            <a:pPr marL="347663" indent="-347663" eaLnBrk="1" hangingPunct="1">
              <a:buFont typeface="Wingdings" panose="05000000000000000000" pitchFamily="2" charset="2"/>
              <a:buChar char="q"/>
            </a:pPr>
            <a:r>
              <a:rPr lang="en-US" altLang="en-US" sz="2000" dirty="0" err="1">
                <a:solidFill>
                  <a:schemeClr val="tx1"/>
                </a:solidFill>
              </a:rPr>
              <a:t>Melakukan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veridikasi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validitas</a:t>
            </a:r>
            <a:r>
              <a:rPr lang="en-US" altLang="en-US" sz="2000" dirty="0">
                <a:solidFill>
                  <a:schemeClr val="tx1"/>
                </a:solidFill>
              </a:rPr>
              <a:t> dan </a:t>
            </a:r>
            <a:r>
              <a:rPr lang="en-US" altLang="en-US" sz="2000" dirty="0" err="1">
                <a:solidFill>
                  <a:schemeClr val="tx1"/>
                </a:solidFill>
              </a:rPr>
              <a:t>reliabilitas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hasil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analisis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347663" indent="-347663" eaLnBrk="1" hangingPunct="1">
              <a:buFont typeface="Wingdings" panose="05000000000000000000" pitchFamily="2" charset="2"/>
              <a:buChar char="q"/>
            </a:pPr>
            <a:r>
              <a:rPr lang="en-US" altLang="en-US" sz="2000" dirty="0" err="1">
                <a:solidFill>
                  <a:schemeClr val="tx1"/>
                </a:solidFill>
              </a:rPr>
              <a:t>Penyusunan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laporan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representasi</a:t>
            </a:r>
            <a:r>
              <a:rPr lang="en-US" altLang="en-US" sz="2000" dirty="0">
                <a:solidFill>
                  <a:schemeClr val="tx1"/>
                </a:solidFill>
              </a:rPr>
              <a:t> dan </a:t>
            </a:r>
            <a:r>
              <a:rPr lang="en-US" altLang="en-US" sz="2000" dirty="0" err="1">
                <a:solidFill>
                  <a:schemeClr val="tx1"/>
                </a:solidFill>
              </a:rPr>
              <a:t>publikasi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</a:p>
          <a:p>
            <a:pPr marL="347663" indent="-347663">
              <a:buFont typeface="Wingdings" panose="05000000000000000000" pitchFamily="2" charset="2"/>
              <a:buChar char="q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340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88E5-0840-47AC-B20B-3EC518257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Observasi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Pengamatan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72A35-A7BB-45BB-BBE2-D27169F5A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2800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dirty="0" err="1">
                <a:solidFill>
                  <a:schemeClr val="tx1"/>
                </a:solidFill>
              </a:rPr>
              <a:t>Peneliti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melakukan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pengamatan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pencatatan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sistematik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subyek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b="1" dirty="0" err="1">
                <a:solidFill>
                  <a:schemeClr val="tx1"/>
                </a:solidFill>
              </a:rPr>
              <a:t>Pengamatan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observasi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aktivitas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terhadap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proses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objek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maksud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merasakan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kemudian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memahami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pengetahuan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dari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2" tooltip="Fenome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fenomena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berdasarkan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3" tooltip="Pengetahu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pengetahuan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  <a:hlinkClick r:id="rId4" tooltip="Gagas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gagasan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diketahui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sebelumnya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mendapatkan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informasi-informasi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dibutuhkan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melanjutkan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r>
              <a:rPr lang="en-US" dirty="0">
                <a:solidFill>
                  <a:schemeClr val="tx1"/>
                </a:solidFill>
              </a:rPr>
              <a:t>. (WIKI)</a:t>
            </a:r>
          </a:p>
        </p:txBody>
      </p:sp>
    </p:spTree>
    <p:extLst>
      <p:ext uri="{BB962C8B-B14F-4D97-AF65-F5344CB8AC3E}">
        <p14:creationId xmlns:p14="http://schemas.microsoft.com/office/powerpoint/2010/main" val="2813160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8897-4255-4B98-AE9B-F87B841D7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Teknik </a:t>
            </a:r>
            <a:r>
              <a:rPr lang="en-US" dirty="0" err="1">
                <a:solidFill>
                  <a:schemeClr val="tx1"/>
                </a:solidFill>
              </a:rPr>
              <a:t>Pengamatan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0F577-3F60-42AC-91C7-9EC6E8540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Teknik </a:t>
            </a:r>
            <a:r>
              <a:rPr lang="en-US" sz="2000" b="1" dirty="0" err="1">
                <a:solidFill>
                  <a:schemeClr val="tx1"/>
                </a:solidFill>
              </a:rPr>
              <a:t>Pengamatan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langsung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000" dirty="0" err="1">
                <a:solidFill>
                  <a:schemeClr val="tx1"/>
                </a:solidFill>
              </a:rPr>
              <a:t>Pengamatan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langsung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tanpa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peralatan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khusus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Peneliti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langsung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mengamati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mencatat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segala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sesuatu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diperlukan</a:t>
            </a:r>
            <a:r>
              <a:rPr lang="en-US" sz="2000" dirty="0">
                <a:solidFill>
                  <a:schemeClr val="tx1"/>
                </a:solidFill>
              </a:rPr>
              <a:t> pada </a:t>
            </a:r>
            <a:r>
              <a:rPr lang="en-US" sz="2000" dirty="0" err="1">
                <a:solidFill>
                  <a:schemeClr val="tx1"/>
                </a:solidFill>
              </a:rPr>
              <a:t>saat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terjadinya</a:t>
            </a:r>
            <a:r>
              <a:rPr lang="en-US" sz="2000" dirty="0">
                <a:solidFill>
                  <a:schemeClr val="tx1"/>
                </a:solidFill>
              </a:rPr>
              <a:t> proses.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Teknik </a:t>
            </a:r>
            <a:r>
              <a:rPr lang="en-US" sz="2000" b="1" dirty="0" err="1">
                <a:solidFill>
                  <a:schemeClr val="tx1"/>
                </a:solidFill>
              </a:rPr>
              <a:t>Pengamatan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tak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langsung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000" dirty="0" err="1">
                <a:solidFill>
                  <a:schemeClr val="tx1"/>
                </a:solidFill>
              </a:rPr>
              <a:t>Pengamatan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menggunakan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peralatan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tertentu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misalnya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mikroskop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kamera</a:t>
            </a:r>
            <a:r>
              <a:rPr lang="en-US" sz="2000" dirty="0">
                <a:solidFill>
                  <a:schemeClr val="tx1"/>
                </a:solidFill>
              </a:rPr>
              <a:t>, tape recorder, </a:t>
            </a:r>
            <a:r>
              <a:rPr lang="en-US" sz="2000" dirty="0" err="1">
                <a:solidFill>
                  <a:schemeClr val="tx1"/>
                </a:solidFill>
              </a:rPr>
              <a:t>dsb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Teknik </a:t>
            </a:r>
            <a:r>
              <a:rPr lang="en-US" sz="2000" b="1" dirty="0" err="1">
                <a:solidFill>
                  <a:schemeClr val="tx1"/>
                </a:solidFill>
              </a:rPr>
              <a:t>Pengamatan</a:t>
            </a:r>
            <a:r>
              <a:rPr lang="en-US" sz="2000" b="1" dirty="0">
                <a:solidFill>
                  <a:schemeClr val="tx1"/>
                </a:solidFill>
              </a:rPr>
              <a:t> non-</a:t>
            </a:r>
            <a:r>
              <a:rPr lang="en-US" sz="2000" b="1" dirty="0" err="1">
                <a:solidFill>
                  <a:schemeClr val="tx1"/>
                </a:solidFill>
              </a:rPr>
              <a:t>partisipatif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000" dirty="0" err="1">
                <a:solidFill>
                  <a:schemeClr val="tx1"/>
                </a:solidFill>
              </a:rPr>
              <a:t>Observasi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peneliti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pasif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aktivitas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oleh </a:t>
            </a:r>
            <a:r>
              <a:rPr lang="en-US" sz="2000" dirty="0" err="1">
                <a:solidFill>
                  <a:schemeClr val="tx1"/>
                </a:solidFill>
              </a:rPr>
              <a:t>subjek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penelitian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/>
                </a:solidFill>
              </a:rPr>
              <a:t>Teknik </a:t>
            </a:r>
            <a:r>
              <a:rPr lang="en-US" sz="2000" b="1" dirty="0" err="1">
                <a:solidFill>
                  <a:schemeClr val="tx1"/>
                </a:solidFill>
              </a:rPr>
              <a:t>Pengamatan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partisipatif</a:t>
            </a:r>
            <a:endParaRPr lang="en-US" sz="20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en-US" sz="2000" dirty="0" err="1">
                <a:solidFill>
                  <a:schemeClr val="tx1"/>
                </a:solidFill>
              </a:rPr>
              <a:t>Peneliti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turut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mengambil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bagian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situasi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nyata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objek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penelitian</a:t>
            </a:r>
            <a:r>
              <a:rPr lang="en-US" sz="2000" dirty="0">
                <a:solidFill>
                  <a:schemeClr val="tx1"/>
                </a:solidFill>
              </a:rPr>
              <a:t>. Jadi </a:t>
            </a:r>
            <a:r>
              <a:rPr lang="en-US" sz="2000" dirty="0" err="1">
                <a:solidFill>
                  <a:schemeClr val="tx1"/>
                </a:solidFill>
              </a:rPr>
              <a:t>peneliti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masuk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situasi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pengamatan</a:t>
            </a:r>
            <a:r>
              <a:rPr lang="en-US" sz="2000" dirty="0">
                <a:solidFill>
                  <a:schemeClr val="tx1"/>
                </a:solidFill>
              </a:rPr>
              <a:t> dan </a:t>
            </a:r>
            <a:r>
              <a:rPr lang="en-US" sz="2000" dirty="0" err="1">
                <a:solidFill>
                  <a:schemeClr val="tx1"/>
                </a:solidFill>
              </a:rPr>
              <a:t>ikut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aktif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sistem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tersebut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8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E6A09-3F08-477D-88F7-20DBF6D8A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Instrumen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Observasi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FEC9A-31BA-4BD9-BF59-50ADDB449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000" b="1" dirty="0" err="1">
                <a:solidFill>
                  <a:schemeClr val="tx1"/>
                </a:solidFill>
              </a:rPr>
              <a:t>Catatan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anekdot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Check list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schemeClr val="tx1"/>
                </a:solidFill>
              </a:rPr>
              <a:t>Skala </a:t>
            </a:r>
            <a:r>
              <a:rPr lang="en-US" altLang="en-US" sz="2000" b="1" dirty="0" err="1">
                <a:solidFill>
                  <a:schemeClr val="tx1"/>
                </a:solidFill>
              </a:rPr>
              <a:t>penilaian</a:t>
            </a:r>
            <a:r>
              <a:rPr lang="en-US" altLang="en-US" sz="2000" b="1" dirty="0">
                <a:solidFill>
                  <a:schemeClr val="tx1"/>
                </a:solidFill>
              </a:rPr>
              <a:t> (rating scale)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000" b="1" dirty="0" err="1">
                <a:solidFill>
                  <a:schemeClr val="tx1"/>
                </a:solidFill>
              </a:rPr>
              <a:t>Sosiogram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BD6A0FD-98E7-430F-8357-BEC7E6672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107" y="3970359"/>
            <a:ext cx="535305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59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E8FD-26FB-4A21-965B-7B5F95297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Anekdot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D70E0-1DDF-4437-B08B-E2378B137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70154A6F-7043-475E-BEE7-308C614C3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95142" y="2008505"/>
            <a:ext cx="60833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504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B30E-4A06-4268-8E02-2F51049F0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4F1BA-014E-455A-BF63-365496465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E1079B0-4E0C-47A1-952C-F55E9399E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3" t="17683" r="6416" b="20998"/>
          <a:stretch>
            <a:fillRect/>
          </a:stretch>
        </p:blipFill>
        <p:spPr bwMode="auto">
          <a:xfrm>
            <a:off x="5035296" y="-76200"/>
            <a:ext cx="587375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33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EE26E-D79D-4245-9EDB-34A273EDC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Skala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A0CA7-1ACA-416C-B7DD-4800695D5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AutoNum type="arabicPeriod"/>
            </a:pPr>
            <a:r>
              <a:rPr lang="sv-SE" altLang="en-US" dirty="0">
                <a:latin typeface="Arial" panose="020B0604020202020204" pitchFamily="34" charset="0"/>
              </a:rPr>
              <a:t>Skala Likert</a:t>
            </a:r>
          </a:p>
          <a:p>
            <a:pPr>
              <a:buFontTx/>
              <a:buAutoNum type="arabicPeriod"/>
            </a:pPr>
            <a:r>
              <a:rPr lang="sv-SE" altLang="en-US" dirty="0">
                <a:latin typeface="Arial" panose="020B0604020202020204" pitchFamily="34" charset="0"/>
              </a:rPr>
              <a:t>Skala Guttman</a:t>
            </a:r>
          </a:p>
          <a:p>
            <a:pPr>
              <a:buFontTx/>
              <a:buAutoNum type="arabicPeriod"/>
            </a:pPr>
            <a:r>
              <a:rPr lang="sv-SE" altLang="en-US" dirty="0">
                <a:latin typeface="Arial" panose="020B0604020202020204" pitchFamily="34" charset="0"/>
              </a:rPr>
              <a:t>Skala Semantic Diferensial</a:t>
            </a:r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9C23A6C7-E979-4B5E-BF1F-357F678D8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5498" y="838199"/>
            <a:ext cx="744855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33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325D-6D28-41E6-8E2C-5D39D4410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Skala Likert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926A4-0106-47D7-B768-2D17021AE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</a:rPr>
              <a:t>Skala Likert </a:t>
            </a:r>
            <a:r>
              <a:rPr lang="en-US" sz="3200" dirty="0" err="1">
                <a:solidFill>
                  <a:srgbClr val="000000"/>
                </a:solidFill>
              </a:rPr>
              <a:t>digunakan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untuk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mengukur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sikap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dirty="0" err="1">
                <a:solidFill>
                  <a:srgbClr val="000000"/>
                </a:solidFill>
              </a:rPr>
              <a:t>pendapat</a:t>
            </a:r>
            <a:r>
              <a:rPr lang="en-US" sz="3200" dirty="0">
                <a:solidFill>
                  <a:srgbClr val="000000"/>
                </a:solidFill>
              </a:rPr>
              <a:t> dan </a:t>
            </a:r>
            <a:r>
              <a:rPr lang="en-US" sz="3200" dirty="0" err="1">
                <a:solidFill>
                  <a:srgbClr val="000000"/>
                </a:solidFill>
              </a:rPr>
              <a:t>persepsi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seseorang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tentang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fenomena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 err="1">
                <a:solidFill>
                  <a:srgbClr val="000000"/>
                </a:solidFill>
              </a:rPr>
              <a:t>sosial</a:t>
            </a:r>
            <a:r>
              <a:rPr lang="en-US" sz="3200" dirty="0">
                <a:solidFill>
                  <a:srgbClr val="000000"/>
                </a:solidFill>
              </a:rPr>
              <a:t> </a:t>
            </a:r>
            <a:br>
              <a:rPr lang="en-US" sz="3200" dirty="0"/>
            </a:br>
            <a:endParaRPr lang="en-US" sz="3200" dirty="0"/>
          </a:p>
          <a:p>
            <a:pPr>
              <a:defRPr/>
            </a:pPr>
            <a:r>
              <a:rPr lang="en-US" sz="3200" b="1" i="1" dirty="0" err="1"/>
              <a:t>Contoh</a:t>
            </a:r>
            <a:r>
              <a:rPr lang="en-US" sz="3200" b="1" i="1" dirty="0"/>
              <a:t> :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900" dirty="0" err="1">
                <a:solidFill>
                  <a:srgbClr val="000000"/>
                </a:solidFill>
              </a:rPr>
              <a:t>Pelayanan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tenaga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kependidikan</a:t>
            </a:r>
            <a:r>
              <a:rPr lang="en-US" sz="2900" dirty="0">
                <a:solidFill>
                  <a:srgbClr val="000000"/>
                </a:solidFill>
              </a:rPr>
              <a:t> PTIK </a:t>
            </a:r>
            <a:r>
              <a:rPr lang="en-US" sz="2900" dirty="0" err="1">
                <a:solidFill>
                  <a:srgbClr val="000000"/>
                </a:solidFill>
              </a:rPr>
              <a:t>sudah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sesuai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dengan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apa</a:t>
            </a:r>
            <a:r>
              <a:rPr lang="en-US" sz="2900" dirty="0">
                <a:solidFill>
                  <a:srgbClr val="000000"/>
                </a:solidFill>
              </a:rPr>
              <a:t> yang </a:t>
            </a:r>
            <a:r>
              <a:rPr lang="en-US" sz="2900" dirty="0" err="1">
                <a:solidFill>
                  <a:srgbClr val="000000"/>
                </a:solidFill>
              </a:rPr>
              <a:t>Saudara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harapkan</a:t>
            </a:r>
            <a:r>
              <a:rPr lang="en-US" sz="2900" dirty="0">
                <a:solidFill>
                  <a:srgbClr val="000000"/>
                </a:solidFill>
              </a:rPr>
              <a:t>.</a:t>
            </a:r>
          </a:p>
          <a:p>
            <a:pPr marL="548640" indent="-457200">
              <a:buFont typeface="Courier New" panose="02070309020205020404" pitchFamily="49" charset="0"/>
              <a:buChar char="o"/>
              <a:defRPr/>
            </a:pPr>
            <a:r>
              <a:rPr lang="en-US" sz="2900" dirty="0" err="1">
                <a:solidFill>
                  <a:srgbClr val="000000"/>
                </a:solidFill>
              </a:rPr>
              <a:t>Sangat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setuju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skor</a:t>
            </a:r>
            <a:r>
              <a:rPr lang="en-US" sz="2900" dirty="0">
                <a:solidFill>
                  <a:srgbClr val="000000"/>
                </a:solidFill>
              </a:rPr>
              <a:t> 5</a:t>
            </a:r>
          </a:p>
          <a:p>
            <a:pPr marL="548640" indent="-457200">
              <a:buFont typeface="Courier New" panose="02070309020205020404" pitchFamily="49" charset="0"/>
              <a:buChar char="o"/>
              <a:defRPr/>
            </a:pPr>
            <a:r>
              <a:rPr lang="en-US" sz="2900" dirty="0" err="1">
                <a:solidFill>
                  <a:srgbClr val="000000"/>
                </a:solidFill>
              </a:rPr>
              <a:t>Setuju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skor</a:t>
            </a:r>
            <a:r>
              <a:rPr lang="en-US" sz="2900" dirty="0">
                <a:solidFill>
                  <a:srgbClr val="000000"/>
                </a:solidFill>
              </a:rPr>
              <a:t> 4</a:t>
            </a:r>
          </a:p>
          <a:p>
            <a:pPr marL="548640" indent="-457200">
              <a:buFont typeface="Courier New" panose="02070309020205020404" pitchFamily="49" charset="0"/>
              <a:buChar char="o"/>
              <a:defRPr/>
            </a:pPr>
            <a:r>
              <a:rPr lang="en-US" sz="2900" dirty="0" err="1">
                <a:solidFill>
                  <a:srgbClr val="000000"/>
                </a:solidFill>
              </a:rPr>
              <a:t>Tidak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ada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pendapat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skor</a:t>
            </a:r>
            <a:r>
              <a:rPr lang="en-US" sz="2900" dirty="0">
                <a:solidFill>
                  <a:srgbClr val="000000"/>
                </a:solidFill>
              </a:rPr>
              <a:t> 3</a:t>
            </a:r>
          </a:p>
          <a:p>
            <a:pPr marL="548640" indent="-457200">
              <a:buFont typeface="Courier New" panose="02070309020205020404" pitchFamily="49" charset="0"/>
              <a:buChar char="o"/>
              <a:defRPr/>
            </a:pPr>
            <a:r>
              <a:rPr lang="en-US" sz="2900" dirty="0" err="1">
                <a:solidFill>
                  <a:srgbClr val="000000"/>
                </a:solidFill>
              </a:rPr>
              <a:t>Tidak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setuju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skor</a:t>
            </a:r>
            <a:r>
              <a:rPr lang="en-US" sz="2900" dirty="0">
                <a:solidFill>
                  <a:srgbClr val="000000"/>
                </a:solidFill>
              </a:rPr>
              <a:t> 2</a:t>
            </a:r>
          </a:p>
          <a:p>
            <a:pPr marL="548640" indent="-457200">
              <a:buFont typeface="Courier New" panose="02070309020205020404" pitchFamily="49" charset="0"/>
              <a:buChar char="o"/>
              <a:defRPr/>
            </a:pPr>
            <a:r>
              <a:rPr lang="en-US" sz="2900" dirty="0" err="1">
                <a:solidFill>
                  <a:srgbClr val="000000"/>
                </a:solidFill>
              </a:rPr>
              <a:t>Sangat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tidak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setuju</a:t>
            </a:r>
            <a:r>
              <a:rPr lang="en-US" sz="2900" dirty="0">
                <a:solidFill>
                  <a:srgbClr val="000000"/>
                </a:solidFill>
              </a:rPr>
              <a:t> </a:t>
            </a:r>
            <a:r>
              <a:rPr lang="en-US" sz="2900" dirty="0" err="1">
                <a:solidFill>
                  <a:srgbClr val="000000"/>
                </a:solidFill>
              </a:rPr>
              <a:t>skor</a:t>
            </a:r>
            <a:r>
              <a:rPr lang="en-US" sz="2900" dirty="0">
                <a:solidFill>
                  <a:srgbClr val="000000"/>
                </a:solidFill>
              </a:rPr>
              <a:t> 1</a:t>
            </a:r>
            <a:r>
              <a:rPr lang="en-US" sz="29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750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8515E-E0FB-455F-A55F-F53E8560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Skala Guttman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20D589-D269-466E-911D-6E79B04CB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Skala Guttman </a:t>
            </a:r>
            <a:r>
              <a:rPr lang="en-US" sz="2400" dirty="0" err="1">
                <a:solidFill>
                  <a:srgbClr val="000000"/>
                </a:solidFill>
              </a:rPr>
              <a:t>akan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memberikan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respon</a:t>
            </a:r>
            <a:r>
              <a:rPr lang="en-US" sz="2400" dirty="0">
                <a:solidFill>
                  <a:srgbClr val="000000"/>
                </a:solidFill>
              </a:rPr>
              <a:t> yang </a:t>
            </a:r>
            <a:r>
              <a:rPr lang="en-US" sz="2400" dirty="0" err="1">
                <a:solidFill>
                  <a:srgbClr val="000000"/>
                </a:solidFill>
              </a:rPr>
              <a:t>tegas</a:t>
            </a:r>
            <a:r>
              <a:rPr lang="en-US" sz="2400" dirty="0">
                <a:solidFill>
                  <a:srgbClr val="000000"/>
                </a:solidFill>
              </a:rPr>
              <a:t>, yang </a:t>
            </a:r>
            <a:r>
              <a:rPr lang="en-US" sz="2400" dirty="0" err="1">
                <a:solidFill>
                  <a:srgbClr val="000000"/>
                </a:solidFill>
              </a:rPr>
              <a:t>terdiri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dari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dua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alternatif</a:t>
            </a:r>
            <a:r>
              <a:rPr lang="en-US" sz="2400" dirty="0"/>
              <a:t> </a:t>
            </a:r>
          </a:p>
          <a:p>
            <a:pPr>
              <a:defRPr/>
            </a:pPr>
            <a:r>
              <a:rPr lang="en-US" sz="2400" b="1" i="1" dirty="0" err="1">
                <a:solidFill>
                  <a:schemeClr val="tx1"/>
                </a:solidFill>
              </a:rPr>
              <a:t>Contoh</a:t>
            </a:r>
            <a:r>
              <a:rPr lang="en-US" sz="2400" b="1" i="1" dirty="0">
                <a:solidFill>
                  <a:schemeClr val="tx1"/>
                </a:solidFill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True 		&gt;&lt; 	False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err="1">
                <a:solidFill>
                  <a:schemeClr val="tx1"/>
                </a:solidFill>
              </a:rPr>
              <a:t>Ya</a:t>
            </a:r>
            <a:r>
              <a:rPr lang="en-US" sz="2400" dirty="0">
                <a:solidFill>
                  <a:schemeClr val="tx1"/>
                </a:solidFill>
              </a:rPr>
              <a:t> 		&gt;&lt; 	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 err="1">
                <a:solidFill>
                  <a:schemeClr val="tx1"/>
                </a:solidFill>
              </a:rPr>
              <a:t>Pernah</a:t>
            </a:r>
            <a:r>
              <a:rPr lang="en-US" sz="2400" dirty="0">
                <a:solidFill>
                  <a:schemeClr val="tx1"/>
                </a:solidFill>
              </a:rPr>
              <a:t>		&gt;&lt;	Belum </a:t>
            </a:r>
            <a:r>
              <a:rPr lang="en-US" sz="2400" dirty="0" err="1">
                <a:solidFill>
                  <a:schemeClr val="tx1"/>
                </a:solidFill>
              </a:rPr>
              <a:t>Pernah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400" dirty="0">
                <a:solidFill>
                  <a:schemeClr val="tx1"/>
                </a:solidFill>
              </a:rPr>
              <a:t>	Punya		&gt;&lt;	</a:t>
            </a:r>
            <a:r>
              <a:rPr lang="en-US" sz="2400" dirty="0" err="1">
                <a:solidFill>
                  <a:schemeClr val="tx1"/>
                </a:solidFill>
              </a:rPr>
              <a:t>Tidak</a:t>
            </a:r>
            <a:r>
              <a:rPr lang="en-US" sz="2400" dirty="0">
                <a:solidFill>
                  <a:schemeClr val="tx1"/>
                </a:solidFill>
              </a:rPr>
              <a:t> Punya</a:t>
            </a:r>
            <a:br>
              <a:rPr lang="en-US" sz="2400" dirty="0"/>
            </a:b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680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A0B45-3D6C-44BB-8FDE-4D7D0FC92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Pengumpulan</a:t>
            </a:r>
            <a:r>
              <a:rPr lang="en-US" dirty="0">
                <a:solidFill>
                  <a:schemeClr val="tx1"/>
                </a:solidFill>
              </a:rPr>
              <a:t> Data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CC01045-D41D-4BAC-8E5E-C58A1D903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5310" y="3240247"/>
            <a:ext cx="4830370" cy="3760788"/>
          </a:xfr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5C08E6FA-00F9-4C15-A88C-D56BE96C6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1120" y="1865376"/>
            <a:ext cx="8229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800" dirty="0" err="1">
                <a:latin typeface="+mn-lt"/>
              </a:rPr>
              <a:t>Tujuan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pengumpulan</a:t>
            </a:r>
            <a:r>
              <a:rPr lang="en-US" altLang="en-US" sz="2800" dirty="0">
                <a:latin typeface="+mn-lt"/>
              </a:rPr>
              <a:t> data:</a:t>
            </a: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 err="1">
                <a:latin typeface="+mn-lt"/>
              </a:rPr>
              <a:t>Untuk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mengetahui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jumlah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elemen</a:t>
            </a: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 err="1">
                <a:latin typeface="+mn-lt"/>
              </a:rPr>
              <a:t>Untuk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mengetahui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karakteristik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dari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elemen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tsb</a:t>
            </a:r>
            <a:r>
              <a:rPr lang="en-US" altLang="en-US" sz="2800" dirty="0">
                <a:latin typeface="+mn-lt"/>
              </a:rPr>
              <a:t>.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EB78C5C2-36E7-4DAF-9820-AAAC6B1959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920" y="3617976"/>
            <a:ext cx="966216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800" dirty="0" err="1">
                <a:latin typeface="+mn-lt"/>
              </a:rPr>
              <a:t>Variabel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atau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peubah</a:t>
            </a:r>
            <a:r>
              <a:rPr lang="en-US" altLang="en-US" sz="2800" dirty="0">
                <a:latin typeface="+mn-lt"/>
              </a:rPr>
              <a:t> : </a:t>
            </a:r>
            <a:r>
              <a:rPr lang="en-US" altLang="en-US" sz="2800" dirty="0" err="1">
                <a:latin typeface="+mn-lt"/>
              </a:rPr>
              <a:t>sesuatu</a:t>
            </a:r>
            <a:r>
              <a:rPr lang="en-US" altLang="en-US" sz="2800" dirty="0">
                <a:latin typeface="+mn-lt"/>
              </a:rPr>
              <a:t> yang </a:t>
            </a:r>
            <a:r>
              <a:rPr lang="en-US" altLang="en-US" sz="2800" dirty="0" err="1">
                <a:latin typeface="+mn-lt"/>
              </a:rPr>
              <a:t>nilainya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dapat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berubah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atau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berbeda</a:t>
            </a:r>
            <a:endParaRPr lang="en-US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0237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5AA6-46CE-4BD8-9706-B70D3C069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Skala </a:t>
            </a:r>
            <a:r>
              <a:rPr lang="en-US" dirty="0" err="1">
                <a:solidFill>
                  <a:schemeClr val="tx1"/>
                </a:solidFill>
              </a:rPr>
              <a:t>Semantik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Differensial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8D109-63C8-49CF-90C3-1C386904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000" dirty="0">
                <a:solidFill>
                  <a:srgbClr val="000000"/>
                </a:solidFill>
              </a:rPr>
              <a:t>Skala </a:t>
            </a:r>
            <a:r>
              <a:rPr lang="en-US" sz="2000" dirty="0" err="1">
                <a:solidFill>
                  <a:srgbClr val="000000"/>
                </a:solidFill>
              </a:rPr>
              <a:t>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digunakan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untuk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mengukur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sikap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tidak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dalam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bentuk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pilihan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ganda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atau</a:t>
            </a:r>
            <a:r>
              <a:rPr lang="en-US" sz="2000" dirty="0">
                <a:solidFill>
                  <a:srgbClr val="000000"/>
                </a:solidFill>
              </a:rPr>
              <a:t> checklist, </a:t>
            </a:r>
            <a:r>
              <a:rPr lang="en-US" sz="2000" dirty="0" err="1">
                <a:solidFill>
                  <a:srgbClr val="000000"/>
                </a:solidFill>
              </a:rPr>
              <a:t>tetapi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tersusun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sebuah</a:t>
            </a:r>
            <a:r>
              <a:rPr lang="en-US" sz="2000" dirty="0">
                <a:solidFill>
                  <a:srgbClr val="000000"/>
                </a:solidFill>
              </a:rPr>
              <a:t> garis </a:t>
            </a:r>
            <a:r>
              <a:rPr lang="en-US" sz="2000" dirty="0" err="1">
                <a:solidFill>
                  <a:srgbClr val="000000"/>
                </a:solidFill>
              </a:rPr>
              <a:t>kontinuem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dimana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nilai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sangat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negatif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terletak</a:t>
            </a:r>
            <a:r>
              <a:rPr lang="en-US" sz="2000" dirty="0">
                <a:solidFill>
                  <a:srgbClr val="000000"/>
                </a:solidFill>
              </a:rPr>
              <a:t> di </a:t>
            </a:r>
            <a:r>
              <a:rPr lang="en-US" sz="2000" dirty="0" err="1">
                <a:solidFill>
                  <a:srgbClr val="000000"/>
                </a:solidFill>
              </a:rPr>
              <a:t>sebelah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kiri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sedangkan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nilai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sangat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positif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terletak</a:t>
            </a:r>
            <a:r>
              <a:rPr lang="en-US" sz="2000" dirty="0">
                <a:solidFill>
                  <a:srgbClr val="000000"/>
                </a:solidFill>
              </a:rPr>
              <a:t> di </a:t>
            </a:r>
            <a:r>
              <a:rPr lang="en-US" sz="2000" dirty="0" err="1">
                <a:solidFill>
                  <a:srgbClr val="000000"/>
                </a:solidFill>
              </a:rPr>
              <a:t>sebelah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kanan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r>
              <a:rPr lang="en-US" sz="1600" dirty="0"/>
              <a:t> 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2800" b="1" dirty="0" err="1"/>
              <a:t>Contoh</a:t>
            </a:r>
            <a:r>
              <a:rPr lang="en-US" sz="2800" b="1" dirty="0"/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film Doraemon Stand By Me 2?</a:t>
            </a:r>
            <a:br>
              <a:rPr lang="en-US" sz="1600" dirty="0"/>
            </a:br>
            <a:endParaRPr lang="en-US" dirty="0"/>
          </a:p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C055F890-1E95-484E-A1BB-2F24B1248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952" y="4796833"/>
            <a:ext cx="6288818" cy="149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8445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9AF48-E92A-47A3-AEBF-857706942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Sosiogram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AEFDA-374C-4878-BC3C-9FAA949C4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3538728" cy="3760891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Sosiogram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adalah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grafik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menunjukkan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hubungan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atau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interaksi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individu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dalam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sebuah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kelompok</a:t>
            </a:r>
            <a:r>
              <a:rPr lang="en-US" dirty="0">
                <a:solidFill>
                  <a:schemeClr val="tx1"/>
                </a:solidFill>
              </a:rPr>
              <a:t>, dan </a:t>
            </a:r>
            <a:r>
              <a:rPr lang="en-US" dirty="0" err="1">
                <a:solidFill>
                  <a:schemeClr val="tx1"/>
                </a:solidFill>
              </a:rPr>
              <a:t>sekaligus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dapat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ditemukan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pola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hubungan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sosial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individu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individu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lainnya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88B583DC-5302-45E3-9437-B20E7F3B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9594" y="545465"/>
            <a:ext cx="5824918" cy="58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90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4783E-6F47-4F4E-91ED-8C43B0122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Metode</a:t>
            </a:r>
            <a:r>
              <a:rPr lang="en-US" dirty="0">
                <a:solidFill>
                  <a:schemeClr val="tx1"/>
                </a:solidFill>
              </a:rPr>
              <a:t> dan </a:t>
            </a:r>
            <a:r>
              <a:rPr lang="en-US" dirty="0" err="1">
                <a:solidFill>
                  <a:schemeClr val="tx1"/>
                </a:solidFill>
              </a:rPr>
              <a:t>Instrumen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9DAB8-4F90-44A0-8719-BCDC28390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ED3BCFD-E932-47BC-B4C6-2FF54B0B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936" y="1965010"/>
            <a:ext cx="5724144" cy="429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54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19EC0-A7D6-4C21-A354-F96493980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Pengolahan</a:t>
            </a:r>
            <a:r>
              <a:rPr lang="en-US" dirty="0"/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5CBF61-3C80-4C4B-BE8F-CC775E0026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proses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memperoleh</a:t>
            </a:r>
            <a:r>
              <a:rPr lang="en-US" sz="2000" dirty="0">
                <a:solidFill>
                  <a:schemeClr val="tx1"/>
                </a:solidFill>
              </a:rPr>
              <a:t> data/</a:t>
            </a:r>
            <a:r>
              <a:rPr lang="en-US" sz="2000" dirty="0" err="1">
                <a:solidFill>
                  <a:schemeClr val="tx1"/>
                </a:solidFill>
              </a:rPr>
              <a:t>angka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ringkasan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berdasarkan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kelompok</a:t>
            </a:r>
            <a:r>
              <a:rPr lang="en-US" sz="2000" dirty="0">
                <a:solidFill>
                  <a:schemeClr val="tx1"/>
                </a:solidFill>
              </a:rPr>
              <a:t> data </a:t>
            </a:r>
            <a:r>
              <a:rPr lang="en-US" sz="2000" dirty="0" err="1">
                <a:solidFill>
                  <a:schemeClr val="tx1"/>
                </a:solidFill>
              </a:rPr>
              <a:t>mentah</a:t>
            </a:r>
            <a:endParaRPr lang="en-US" sz="2000" dirty="0">
              <a:solidFill>
                <a:schemeClr val="tx1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2000" dirty="0" err="1">
                <a:solidFill>
                  <a:schemeClr val="tx1"/>
                </a:solidFill>
              </a:rPr>
              <a:t>Metode</a:t>
            </a:r>
            <a:r>
              <a:rPr lang="en-US" sz="2000" dirty="0">
                <a:solidFill>
                  <a:schemeClr val="tx1"/>
                </a:solidFill>
              </a:rPr>
              <a:t> : 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Editing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Coding</a:t>
            </a: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</a:rPr>
              <a:t>Tabulating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105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DB97C-5C55-45C2-B939-3394B22C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Penyuntingan</a:t>
            </a:r>
            <a:r>
              <a:rPr lang="en-US" dirty="0">
                <a:solidFill>
                  <a:schemeClr val="tx1"/>
                </a:solidFill>
              </a:rPr>
              <a:t> / Editing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C3E1D-49E2-4528-9B5C-4E6FBD9D4A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adalah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memeriksa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seluruh</a:t>
            </a:r>
            <a:r>
              <a:rPr lang="en-US" sz="2000" dirty="0">
                <a:solidFill>
                  <a:schemeClr val="tx1"/>
                </a:solidFill>
              </a:rPr>
              <a:t> daftar </a:t>
            </a:r>
            <a:r>
              <a:rPr lang="en-US" sz="2000" dirty="0" err="1">
                <a:solidFill>
                  <a:schemeClr val="tx1"/>
                </a:solidFill>
              </a:rPr>
              <a:t>pertanyaan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dikembalikan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responden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err="1">
                <a:solidFill>
                  <a:schemeClr val="tx1"/>
                </a:solidFill>
              </a:rPr>
              <a:t>Beberapa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hal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perlu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diperhatikan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err="1">
                <a:solidFill>
                  <a:schemeClr val="tx1"/>
                </a:solidFill>
              </a:rPr>
              <a:t>Kesesuaian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jawaban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responden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pertanyaan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diajukan</a:t>
            </a:r>
            <a:endParaRPr lang="en-US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err="1">
                <a:solidFill>
                  <a:schemeClr val="tx1"/>
                </a:solidFill>
              </a:rPr>
              <a:t>Kelengkapan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pengisian</a:t>
            </a:r>
            <a:r>
              <a:rPr lang="en-US" sz="2000" dirty="0">
                <a:solidFill>
                  <a:schemeClr val="tx1"/>
                </a:solidFill>
              </a:rPr>
              <a:t> daftar </a:t>
            </a:r>
            <a:r>
              <a:rPr lang="en-US" sz="2000" dirty="0" err="1">
                <a:solidFill>
                  <a:schemeClr val="tx1"/>
                </a:solidFill>
              </a:rPr>
              <a:t>pertanyaan</a:t>
            </a:r>
            <a:endParaRPr lang="en-US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US" sz="2000" dirty="0" err="1">
                <a:solidFill>
                  <a:schemeClr val="tx1"/>
                </a:solidFill>
              </a:rPr>
              <a:t>Ketetapan</a:t>
            </a:r>
            <a:r>
              <a:rPr lang="en-US" sz="2000" dirty="0">
                <a:solidFill>
                  <a:schemeClr val="tx1"/>
                </a:solidFill>
              </a:rPr>
              <a:t> (consistency) </a:t>
            </a:r>
            <a:r>
              <a:rPr lang="en-US" sz="2000" dirty="0" err="1">
                <a:solidFill>
                  <a:schemeClr val="tx1"/>
                </a:solidFill>
              </a:rPr>
              <a:t>jawaban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responden</a:t>
            </a:r>
            <a:endParaRPr lang="en-US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77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71D8C-D531-4543-BBED-F1A99D4C1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Pengkodean</a:t>
            </a:r>
            <a:r>
              <a:rPr lang="en-US" dirty="0">
                <a:solidFill>
                  <a:schemeClr val="tx1"/>
                </a:solidFill>
              </a:rPr>
              <a:t> / 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3E8F4-BDE3-4DE3-9DF7-B4407855F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 dirty="0" err="1">
                <a:solidFill>
                  <a:schemeClr val="tx1"/>
                </a:solidFill>
              </a:rPr>
              <a:t>Pengkodean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dapat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dilakukan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dengan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memberi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tanda</a:t>
            </a:r>
            <a:r>
              <a:rPr lang="en-US" altLang="en-US" sz="2000" dirty="0">
                <a:solidFill>
                  <a:schemeClr val="tx1"/>
                </a:solidFill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</a:rPr>
              <a:t>simbol</a:t>
            </a:r>
            <a:r>
              <a:rPr lang="en-US" altLang="en-US" sz="2000" dirty="0">
                <a:solidFill>
                  <a:schemeClr val="tx1"/>
                </a:solidFill>
              </a:rPr>
              <a:t>) yang </a:t>
            </a:r>
            <a:r>
              <a:rPr lang="en-US" altLang="en-US" sz="2000" dirty="0" err="1">
                <a:solidFill>
                  <a:schemeClr val="tx1"/>
                </a:solidFill>
              </a:rPr>
              <a:t>berupa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angka</a:t>
            </a:r>
            <a:r>
              <a:rPr lang="en-US" altLang="en-US" sz="2000" dirty="0">
                <a:solidFill>
                  <a:schemeClr val="tx1"/>
                </a:solidFill>
              </a:rPr>
              <a:t> pada </a:t>
            </a:r>
            <a:r>
              <a:rPr lang="en-US" altLang="en-US" sz="2000" dirty="0" err="1">
                <a:solidFill>
                  <a:schemeClr val="tx1"/>
                </a:solidFill>
              </a:rPr>
              <a:t>jawaban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responden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diterima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 err="1">
                <a:solidFill>
                  <a:schemeClr val="tx1"/>
                </a:solidFill>
              </a:rPr>
              <a:t>Tujuan</a:t>
            </a:r>
            <a:r>
              <a:rPr lang="en-US" altLang="en-US" sz="2000" dirty="0">
                <a:solidFill>
                  <a:schemeClr val="tx1"/>
                </a:solidFill>
              </a:rPr>
              <a:t> : </a:t>
            </a:r>
            <a:r>
              <a:rPr lang="en-US" altLang="en-US" sz="2000" dirty="0" err="1">
                <a:solidFill>
                  <a:schemeClr val="tx1"/>
                </a:solidFill>
              </a:rPr>
              <a:t>Penyederhanaan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jawaban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responden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b="1" dirty="0" err="1">
                <a:solidFill>
                  <a:schemeClr val="tx1"/>
                </a:solidFill>
              </a:rPr>
              <a:t>Pertanyaan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Tertutup</a:t>
            </a:r>
            <a:endParaRPr lang="en-US" altLang="en-US" sz="2000" b="1" dirty="0">
              <a:solidFill>
                <a:schemeClr val="tx1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Kode </a:t>
            </a:r>
            <a:r>
              <a:rPr lang="en-US" altLang="en-US" sz="2000" dirty="0" err="1">
                <a:solidFill>
                  <a:schemeClr val="tx1"/>
                </a:solidFill>
              </a:rPr>
              <a:t>ditentukan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dengan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mudah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misalnya</a:t>
            </a:r>
            <a:r>
              <a:rPr lang="en-US" altLang="en-US" sz="2000" dirty="0">
                <a:solidFill>
                  <a:schemeClr val="tx1"/>
                </a:solidFill>
              </a:rPr>
              <a:t>: 1 </a:t>
            </a:r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jawaban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ya</a:t>
            </a:r>
            <a:r>
              <a:rPr lang="en-US" altLang="en-US" sz="2000" dirty="0">
                <a:solidFill>
                  <a:schemeClr val="tx1"/>
                </a:solidFill>
              </a:rPr>
              <a:t>/</a:t>
            </a:r>
            <a:r>
              <a:rPr lang="en-US" altLang="en-US" sz="2000" dirty="0" err="1">
                <a:solidFill>
                  <a:schemeClr val="tx1"/>
                </a:solidFill>
              </a:rPr>
              <a:t>setuju</a:t>
            </a:r>
            <a:r>
              <a:rPr lang="en-US" altLang="en-US" sz="2000" dirty="0">
                <a:solidFill>
                  <a:schemeClr val="tx1"/>
                </a:solidFill>
              </a:rPr>
              <a:t> dan </a:t>
            </a:r>
            <a:r>
              <a:rPr lang="en-US" altLang="en-US" sz="2000" dirty="0" err="1">
                <a:solidFill>
                  <a:schemeClr val="tx1"/>
                </a:solidFill>
              </a:rPr>
              <a:t>kode</a:t>
            </a:r>
            <a:r>
              <a:rPr lang="en-US" altLang="en-US" sz="2000" dirty="0">
                <a:solidFill>
                  <a:schemeClr val="tx1"/>
                </a:solidFill>
              </a:rPr>
              <a:t> 0 </a:t>
            </a:r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tidak</a:t>
            </a:r>
            <a:r>
              <a:rPr lang="en-US" altLang="en-US" sz="2000" dirty="0">
                <a:solidFill>
                  <a:schemeClr val="tx1"/>
                </a:solidFill>
              </a:rPr>
              <a:t>/</a:t>
            </a:r>
            <a:r>
              <a:rPr lang="en-US" altLang="en-US" sz="2000" dirty="0" err="1">
                <a:solidFill>
                  <a:schemeClr val="tx1"/>
                </a:solidFill>
              </a:rPr>
              <a:t>tidak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setuju</a:t>
            </a:r>
            <a:r>
              <a:rPr lang="en-US" altLang="en-US" sz="2000" dirty="0">
                <a:solidFill>
                  <a:schemeClr val="tx1"/>
                </a:solidFill>
              </a:rPr>
              <a:t>; </a:t>
            </a:r>
            <a:r>
              <a:rPr lang="en-US" altLang="en-US" sz="2000" dirty="0" err="1">
                <a:solidFill>
                  <a:schemeClr val="tx1"/>
                </a:solidFill>
              </a:rPr>
              <a:t>atau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ditambah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kode</a:t>
            </a:r>
            <a:r>
              <a:rPr lang="en-US" altLang="en-US" sz="2000" dirty="0">
                <a:solidFill>
                  <a:schemeClr val="tx1"/>
                </a:solidFill>
              </a:rPr>
              <a:t> 99 </a:t>
            </a:r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jawaban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kosong</a:t>
            </a:r>
            <a:r>
              <a:rPr lang="en-US" altLang="en-US" sz="2000" dirty="0">
                <a:solidFill>
                  <a:schemeClr val="tx1"/>
                </a:solidFill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</a:rPr>
              <a:t>responden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tidak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meberi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jawaban</a:t>
            </a:r>
            <a:r>
              <a:rPr lang="en-US" altLang="en-US" sz="2000" dirty="0">
                <a:solidFill>
                  <a:schemeClr val="tx1"/>
                </a:solidFill>
              </a:rPr>
              <a:t>).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b="1" dirty="0" err="1">
                <a:solidFill>
                  <a:schemeClr val="tx1"/>
                </a:solidFill>
              </a:rPr>
              <a:t>Pertanyaan</a:t>
            </a:r>
            <a:r>
              <a:rPr lang="en-US" altLang="en-US" sz="2000" b="1" dirty="0">
                <a:solidFill>
                  <a:schemeClr val="tx1"/>
                </a:solidFill>
              </a:rPr>
              <a:t> Terbuka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chemeClr val="tx1"/>
                </a:solidFill>
              </a:rPr>
              <a:t>1. </a:t>
            </a:r>
            <a:r>
              <a:rPr lang="en-US" altLang="en-US" sz="2000" dirty="0" err="1">
                <a:solidFill>
                  <a:schemeClr val="tx1"/>
                </a:solidFill>
              </a:rPr>
              <a:t>jawaban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responden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diperiksa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dibuat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kategori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jawaban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tertentu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2. </a:t>
            </a:r>
            <a:r>
              <a:rPr lang="en-US" altLang="en-US" sz="2000" dirty="0" err="1">
                <a:solidFill>
                  <a:schemeClr val="tx1"/>
                </a:solidFill>
              </a:rPr>
              <a:t>Apabila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ternyata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jawaban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perlu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dikategorikan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dibuat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kategori</a:t>
            </a:r>
            <a:r>
              <a:rPr lang="en-US" altLang="en-US" sz="2000" dirty="0">
                <a:solidFill>
                  <a:schemeClr val="tx1"/>
                </a:solidFill>
              </a:rPr>
              <a:t> yang </a:t>
            </a:r>
            <a:r>
              <a:rPr lang="en-US" altLang="en-US" sz="2000" dirty="0" err="1">
                <a:solidFill>
                  <a:schemeClr val="tx1"/>
                </a:solidFill>
              </a:rPr>
              <a:t>sesuai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3. Setelah </a:t>
            </a:r>
            <a:r>
              <a:rPr lang="en-US" altLang="en-US" sz="2000" dirty="0" err="1">
                <a:solidFill>
                  <a:schemeClr val="tx1"/>
                </a:solidFill>
              </a:rPr>
              <a:t>itu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tiap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kategori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diberi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kode</a:t>
            </a:r>
            <a:endParaRPr lang="en-US" alt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89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EFB8-121F-433B-B6EA-7966C3DDB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Tabulasi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385D5-3F7D-49D7-BDF8-2F2E15A66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Menyusun dan </a:t>
            </a:r>
            <a:r>
              <a:rPr lang="en-US" sz="2000" dirty="0" err="1">
                <a:solidFill>
                  <a:schemeClr val="tx1"/>
                </a:solidFill>
              </a:rPr>
              <a:t>menghitung</a:t>
            </a:r>
            <a:r>
              <a:rPr lang="en-US" sz="2000" dirty="0">
                <a:solidFill>
                  <a:schemeClr val="tx1"/>
                </a:solidFill>
              </a:rPr>
              <a:t> data </a:t>
            </a:r>
            <a:r>
              <a:rPr lang="en-US" sz="2000" dirty="0" err="1">
                <a:solidFill>
                  <a:schemeClr val="tx1"/>
                </a:solidFill>
              </a:rPr>
              <a:t>hasil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pengkodean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kemudian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disajikan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dalam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bentuk</a:t>
            </a:r>
            <a:r>
              <a:rPr lang="en-US" sz="2000" dirty="0">
                <a:solidFill>
                  <a:schemeClr val="tx1"/>
                </a:solidFill>
              </a:rPr>
              <a:t> table (</a:t>
            </a:r>
            <a:r>
              <a:rPr lang="en-US" sz="2000" dirty="0" err="1">
                <a:solidFill>
                  <a:schemeClr val="tx1"/>
                </a:solidFill>
              </a:rPr>
              <a:t>tabel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frekuensi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tabel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korelasi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atau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tabel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silang</a:t>
            </a:r>
            <a:r>
              <a:rPr lang="en-US" sz="2000" dirty="0">
                <a:solidFill>
                  <a:schemeClr val="tx1"/>
                </a:solidFill>
              </a:rPr>
              <a:t>).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Tabulasi</a:t>
            </a:r>
            <a:r>
              <a:rPr lang="en-US" sz="2000" b="1" dirty="0">
                <a:solidFill>
                  <a:schemeClr val="tx1"/>
                </a:solidFill>
              </a:rPr>
              <a:t> manual. </a:t>
            </a:r>
            <a:r>
              <a:rPr lang="en-US" sz="2000" dirty="0" err="1">
                <a:solidFill>
                  <a:schemeClr val="tx1"/>
                </a:solidFill>
              </a:rPr>
              <a:t>Semua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perhitungan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sampai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penyajian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tabel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tangan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Tabulasi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mekanis</a:t>
            </a:r>
            <a:r>
              <a:rPr lang="en-US" sz="2000" b="1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Pelaksanaan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cara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ini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dibantu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peralatan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tertentu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yaitu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komputer</a:t>
            </a:r>
            <a:r>
              <a:rPr lang="en-US" sz="2000" dirty="0">
                <a:solidFill>
                  <a:schemeClr val="tx1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Semua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kegiatan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dilakukan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bantuan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alat</a:t>
            </a:r>
            <a:r>
              <a:rPr lang="en-US" sz="2000" dirty="0">
                <a:solidFill>
                  <a:schemeClr val="tx1"/>
                </a:solidFill>
              </a:rPr>
              <a:t> yang </a:t>
            </a:r>
            <a:r>
              <a:rPr lang="en-US" sz="2000" dirty="0" err="1">
                <a:solidFill>
                  <a:schemeClr val="tx1"/>
                </a:solidFill>
              </a:rPr>
              <a:t>telah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dipilih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16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FB00-B10D-44D5-B62F-0814D7C3D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Metode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Pengumpulan</a:t>
            </a:r>
            <a:r>
              <a:rPr lang="en-US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3AC0A-C1CB-4F36-9CFD-1D2B1BC01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F6256-F529-4BFE-B9CF-2704FCC53AC0}"/>
              </a:ext>
            </a:extLst>
          </p:cNvPr>
          <p:cNvSpPr txBox="1">
            <a:spLocks noChangeArrowheads="1"/>
          </p:cNvSpPr>
          <p:nvPr/>
        </p:nvSpPr>
        <p:spPr>
          <a:xfrm>
            <a:off x="1322515" y="2186305"/>
            <a:ext cx="8229600" cy="3200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altLang="en-US" sz="2800" dirty="0" err="1">
                <a:solidFill>
                  <a:schemeClr val="tx1"/>
                </a:solidFill>
              </a:rPr>
              <a:t>Sensus</a:t>
            </a:r>
            <a:r>
              <a:rPr lang="en-US" altLang="en-US" sz="2800" dirty="0">
                <a:solidFill>
                  <a:schemeClr val="tx1"/>
                </a:solidFill>
              </a:rPr>
              <a:t> : </a:t>
            </a:r>
            <a:r>
              <a:rPr lang="en-US" altLang="en-US" sz="2800" dirty="0" err="1">
                <a:solidFill>
                  <a:schemeClr val="tx1"/>
                </a:solidFill>
              </a:rPr>
              <a:t>cara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pengumpulan</a:t>
            </a:r>
            <a:r>
              <a:rPr lang="en-US" altLang="en-US" sz="2800" dirty="0">
                <a:solidFill>
                  <a:schemeClr val="tx1"/>
                </a:solidFill>
              </a:rPr>
              <a:t> data </a:t>
            </a:r>
            <a:r>
              <a:rPr lang="en-US" altLang="en-US" sz="2800" dirty="0" err="1">
                <a:solidFill>
                  <a:schemeClr val="tx1"/>
                </a:solidFill>
              </a:rPr>
              <a:t>dimana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seluruh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elemen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populasi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diselidiki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satu</a:t>
            </a:r>
            <a:r>
              <a:rPr lang="en-US" altLang="en-US" sz="2800" dirty="0">
                <a:solidFill>
                  <a:schemeClr val="tx1"/>
                </a:solidFill>
              </a:rPr>
              <a:t> per </a:t>
            </a:r>
            <a:r>
              <a:rPr lang="en-US" altLang="en-US" sz="2800" dirty="0" err="1">
                <a:solidFill>
                  <a:schemeClr val="tx1"/>
                </a:solidFill>
              </a:rPr>
              <a:t>satu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marL="609600" indent="-609600">
              <a:buFontTx/>
              <a:buAutoNum type="arabicPeriod"/>
            </a:pPr>
            <a:r>
              <a:rPr lang="en-US" altLang="en-US" sz="2800" dirty="0">
                <a:solidFill>
                  <a:schemeClr val="tx1"/>
                </a:solidFill>
              </a:rPr>
              <a:t>Sampling : </a:t>
            </a:r>
            <a:r>
              <a:rPr lang="en-US" altLang="en-US" sz="2800" dirty="0" err="1">
                <a:solidFill>
                  <a:schemeClr val="tx1"/>
                </a:solidFill>
              </a:rPr>
              <a:t>cara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pengumpulan</a:t>
            </a:r>
            <a:r>
              <a:rPr lang="en-US" altLang="en-US" sz="2800" dirty="0">
                <a:solidFill>
                  <a:schemeClr val="tx1"/>
                </a:solidFill>
              </a:rPr>
              <a:t> data </a:t>
            </a:r>
            <a:r>
              <a:rPr lang="en-US" altLang="en-US" sz="2800" dirty="0" err="1">
                <a:solidFill>
                  <a:schemeClr val="tx1"/>
                </a:solidFill>
              </a:rPr>
              <a:t>dimana</a:t>
            </a:r>
            <a:r>
              <a:rPr lang="en-US" altLang="en-US" sz="2800" dirty="0">
                <a:solidFill>
                  <a:schemeClr val="tx1"/>
                </a:solidFill>
              </a:rPr>
              <a:t> yang </a:t>
            </a:r>
            <a:r>
              <a:rPr lang="en-US" altLang="en-US" sz="2800" dirty="0" err="1">
                <a:solidFill>
                  <a:schemeClr val="tx1"/>
                </a:solidFill>
              </a:rPr>
              <a:t>diselidiki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adalah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sampel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dari</a:t>
            </a: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</a:rPr>
              <a:t>populasi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9441D7A-DDBD-41B6-A5B8-1ACE447AD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16" y="5096933"/>
            <a:ext cx="11116119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800" b="1" i="1" dirty="0">
                <a:latin typeface="+mn-lt"/>
              </a:rPr>
              <a:t>Parameter</a:t>
            </a:r>
            <a:r>
              <a:rPr lang="en-US" altLang="en-US" sz="2800" dirty="0">
                <a:latin typeface="+mn-lt"/>
              </a:rPr>
              <a:t>  	: </a:t>
            </a:r>
            <a:r>
              <a:rPr lang="en-US" altLang="en-US" sz="2800" dirty="0" err="1">
                <a:latin typeface="+mn-lt"/>
              </a:rPr>
              <a:t>nilai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yg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dihitung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berdasarkan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seluruh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elemen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populasi</a:t>
            </a:r>
            <a:endParaRPr lang="en-US" altLang="en-US" sz="2800" dirty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chemeClr val="tx2"/>
              </a:buClr>
            </a:pPr>
            <a:r>
              <a:rPr lang="en-US" altLang="en-US" sz="2800" b="1" i="1" dirty="0" err="1">
                <a:latin typeface="+mn-lt"/>
              </a:rPr>
              <a:t>Statistik</a:t>
            </a:r>
            <a:r>
              <a:rPr lang="en-US" altLang="en-US" sz="2800" b="1" i="1" dirty="0">
                <a:latin typeface="+mn-lt"/>
              </a:rPr>
              <a:t> </a:t>
            </a:r>
            <a:r>
              <a:rPr lang="en-US" altLang="en-US" sz="2800" i="1" dirty="0">
                <a:latin typeface="+mn-lt"/>
              </a:rPr>
              <a:t>	</a:t>
            </a:r>
            <a:r>
              <a:rPr lang="en-US" altLang="en-US" sz="2800" dirty="0">
                <a:latin typeface="+mn-lt"/>
              </a:rPr>
              <a:t>: </a:t>
            </a:r>
            <a:r>
              <a:rPr lang="en-US" altLang="en-US" sz="2800" dirty="0" err="1">
                <a:latin typeface="+mn-lt"/>
              </a:rPr>
              <a:t>nilai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yg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dihitung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berdasarkan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sampel</a:t>
            </a:r>
            <a:endParaRPr lang="en-US" altLang="en-US" sz="28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591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E1AA-76E1-46FE-A152-693E5E52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kern="0" dirty="0" err="1">
                <a:solidFill>
                  <a:schemeClr val="tx1"/>
                </a:solidFill>
              </a:rPr>
              <a:t>Metode</a:t>
            </a:r>
            <a:r>
              <a:rPr lang="en-US" altLang="en-US" sz="4800" kern="0" dirty="0">
                <a:solidFill>
                  <a:schemeClr val="tx1"/>
                </a:solidFill>
              </a:rPr>
              <a:t> </a:t>
            </a:r>
            <a:r>
              <a:rPr lang="en-US" altLang="en-US" sz="4800" kern="0" dirty="0" err="1">
                <a:solidFill>
                  <a:schemeClr val="tx1"/>
                </a:solidFill>
              </a:rPr>
              <a:t>Pengambilan</a:t>
            </a:r>
            <a:r>
              <a:rPr lang="en-US" altLang="en-US" sz="4800" kern="0" dirty="0">
                <a:solidFill>
                  <a:schemeClr val="tx1"/>
                </a:solidFill>
              </a:rPr>
              <a:t> </a:t>
            </a:r>
            <a:r>
              <a:rPr lang="en-US" altLang="en-US" sz="4800" kern="0" dirty="0" err="1">
                <a:solidFill>
                  <a:schemeClr val="tx1"/>
                </a:solidFill>
              </a:rPr>
              <a:t>Sampel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7B93C-61E7-4DC2-8C5F-6E0A12AFF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2000" b="1" dirty="0">
                <a:solidFill>
                  <a:schemeClr val="tx1"/>
                </a:solidFill>
              </a:rPr>
              <a:t>Cara </a:t>
            </a:r>
            <a:r>
              <a:rPr lang="en-US" altLang="en-US" sz="2000" b="1" dirty="0" err="1">
                <a:solidFill>
                  <a:schemeClr val="tx1"/>
                </a:solidFill>
              </a:rPr>
              <a:t>acak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		: </a:t>
            </a:r>
            <a:r>
              <a:rPr lang="en-US" altLang="en-US" sz="2000" dirty="0" err="1">
                <a:solidFill>
                  <a:schemeClr val="tx1"/>
                </a:solidFill>
              </a:rPr>
              <a:t>cara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pemilihan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sejumlah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elemen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dari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populasi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menjadi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anggota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sampel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dimana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setiap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elemen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mempunyai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kesempatan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yg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sama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terpilih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objektif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2000" b="1" dirty="0">
                <a:solidFill>
                  <a:schemeClr val="tx1"/>
                </a:solidFill>
              </a:rPr>
              <a:t>Cara </a:t>
            </a:r>
            <a:r>
              <a:rPr lang="en-US" altLang="en-US" sz="2000" b="1" dirty="0" err="1">
                <a:solidFill>
                  <a:schemeClr val="tx1"/>
                </a:solidFill>
              </a:rPr>
              <a:t>bukan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b="1" dirty="0" err="1">
                <a:solidFill>
                  <a:schemeClr val="tx1"/>
                </a:solidFill>
              </a:rPr>
              <a:t>acak</a:t>
            </a:r>
            <a:r>
              <a:rPr lang="en-US" altLang="en-US" sz="2000" b="1" dirty="0">
                <a:solidFill>
                  <a:schemeClr val="tx1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	: </a:t>
            </a:r>
            <a:r>
              <a:rPr lang="en-US" altLang="en-US" sz="2000" dirty="0" err="1">
                <a:solidFill>
                  <a:schemeClr val="tx1"/>
                </a:solidFill>
              </a:rPr>
              <a:t>cara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pemilihan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sejumlah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elemen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dari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populasi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menjadi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anggota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sampel</a:t>
            </a:r>
            <a:r>
              <a:rPr lang="en-US" altLang="en-US" sz="2000" dirty="0">
                <a:solidFill>
                  <a:schemeClr val="tx1"/>
                </a:solidFill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</a:rPr>
              <a:t>dimana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setiap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elemen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tdk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mempunyai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kesempatan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yg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sama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untuk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terpilih</a:t>
            </a:r>
            <a:r>
              <a:rPr lang="en-US" altLang="en-US" sz="2000" dirty="0">
                <a:solidFill>
                  <a:schemeClr val="tx1"/>
                </a:solidFill>
              </a:rPr>
              <a:t>    </a:t>
            </a:r>
            <a:r>
              <a:rPr lang="en-US" altLang="en-US" sz="2000" dirty="0" err="1">
                <a:solidFill>
                  <a:schemeClr val="tx1"/>
                </a:solidFill>
              </a:rPr>
              <a:t>subjektif</a:t>
            </a:r>
            <a:endParaRPr lang="en-US" alt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80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2E113-DA56-4424-98DA-38FD4DE16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Alur </a:t>
            </a:r>
            <a:r>
              <a:rPr lang="en-US" dirty="0" err="1">
                <a:solidFill>
                  <a:schemeClr val="tx1"/>
                </a:solidFill>
              </a:rPr>
              <a:t>Penelitian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071C-685D-41AD-93D0-26C5B124CB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CA49C-9C5C-49D9-833B-5D78D0579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15" y="1997744"/>
            <a:ext cx="6711823" cy="41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432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7BB5-4E8A-4724-9DCD-91547080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Alat </a:t>
            </a:r>
            <a:r>
              <a:rPr lang="en-US" dirty="0" err="1">
                <a:solidFill>
                  <a:schemeClr val="tx1"/>
                </a:solidFill>
              </a:rPr>
              <a:t>Pengumpulan</a:t>
            </a:r>
            <a:r>
              <a:rPr lang="en-US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B9BA3-B15E-4093-A0D4-907A0292C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tx1"/>
                </a:solidFill>
              </a:rPr>
              <a:t>Kuesioner</a:t>
            </a:r>
            <a:r>
              <a:rPr lang="en-US" altLang="en-US" sz="2000" dirty="0">
                <a:solidFill>
                  <a:schemeClr val="tx1"/>
                </a:solidFill>
              </a:rPr>
              <a:t> / </a:t>
            </a:r>
            <a:r>
              <a:rPr lang="en-US" altLang="en-US" sz="2000" dirty="0" err="1">
                <a:solidFill>
                  <a:schemeClr val="tx1"/>
                </a:solidFill>
              </a:rPr>
              <a:t>Angket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tx1"/>
                </a:solidFill>
              </a:rPr>
              <a:t>Wawancara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tx1"/>
                </a:solidFill>
              </a:rPr>
              <a:t>Observasi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atau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pengamatan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langsung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tx1"/>
                </a:solidFill>
              </a:rPr>
              <a:t>Tes</a:t>
            </a:r>
            <a:r>
              <a:rPr lang="en-US" altLang="en-US" sz="2000" dirty="0">
                <a:solidFill>
                  <a:schemeClr val="tx1"/>
                </a:solidFill>
              </a:rPr>
              <a:t> / </a:t>
            </a:r>
            <a:r>
              <a:rPr lang="en-US" altLang="en-US" sz="2000" dirty="0" err="1">
                <a:solidFill>
                  <a:schemeClr val="tx1"/>
                </a:solidFill>
              </a:rPr>
              <a:t>ujian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 err="1">
                <a:solidFill>
                  <a:schemeClr val="tx1"/>
                </a:solidFill>
              </a:rPr>
              <a:t>Melalui</a:t>
            </a:r>
            <a:r>
              <a:rPr lang="en-US" altLang="en-US" sz="2000" dirty="0">
                <a:solidFill>
                  <a:schemeClr val="tx1"/>
                </a:solidFill>
              </a:rPr>
              <a:t> pos, </a:t>
            </a:r>
            <a:r>
              <a:rPr lang="en-US" altLang="en-US" sz="2000" dirty="0" err="1">
                <a:solidFill>
                  <a:schemeClr val="tx1"/>
                </a:solidFill>
              </a:rPr>
              <a:t>telepon</a:t>
            </a:r>
            <a:r>
              <a:rPr lang="en-US" altLang="en-US" sz="2000" dirty="0">
                <a:solidFill>
                  <a:schemeClr val="tx1"/>
                </a:solidFill>
              </a:rPr>
              <a:t>, email </a:t>
            </a:r>
            <a:r>
              <a:rPr lang="en-US" altLang="en-US" sz="2000" dirty="0" err="1">
                <a:solidFill>
                  <a:schemeClr val="tx1"/>
                </a:solidFill>
              </a:rPr>
              <a:t>atau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alat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komunikasi</a:t>
            </a:r>
            <a:r>
              <a:rPr lang="en-US" altLang="en-US" sz="2000" dirty="0">
                <a:solidFill>
                  <a:schemeClr val="tx1"/>
                </a:solidFill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</a:rPr>
              <a:t>lainnya</a:t>
            </a:r>
            <a:endParaRPr lang="en-US" altLang="en-US" sz="20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en-US" sz="20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888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EE87-E200-41F7-9D36-96D78A13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Angket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Kuesioner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9118-A9E7-4A2D-94FB-43295D6C8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1. </a:t>
            </a:r>
            <a:r>
              <a:rPr lang="en-US" b="1" dirty="0" err="1">
                <a:solidFill>
                  <a:schemeClr val="tx1"/>
                </a:solidFill>
              </a:rPr>
              <a:t>Angket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berstruktur</a:t>
            </a:r>
            <a:r>
              <a:rPr lang="en-US" b="1" dirty="0">
                <a:solidFill>
                  <a:schemeClr val="tx1"/>
                </a:solidFill>
              </a:rPr>
              <a:t> (structured questionnaire)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>
                <a:solidFill>
                  <a:schemeClr val="tx1"/>
                </a:solidFill>
              </a:rPr>
              <a:t>Jawaban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pertanyaan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diajukan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sudah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disediakan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err="1">
                <a:solidFill>
                  <a:schemeClr val="tx1"/>
                </a:solidFill>
              </a:rPr>
              <a:t>Responden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diminta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untuk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memilih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jawaban</a:t>
            </a:r>
            <a:r>
              <a:rPr lang="en-US" dirty="0">
                <a:solidFill>
                  <a:schemeClr val="tx1"/>
                </a:solidFill>
              </a:rPr>
              <a:t> yang </a:t>
            </a:r>
            <a:r>
              <a:rPr lang="en-US" dirty="0" err="1">
                <a:solidFill>
                  <a:schemeClr val="tx1"/>
                </a:solidFill>
              </a:rPr>
              <a:t>sesuai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dengan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dirinya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</a:rPr>
              <a:t>Contoh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3429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1. </a:t>
            </a:r>
            <a:r>
              <a:rPr lang="en-US" sz="2000" dirty="0" err="1">
                <a:solidFill>
                  <a:schemeClr val="tx1"/>
                </a:solidFill>
              </a:rPr>
              <a:t>Apakah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mengajar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Sekolah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Mengemudi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lvl="2"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/>
                </a:solidFill>
              </a:rPr>
              <a:t>ya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/>
                </a:solidFill>
              </a:rPr>
              <a:t>Tidak</a:t>
            </a:r>
            <a:endParaRPr lang="en-US" sz="1600" dirty="0">
              <a:solidFill>
                <a:schemeClr val="tx1"/>
              </a:solidFill>
            </a:endParaRPr>
          </a:p>
          <a:p>
            <a:pPr marL="3429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2. Jika </a:t>
            </a:r>
            <a:r>
              <a:rPr lang="en-US" sz="2000" dirty="0" err="1">
                <a:solidFill>
                  <a:schemeClr val="tx1"/>
                </a:solidFill>
              </a:rPr>
              <a:t>ya</a:t>
            </a:r>
            <a:r>
              <a:rPr lang="en-US" sz="2000" dirty="0">
                <a:solidFill>
                  <a:schemeClr val="tx1"/>
                </a:solidFill>
              </a:rPr>
              <a:t>, </a:t>
            </a:r>
            <a:r>
              <a:rPr lang="en-US" sz="2000" dirty="0" err="1">
                <a:solidFill>
                  <a:schemeClr val="tx1"/>
                </a:solidFill>
              </a:rPr>
              <a:t>sudah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berapa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lamakah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mengajar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lvl="2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1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2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3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endParaRPr lang="en-US" sz="1600" dirty="0">
              <a:solidFill>
                <a:schemeClr val="tx1"/>
              </a:solidFill>
            </a:endParaRPr>
          </a:p>
          <a:p>
            <a:pPr lvl="2">
              <a:spcAft>
                <a:spcPts val="0"/>
              </a:spcAft>
              <a:defRPr/>
            </a:pPr>
            <a:r>
              <a:rPr lang="en-US" sz="1600" dirty="0" err="1">
                <a:solidFill>
                  <a:schemeClr val="tx1"/>
                </a:solidFill>
              </a:rPr>
              <a:t>lebih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dari</a:t>
            </a:r>
            <a:r>
              <a:rPr lang="en-US" sz="1600" dirty="0">
                <a:solidFill>
                  <a:schemeClr val="tx1"/>
                </a:solidFill>
              </a:rPr>
              <a:t> 3 </a:t>
            </a:r>
            <a:r>
              <a:rPr lang="en-US" sz="1600" dirty="0" err="1">
                <a:solidFill>
                  <a:schemeClr val="tx1"/>
                </a:solidFill>
              </a:rPr>
              <a:t>tahun</a:t>
            </a:r>
            <a:endParaRPr lang="en-US" sz="16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4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EE87-E200-41F7-9D36-96D78A13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Angket</a:t>
            </a:r>
            <a:r>
              <a:rPr lang="en-US" dirty="0">
                <a:solidFill>
                  <a:schemeClr val="tx1"/>
                </a:solidFill>
              </a:rPr>
              <a:t> / </a:t>
            </a:r>
            <a:r>
              <a:rPr lang="en-US" dirty="0" err="1">
                <a:solidFill>
                  <a:schemeClr val="tx1"/>
                </a:solidFill>
              </a:rPr>
              <a:t>Kuesioner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9118-A9E7-4A2D-94FB-43295D6C8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2. </a:t>
            </a:r>
            <a:r>
              <a:rPr lang="en-US" b="1" dirty="0" err="1">
                <a:solidFill>
                  <a:schemeClr val="tx1"/>
                </a:solidFill>
              </a:rPr>
              <a:t>Angket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tak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berstruktur</a:t>
            </a:r>
            <a:r>
              <a:rPr lang="en-US" b="1" dirty="0">
                <a:solidFill>
                  <a:schemeClr val="tx1"/>
                </a:solidFill>
              </a:rPr>
              <a:t> (unstructured questionnaire)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err="1">
                <a:solidFill>
                  <a:schemeClr val="tx1"/>
                </a:solidFill>
              </a:rPr>
              <a:t>Responden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diberi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kebebasan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menjawab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pertanyaan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menurut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sendiri</a:t>
            </a:r>
            <a:endParaRPr lang="en-US" sz="2000" dirty="0">
              <a:solidFill>
                <a:schemeClr val="tx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</a:rPr>
              <a:t>Contoh</a:t>
            </a:r>
            <a:r>
              <a:rPr lang="en-US" sz="2000" dirty="0">
                <a:solidFill>
                  <a:schemeClr val="tx1"/>
                </a:solidFill>
              </a:rPr>
              <a:t>:</a:t>
            </a:r>
          </a:p>
          <a:p>
            <a:pPr marL="3429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1. </a:t>
            </a:r>
            <a:r>
              <a:rPr lang="en-US" sz="2000" dirty="0" err="1">
                <a:solidFill>
                  <a:schemeClr val="tx1"/>
                </a:solidFill>
              </a:rPr>
              <a:t>Bagaimana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pendapat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mengenai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pengolahan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sistem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administrasi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Sekolah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Mengemudi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3429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---------------------</a:t>
            </a:r>
          </a:p>
          <a:p>
            <a:pPr marL="3429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dirty="0">
              <a:solidFill>
                <a:schemeClr val="tx1"/>
              </a:solidFill>
            </a:endParaRPr>
          </a:p>
          <a:p>
            <a:pPr marL="3429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2. </a:t>
            </a:r>
            <a:r>
              <a:rPr lang="en-US" sz="2000" dirty="0" err="1">
                <a:solidFill>
                  <a:schemeClr val="tx1"/>
                </a:solidFill>
              </a:rPr>
              <a:t>Apakah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anda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mempunyai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suatu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usulan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konkret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untuk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meningkatkan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sistem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administrasi</a:t>
            </a:r>
            <a:r>
              <a:rPr lang="en-US" sz="2000" dirty="0">
                <a:solidFill>
                  <a:schemeClr val="tx1"/>
                </a:solidFill>
              </a:rPr>
              <a:t> di </a:t>
            </a:r>
            <a:r>
              <a:rPr lang="en-US" sz="2000" dirty="0" err="1">
                <a:solidFill>
                  <a:schemeClr val="tx1"/>
                </a:solidFill>
              </a:rPr>
              <a:t>Sekolah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Mengemudi</a:t>
            </a:r>
            <a:r>
              <a:rPr lang="en-US" sz="2000" dirty="0">
                <a:solidFill>
                  <a:schemeClr val="tx1"/>
                </a:solidFill>
              </a:rPr>
              <a:t>?</a:t>
            </a:r>
          </a:p>
          <a:p>
            <a:pPr marL="3429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-----------------------------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4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8EE87-E200-41F7-9D36-96D78A13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Wawancara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D9118-A9E7-4A2D-94FB-43295D6C8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Teknik </a:t>
            </a:r>
            <a:r>
              <a:rPr lang="en-US" altLang="en-US" sz="2400" dirty="0" err="1">
                <a:solidFill>
                  <a:schemeClr val="tx1"/>
                </a:solidFill>
              </a:rPr>
              <a:t>pengambilan</a:t>
            </a:r>
            <a:r>
              <a:rPr lang="en-US" altLang="en-US" sz="2400" dirty="0">
                <a:solidFill>
                  <a:schemeClr val="tx1"/>
                </a:solidFill>
              </a:rPr>
              <a:t> data </a:t>
            </a:r>
            <a:r>
              <a:rPr lang="en-US" altLang="en-US" sz="2400" dirty="0" err="1">
                <a:solidFill>
                  <a:schemeClr val="tx1"/>
                </a:solidFill>
              </a:rPr>
              <a:t>dimana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peneliti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langsung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berdialog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dengan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responden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untuk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menggali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informasi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dari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</a:rPr>
              <a:t>responden</a:t>
            </a:r>
            <a:r>
              <a:rPr lang="en-US" altLang="en-US" sz="2400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– </a:t>
            </a:r>
            <a:r>
              <a:rPr lang="en-US" altLang="en-US" dirty="0" err="1">
                <a:solidFill>
                  <a:schemeClr val="tx1"/>
                </a:solidFill>
              </a:rPr>
              <a:t>Caranya</a:t>
            </a:r>
            <a:r>
              <a:rPr lang="en-US" altLang="en-US" dirty="0">
                <a:solidFill>
                  <a:schemeClr val="tx1"/>
                </a:solidFill>
              </a:rPr>
              <a:t>: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• </a:t>
            </a:r>
            <a:r>
              <a:rPr lang="en-US" altLang="en-US" b="1" dirty="0" err="1">
                <a:solidFill>
                  <a:schemeClr val="tx1"/>
                </a:solidFill>
              </a:rPr>
              <a:t>Terstruktur</a:t>
            </a:r>
            <a:r>
              <a:rPr lang="en-US" altLang="en-US" b="1" dirty="0">
                <a:solidFill>
                  <a:schemeClr val="tx1"/>
                </a:solidFill>
              </a:rPr>
              <a:t> 	</a:t>
            </a:r>
            <a:r>
              <a:rPr lang="en-US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 err="1">
                <a:solidFill>
                  <a:schemeClr val="tx1"/>
                </a:solidFill>
              </a:rPr>
              <a:t>menggunakan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pedoman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wawancara</a:t>
            </a:r>
            <a:br>
              <a:rPr lang="en-US" altLang="en-US" dirty="0">
                <a:solidFill>
                  <a:schemeClr val="tx1"/>
                </a:solidFill>
              </a:rPr>
            </a:br>
            <a:r>
              <a:rPr lang="en-US" altLang="en-US" b="1" dirty="0">
                <a:solidFill>
                  <a:schemeClr val="tx1"/>
                </a:solidFill>
              </a:rPr>
              <a:t>• </a:t>
            </a:r>
            <a:r>
              <a:rPr lang="en-US" altLang="en-US" b="1" dirty="0" err="1">
                <a:solidFill>
                  <a:schemeClr val="tx1"/>
                </a:solidFill>
              </a:rPr>
              <a:t>Tidak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b="1" dirty="0" err="1">
                <a:solidFill>
                  <a:schemeClr val="tx1"/>
                </a:solidFill>
              </a:rPr>
              <a:t>terstruktur</a:t>
            </a:r>
            <a:r>
              <a:rPr lang="en-US" altLang="en-US" b="1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dirty="0" err="1">
                <a:solidFill>
                  <a:schemeClr val="tx1"/>
                </a:solidFill>
              </a:rPr>
              <a:t>wawancara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 err="1">
                <a:solidFill>
                  <a:schemeClr val="tx1"/>
                </a:solidFill>
              </a:rPr>
              <a:t>lepas</a:t>
            </a:r>
            <a:r>
              <a:rPr lang="en-US" altLang="en-US" dirty="0">
                <a:solidFill>
                  <a:schemeClr val="tx1"/>
                </a:solidFill>
              </a:rPr>
              <a:t>/</a:t>
            </a:r>
            <a:r>
              <a:rPr lang="en-US" altLang="en-US" dirty="0" err="1">
                <a:solidFill>
                  <a:schemeClr val="tx1"/>
                </a:solidFill>
              </a:rPr>
              <a:t>bebas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  <a:br>
              <a:rPr lang="en-US" altLang="en-US" sz="2400" dirty="0">
                <a:solidFill>
                  <a:schemeClr val="tx1"/>
                </a:solidFill>
              </a:rPr>
            </a:br>
            <a:endParaRPr lang="en-US" alt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384CAB47-00C9-43D3-84A1-95466CB3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60318"/>
            <a:ext cx="457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9814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{3D9E4244-CCF5-4B49-98DC-E25A391FB418}tf11437505_win32</Template>
  <TotalTime>35</TotalTime>
  <Words>1153</Words>
  <Application>Microsoft Office PowerPoint</Application>
  <PresentationFormat>Widescreen</PresentationFormat>
  <Paragraphs>136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Georgia Pro Cond Light</vt:lpstr>
      <vt:lpstr>Speak Pro</vt:lpstr>
      <vt:lpstr>Wingdings</vt:lpstr>
      <vt:lpstr>RetrospectVTI</vt:lpstr>
      <vt:lpstr>Pengumpulan dan Pengolahan Data</vt:lpstr>
      <vt:lpstr>Pengumpulan Data</vt:lpstr>
      <vt:lpstr>Metode Pengumpulan Data</vt:lpstr>
      <vt:lpstr>Metode Pengambilan Sampel</vt:lpstr>
      <vt:lpstr>Alur Penelitian</vt:lpstr>
      <vt:lpstr>Alat Pengumpulan Data</vt:lpstr>
      <vt:lpstr>Angket / Kuesioner</vt:lpstr>
      <vt:lpstr>Angket / Kuesioner</vt:lpstr>
      <vt:lpstr>Wawancara</vt:lpstr>
      <vt:lpstr>Teknik Wawancara</vt:lpstr>
      <vt:lpstr>Teknik Wawancara</vt:lpstr>
      <vt:lpstr>Observasi / Pengamatan</vt:lpstr>
      <vt:lpstr>Teknik Pengamatan</vt:lpstr>
      <vt:lpstr>Instrumen Observasi</vt:lpstr>
      <vt:lpstr>Anekdot</vt:lpstr>
      <vt:lpstr>Checklist</vt:lpstr>
      <vt:lpstr>Skala</vt:lpstr>
      <vt:lpstr>Skala Likert</vt:lpstr>
      <vt:lpstr>Skala Guttman</vt:lpstr>
      <vt:lpstr>Skala Semantik Differensial</vt:lpstr>
      <vt:lpstr>Sosiogram</vt:lpstr>
      <vt:lpstr>Metode dan Instrumen</vt:lpstr>
      <vt:lpstr>Pengolahan Data</vt:lpstr>
      <vt:lpstr>Penyuntingan / Editing</vt:lpstr>
      <vt:lpstr>Pengkodean / Coding</vt:lpstr>
      <vt:lpstr>Tabulasi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Pengumpulan dan Pengolahan Data</dc:title>
  <dc:creator>nurcahya.pradana@gmail.com</dc:creator>
  <cp:lastModifiedBy>nurcahya.pradana@gmail.com</cp:lastModifiedBy>
  <cp:revision>4</cp:revision>
  <dcterms:created xsi:type="dcterms:W3CDTF">2021-03-11T12:53:49Z</dcterms:created>
  <dcterms:modified xsi:type="dcterms:W3CDTF">2021-03-11T13:29:14Z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