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36BF-A526-4D22-8581-F6E7897360C2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846B6-7026-428C-BCD2-C10C98FFC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7BB2370-736A-46A6-8C25-C5508CDB06B3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18FBA2-C8D7-41F6-9D88-CA189D37E6F1}" type="slidenum">
              <a:rPr lang="en-US">
                <a:solidFill>
                  <a:srgbClr val="000000"/>
                </a:solidFill>
              </a:rPr>
              <a:pPr eaLnBrk="1" hangingPunct="1"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8D6B80-A8DF-4252-A8D1-1AFDB713402C}" type="slidenum">
              <a:rPr lang="en-US">
                <a:solidFill>
                  <a:srgbClr val="000000"/>
                </a:solidFill>
              </a:rPr>
              <a:pPr eaLnBrk="1" hangingPunct="1"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0E08AA-177B-487A-8FD5-88AEDC9661DF}" type="slidenum">
              <a:rPr 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5B393D-EFFD-43AB-A51D-C40519E0196C}" type="slidenum">
              <a:rPr lang="en-US">
                <a:solidFill>
                  <a:srgbClr val="000000"/>
                </a:solidFill>
              </a:rPr>
              <a:pPr eaLnBrk="1" hangingPunct="1"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42E3F92-31DF-4DC0-A6DB-D078E6946C85}" type="slidenum">
              <a:rPr lang="en-US">
                <a:solidFill>
                  <a:srgbClr val="000000"/>
                </a:solidFill>
              </a:rPr>
              <a:pPr eaLnBrk="1" hangingPunct="1"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429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9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FBBC9E-DEF1-453D-B20D-4B3E71755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95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F43A0F-6D46-4E17-AC9E-ED9EF3C81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2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AB3BD7-2699-4AB5-8632-546ABBCF9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6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C40824D-3C1C-402A-BEBE-71F78E284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4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384DCED-0994-4F8D-9034-03B402B4E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7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A2F8C6-F602-41FB-9465-97061B45D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7ECA3C5-2D2E-40DC-9EEC-789C66EEB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26CD41-808F-4090-A24C-1992646F3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9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CC431E-3F0B-49E9-9777-3FC8B0F7D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6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9F0BE41-2B1F-4B0A-9DCB-EC2C3EED5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D960BD-797D-400F-AE06-A3863C89A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3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3850E1-61BA-4AAB-971E-AC920387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9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325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326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32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32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32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188386-174B-45BF-A673-806F39410E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702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0" grpId="0"/>
      <p:bldP spid="5327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532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66FF33"/>
                </a:solidFill>
              </a:rPr>
              <a:t>KONSEP EQUI MARGINAL &amp; </a:t>
            </a:r>
            <a:r>
              <a:rPr lang="id-ID" dirty="0" smtClean="0">
                <a:solidFill>
                  <a:srgbClr val="66FF33"/>
                </a:solidFill>
              </a:rPr>
              <a:t>BIAYA</a:t>
            </a:r>
            <a:r>
              <a:rPr lang="en-US" dirty="0" smtClean="0">
                <a:solidFill>
                  <a:srgbClr val="66FF33"/>
                </a:solidFill>
              </a:rPr>
              <a:t> PRODUKSI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OLEH :</a:t>
            </a:r>
          </a:p>
          <a:p>
            <a:pPr eaLnBrk="1" hangingPunct="1">
              <a:defRPr/>
            </a:pPr>
            <a:r>
              <a:rPr lang="en-US" smtClean="0"/>
              <a:t>SHANTI EMAWATI, S.Pt</a:t>
            </a:r>
          </a:p>
        </p:txBody>
      </p:sp>
    </p:spTree>
    <p:extLst>
      <p:ext uri="{BB962C8B-B14F-4D97-AF65-F5344CB8AC3E}">
        <p14:creationId xmlns:p14="http://schemas.microsoft.com/office/powerpoint/2010/main" val="21706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66FF33"/>
                </a:solidFill>
              </a:rPr>
              <a:t>EQUI MARGINAL (EQ)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FF3300"/>
                </a:solidFill>
              </a:rPr>
              <a:t>Prinsip equi marginal :</a:t>
            </a:r>
          </a:p>
          <a:p>
            <a:pPr eaLnBrk="1" hangingPunct="1"/>
            <a:r>
              <a:rPr lang="en-US" smtClean="0"/>
              <a:t>pemakaian input yg terbatas yg dipakai pd berbagai kemungkinan usaha, sedemikian rupa shg nilai produk marginal atau pendapatan marjinal dr pemakaian input terakhir adalah sama pd semua kemungkinan usaha.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59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66FF33"/>
                </a:solidFill>
              </a:rPr>
              <a:t>CONTOH 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PETERNAK DANA TERBATAS UTK TANAM JAGUNG,KEDELAI &amp; TANMN PAKAN.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DANA DIBAGI 8 UNIT INPUT (PUPUK) MSNG2 RP.100.000 (BIAYA MARGINAL = BM).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PENDPTN MARGINAL (PMjg =PMkd ≠ PMtp)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66FF33"/>
                </a:solidFill>
              </a:rPr>
              <a:t>PENGGUNAAN TSB 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EBFDE5"/>
                </a:solidFill>
              </a:rPr>
              <a:t>DIPAKAI 4 UNIT INPUT UTK TNMN JAGUNG YG BERI PM RP.100.000 PD PENGG. INPUT TERAKHIR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EBFDE5"/>
                </a:solidFill>
              </a:rPr>
              <a:t>DIPAKAI 3 UNIT UTK TNMN KEDELAI YG BERI PM RP.100.000 PD PENGG. INPUT TEAKHIR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EBFDE5"/>
                </a:solidFill>
              </a:rPr>
              <a:t>DIPAKAI 1 UNIT INPUT UTK TNMN PAKAN YG BERI PM RP. 400.000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EBFD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eaLnBrk="1" hangingPunct="1"/>
            <a:r>
              <a:rPr lang="en-US" sz="2400" smtClean="0"/>
              <a:t>KONSEP EQUI MARGINAL        PENGG. UNIT PUPUK UTK JAGUNG &amp; KEDELAI DIKURANGI SPY PM &gt; 100.000 &amp; TNMN PKN DITAMBAH AGAR PM &lt; 400.000</a:t>
            </a:r>
          </a:p>
          <a:p>
            <a:pPr eaLnBrk="1" hangingPunct="1"/>
            <a:r>
              <a:rPr lang="en-US" sz="2400" smtClean="0"/>
              <a:t>PMjg = PMkd = PMtp         PENDPTN MAX</a:t>
            </a:r>
          </a:p>
          <a:p>
            <a:pPr eaLnBrk="1" hangingPunct="1"/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66FF33"/>
                </a:solidFill>
              </a:rPr>
              <a:t>LIHAT TABEL</a:t>
            </a:r>
          </a:p>
          <a:p>
            <a:pPr eaLnBrk="1" hangingPunct="1"/>
            <a:r>
              <a:rPr lang="en-US" sz="2400" smtClean="0"/>
              <a:t>SAMAKAN PM PD MSNG2 PRODUK</a:t>
            </a:r>
          </a:p>
          <a:p>
            <a:pPr eaLnBrk="1" hangingPunct="1"/>
            <a:r>
              <a:rPr lang="en-US" sz="2400" smtClean="0"/>
              <a:t>JAGUNG, INPUT YG DIPAKAI = 3 UNIT, PM = 175</a:t>
            </a:r>
          </a:p>
          <a:p>
            <a:pPr eaLnBrk="1" hangingPunct="1"/>
            <a:r>
              <a:rPr lang="en-US" sz="2400" smtClean="0"/>
              <a:t>KEDELAI, INPUT = 2 UNIT, PM = 150</a:t>
            </a:r>
          </a:p>
          <a:p>
            <a:pPr eaLnBrk="1" hangingPunct="1"/>
            <a:r>
              <a:rPr lang="en-US" sz="2400" smtClean="0"/>
              <a:t>TNMN PKN, INPUT = 3 UNIT, PM = 200</a:t>
            </a:r>
          </a:p>
          <a:p>
            <a:pPr eaLnBrk="1" hangingPunct="1"/>
            <a:r>
              <a:rPr lang="en-US" sz="2400" smtClean="0"/>
              <a:t>KETIGA ANGKA TSB DIANGGAP SAMA (EQUI MARGINAL) &amp; BERI PENDPTN = 1.975.000 &gt; PENDPTN SEBELUMNYA.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4724400" y="60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38862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66FF33"/>
                </a:solidFill>
              </a:rPr>
              <a:t>PERBANDINGAN PENDPTN DG PRINSIP EQUI MARGINAL &amp; NON EQUI MARGINAL</a:t>
            </a:r>
          </a:p>
        </p:txBody>
      </p:sp>
      <p:graphicFrame>
        <p:nvGraphicFramePr>
          <p:cNvPr id="22644" name="Group 116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323263" cy="4943582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312863"/>
                <a:gridCol w="1295400"/>
                <a:gridCol w="1447800"/>
                <a:gridCol w="1371600"/>
              </a:tblGrid>
              <a:tr h="685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SEBELUM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SESUDAH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INPUT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INPUT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JAGUNG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KEDELAI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TNMN PKN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400.000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JAGUNG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KEDELAI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TNMN PKN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200.000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PENDPTN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1.675.000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1.975.000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1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OPORTUNITY COST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105400"/>
          </a:xfrm>
        </p:spPr>
        <p:txBody>
          <a:bodyPr/>
          <a:lstStyle/>
          <a:p>
            <a:pPr eaLnBrk="1" hangingPunct="1"/>
            <a:r>
              <a:rPr lang="en-US" sz="2400" smtClean="0"/>
              <a:t>OPORTUNITY COST = BIAYA YG DIPAKAI DLM PRODUKSI TTT ADALAH SAMA DG PENDPTN YG DIPEROLEH TERTINGGI DLM SISTEM YG LAIN</a:t>
            </a:r>
          </a:p>
          <a:p>
            <a:pPr eaLnBrk="1" hangingPunct="1"/>
            <a:r>
              <a:rPr lang="en-US" sz="2400" smtClean="0"/>
              <a:t>CONTOH :</a:t>
            </a:r>
          </a:p>
          <a:p>
            <a:pPr eaLnBrk="1" hangingPunct="1"/>
            <a:r>
              <a:rPr lang="en-US" sz="2400" smtClean="0"/>
              <a:t>SEBIDANG TANAH DITANAMI JAGUNG &amp; MENGHSLKAN RP.400.000/HA &amp; KEDELAI RP.200.000/HA, MK OPORTUNITY COST DLM PENGG. TANAH TSB UTK PRODUKSI YG LAIN, MISAL PADI = RP.400.000</a:t>
            </a:r>
          </a:p>
          <a:p>
            <a:pPr eaLnBrk="1" hangingPunct="1"/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6007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On-screen Show (4:3)</PresentationFormat>
  <Paragraphs>93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Mountain Top</vt:lpstr>
      <vt:lpstr>KONSEP EQUI MARGINAL &amp; BIAYA PRODUKSI</vt:lpstr>
      <vt:lpstr>EQUI MARGINAL (EQ)</vt:lpstr>
      <vt:lpstr>PowerPoint Presentation</vt:lpstr>
      <vt:lpstr>PowerPoint Presentation</vt:lpstr>
      <vt:lpstr>PERBANDINGAN PENDPTN DG PRINSIP EQUI MARGINAL &amp; NON EQUI MARGINAL</vt:lpstr>
      <vt:lpstr>OPORTUNITY COST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EQUI MARGINAL &amp; BIAYA PRODUKSI</dc:title>
  <dc:creator>Asus</dc:creator>
  <cp:lastModifiedBy>Asus</cp:lastModifiedBy>
  <cp:revision>1</cp:revision>
  <dcterms:created xsi:type="dcterms:W3CDTF">2022-04-06T00:16:58Z</dcterms:created>
  <dcterms:modified xsi:type="dcterms:W3CDTF">2022-04-06T00:17:48Z</dcterms:modified>
</cp:coreProperties>
</file>