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23" r:id="rId4"/>
    <p:sldId id="322" r:id="rId5"/>
    <p:sldId id="307" r:id="rId6"/>
    <p:sldId id="309" r:id="rId7"/>
    <p:sldId id="325" r:id="rId8"/>
    <p:sldId id="310" r:id="rId9"/>
    <p:sldId id="311" r:id="rId10"/>
    <p:sldId id="312" r:id="rId11"/>
    <p:sldId id="313" r:id="rId12"/>
    <p:sldId id="314" r:id="rId13"/>
    <p:sldId id="321" r:id="rId14"/>
    <p:sldId id="315" r:id="rId15"/>
    <p:sldId id="316" r:id="rId16"/>
    <p:sldId id="317" r:id="rId17"/>
    <p:sldId id="318" r:id="rId18"/>
    <p:sldId id="324" r:id="rId19"/>
    <p:sldId id="319" r:id="rId20"/>
    <p:sldId id="320"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
        <p:nvSpPr>
          <p:cNvPr id="7" name="Title 1"/>
          <p:cNvSpPr>
            <a:spLocks noGrp="1"/>
          </p:cNvSpPr>
          <p:nvPr>
            <p:ph type="ctrTitle"/>
          </p:nvPr>
        </p:nvSpPr>
        <p:spPr>
          <a:xfrm>
            <a:off x="685800" y="2130425"/>
            <a:ext cx="7772400" cy="1470025"/>
          </a:xfrm>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en-US"/>
              <a:t>Click to edit Master title style</a:t>
            </a:r>
          </a:p>
        </p:txBody>
      </p:sp>
      <p:sp>
        <p:nvSpPr>
          <p:cNvPr id="8" name="Rectangle 24"/>
          <p:cNvSpPr>
            <a:spLocks noChangeArrowheads="1"/>
          </p:cNvSpPr>
          <p:nvPr userDrawn="1"/>
        </p:nvSpPr>
        <p:spPr bwMode="auto">
          <a:xfrm>
            <a:off x="0" y="-24"/>
            <a:ext cx="9144000" cy="1428760"/>
          </a:xfrm>
          <a:prstGeom prst="rect">
            <a:avLst/>
          </a:prstGeom>
          <a:gradFill rotWithShape="1">
            <a:gsLst>
              <a:gs pos="0">
                <a:srgbClr val="0141C7"/>
              </a:gs>
              <a:gs pos="100000">
                <a:schemeClr val="bg1"/>
              </a:gs>
            </a:gsLst>
            <a:lin ang="0" scaled="1"/>
          </a:gradFill>
          <a:ln w="12700">
            <a:noFill/>
            <a:miter lim="800000"/>
            <a:headEnd/>
            <a:tailEnd/>
          </a:ln>
          <a:effectLst/>
        </p:spPr>
        <p:txBody>
          <a:bodyPr wrap="none" anchor="ctr"/>
          <a:lstStyle/>
          <a:p>
            <a:endParaRPr lang="de-AT"/>
          </a:p>
        </p:txBody>
      </p:sp>
      <p:sp>
        <p:nvSpPr>
          <p:cNvPr id="9" name="Rectangle 25"/>
          <p:cNvSpPr>
            <a:spLocks noChangeArrowheads="1"/>
          </p:cNvSpPr>
          <p:nvPr userDrawn="1"/>
        </p:nvSpPr>
        <p:spPr bwMode="auto">
          <a:xfrm>
            <a:off x="0" y="1428736"/>
            <a:ext cx="9144000" cy="128588"/>
          </a:xfrm>
          <a:prstGeom prst="rect">
            <a:avLst/>
          </a:prstGeom>
          <a:gradFill rotWithShape="1">
            <a:gsLst>
              <a:gs pos="0">
                <a:srgbClr val="94EB00"/>
              </a:gs>
              <a:gs pos="100000">
                <a:schemeClr val="bg1"/>
              </a:gs>
            </a:gsLst>
            <a:lin ang="0" scaled="1"/>
          </a:gradFill>
          <a:ln w="12700">
            <a:noFill/>
            <a:miter lim="800000"/>
            <a:headEnd/>
            <a:tailEnd/>
          </a:ln>
          <a:effectLst/>
        </p:spPr>
        <p:txBody>
          <a:bodyPr wrap="none" anchor="ctr"/>
          <a:lstStyle/>
          <a:p>
            <a:endParaRPr lang="en-US"/>
          </a:p>
        </p:txBody>
      </p:sp>
      <p:sp>
        <p:nvSpPr>
          <p:cNvPr id="10"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8962FDAE-3474-47A8-A5B2-20FE003E66BB}"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9/6/2019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1"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02113110-5C5F-43C2-BA6E-3A6B24D60B70}"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Rectangle 11"/>
          <p:cNvSpPr/>
          <p:nvPr userDrawn="1"/>
        </p:nvSpPr>
        <p:spPr>
          <a:xfrm>
            <a:off x="0" y="6072182"/>
            <a:ext cx="9144000" cy="785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8"/>
          <p:cNvSpPr>
            <a:spLocks noChangeArrowheads="1"/>
          </p:cNvSpPr>
          <p:nvPr userDrawn="1"/>
        </p:nvSpPr>
        <p:spPr bwMode="auto">
          <a:xfrm>
            <a:off x="0" y="6429396"/>
            <a:ext cx="9144000" cy="428604"/>
          </a:xfrm>
          <a:prstGeom prst="rect">
            <a:avLst/>
          </a:prstGeom>
          <a:gradFill rotWithShape="1">
            <a:gsLst>
              <a:gs pos="0">
                <a:schemeClr val="bg1"/>
              </a:gs>
              <a:gs pos="100000">
                <a:srgbClr val="0141C7"/>
              </a:gs>
            </a:gsLst>
            <a:lin ang="0" scaled="1"/>
          </a:gradFill>
          <a:ln w="12700">
            <a:noFill/>
            <a:miter lim="800000"/>
            <a:headEnd/>
            <a:tailEnd/>
          </a:ln>
          <a:effectLst/>
        </p:spPr>
        <p:txBody>
          <a:bodyPr wrap="none" anchor="ct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
        <p:nvSpPr>
          <p:cNvPr id="7" name="Rectangle 6">
            <a:extLst>
              <a:ext uri="{FF2B5EF4-FFF2-40B4-BE49-F238E27FC236}">
                <a16:creationId xmlns:a16="http://schemas.microsoft.com/office/drawing/2014/main" id="{2CBDF03C-0794-4A6A-8CF6-C317A7A39030}"/>
              </a:ext>
            </a:extLst>
          </p:cNvPr>
          <p:cNvSpPr/>
          <p:nvPr userDrawn="1"/>
        </p:nvSpPr>
        <p:spPr>
          <a:xfrm>
            <a:off x="539552" y="6356350"/>
            <a:ext cx="8604448" cy="501650"/>
          </a:xfrm>
          <a:prstGeom prst="rect">
            <a:avLst/>
          </a:prstGeom>
          <a:gradFill flip="none" rotWithShape="1">
            <a:gsLst>
              <a:gs pos="0">
                <a:schemeClr val="accent1">
                  <a:lumMod val="5000"/>
                  <a:lumOff val="95000"/>
                </a:schemeClr>
              </a:gs>
              <a:gs pos="34000">
                <a:schemeClr val="accent1">
                  <a:lumMod val="45000"/>
                  <a:lumOff val="55000"/>
                </a:schemeClr>
              </a:gs>
              <a:gs pos="38000">
                <a:schemeClr val="accent1">
                  <a:lumMod val="45000"/>
                  <a:lumOff val="55000"/>
                </a:schemeClr>
              </a:gs>
              <a:gs pos="100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a:prstGeom prst="rect">
            <a:avLst/>
          </a:prstGeom>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
        <p:nvSpPr>
          <p:cNvPr id="7" name="Rectangle 6">
            <a:extLst>
              <a:ext uri="{FF2B5EF4-FFF2-40B4-BE49-F238E27FC236}">
                <a16:creationId xmlns:a16="http://schemas.microsoft.com/office/drawing/2014/main" id="{7E4E43EB-2192-46F2-8E47-B6B566C822F0}"/>
              </a:ext>
            </a:extLst>
          </p:cNvPr>
          <p:cNvSpPr/>
          <p:nvPr userDrawn="1"/>
        </p:nvSpPr>
        <p:spPr>
          <a:xfrm>
            <a:off x="539552" y="6356350"/>
            <a:ext cx="8604448" cy="501650"/>
          </a:xfrm>
          <a:prstGeom prst="rect">
            <a:avLst/>
          </a:prstGeom>
          <a:gradFill flip="none" rotWithShape="1">
            <a:gsLst>
              <a:gs pos="0">
                <a:schemeClr val="accent1">
                  <a:lumMod val="5000"/>
                  <a:lumOff val="95000"/>
                </a:schemeClr>
              </a:gs>
              <a:gs pos="34000">
                <a:schemeClr val="accent1">
                  <a:lumMod val="45000"/>
                  <a:lumOff val="55000"/>
                </a:schemeClr>
              </a:gs>
              <a:gs pos="38000">
                <a:schemeClr val="accent1">
                  <a:lumMod val="45000"/>
                  <a:lumOff val="55000"/>
                </a:schemeClr>
              </a:gs>
              <a:gs pos="100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
        <p:nvSpPr>
          <p:cNvPr id="7" name="Rectangle 6">
            <a:extLst>
              <a:ext uri="{FF2B5EF4-FFF2-40B4-BE49-F238E27FC236}">
                <a16:creationId xmlns:a16="http://schemas.microsoft.com/office/drawing/2014/main" id="{D94B033D-4FD5-4BEE-AD0A-02142931C9FA}"/>
              </a:ext>
            </a:extLst>
          </p:cNvPr>
          <p:cNvSpPr/>
          <p:nvPr userDrawn="1"/>
        </p:nvSpPr>
        <p:spPr>
          <a:xfrm>
            <a:off x="539552" y="6356350"/>
            <a:ext cx="8604448" cy="501650"/>
          </a:xfrm>
          <a:prstGeom prst="rect">
            <a:avLst/>
          </a:prstGeom>
          <a:gradFill flip="none" rotWithShape="1">
            <a:gsLst>
              <a:gs pos="0">
                <a:schemeClr val="accent1">
                  <a:lumMod val="5000"/>
                  <a:lumOff val="95000"/>
                </a:schemeClr>
              </a:gs>
              <a:gs pos="34000">
                <a:schemeClr val="accent1">
                  <a:lumMod val="45000"/>
                  <a:lumOff val="55000"/>
                </a:schemeClr>
              </a:gs>
              <a:gs pos="38000">
                <a:schemeClr val="accent1">
                  <a:lumMod val="45000"/>
                  <a:lumOff val="55000"/>
                </a:schemeClr>
              </a:gs>
              <a:gs pos="100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
        <p:nvSpPr>
          <p:cNvPr id="10" name="Rectangle 9">
            <a:extLst>
              <a:ext uri="{FF2B5EF4-FFF2-40B4-BE49-F238E27FC236}">
                <a16:creationId xmlns:a16="http://schemas.microsoft.com/office/drawing/2014/main" id="{F34F6825-9651-4CB2-91E5-4DD9AA160DC0}"/>
              </a:ext>
            </a:extLst>
          </p:cNvPr>
          <p:cNvSpPr/>
          <p:nvPr userDrawn="1"/>
        </p:nvSpPr>
        <p:spPr>
          <a:xfrm>
            <a:off x="539552" y="6356350"/>
            <a:ext cx="8604448" cy="501650"/>
          </a:xfrm>
          <a:prstGeom prst="rect">
            <a:avLst/>
          </a:prstGeom>
          <a:gradFill flip="none" rotWithShape="1">
            <a:gsLst>
              <a:gs pos="0">
                <a:schemeClr val="accent1">
                  <a:lumMod val="5000"/>
                  <a:lumOff val="95000"/>
                </a:schemeClr>
              </a:gs>
              <a:gs pos="34000">
                <a:schemeClr val="accent1">
                  <a:lumMod val="45000"/>
                  <a:lumOff val="55000"/>
                </a:schemeClr>
              </a:gs>
              <a:gs pos="38000">
                <a:schemeClr val="accent1">
                  <a:lumMod val="45000"/>
                  <a:lumOff val="55000"/>
                </a:schemeClr>
              </a:gs>
              <a:gs pos="100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
        <p:nvSpPr>
          <p:cNvPr id="6" name="Rectangle 5">
            <a:extLst>
              <a:ext uri="{FF2B5EF4-FFF2-40B4-BE49-F238E27FC236}">
                <a16:creationId xmlns:a16="http://schemas.microsoft.com/office/drawing/2014/main" id="{823E1125-173E-4017-9ED3-E7205B8F523B}"/>
              </a:ext>
            </a:extLst>
          </p:cNvPr>
          <p:cNvSpPr/>
          <p:nvPr userDrawn="1"/>
        </p:nvSpPr>
        <p:spPr>
          <a:xfrm>
            <a:off x="539552" y="6356350"/>
            <a:ext cx="8604448" cy="501650"/>
          </a:xfrm>
          <a:prstGeom prst="rect">
            <a:avLst/>
          </a:prstGeom>
          <a:gradFill flip="none" rotWithShape="1">
            <a:gsLst>
              <a:gs pos="0">
                <a:schemeClr val="accent1">
                  <a:lumMod val="5000"/>
                  <a:lumOff val="95000"/>
                </a:schemeClr>
              </a:gs>
              <a:gs pos="34000">
                <a:schemeClr val="accent1">
                  <a:lumMod val="45000"/>
                  <a:lumOff val="55000"/>
                </a:schemeClr>
              </a:gs>
              <a:gs pos="38000">
                <a:schemeClr val="accent1">
                  <a:lumMod val="45000"/>
                  <a:lumOff val="55000"/>
                </a:schemeClr>
              </a:gs>
              <a:gs pos="100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
        <p:nvSpPr>
          <p:cNvPr id="5" name="Rectangle 4">
            <a:extLst>
              <a:ext uri="{FF2B5EF4-FFF2-40B4-BE49-F238E27FC236}">
                <a16:creationId xmlns:a16="http://schemas.microsoft.com/office/drawing/2014/main" id="{79E1EBC0-506B-4BA6-B1A9-525EF8895297}"/>
              </a:ext>
            </a:extLst>
          </p:cNvPr>
          <p:cNvSpPr/>
          <p:nvPr userDrawn="1"/>
        </p:nvSpPr>
        <p:spPr>
          <a:xfrm>
            <a:off x="539552" y="6356350"/>
            <a:ext cx="8604448" cy="501650"/>
          </a:xfrm>
          <a:prstGeom prst="rect">
            <a:avLst/>
          </a:prstGeom>
          <a:gradFill flip="none" rotWithShape="1">
            <a:gsLst>
              <a:gs pos="0">
                <a:schemeClr val="accent1">
                  <a:lumMod val="5000"/>
                  <a:lumOff val="95000"/>
                </a:schemeClr>
              </a:gs>
              <a:gs pos="34000">
                <a:schemeClr val="accent1">
                  <a:lumMod val="45000"/>
                  <a:lumOff val="55000"/>
                </a:schemeClr>
              </a:gs>
              <a:gs pos="38000">
                <a:schemeClr val="accent1">
                  <a:lumMod val="45000"/>
                  <a:lumOff val="55000"/>
                </a:schemeClr>
              </a:gs>
              <a:gs pos="100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E353757-F95A-461C-A126-86E9ABEC022F}" type="datetimeFigureOut">
              <a:rPr lang="en-US" smtClean="0"/>
              <a:pPr/>
              <a:t>9/6/2019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F63E7A-3F38-4830-AA21-EE745A2A2CE8}" type="slidenum">
              <a:rPr lang="en-US" smtClean="0"/>
              <a:pPr/>
              <a:t>‹#›</a:t>
            </a:fld>
            <a:endParaRPr lang="en-US"/>
          </a:p>
        </p:txBody>
      </p:sp>
      <p:sp>
        <p:nvSpPr>
          <p:cNvPr id="8" name="Rectangle 7">
            <a:extLst>
              <a:ext uri="{FF2B5EF4-FFF2-40B4-BE49-F238E27FC236}">
                <a16:creationId xmlns:a16="http://schemas.microsoft.com/office/drawing/2014/main" id="{20489907-9D5A-4252-937A-182CC923E913}"/>
              </a:ext>
            </a:extLst>
          </p:cNvPr>
          <p:cNvSpPr/>
          <p:nvPr userDrawn="1"/>
        </p:nvSpPr>
        <p:spPr>
          <a:xfrm>
            <a:off x="539552" y="6356350"/>
            <a:ext cx="8604448" cy="501650"/>
          </a:xfrm>
          <a:prstGeom prst="rect">
            <a:avLst/>
          </a:prstGeom>
          <a:gradFill flip="none" rotWithShape="1">
            <a:gsLst>
              <a:gs pos="0">
                <a:schemeClr val="accent1">
                  <a:lumMod val="5000"/>
                  <a:lumOff val="95000"/>
                </a:schemeClr>
              </a:gs>
              <a:gs pos="34000">
                <a:schemeClr val="accent1">
                  <a:lumMod val="45000"/>
                  <a:lumOff val="55000"/>
                </a:schemeClr>
              </a:gs>
              <a:gs pos="38000">
                <a:schemeClr val="accent1">
                  <a:lumMod val="45000"/>
                  <a:lumOff val="55000"/>
                </a:schemeClr>
              </a:gs>
              <a:gs pos="100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24"/>
          <p:cNvSpPr>
            <a:spLocks noChangeArrowheads="1"/>
          </p:cNvSpPr>
          <p:nvPr userDrawn="1"/>
        </p:nvSpPr>
        <p:spPr bwMode="auto">
          <a:xfrm>
            <a:off x="0" y="-24"/>
            <a:ext cx="9144000" cy="785818"/>
          </a:xfrm>
          <a:prstGeom prst="rect">
            <a:avLst/>
          </a:prstGeom>
          <a:gradFill rotWithShape="1">
            <a:gsLst>
              <a:gs pos="0">
                <a:srgbClr val="0141C7"/>
              </a:gs>
              <a:gs pos="100000">
                <a:schemeClr val="bg1"/>
              </a:gs>
            </a:gsLst>
            <a:lin ang="0" scaled="1"/>
          </a:gradFill>
          <a:ln w="12700">
            <a:noFill/>
            <a:miter lim="800000"/>
            <a:headEnd/>
            <a:tailEnd/>
          </a:ln>
          <a:effectLst/>
        </p:spPr>
        <p:txBody>
          <a:bodyPr wrap="none" anchor="ctr"/>
          <a:lstStyle/>
          <a:p>
            <a:endParaRPr lang="de-AT"/>
          </a:p>
        </p:txBody>
      </p:sp>
      <p:sp>
        <p:nvSpPr>
          <p:cNvPr id="10" name="Rectangle 25"/>
          <p:cNvSpPr>
            <a:spLocks noChangeArrowheads="1"/>
          </p:cNvSpPr>
          <p:nvPr userDrawn="1"/>
        </p:nvSpPr>
        <p:spPr bwMode="auto">
          <a:xfrm>
            <a:off x="0" y="785794"/>
            <a:ext cx="9144000" cy="128588"/>
          </a:xfrm>
          <a:prstGeom prst="rect">
            <a:avLst/>
          </a:prstGeom>
          <a:gradFill rotWithShape="1">
            <a:gsLst>
              <a:gs pos="0">
                <a:srgbClr val="94EB00"/>
              </a:gs>
              <a:gs pos="100000">
                <a:schemeClr val="bg1"/>
              </a:gs>
            </a:gsLst>
            <a:lin ang="0" scaled="1"/>
          </a:gradFill>
          <a:ln w="12700">
            <a:noFill/>
            <a:miter lim="800000"/>
            <a:headEnd/>
            <a:tailEnd/>
          </a:ln>
          <a:effectLst/>
        </p:spPr>
        <p:txBody>
          <a:bodyPr wrap="none" anchor="ctr"/>
          <a:lstStyle/>
          <a:p>
            <a:endParaRPr lang="en-US"/>
          </a:p>
        </p:txBody>
      </p:sp>
      <p:sp>
        <p:nvSpPr>
          <p:cNvPr id="11" name="Title Placeholder 1"/>
          <p:cNvSpPr>
            <a:spLocks noGrp="1"/>
          </p:cNvSpPr>
          <p:nvPr>
            <p:ph type="title"/>
          </p:nvPr>
        </p:nvSpPr>
        <p:spPr>
          <a:xfrm>
            <a:off x="485804" y="60324"/>
            <a:ext cx="8229600" cy="868346"/>
          </a:xfrm>
          <a:prstGeom prst="rect">
            <a:avLst/>
          </a:prstGeom>
        </p:spPr>
        <p:txBody>
          <a:bodyPr vert="horz" lIns="91440" tIns="45720" rIns="91440" bIns="45720" rtlCol="0" anchor="ctr">
            <a:normAutofit/>
          </a:bodyPr>
          <a:lstStyle/>
          <a:p>
            <a:r>
              <a:rPr lang="en-US"/>
              <a:t>Click to edit Master title style</a:t>
            </a:r>
          </a:p>
        </p:txBody>
      </p:sp>
      <p:sp>
        <p:nvSpPr>
          <p:cNvPr id="12"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2FDAE-3474-47A8-A5B2-20FE003E66BB}" type="datetimeFigureOut">
              <a:rPr lang="en-US" smtClean="0"/>
              <a:pPr/>
              <a:t>9/6/2019</a:t>
            </a:fld>
            <a:endParaRPr lang="en-US"/>
          </a:p>
        </p:txBody>
      </p:sp>
      <p:sp>
        <p:nvSpPr>
          <p:cNvPr id="13"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13110-5C5F-43C2-BA6E-3A6B24D60B70}" type="slidenum">
              <a:rPr lang="en-US" smtClean="0"/>
              <a:pPr/>
              <a:t>‹#›</a:t>
            </a:fld>
            <a:endParaRPr lang="en-US"/>
          </a:p>
        </p:txBody>
      </p:sp>
      <p:sp>
        <p:nvSpPr>
          <p:cNvPr id="15" name="Rectangle 18"/>
          <p:cNvSpPr>
            <a:spLocks noChangeArrowheads="1"/>
          </p:cNvSpPr>
          <p:nvPr userDrawn="1"/>
        </p:nvSpPr>
        <p:spPr bwMode="auto">
          <a:xfrm>
            <a:off x="0" y="6429396"/>
            <a:ext cx="9144000" cy="428604"/>
          </a:xfrm>
          <a:prstGeom prst="rect">
            <a:avLst/>
          </a:prstGeom>
          <a:gradFill rotWithShape="1">
            <a:gsLst>
              <a:gs pos="0">
                <a:schemeClr val="bg1"/>
              </a:gs>
              <a:gs pos="100000">
                <a:srgbClr val="0141C7"/>
              </a:gs>
            </a:gsLst>
            <a:lin ang="0" scaled="1"/>
          </a:gradFill>
          <a:ln w="12700">
            <a:noFill/>
            <a:miter lim="800000"/>
            <a:headEnd/>
            <a:tailEnd/>
          </a:ln>
          <a:effectLst/>
        </p:spPr>
        <p:txBody>
          <a:bodyPr wrap="none" anchor="ctr"/>
          <a:lstStyle/>
          <a:p>
            <a:endParaRPr lang="de-DE"/>
          </a:p>
        </p:txBody>
      </p:sp>
      <p:sp>
        <p:nvSpPr>
          <p:cNvPr id="16" name="Text Box 23"/>
          <p:cNvSpPr txBox="1">
            <a:spLocks noChangeArrowheads="1"/>
          </p:cNvSpPr>
          <p:nvPr userDrawn="1"/>
        </p:nvSpPr>
        <p:spPr bwMode="auto">
          <a:xfrm>
            <a:off x="454025" y="6371307"/>
            <a:ext cx="5359400" cy="461665"/>
          </a:xfrm>
          <a:prstGeom prst="rect">
            <a:avLst/>
          </a:prstGeom>
          <a:noFill/>
          <a:ln w="12700">
            <a:noFill/>
            <a:miter lim="800000"/>
            <a:headEnd/>
            <a:tailEnd/>
          </a:ln>
          <a:effectLst/>
        </p:spPr>
        <p:txBody>
          <a:bodyPr>
            <a:spAutoFit/>
          </a:bodyPr>
          <a:lstStyle/>
          <a:p>
            <a:pPr algn="l"/>
            <a:r>
              <a:rPr lang="en-US" sz="1200" b="1"/>
              <a:t>S</a:t>
            </a:r>
            <a:r>
              <a:rPr lang="id-ID" sz="1200" b="1"/>
              <a:t>ciences Education, Postgraduate</a:t>
            </a:r>
            <a:r>
              <a:rPr lang="id-ID" sz="1200" b="1" baseline="0"/>
              <a:t> Program</a:t>
            </a:r>
            <a:endParaRPr lang="de-DE" sz="1200" b="1"/>
          </a:p>
          <a:p>
            <a:pPr algn="l"/>
            <a:r>
              <a:rPr lang="en-US" sz="1200" b="1" baseline="0"/>
              <a:t>S</a:t>
            </a:r>
            <a:r>
              <a:rPr lang="id-ID" sz="1200" b="1" baseline="0"/>
              <a:t>ebelas Maret</a:t>
            </a:r>
            <a:r>
              <a:rPr lang="en-US" sz="1200" b="1" baseline="0"/>
              <a:t> University</a:t>
            </a:r>
            <a:endParaRPr lang="de-AT" sz="1200" b="1"/>
          </a:p>
        </p:txBody>
      </p:sp>
      <p:sp>
        <p:nvSpPr>
          <p:cNvPr id="17" name="Text Box 31"/>
          <p:cNvSpPr txBox="1">
            <a:spLocks noChangeArrowheads="1"/>
          </p:cNvSpPr>
          <p:nvPr userDrawn="1"/>
        </p:nvSpPr>
        <p:spPr bwMode="auto">
          <a:xfrm>
            <a:off x="901700" y="6429396"/>
            <a:ext cx="8196263" cy="430887"/>
          </a:xfrm>
          <a:prstGeom prst="rect">
            <a:avLst/>
          </a:prstGeom>
          <a:noFill/>
          <a:ln w="12700">
            <a:noFill/>
            <a:miter lim="800000"/>
            <a:headEnd/>
            <a:tailEnd/>
          </a:ln>
          <a:effectLst/>
        </p:spPr>
        <p:txBody>
          <a:bodyPr wrap="square">
            <a:spAutoFit/>
          </a:bodyPr>
          <a:lstStyle/>
          <a:p>
            <a:pPr algn="r"/>
            <a:r>
              <a:rPr lang="id-ID" sz="1100" b="1">
                <a:solidFill>
                  <a:schemeClr val="bg1"/>
                </a:solidFill>
                <a:latin typeface="Arial" pitchFamily="34" charset="0"/>
              </a:rPr>
              <a:t> Teknologi dan Media Ajar</a:t>
            </a:r>
            <a:endParaRPr lang="de-AT" sz="1100" b="1">
              <a:solidFill>
                <a:schemeClr val="bg1"/>
              </a:solidFill>
              <a:latin typeface="Arial" pitchFamily="34" charset="0"/>
            </a:endParaRPr>
          </a:p>
          <a:p>
            <a:pPr algn="r"/>
            <a:r>
              <a:rPr lang="id-ID" sz="1100" b="1">
                <a:latin typeface="Arial" pitchFamily="34" charset="0"/>
              </a:rPr>
              <a:t>Feb</a:t>
            </a:r>
            <a:r>
              <a:rPr lang="de-AT" sz="1100" b="1">
                <a:latin typeface="Arial" pitchFamily="34" charset="0"/>
              </a:rPr>
              <a:t> 20</a:t>
            </a:r>
            <a:r>
              <a:rPr lang="id-ID" sz="1100" b="1">
                <a:latin typeface="Arial" pitchFamily="34" charset="0"/>
              </a:rPr>
              <a:t>12</a:t>
            </a:r>
            <a:endParaRPr lang="de-AT" sz="1100" b="1">
              <a:latin typeface="Arial" pitchFamily="34" charset="0"/>
            </a:endParaRPr>
          </a:p>
        </p:txBody>
      </p:sp>
      <p:pic>
        <p:nvPicPr>
          <p:cNvPr id="18" name="Picture 3" descr="D:\Documents\Program Studi, Jurusan &amp; Fakultas\semnas09\Semnas 2010\Logo UNS biru.jpg"/>
          <p:cNvPicPr>
            <a:picLocks noChangeAspect="1" noChangeArrowheads="1"/>
          </p:cNvPicPr>
          <p:nvPr userDrawn="1"/>
        </p:nvPicPr>
        <p:blipFill>
          <a:blip r:embed="rId13" cstate="email"/>
          <a:srcRect/>
          <a:stretch>
            <a:fillRect/>
          </a:stretch>
        </p:blipFill>
        <p:spPr bwMode="auto">
          <a:xfrm>
            <a:off x="19480" y="6332906"/>
            <a:ext cx="512121" cy="500042"/>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5182344" cy="1470025"/>
          </a:xfrm>
        </p:spPr>
        <p:txBody>
          <a:bodyPr>
            <a:normAutofit/>
          </a:bodyPr>
          <a:lstStyle/>
          <a:p>
            <a:r>
              <a:rPr lang="id-ID"/>
              <a:t>HAKEKAT &amp; KEDUDUKAN MEDIA</a:t>
            </a:r>
            <a:endParaRPr lang="en-US"/>
          </a:p>
        </p:txBody>
      </p:sp>
      <p:sp>
        <p:nvSpPr>
          <p:cNvPr id="4" name="Subtitle 2"/>
          <p:cNvSpPr txBox="1">
            <a:spLocks/>
          </p:cNvSpPr>
          <p:nvPr/>
        </p:nvSpPr>
        <p:spPr>
          <a:xfrm>
            <a:off x="3077550" y="4717564"/>
            <a:ext cx="5000660" cy="862617"/>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rgbClr val="002060"/>
                </a:solidFill>
                <a:effectLst/>
                <a:uLnTx/>
                <a:uFillTx/>
                <a:latin typeface="Arial Rounded MT Bold" pitchFamily="34" charset="0"/>
                <a:ea typeface="+mn-ea"/>
                <a:cs typeface="+mn-cs"/>
              </a:rPr>
              <a:t>Dr. M. </a:t>
            </a:r>
            <a:r>
              <a:rPr kumimoji="0" lang="en-US" sz="2400" b="1" i="0" u="none" strike="noStrike" kern="1200" cap="none" spc="0" normalizeH="0" baseline="0" noProof="0" dirty="0" err="1">
                <a:ln>
                  <a:noFill/>
                </a:ln>
                <a:solidFill>
                  <a:srgbClr val="002060"/>
                </a:solidFill>
                <a:effectLst/>
                <a:uLnTx/>
                <a:uFillTx/>
                <a:latin typeface="Arial Rounded MT Bold" pitchFamily="34" charset="0"/>
                <a:ea typeface="+mn-ea"/>
                <a:cs typeface="+mn-cs"/>
              </a:rPr>
              <a:t>Masykuri</a:t>
            </a:r>
            <a:r>
              <a:rPr kumimoji="0" lang="en-US" sz="2400" b="1" i="0" u="none" strike="noStrike" kern="1200" cap="none" spc="0" normalizeH="0" baseline="0" noProof="0" dirty="0">
                <a:ln>
                  <a:noFill/>
                </a:ln>
                <a:solidFill>
                  <a:srgbClr val="002060"/>
                </a:solidFill>
                <a:effectLst/>
                <a:uLnTx/>
                <a:uFillTx/>
                <a:latin typeface="Arial Rounded MT Bold" pitchFamily="34" charset="0"/>
                <a:ea typeface="+mn-ea"/>
                <a:cs typeface="+mn-cs"/>
              </a:rPr>
              <a:t>, </a:t>
            </a:r>
            <a:r>
              <a:rPr kumimoji="0" lang="en-US" sz="2400" b="1" i="0" u="none" strike="noStrike" kern="1200" cap="none" spc="0" normalizeH="0" baseline="0" noProof="0" dirty="0" err="1">
                <a:ln>
                  <a:noFill/>
                </a:ln>
                <a:solidFill>
                  <a:srgbClr val="002060"/>
                </a:solidFill>
                <a:effectLst/>
                <a:uLnTx/>
                <a:uFillTx/>
                <a:latin typeface="Arial Rounded MT Bold" pitchFamily="34" charset="0"/>
                <a:ea typeface="+mn-ea"/>
                <a:cs typeface="+mn-cs"/>
              </a:rPr>
              <a:t>M.Si</a:t>
            </a:r>
            <a:r>
              <a:rPr kumimoji="0" lang="en-US" sz="2400" b="1" i="0" u="none" strike="noStrike" kern="1200" cap="none" spc="0" normalizeH="0" baseline="0" noProof="0" dirty="0">
                <a:ln>
                  <a:noFill/>
                </a:ln>
                <a:solidFill>
                  <a:srgbClr val="002060"/>
                </a:solidFill>
                <a:effectLst/>
                <a:uLnTx/>
                <a:uFillTx/>
                <a:latin typeface="Arial Rounded MT Bold"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400" b="1" i="0" u="none" strike="noStrike" kern="1200" cap="none" spc="0" normalizeH="0" baseline="0" noProof="0" dirty="0">
                <a:ln>
                  <a:noFill/>
                </a:ln>
                <a:solidFill>
                  <a:srgbClr val="002060"/>
                </a:solidFill>
                <a:effectLst/>
                <a:uLnTx/>
                <a:uFillTx/>
                <a:latin typeface="Arial Rounded MT Bold" pitchFamily="34" charset="0"/>
                <a:ea typeface="+mn-ea"/>
                <a:cs typeface="+mn-cs"/>
              </a:rPr>
              <a:t>Dr. </a:t>
            </a:r>
            <a:r>
              <a:rPr kumimoji="0" lang="en-US" sz="2400" b="1" i="0" u="none" strike="noStrike" kern="1200" cap="none" spc="0" normalizeH="0" baseline="0" noProof="0" dirty="0" err="1">
                <a:ln>
                  <a:noFill/>
                </a:ln>
                <a:solidFill>
                  <a:srgbClr val="002060"/>
                </a:solidFill>
                <a:effectLst/>
                <a:uLnTx/>
                <a:uFillTx/>
                <a:latin typeface="Arial Rounded MT Bold" pitchFamily="34" charset="0"/>
                <a:ea typeface="+mn-ea"/>
                <a:cs typeface="+mn-cs"/>
              </a:rPr>
              <a:t>Sarwanto</a:t>
            </a:r>
            <a:r>
              <a:rPr kumimoji="0" lang="en-US" sz="2400" b="1" i="0" u="none" strike="noStrike" kern="1200" cap="none" spc="0" normalizeH="0" baseline="0" noProof="0" dirty="0">
                <a:ln>
                  <a:noFill/>
                </a:ln>
                <a:solidFill>
                  <a:srgbClr val="002060"/>
                </a:solidFill>
                <a:effectLst/>
                <a:uLnTx/>
                <a:uFillTx/>
                <a:latin typeface="Arial Rounded MT Bold" pitchFamily="34" charset="0"/>
                <a:ea typeface="+mn-ea"/>
                <a:cs typeface="+mn-cs"/>
              </a:rPr>
              <a:t>, </a:t>
            </a:r>
            <a:r>
              <a:rPr kumimoji="0" lang="en-US" sz="2400" b="1" i="0" u="none" strike="noStrike" kern="1200" cap="none" spc="0" normalizeH="0" baseline="0" noProof="0" dirty="0" err="1">
                <a:ln>
                  <a:noFill/>
                </a:ln>
                <a:solidFill>
                  <a:srgbClr val="002060"/>
                </a:solidFill>
                <a:effectLst/>
                <a:uLnTx/>
                <a:uFillTx/>
                <a:latin typeface="Arial Rounded MT Bold" pitchFamily="34" charset="0"/>
                <a:ea typeface="+mn-ea"/>
                <a:cs typeface="+mn-cs"/>
              </a:rPr>
              <a:t>M.Si</a:t>
            </a:r>
            <a:endParaRPr kumimoji="0" lang="en-US" sz="2400" b="1" i="0" u="none" strike="noStrike" kern="1200" cap="none" spc="0" normalizeH="0" baseline="0" noProof="0" dirty="0">
              <a:ln>
                <a:noFill/>
              </a:ln>
              <a:solidFill>
                <a:srgbClr val="002060"/>
              </a:solidFill>
              <a:effectLst/>
              <a:uLnTx/>
              <a:uFillTx/>
              <a:latin typeface="Arial Rounded MT Bold" pitchFamily="34" charset="0"/>
              <a:ea typeface="+mn-ea"/>
              <a:cs typeface="+mn-cs"/>
            </a:endParaRPr>
          </a:p>
        </p:txBody>
      </p:sp>
      <p:pic>
        <p:nvPicPr>
          <p:cNvPr id="8" name="Picture 3" descr="D:\Documents\Program Studi, Jurusan &amp; Fakultas\semnas09\Semnas 2010\Logo UNS biru.jpg"/>
          <p:cNvPicPr>
            <a:picLocks noChangeAspect="1" noChangeArrowheads="1"/>
          </p:cNvPicPr>
          <p:nvPr/>
        </p:nvPicPr>
        <p:blipFill>
          <a:blip r:embed="rId2" cstate="email"/>
          <a:srcRect/>
          <a:stretch>
            <a:fillRect/>
          </a:stretch>
        </p:blipFill>
        <p:spPr bwMode="auto">
          <a:xfrm>
            <a:off x="1785918" y="4529214"/>
            <a:ext cx="1214446" cy="1185802"/>
          </a:xfrm>
          <a:prstGeom prst="rect">
            <a:avLst/>
          </a:prstGeom>
          <a:noFill/>
        </p:spPr>
      </p:pic>
      <p:sp>
        <p:nvSpPr>
          <p:cNvPr id="9" name="TextBox 8"/>
          <p:cNvSpPr txBox="1"/>
          <p:nvPr/>
        </p:nvSpPr>
        <p:spPr>
          <a:xfrm>
            <a:off x="2195736" y="1124744"/>
            <a:ext cx="5666231" cy="769441"/>
          </a:xfrm>
          <a:prstGeom prst="rect">
            <a:avLst/>
          </a:prstGeom>
          <a:noFill/>
        </p:spPr>
        <p:txBody>
          <a:bodyPr wrap="none" rtlCol="0">
            <a:spAutoFit/>
          </a:bodyPr>
          <a:lstStyle/>
          <a:p>
            <a:r>
              <a:rPr lang="id-ID" sz="4400" b="1"/>
              <a:t>Teknologi &amp; Media Ajar</a:t>
            </a:r>
            <a:endParaRPr lang="en-US" sz="4400" b="1"/>
          </a:p>
        </p:txBody>
      </p:sp>
      <p:sp>
        <p:nvSpPr>
          <p:cNvPr id="10" name="Rectangle 9"/>
          <p:cNvSpPr/>
          <p:nvPr/>
        </p:nvSpPr>
        <p:spPr>
          <a:xfrm>
            <a:off x="7648881" y="334012"/>
            <a:ext cx="373820" cy="523220"/>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2800" b="1" spc="50">
                <a:ln w="11430">
                  <a:noFill/>
                </a:ln>
                <a:solidFill>
                  <a:srgbClr val="0070C0"/>
                </a:solidFill>
              </a:rPr>
              <a:t>1</a:t>
            </a:r>
            <a:endParaRPr lang="en-US" sz="2800" b="1" spc="50">
              <a:ln w="11430">
                <a:noFill/>
              </a:ln>
              <a:solidFill>
                <a:srgbClr val="0070C0"/>
              </a:solidFill>
            </a:endParaRPr>
          </a:p>
        </p:txBody>
      </p:sp>
      <p:pic>
        <p:nvPicPr>
          <p:cNvPr id="21508" name="Picture 4" descr="http://t2.gstatic.com/images?q=tbn:ANd9GcRjm_uA0AlCVRLXyAv7xLX7E2PrN6xIAn4bArKVXKb2Sqt8fcuL6A"/>
          <p:cNvPicPr>
            <a:picLocks noChangeAspect="1" noChangeArrowheads="1"/>
          </p:cNvPicPr>
          <p:nvPr/>
        </p:nvPicPr>
        <p:blipFill>
          <a:blip r:embed="rId3" cstate="print"/>
          <a:srcRect/>
          <a:stretch>
            <a:fillRect/>
          </a:stretch>
        </p:blipFill>
        <p:spPr bwMode="auto">
          <a:xfrm>
            <a:off x="5364088" y="1844824"/>
            <a:ext cx="3104528" cy="231645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0"/>
            <a:ext cx="6030687" cy="868816"/>
          </a:xfrm>
        </p:spPr>
        <p:txBody>
          <a:bodyPr/>
          <a:lstStyle/>
          <a:p>
            <a:pPr algn="r"/>
            <a:r>
              <a:rPr lang="id-ID">
                <a:effectLst/>
                <a:latin typeface="Arial Rounded MT Bold" pitchFamily="34" charset="0"/>
              </a:rPr>
              <a:t>Definisi </a:t>
            </a:r>
            <a:r>
              <a:rPr lang="en-US">
                <a:effectLst/>
                <a:latin typeface="Arial Rounded MT Bold" pitchFamily="34" charset="0"/>
              </a:rPr>
              <a:t>Media </a:t>
            </a:r>
            <a:r>
              <a:rPr lang="id-ID">
                <a:effectLst/>
                <a:latin typeface="Arial Rounded MT Bold" pitchFamily="34" charset="0"/>
              </a:rPr>
              <a:t>A</a:t>
            </a:r>
            <a:r>
              <a:rPr lang="en-US">
                <a:effectLst/>
                <a:latin typeface="Arial Rounded MT Bold" pitchFamily="34" charset="0"/>
              </a:rPr>
              <a:t>jar</a:t>
            </a:r>
            <a:endParaRPr lang="en-US" dirty="0">
              <a:effectLst/>
              <a:latin typeface="Arial Rounded MT Bold" pitchFamily="34" charset="0"/>
            </a:endParaRPr>
          </a:p>
        </p:txBody>
      </p:sp>
      <p:sp>
        <p:nvSpPr>
          <p:cNvPr id="3" name="Content Placeholder 2"/>
          <p:cNvSpPr>
            <a:spLocks noGrp="1"/>
          </p:cNvSpPr>
          <p:nvPr>
            <p:ph sz="quarter" idx="1"/>
          </p:nvPr>
        </p:nvSpPr>
        <p:spPr>
          <a:xfrm>
            <a:off x="783771" y="1600200"/>
            <a:ext cx="7903029" cy="4525963"/>
          </a:xfrm>
        </p:spPr>
        <p:txBody>
          <a:bodyPr/>
          <a:lstStyle/>
          <a:p>
            <a:pPr marL="341313" indent="-341313">
              <a:spcBef>
                <a:spcPts val="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effectLst/>
                <a:latin typeface="Calibri" pitchFamily="32" charset="0"/>
              </a:rPr>
              <a:t>Kata </a:t>
            </a:r>
            <a:r>
              <a:rPr lang="en-US" sz="2800" b="1">
                <a:effectLst/>
                <a:latin typeface="Calibri" pitchFamily="32" charset="0"/>
              </a:rPr>
              <a:t>”media” </a:t>
            </a:r>
            <a:r>
              <a:rPr lang="en-US" sz="2800">
                <a:effectLst/>
                <a:latin typeface="Calibri" pitchFamily="32" charset="0"/>
              </a:rPr>
              <a:t>berasal bahasa Latin </a:t>
            </a:r>
            <a:r>
              <a:rPr lang="en-US" sz="2800" b="1">
                <a:effectLst/>
                <a:latin typeface="Calibri" pitchFamily="32" charset="0"/>
              </a:rPr>
              <a:t>Medius</a:t>
            </a:r>
            <a:r>
              <a:rPr lang="en-US" sz="2800">
                <a:effectLst/>
                <a:latin typeface="Calibri" pitchFamily="32" charset="0"/>
              </a:rPr>
              <a:t> &amp; mrp btk jamak dari kata </a:t>
            </a:r>
            <a:r>
              <a:rPr lang="en-US" sz="2800" b="1">
                <a:effectLst/>
                <a:latin typeface="Calibri" pitchFamily="32" charset="0"/>
              </a:rPr>
              <a:t>”medium” </a:t>
            </a:r>
            <a:r>
              <a:rPr lang="en-US" sz="2800">
                <a:effectLst/>
                <a:latin typeface="Calibri" pitchFamily="32" charset="0"/>
              </a:rPr>
              <a:t>yg scr harfiah : ”perantara /pengantar.</a:t>
            </a:r>
          </a:p>
          <a:p>
            <a:pPr marL="341313" indent="-341313">
              <a:spcBef>
                <a:spcPts val="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effectLst/>
                <a:latin typeface="Calibri" pitchFamily="32" charset="0"/>
              </a:rPr>
              <a:t>Sgl btk perantara &amp; saluran yg dipergunakan u/ menyampaikan pesan belajar /informasi belajar</a:t>
            </a:r>
          </a:p>
          <a:p>
            <a:pPr marL="341313" indent="-341313">
              <a:spcBef>
                <a:spcPts val="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effectLst/>
                <a:latin typeface="Calibri" pitchFamily="32" charset="0"/>
              </a:rPr>
              <a:t>(Hamalik): media pend. yg diartikan sbg alat, mtd, / teknik yg digunakan dlm rangka lebih mengefekt ifkan komunikasi &amp; interaksi antara guru &amp; siswa dlm proses pendidikan &amp; pengajaran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0"/>
            <a:ext cx="6030687" cy="868816"/>
          </a:xfrm>
        </p:spPr>
        <p:txBody>
          <a:bodyPr/>
          <a:lstStyle/>
          <a:p>
            <a:pPr algn="r"/>
            <a:r>
              <a:rPr lang="id-ID">
                <a:effectLst/>
                <a:latin typeface="Arial Rounded MT Bold" pitchFamily="34" charset="0"/>
              </a:rPr>
              <a:t>Definisi </a:t>
            </a:r>
            <a:r>
              <a:rPr lang="en-US">
                <a:effectLst/>
                <a:latin typeface="Arial Rounded MT Bold" pitchFamily="34" charset="0"/>
              </a:rPr>
              <a:t>Media </a:t>
            </a:r>
            <a:r>
              <a:rPr lang="id-ID">
                <a:effectLst/>
                <a:latin typeface="Arial Rounded MT Bold" pitchFamily="34" charset="0"/>
              </a:rPr>
              <a:t>A</a:t>
            </a:r>
            <a:r>
              <a:rPr lang="en-US">
                <a:effectLst/>
                <a:latin typeface="Arial Rounded MT Bold" pitchFamily="34" charset="0"/>
              </a:rPr>
              <a:t>jar</a:t>
            </a:r>
            <a:endParaRPr lang="en-US" dirty="0">
              <a:effectLst/>
              <a:latin typeface="Arial Rounded MT Bold" pitchFamily="34" charset="0"/>
            </a:endParaRPr>
          </a:p>
        </p:txBody>
      </p:sp>
      <p:sp>
        <p:nvSpPr>
          <p:cNvPr id="3" name="Content Placeholder 2"/>
          <p:cNvSpPr>
            <a:spLocks noGrp="1"/>
          </p:cNvSpPr>
          <p:nvPr>
            <p:ph sz="quarter" idx="1"/>
          </p:nvPr>
        </p:nvSpPr>
        <p:spPr>
          <a:xfrm>
            <a:off x="783771" y="1600200"/>
            <a:ext cx="7903029" cy="4525963"/>
          </a:xfrm>
        </p:spPr>
        <p:txBody>
          <a:bodyPr/>
          <a:lstStyle/>
          <a:p>
            <a:pPr marL="341313" indent="-341313">
              <a:lnSpc>
                <a:spcPct val="80000"/>
              </a:lnSpc>
              <a:spcBef>
                <a:spcPts val="7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d-ID">
                <a:effectLst/>
                <a:latin typeface="Calibri" pitchFamily="32" charset="0"/>
              </a:rPr>
              <a:t>Antara alat peraga dan media tidak berbeda dari segi substansi (bendanya), namun hanya berbeda dari segi fungsinya</a:t>
            </a:r>
          </a:p>
          <a:p>
            <a:pPr marL="341313" indent="-341313">
              <a:lnSpc>
                <a:spcPct val="80000"/>
              </a:lnSpc>
              <a:spcBef>
                <a:spcPts val="7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d-ID">
                <a:effectLst/>
                <a:latin typeface="Calibri" pitchFamily="32" charset="0"/>
              </a:rPr>
              <a:t>alat peraga hanya sekadar alat bantu, sedangkan media merupakan bagian integral dalam PBM</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5809" y="89132"/>
            <a:ext cx="6030687" cy="868816"/>
          </a:xfrm>
        </p:spPr>
        <p:txBody>
          <a:bodyPr/>
          <a:lstStyle/>
          <a:p>
            <a:pPr algn="r"/>
            <a:r>
              <a:rPr lang="id-ID">
                <a:effectLst/>
                <a:latin typeface="Arial Rounded MT Bold" pitchFamily="34" charset="0"/>
              </a:rPr>
              <a:t>Definisi </a:t>
            </a:r>
            <a:r>
              <a:rPr lang="en-US">
                <a:effectLst/>
                <a:latin typeface="Arial Rounded MT Bold" pitchFamily="34" charset="0"/>
              </a:rPr>
              <a:t>Media </a:t>
            </a:r>
            <a:r>
              <a:rPr lang="id-ID">
                <a:effectLst/>
                <a:latin typeface="Arial Rounded MT Bold" pitchFamily="34" charset="0"/>
              </a:rPr>
              <a:t>A</a:t>
            </a:r>
            <a:r>
              <a:rPr lang="en-US">
                <a:effectLst/>
                <a:latin typeface="Arial Rounded MT Bold" pitchFamily="34" charset="0"/>
              </a:rPr>
              <a:t>jar</a:t>
            </a:r>
            <a:endParaRPr lang="en-US" dirty="0">
              <a:effectLst/>
              <a:latin typeface="Arial Rounded MT Bold" pitchFamily="34" charset="0"/>
            </a:endParaRPr>
          </a:p>
        </p:txBody>
      </p:sp>
      <p:sp>
        <p:nvSpPr>
          <p:cNvPr id="3" name="Content Placeholder 2"/>
          <p:cNvSpPr>
            <a:spLocks noGrp="1"/>
          </p:cNvSpPr>
          <p:nvPr>
            <p:ph sz="quarter" idx="1"/>
          </p:nvPr>
        </p:nvSpPr>
        <p:spPr>
          <a:xfrm>
            <a:off x="783771" y="1600200"/>
            <a:ext cx="7903029" cy="4525963"/>
          </a:xfrm>
        </p:spPr>
        <p:txBody>
          <a:bodyPr/>
          <a:lstStyle/>
          <a:p>
            <a:pPr>
              <a:buFont typeface="Wingdings" pitchFamily="2" charset="2"/>
              <a:buChar char="§"/>
            </a:pPr>
            <a:r>
              <a:rPr lang="id-ID" sz="2400" dirty="0"/>
              <a:t>Media pembelajaran banyak jenis dan macamnya. </a:t>
            </a:r>
            <a:endParaRPr lang="en-US" sz="2400" dirty="0"/>
          </a:p>
          <a:p>
            <a:pPr>
              <a:buFont typeface="Wingdings" pitchFamily="2" charset="2"/>
              <a:buChar char="§"/>
            </a:pPr>
            <a:r>
              <a:rPr lang="id-ID" sz="2400" dirty="0"/>
              <a:t>Dari yang pal</a:t>
            </a:r>
            <a:r>
              <a:rPr lang="en-US" sz="2400" dirty="0" err="1"/>
              <a:t>i</a:t>
            </a:r>
            <a:r>
              <a:rPr lang="id-ID" sz="2400" dirty="0"/>
              <a:t>ng sederhana dan murah hingga yang canggih dan mahal. </a:t>
            </a:r>
            <a:endParaRPr lang="en-US" sz="2400" dirty="0"/>
          </a:p>
          <a:p>
            <a:pPr>
              <a:buFont typeface="Wingdings" pitchFamily="2" charset="2"/>
              <a:buChar char="§"/>
            </a:pPr>
            <a:r>
              <a:rPr lang="id-ID" sz="2400" dirty="0"/>
              <a:t>Ada yang dapat dibuat oleh guru sendiri dan ada yang diproduksi pabrik. </a:t>
            </a:r>
            <a:endParaRPr lang="en-US" sz="2400" dirty="0"/>
          </a:p>
          <a:p>
            <a:pPr>
              <a:buFont typeface="Wingdings" pitchFamily="2" charset="2"/>
              <a:buChar char="§"/>
            </a:pPr>
            <a:r>
              <a:rPr lang="id-ID" sz="2400" dirty="0"/>
              <a:t>Ada yang sudah tersedia di lingkungan untuk langsung dimanfaatkan dan ada yang sengaja dirancang.</a:t>
            </a:r>
            <a:endParaRPr lang="en-US" sz="24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5809" y="89132"/>
            <a:ext cx="6030687" cy="868816"/>
          </a:xfrm>
        </p:spPr>
        <p:txBody>
          <a:bodyPr/>
          <a:lstStyle/>
          <a:p>
            <a:pPr algn="r"/>
            <a:r>
              <a:rPr lang="id-ID">
                <a:effectLst/>
                <a:latin typeface="Arial Rounded MT Bold" pitchFamily="34" charset="0"/>
              </a:rPr>
              <a:t>Definisi </a:t>
            </a:r>
            <a:r>
              <a:rPr lang="en-US">
                <a:effectLst/>
                <a:latin typeface="Arial Rounded MT Bold" pitchFamily="34" charset="0"/>
              </a:rPr>
              <a:t>Media </a:t>
            </a:r>
            <a:r>
              <a:rPr lang="id-ID">
                <a:effectLst/>
                <a:latin typeface="Arial Rounded MT Bold" pitchFamily="34" charset="0"/>
              </a:rPr>
              <a:t>A</a:t>
            </a:r>
            <a:r>
              <a:rPr lang="en-US">
                <a:effectLst/>
                <a:latin typeface="Arial Rounded MT Bold" pitchFamily="34" charset="0"/>
              </a:rPr>
              <a:t>jar</a:t>
            </a:r>
            <a:endParaRPr lang="en-US" dirty="0">
              <a:effectLst/>
              <a:latin typeface="Arial Rounded MT Bold" pitchFamily="34" charset="0"/>
            </a:endParaRPr>
          </a:p>
        </p:txBody>
      </p:sp>
      <p:sp>
        <p:nvSpPr>
          <p:cNvPr id="4" name="Rectangle 3"/>
          <p:cNvSpPr txBox="1">
            <a:spLocks noChangeArrowheads="1"/>
          </p:cNvSpPr>
          <p:nvPr/>
        </p:nvSpPr>
        <p:spPr>
          <a:xfrm>
            <a:off x="457200" y="1905000"/>
            <a:ext cx="8229600" cy="4114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a:ln>
                  <a:noFill/>
                </a:ln>
                <a:solidFill>
                  <a:schemeClr val="tx1"/>
                </a:solidFill>
                <a:effectLst/>
                <a:uLnTx/>
                <a:uFillTx/>
                <a:latin typeface="+mn-lt"/>
                <a:ea typeface="+mn-ea"/>
                <a:cs typeface="+mn-cs"/>
              </a:rPr>
              <a:t>Media adalah semua bentuk perantara yang dipakai orang penyebar ide, sehingga ide atau gagasan itu sampai pada penerima (Santoso S. hamijoyo).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a:ln>
                  <a:noFill/>
                </a:ln>
                <a:solidFill>
                  <a:schemeClr val="tx1"/>
                </a:solidFill>
                <a:effectLst/>
                <a:uLnTx/>
                <a:uFillTx/>
                <a:latin typeface="+mn-lt"/>
                <a:ea typeface="+mn-ea"/>
                <a:cs typeface="+mn-cs"/>
              </a:rPr>
              <a:t>Media merupakan segala bentuk yang digunakan untuk proses penyaluran informasi AECT).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a:ln>
                  <a:noFill/>
                </a:ln>
                <a:solidFill>
                  <a:schemeClr val="tx1"/>
                </a:solidFill>
                <a:effectLst/>
                <a:uLnTx/>
                <a:uFillTx/>
                <a:latin typeface="+mn-lt"/>
                <a:ea typeface="+mn-ea"/>
                <a:cs typeface="+mn-cs"/>
              </a:rPr>
              <a:t>Media adalah segala benda yang dimanipulasi, dilihat, didengar, dibaca, atau dibicarakan beserta instrumen yang digunakan untuk kegiatan tersebut (NEA).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1" y="89132"/>
            <a:ext cx="8424936" cy="868816"/>
          </a:xfrm>
        </p:spPr>
        <p:txBody>
          <a:bodyPr>
            <a:noAutofit/>
          </a:bodyPr>
          <a:lstStyle/>
          <a:p>
            <a:pPr algn="r"/>
            <a:r>
              <a:rPr lang="id-ID" sz="2800">
                <a:effectLst/>
                <a:latin typeface="Arial Rounded MT Bold" pitchFamily="34" charset="0"/>
              </a:rPr>
              <a:t>Kedudukan </a:t>
            </a:r>
            <a:r>
              <a:rPr lang="en-US" sz="2800">
                <a:effectLst/>
                <a:latin typeface="Arial Rounded MT Bold" pitchFamily="34" charset="0"/>
              </a:rPr>
              <a:t>Media </a:t>
            </a:r>
            <a:r>
              <a:rPr lang="id-ID" sz="2800">
                <a:effectLst/>
                <a:latin typeface="Arial Rounded MT Bold" pitchFamily="34" charset="0"/>
              </a:rPr>
              <a:t>dalam Sistem Pembelajaran</a:t>
            </a:r>
            <a:endParaRPr lang="en-US" sz="2800" dirty="0">
              <a:effectLst/>
              <a:latin typeface="Arial Rounded MT Bold" pitchFamily="34" charset="0"/>
            </a:endParaRPr>
          </a:p>
        </p:txBody>
      </p:sp>
      <p:pic>
        <p:nvPicPr>
          <p:cNvPr id="51216" name="Picture 16" descr="http://1.bp.blogspot.com/_KFGZXELqFWA/TU0nJ0LPs8I/AAAAAAAAABk/LXocFwNOR7M/s1600/4.bmp"/>
          <p:cNvPicPr>
            <a:picLocks noChangeAspect="1" noChangeArrowheads="1"/>
          </p:cNvPicPr>
          <p:nvPr/>
        </p:nvPicPr>
        <p:blipFill>
          <a:blip r:embed="rId2" cstate="print"/>
          <a:srcRect/>
          <a:stretch>
            <a:fillRect/>
          </a:stretch>
        </p:blipFill>
        <p:spPr bwMode="auto">
          <a:xfrm>
            <a:off x="827584" y="2609304"/>
            <a:ext cx="7488832" cy="3700016"/>
          </a:xfrm>
          <a:prstGeom prst="rect">
            <a:avLst/>
          </a:prstGeom>
          <a:noFill/>
        </p:spPr>
      </p:pic>
      <p:sp>
        <p:nvSpPr>
          <p:cNvPr id="18" name="Rectangle 17"/>
          <p:cNvSpPr/>
          <p:nvPr/>
        </p:nvSpPr>
        <p:spPr>
          <a:xfrm>
            <a:off x="611560" y="1052736"/>
            <a:ext cx="7920880" cy="1200329"/>
          </a:xfrm>
          <a:prstGeom prst="rect">
            <a:avLst/>
          </a:prstGeom>
        </p:spPr>
        <p:txBody>
          <a:bodyPr wrap="square">
            <a:spAutoFit/>
          </a:bodyPr>
          <a:lstStyle/>
          <a:p>
            <a:pPr marL="360363" indent="-360363">
              <a:buFont typeface="Arial" pitchFamily="34" charset="0"/>
              <a:buChar char="•"/>
            </a:pPr>
            <a:r>
              <a:rPr lang="id-ID" sz="2400"/>
              <a:t>Sistem adalah suatu totalitas yang terdiri dari sejumlah komponen atau bagian yang saling berkaitan dan saling mempengaruhi satu dengan yang lainnya.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1" y="89132"/>
            <a:ext cx="8424936" cy="868816"/>
          </a:xfrm>
        </p:spPr>
        <p:txBody>
          <a:bodyPr>
            <a:noAutofit/>
          </a:bodyPr>
          <a:lstStyle/>
          <a:p>
            <a:pPr algn="r"/>
            <a:r>
              <a:rPr lang="id-ID" sz="2800">
                <a:effectLst/>
                <a:latin typeface="Arial Rounded MT Bold" pitchFamily="34" charset="0"/>
              </a:rPr>
              <a:t>Kedudukan </a:t>
            </a:r>
            <a:r>
              <a:rPr lang="en-US" sz="2800">
                <a:effectLst/>
                <a:latin typeface="Arial Rounded MT Bold" pitchFamily="34" charset="0"/>
              </a:rPr>
              <a:t>Media </a:t>
            </a:r>
            <a:r>
              <a:rPr lang="id-ID" sz="2800">
                <a:effectLst/>
                <a:latin typeface="Arial Rounded MT Bold" pitchFamily="34" charset="0"/>
              </a:rPr>
              <a:t>dalam Sistem Pembelajaran</a:t>
            </a:r>
            <a:endParaRPr lang="en-US" sz="2800" dirty="0">
              <a:effectLst/>
              <a:latin typeface="Arial Rounded MT Bold" pitchFamily="34" charset="0"/>
            </a:endParaRPr>
          </a:p>
        </p:txBody>
      </p:sp>
      <p:sp>
        <p:nvSpPr>
          <p:cNvPr id="18" name="Rectangle 17"/>
          <p:cNvSpPr/>
          <p:nvPr/>
        </p:nvSpPr>
        <p:spPr>
          <a:xfrm>
            <a:off x="216024" y="1052736"/>
            <a:ext cx="8532440" cy="1569660"/>
          </a:xfrm>
          <a:prstGeom prst="rect">
            <a:avLst/>
          </a:prstGeom>
        </p:spPr>
        <p:txBody>
          <a:bodyPr wrap="square">
            <a:spAutoFit/>
          </a:bodyPr>
          <a:lstStyle/>
          <a:p>
            <a:pPr marL="360363" indent="-360363">
              <a:buFont typeface="Arial" pitchFamily="34" charset="0"/>
              <a:buChar char="•"/>
            </a:pPr>
            <a:r>
              <a:rPr lang="id-ID" sz="2400"/>
              <a:t>Pembelajaran dikatakan sebagai sistem karena didalamnya mengandung komponen yang saling berkaitan untuk mencapai suatu tujuan yang telah ditetapkan. Komponen – komponen tersebut meliputi : tujuan, materi, metode, media dan evaluasi. </a:t>
            </a:r>
          </a:p>
        </p:txBody>
      </p:sp>
      <p:pic>
        <p:nvPicPr>
          <p:cNvPr id="6" name="Picture 16" descr="http://1.bp.blogspot.com/_KFGZXELqFWA/TU0nJ0LPs8I/AAAAAAAAABk/LXocFwNOR7M/s1600/4.bmp"/>
          <p:cNvPicPr>
            <a:picLocks noChangeAspect="1" noChangeArrowheads="1"/>
          </p:cNvPicPr>
          <p:nvPr/>
        </p:nvPicPr>
        <p:blipFill>
          <a:blip r:embed="rId2" cstate="print"/>
          <a:srcRect/>
          <a:stretch>
            <a:fillRect/>
          </a:stretch>
        </p:blipFill>
        <p:spPr bwMode="auto">
          <a:xfrm>
            <a:off x="827584" y="2609304"/>
            <a:ext cx="7488832" cy="3700016"/>
          </a:xfrm>
          <a:prstGeom prst="rect">
            <a:avLst/>
          </a:prstGeom>
          <a:noFill/>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0"/>
            <a:ext cx="8229600" cy="868346"/>
          </a:xfrm>
          <a:noFill/>
        </p:spPr>
        <p:style>
          <a:lnRef idx="0">
            <a:schemeClr val="accent1"/>
          </a:lnRef>
          <a:fillRef idx="3">
            <a:schemeClr val="accent1"/>
          </a:fillRef>
          <a:effectRef idx="3">
            <a:schemeClr val="accent1"/>
          </a:effectRef>
          <a:fontRef idx="minor">
            <a:schemeClr val="lt1"/>
          </a:fontRef>
        </p:style>
        <p:txBody>
          <a:bodyPr/>
          <a:lstStyle/>
          <a:p>
            <a:pPr algn="r"/>
            <a:r>
              <a:rPr lang="en-US" dirty="0" err="1">
                <a:solidFill>
                  <a:schemeClr val="tx1"/>
                </a:solidFill>
                <a:effectLst/>
                <a:latin typeface="Arial Rounded MT Bold" pitchFamily="34" charset="0"/>
              </a:rPr>
              <a:t>Fungsi</a:t>
            </a:r>
            <a:r>
              <a:rPr lang="en-US" dirty="0">
                <a:solidFill>
                  <a:schemeClr val="tx1"/>
                </a:solidFill>
                <a:effectLst/>
                <a:latin typeface="Arial Rounded MT Bold" pitchFamily="34" charset="0"/>
              </a:rPr>
              <a:t> media </a:t>
            </a:r>
            <a:r>
              <a:rPr lang="en-US" dirty="0" err="1">
                <a:solidFill>
                  <a:schemeClr val="tx1"/>
                </a:solidFill>
                <a:effectLst/>
                <a:latin typeface="Arial Rounded MT Bold" pitchFamily="34" charset="0"/>
              </a:rPr>
              <a:t>pembelajaran</a:t>
            </a:r>
            <a:endParaRPr lang="en-US" dirty="0">
              <a:solidFill>
                <a:schemeClr val="tx1"/>
              </a:solidFill>
              <a:effectLst/>
              <a:latin typeface="Arial Rounded MT Bold" pitchFamily="34" charset="0"/>
            </a:endParaRPr>
          </a:p>
        </p:txBody>
      </p:sp>
      <p:sp>
        <p:nvSpPr>
          <p:cNvPr id="11" name="Rectangle 3"/>
          <p:cNvSpPr txBox="1">
            <a:spLocks noChangeArrowheads="1"/>
          </p:cNvSpPr>
          <p:nvPr/>
        </p:nvSpPr>
        <p:spPr>
          <a:xfrm>
            <a:off x="457200" y="1600200"/>
            <a:ext cx="8229600" cy="4525963"/>
          </a:xfrm>
          <a:prstGeom prst="rect">
            <a:avLst/>
          </a:prstGeom>
        </p:spPr>
        <p:txBody>
          <a:bodyPr/>
          <a:lstStyle/>
          <a:p>
            <a:pPr marL="342900" marR="0" lvl="0" indent="-342900" algn="l" defTabSz="914400" rtl="0" eaLnBrk="0" fontAlgn="base" latinLnBrk="0" hangingPunct="0">
              <a:lnSpc>
                <a:spcPct val="90000"/>
              </a:lnSpc>
              <a:spcBef>
                <a:spcPct val="20000"/>
              </a:spcBef>
              <a:spcAft>
                <a:spcPct val="0"/>
              </a:spcAft>
              <a:buClr>
                <a:schemeClr val="hlink"/>
              </a:buClr>
              <a:buSzPct val="80000"/>
              <a:buFont typeface="Wingdings" pitchFamily="2" charset="2"/>
              <a:buNone/>
              <a:tabLst/>
              <a:defRPr/>
            </a:pPr>
            <a:r>
              <a:rPr kumimoji="0" lang="en-US" sz="2800" b="0" i="0" u="none" strike="noStrike" kern="0" cap="none" spc="0" normalizeH="0" baseline="0" noProof="0">
                <a:ln>
                  <a:noFill/>
                </a:ln>
                <a:solidFill>
                  <a:schemeClr val="tx1"/>
                </a:solidFill>
                <a:effectLst/>
                <a:uLnTx/>
                <a:uFillTx/>
                <a:latin typeface="+mn-lt"/>
                <a:ea typeface="+mn-ea"/>
                <a:cs typeface="+mn-cs"/>
              </a:rPr>
              <a:t>1. Memperbesar perhatian</a:t>
            </a:r>
          </a:p>
          <a:p>
            <a:pPr marL="342900" marR="0" lvl="0" indent="-342900" algn="l" defTabSz="914400" rtl="0" eaLnBrk="0" fontAlgn="base" latinLnBrk="0" hangingPunct="0">
              <a:lnSpc>
                <a:spcPct val="90000"/>
              </a:lnSpc>
              <a:spcBef>
                <a:spcPct val="20000"/>
              </a:spcBef>
              <a:spcAft>
                <a:spcPct val="0"/>
              </a:spcAft>
              <a:buClr>
                <a:schemeClr val="hlink"/>
              </a:buClr>
              <a:buSzPct val="80000"/>
              <a:buFont typeface="Wingdings" pitchFamily="2" charset="2"/>
              <a:buNone/>
              <a:tabLst/>
              <a:defRPr/>
            </a:pPr>
            <a:r>
              <a:rPr kumimoji="0" lang="en-US" sz="2800" b="0" i="0" u="none" strike="noStrike" kern="0" cap="none" spc="0" normalizeH="0" baseline="0" noProof="0">
                <a:ln>
                  <a:noFill/>
                </a:ln>
                <a:solidFill>
                  <a:schemeClr val="tx1"/>
                </a:solidFill>
                <a:effectLst/>
                <a:uLnTx/>
                <a:uFillTx/>
                <a:latin typeface="+mn-lt"/>
                <a:ea typeface="+mn-ea"/>
                <a:cs typeface="+mn-cs"/>
              </a:rPr>
              <a:t>2. Memberikan pengalaman nyata</a:t>
            </a:r>
          </a:p>
          <a:p>
            <a:pPr marL="342900" marR="0" lvl="0" indent="-342900" algn="l" defTabSz="914400" rtl="0" eaLnBrk="0" fontAlgn="base" latinLnBrk="0" hangingPunct="0">
              <a:lnSpc>
                <a:spcPct val="90000"/>
              </a:lnSpc>
              <a:spcBef>
                <a:spcPct val="20000"/>
              </a:spcBef>
              <a:spcAft>
                <a:spcPct val="0"/>
              </a:spcAft>
              <a:buClr>
                <a:schemeClr val="hlink"/>
              </a:buClr>
              <a:buSzPct val="80000"/>
              <a:buFont typeface="Wingdings" pitchFamily="2" charset="2"/>
              <a:buNone/>
              <a:tabLst/>
              <a:defRPr/>
            </a:pPr>
            <a:r>
              <a:rPr kumimoji="0" lang="en-US" sz="2800" b="0" i="0" u="none" strike="noStrike" kern="0" cap="none" spc="0" normalizeH="0" baseline="0" noProof="0">
                <a:ln>
                  <a:noFill/>
                </a:ln>
                <a:solidFill>
                  <a:schemeClr val="tx1"/>
                </a:solidFill>
                <a:effectLst/>
                <a:uLnTx/>
                <a:uFillTx/>
                <a:latin typeface="+mn-lt"/>
                <a:ea typeface="+mn-ea"/>
                <a:cs typeface="+mn-cs"/>
              </a:rPr>
              <a:t>3. Menentukan cara berpikir kongkrit</a:t>
            </a:r>
          </a:p>
          <a:p>
            <a:pPr marL="342900" marR="0" lvl="0" indent="-342900" algn="l" defTabSz="914400" rtl="0" eaLnBrk="0" fontAlgn="base" latinLnBrk="0" hangingPunct="0">
              <a:lnSpc>
                <a:spcPct val="90000"/>
              </a:lnSpc>
              <a:spcBef>
                <a:spcPct val="20000"/>
              </a:spcBef>
              <a:spcAft>
                <a:spcPct val="0"/>
              </a:spcAft>
              <a:buClr>
                <a:schemeClr val="hlink"/>
              </a:buClr>
              <a:buSzPct val="80000"/>
              <a:buFont typeface="Wingdings" pitchFamily="2" charset="2"/>
              <a:buNone/>
              <a:tabLst/>
              <a:defRPr/>
            </a:pPr>
            <a:r>
              <a:rPr kumimoji="0" lang="en-US" sz="2800" b="0" i="0" u="none" strike="noStrike" kern="0" cap="none" spc="0" normalizeH="0" baseline="0" noProof="0">
                <a:ln>
                  <a:noFill/>
                </a:ln>
                <a:solidFill>
                  <a:schemeClr val="tx1"/>
                </a:solidFill>
                <a:effectLst/>
                <a:uLnTx/>
                <a:uFillTx/>
                <a:latin typeface="+mn-lt"/>
                <a:ea typeface="+mn-ea"/>
                <a:cs typeface="+mn-cs"/>
              </a:rPr>
              <a:t>4. Melatih pemikiran secara kontinyu dan teratur</a:t>
            </a:r>
          </a:p>
          <a:p>
            <a:pPr marL="342900" marR="0" lvl="0" indent="-342900" algn="l" defTabSz="914400" rtl="0" eaLnBrk="0" fontAlgn="base" latinLnBrk="0" hangingPunct="0">
              <a:lnSpc>
                <a:spcPct val="90000"/>
              </a:lnSpc>
              <a:spcBef>
                <a:spcPct val="20000"/>
              </a:spcBef>
              <a:spcAft>
                <a:spcPct val="0"/>
              </a:spcAft>
              <a:buClr>
                <a:schemeClr val="hlink"/>
              </a:buClr>
              <a:buSzPct val="80000"/>
              <a:buFont typeface="Wingdings" pitchFamily="2" charset="2"/>
              <a:buNone/>
              <a:tabLst/>
              <a:defRPr/>
            </a:pPr>
            <a:r>
              <a:rPr kumimoji="0" lang="en-US" sz="2800" b="0" i="0" u="none" strike="noStrike" kern="0" cap="none" spc="0" normalizeH="0" baseline="0" noProof="0">
                <a:ln>
                  <a:noFill/>
                </a:ln>
                <a:solidFill>
                  <a:schemeClr val="tx1"/>
                </a:solidFill>
                <a:effectLst/>
                <a:uLnTx/>
                <a:uFillTx/>
                <a:latin typeface="+mn-lt"/>
                <a:ea typeface="+mn-ea"/>
                <a:cs typeface="+mn-cs"/>
              </a:rPr>
              <a:t>5. Mengatasi keterbatasan</a:t>
            </a:r>
          </a:p>
          <a:p>
            <a:pPr marL="342900" marR="0" lvl="0" indent="-342900" algn="l" defTabSz="914400" rtl="0" eaLnBrk="0" fontAlgn="base" latinLnBrk="0" hangingPunct="0">
              <a:lnSpc>
                <a:spcPct val="90000"/>
              </a:lnSpc>
              <a:spcBef>
                <a:spcPct val="20000"/>
              </a:spcBef>
              <a:spcAft>
                <a:spcPct val="0"/>
              </a:spcAft>
              <a:buClr>
                <a:schemeClr val="hlink"/>
              </a:buClr>
              <a:buSzPct val="80000"/>
              <a:buFont typeface="Wingdings" pitchFamily="2" charset="2"/>
              <a:buNone/>
              <a:tabLst/>
              <a:defRPr/>
            </a:pPr>
            <a:r>
              <a:rPr kumimoji="0" lang="en-US" sz="2800" b="0" i="0" u="none" strike="noStrike" kern="0" cap="none" spc="0" normalizeH="0" baseline="0" noProof="0">
                <a:ln>
                  <a:noFill/>
                </a:ln>
                <a:solidFill>
                  <a:schemeClr val="tx1"/>
                </a:solidFill>
                <a:effectLst/>
                <a:uLnTx/>
                <a:uFillTx/>
                <a:latin typeface="+mn-lt"/>
                <a:ea typeface="+mn-ea"/>
                <a:cs typeface="+mn-cs"/>
              </a:rPr>
              <a:t>6. Membangkitkan motivasi</a:t>
            </a:r>
          </a:p>
          <a:p>
            <a:pPr marL="342900" marR="0" lvl="0" indent="-342900" algn="l" defTabSz="914400" rtl="0" eaLnBrk="0" fontAlgn="base" latinLnBrk="0" hangingPunct="0">
              <a:lnSpc>
                <a:spcPct val="90000"/>
              </a:lnSpc>
              <a:spcBef>
                <a:spcPct val="20000"/>
              </a:spcBef>
              <a:spcAft>
                <a:spcPct val="0"/>
              </a:spcAft>
              <a:buClr>
                <a:schemeClr val="hlink"/>
              </a:buClr>
              <a:buSzPct val="80000"/>
              <a:buFont typeface="Wingdings" pitchFamily="2" charset="2"/>
              <a:buNone/>
              <a:tabLst/>
              <a:defRPr/>
            </a:pPr>
            <a:r>
              <a:rPr kumimoji="0" lang="en-US" sz="2800" b="0" i="0" u="none" strike="noStrike" kern="0" cap="none" spc="0" normalizeH="0" baseline="0" noProof="0">
                <a:ln>
                  <a:noFill/>
                </a:ln>
                <a:solidFill>
                  <a:schemeClr val="tx1"/>
                </a:solidFill>
                <a:effectLst/>
                <a:uLnTx/>
                <a:uFillTx/>
                <a:latin typeface="+mn-lt"/>
                <a:ea typeface="+mn-ea"/>
                <a:cs typeface="+mn-cs"/>
              </a:rPr>
              <a:t>7.Memberikan pengalaman yang tak mudah didapat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96752"/>
            <a:ext cx="8229600" cy="5054617"/>
          </a:xfrm>
          <a:noFill/>
          <a:ln>
            <a:noFill/>
          </a:ln>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marL="355600" lvl="0" indent="-355600">
              <a:buNone/>
            </a:pPr>
            <a:r>
              <a:rPr lang="id-ID" sz="4500" b="1" dirty="0">
                <a:solidFill>
                  <a:schemeClr val="tx1"/>
                </a:solidFill>
                <a:effectLst/>
              </a:rPr>
              <a:t>Media Pembelajaran Memiliki Nilai </a:t>
            </a:r>
            <a:r>
              <a:rPr lang="id-ID" sz="4500" b="1">
                <a:solidFill>
                  <a:schemeClr val="tx1"/>
                </a:solidFill>
                <a:effectLst/>
              </a:rPr>
              <a:t>Praktis </a:t>
            </a:r>
            <a:r>
              <a:rPr lang="en-US" sz="4500" b="1">
                <a:solidFill>
                  <a:schemeClr val="tx1"/>
                </a:solidFill>
                <a:effectLst/>
              </a:rPr>
              <a:t>s</a:t>
            </a:r>
            <a:r>
              <a:rPr lang="id-ID" sz="4500" b="1" dirty="0">
                <a:solidFill>
                  <a:schemeClr val="tx1"/>
                </a:solidFill>
                <a:effectLst/>
              </a:rPr>
              <a:t>ebagai </a:t>
            </a:r>
            <a:r>
              <a:rPr lang="en-US" sz="4500" b="1" dirty="0">
                <a:solidFill>
                  <a:schemeClr val="tx1"/>
                </a:solidFill>
                <a:effectLst/>
              </a:rPr>
              <a:t>b</a:t>
            </a:r>
            <a:r>
              <a:rPr lang="id-ID" sz="4500" b="1" dirty="0">
                <a:solidFill>
                  <a:schemeClr val="tx1"/>
                </a:solidFill>
                <a:effectLst/>
              </a:rPr>
              <a:t>erikut:</a:t>
            </a:r>
            <a:endParaRPr lang="en-US" sz="4500" dirty="0">
              <a:solidFill>
                <a:schemeClr val="tx1"/>
              </a:solidFill>
              <a:effectLst/>
            </a:endParaRPr>
          </a:p>
          <a:p>
            <a:pPr marL="627063" indent="-354013">
              <a:buFont typeface="Arial" pitchFamily="34" charset="0"/>
              <a:buChar char="•"/>
            </a:pPr>
            <a:r>
              <a:rPr lang="id-ID" i="1" dirty="0">
                <a:solidFill>
                  <a:schemeClr val="tx1"/>
                </a:solidFill>
                <a:effectLst/>
              </a:rPr>
              <a:t>Pertama, </a:t>
            </a:r>
            <a:r>
              <a:rPr lang="id-ID" dirty="0">
                <a:solidFill>
                  <a:schemeClr val="tx1"/>
                </a:solidFill>
                <a:effectLst/>
              </a:rPr>
              <a:t>media dapat mengatasi keterbatasan pengalaman yang dimiliki siswa. </a:t>
            </a:r>
            <a:endParaRPr lang="en-US" dirty="0">
              <a:solidFill>
                <a:schemeClr val="tx1"/>
              </a:solidFill>
              <a:effectLst/>
            </a:endParaRPr>
          </a:p>
          <a:p>
            <a:pPr marL="627063" indent="-354013">
              <a:buFont typeface="Arial" pitchFamily="34" charset="0"/>
              <a:buChar char="•"/>
            </a:pPr>
            <a:r>
              <a:rPr lang="id-ID" i="1" dirty="0">
                <a:solidFill>
                  <a:schemeClr val="tx1"/>
                </a:solidFill>
                <a:effectLst/>
              </a:rPr>
              <a:t>Kedua, </a:t>
            </a:r>
            <a:r>
              <a:rPr lang="id-ID" dirty="0">
                <a:solidFill>
                  <a:schemeClr val="tx1"/>
                </a:solidFill>
                <a:effectLst/>
              </a:rPr>
              <a:t>media dapat mengatasi batas ruang kelas. Hal ini terutama untuk menyajikan bahan belajar yang sulit dipahami secara langsung oleh peserta. Dalam kondisi ini media dapat berfungsi untuk:</a:t>
            </a:r>
            <a:endParaRPr lang="en-US" dirty="0">
              <a:solidFill>
                <a:schemeClr val="tx1"/>
              </a:solidFill>
              <a:effectLst/>
            </a:endParaRPr>
          </a:p>
          <a:p>
            <a:pPr marL="627063" lvl="0" indent="-354013">
              <a:buFont typeface="Arial" pitchFamily="34" charset="0"/>
              <a:buChar char="•"/>
            </a:pPr>
            <a:r>
              <a:rPr lang="id-ID" dirty="0">
                <a:solidFill>
                  <a:schemeClr val="tx1"/>
                </a:solidFill>
                <a:effectLst/>
              </a:rPr>
              <a:t>Menampilka objek yang terlalu besar untuk dibawa kedalam kelas.</a:t>
            </a:r>
            <a:endParaRPr lang="en-US" dirty="0">
              <a:solidFill>
                <a:schemeClr val="tx1"/>
              </a:solidFill>
              <a:effectLst/>
            </a:endParaRPr>
          </a:p>
          <a:p>
            <a:pPr marL="627063" lvl="0" indent="-354013">
              <a:buNone/>
            </a:pPr>
            <a:endParaRPr lang="en-US" dirty="0">
              <a:solidFill>
                <a:schemeClr val="tx1"/>
              </a:solidFill>
              <a:effectLst/>
            </a:endParaRPr>
          </a:p>
          <a:p>
            <a:pPr>
              <a:buNone/>
            </a:pPr>
            <a:endParaRPr lang="en-US" dirty="0">
              <a:solidFill>
                <a:schemeClr val="tx1"/>
              </a:solidFill>
              <a:effectLst/>
            </a:endParaRPr>
          </a:p>
        </p:txBody>
      </p:sp>
      <p:sp>
        <p:nvSpPr>
          <p:cNvPr id="7" name="Title 1"/>
          <p:cNvSpPr>
            <a:spLocks noGrp="1"/>
          </p:cNvSpPr>
          <p:nvPr>
            <p:ph type="title"/>
          </p:nvPr>
        </p:nvSpPr>
        <p:spPr>
          <a:xfrm>
            <a:off x="370114" y="0"/>
            <a:ext cx="8229600" cy="868346"/>
          </a:xfrm>
          <a:noFill/>
        </p:spPr>
        <p:style>
          <a:lnRef idx="0">
            <a:schemeClr val="accent1"/>
          </a:lnRef>
          <a:fillRef idx="3">
            <a:schemeClr val="accent1"/>
          </a:fillRef>
          <a:effectRef idx="3">
            <a:schemeClr val="accent1"/>
          </a:effectRef>
          <a:fontRef idx="minor">
            <a:schemeClr val="lt1"/>
          </a:fontRef>
        </p:style>
        <p:txBody>
          <a:bodyPr/>
          <a:lstStyle/>
          <a:p>
            <a:pPr algn="r"/>
            <a:r>
              <a:rPr lang="en-US" dirty="0" err="1">
                <a:solidFill>
                  <a:schemeClr val="tx1"/>
                </a:solidFill>
                <a:effectLst/>
                <a:latin typeface="Arial Rounded MT Bold" pitchFamily="34" charset="0"/>
              </a:rPr>
              <a:t>Fungsi</a:t>
            </a:r>
            <a:r>
              <a:rPr lang="en-US" dirty="0">
                <a:solidFill>
                  <a:schemeClr val="tx1"/>
                </a:solidFill>
                <a:effectLst/>
                <a:latin typeface="Arial Rounded MT Bold" pitchFamily="34" charset="0"/>
              </a:rPr>
              <a:t> media </a:t>
            </a:r>
            <a:r>
              <a:rPr lang="en-US" dirty="0" err="1">
                <a:solidFill>
                  <a:schemeClr val="tx1"/>
                </a:solidFill>
                <a:effectLst/>
                <a:latin typeface="Arial Rounded MT Bold" pitchFamily="34" charset="0"/>
              </a:rPr>
              <a:t>pembelajaran</a:t>
            </a:r>
            <a:endParaRPr lang="en-US" dirty="0">
              <a:solidFill>
                <a:schemeClr val="tx1"/>
              </a:solidFill>
              <a:effectLst/>
              <a:latin typeface="Arial Rounded MT Bold"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96752"/>
            <a:ext cx="8229600" cy="5054617"/>
          </a:xfrm>
          <a:noFill/>
          <a:ln>
            <a:noFill/>
          </a:ln>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pPr marL="627063" lvl="0" indent="-354013">
              <a:buFont typeface="Arial" pitchFamily="34" charset="0"/>
              <a:buChar char="•"/>
            </a:pPr>
            <a:r>
              <a:rPr lang="id-ID">
                <a:solidFill>
                  <a:schemeClr val="tx1"/>
                </a:solidFill>
                <a:effectLst/>
              </a:rPr>
              <a:t>Memperbesar </a:t>
            </a:r>
            <a:r>
              <a:rPr lang="id-ID" dirty="0">
                <a:solidFill>
                  <a:schemeClr val="tx1"/>
                </a:solidFill>
                <a:effectLst/>
              </a:rPr>
              <a:t>serta memperjelas objek yang terlalu kecil yang sulit dilihat oleh mata telanjang, seperti sel-sel butir darah/ molekul bakteri, dan sebagainya.</a:t>
            </a:r>
            <a:endParaRPr lang="en-US" dirty="0">
              <a:solidFill>
                <a:schemeClr val="tx1"/>
              </a:solidFill>
              <a:effectLst/>
            </a:endParaRPr>
          </a:p>
          <a:p>
            <a:pPr marL="627063" lvl="0" indent="-354013">
              <a:buFont typeface="Arial" pitchFamily="34" charset="0"/>
              <a:buChar char="•"/>
            </a:pPr>
            <a:r>
              <a:rPr lang="id-ID" dirty="0">
                <a:solidFill>
                  <a:schemeClr val="tx1"/>
                </a:solidFill>
                <a:effectLst/>
              </a:rPr>
              <a:t>Mempercepat gerakan suatu proses yang terlalu lambat sehingga dapat dilihat dalam waktu yang lebih cepat. </a:t>
            </a:r>
            <a:endParaRPr lang="en-US" dirty="0">
              <a:solidFill>
                <a:schemeClr val="tx1"/>
              </a:solidFill>
              <a:effectLst/>
            </a:endParaRPr>
          </a:p>
          <a:p>
            <a:pPr marL="627063" lvl="0" indent="-354013">
              <a:buFont typeface="Arial" pitchFamily="34" charset="0"/>
              <a:buChar char="•"/>
            </a:pPr>
            <a:r>
              <a:rPr lang="id-ID" dirty="0">
                <a:solidFill>
                  <a:schemeClr val="tx1"/>
                </a:solidFill>
                <a:effectLst/>
              </a:rPr>
              <a:t>Memperlambat proses gerakan yang terlalu cepat. </a:t>
            </a:r>
            <a:endParaRPr lang="en-US" dirty="0">
              <a:solidFill>
                <a:schemeClr val="tx1"/>
              </a:solidFill>
              <a:effectLst/>
            </a:endParaRPr>
          </a:p>
          <a:p>
            <a:pPr marL="627063" lvl="0" indent="-354013">
              <a:buFont typeface="Arial" pitchFamily="34" charset="0"/>
              <a:buChar char="•"/>
            </a:pPr>
            <a:r>
              <a:rPr lang="id-ID" dirty="0">
                <a:solidFill>
                  <a:schemeClr val="tx1"/>
                </a:solidFill>
                <a:effectLst/>
              </a:rPr>
              <a:t>Menyederhanakan suatu objek yang terlalu kompleks. </a:t>
            </a:r>
            <a:endParaRPr lang="en-US" dirty="0">
              <a:solidFill>
                <a:schemeClr val="tx1"/>
              </a:solidFill>
              <a:effectLst/>
            </a:endParaRPr>
          </a:p>
          <a:p>
            <a:pPr marL="627063" lvl="0" indent="-354013">
              <a:buFont typeface="Arial" pitchFamily="34" charset="0"/>
              <a:buChar char="•"/>
            </a:pPr>
            <a:r>
              <a:rPr lang="id-ID" dirty="0">
                <a:solidFill>
                  <a:schemeClr val="tx1"/>
                </a:solidFill>
                <a:effectLst/>
              </a:rPr>
              <a:t>Memperjelas bunyi-bunyian yang sangat lemah sehingga dapat ditangkap oleh telinga.</a:t>
            </a:r>
            <a:endParaRPr lang="en-US" dirty="0">
              <a:solidFill>
                <a:schemeClr val="tx1"/>
              </a:solidFill>
              <a:effectLst/>
            </a:endParaRPr>
          </a:p>
          <a:p>
            <a:pPr marL="627063" lvl="0" indent="-354013">
              <a:buNone/>
            </a:pPr>
            <a:endParaRPr lang="en-US" dirty="0">
              <a:solidFill>
                <a:schemeClr val="tx1"/>
              </a:solidFill>
              <a:effectLst/>
            </a:endParaRPr>
          </a:p>
          <a:p>
            <a:pPr>
              <a:buNone/>
            </a:pPr>
            <a:endParaRPr lang="en-US" dirty="0">
              <a:solidFill>
                <a:schemeClr val="tx1"/>
              </a:solidFill>
              <a:effectLst/>
            </a:endParaRPr>
          </a:p>
        </p:txBody>
      </p:sp>
      <p:sp>
        <p:nvSpPr>
          <p:cNvPr id="7" name="Title 1"/>
          <p:cNvSpPr>
            <a:spLocks noGrp="1"/>
          </p:cNvSpPr>
          <p:nvPr>
            <p:ph type="title"/>
          </p:nvPr>
        </p:nvSpPr>
        <p:spPr>
          <a:xfrm>
            <a:off x="370114" y="0"/>
            <a:ext cx="8229600" cy="868346"/>
          </a:xfrm>
          <a:noFill/>
        </p:spPr>
        <p:style>
          <a:lnRef idx="0">
            <a:schemeClr val="accent1"/>
          </a:lnRef>
          <a:fillRef idx="3">
            <a:schemeClr val="accent1"/>
          </a:fillRef>
          <a:effectRef idx="3">
            <a:schemeClr val="accent1"/>
          </a:effectRef>
          <a:fontRef idx="minor">
            <a:schemeClr val="lt1"/>
          </a:fontRef>
        </p:style>
        <p:txBody>
          <a:bodyPr/>
          <a:lstStyle/>
          <a:p>
            <a:pPr algn="r"/>
            <a:r>
              <a:rPr lang="en-US" dirty="0" err="1">
                <a:solidFill>
                  <a:schemeClr val="tx1"/>
                </a:solidFill>
                <a:effectLst/>
                <a:latin typeface="Arial Rounded MT Bold" pitchFamily="34" charset="0"/>
              </a:rPr>
              <a:t>Fungsi</a:t>
            </a:r>
            <a:r>
              <a:rPr lang="en-US" dirty="0">
                <a:solidFill>
                  <a:schemeClr val="tx1"/>
                </a:solidFill>
                <a:effectLst/>
                <a:latin typeface="Arial Rounded MT Bold" pitchFamily="34" charset="0"/>
              </a:rPr>
              <a:t> media </a:t>
            </a:r>
            <a:r>
              <a:rPr lang="en-US" dirty="0" err="1">
                <a:solidFill>
                  <a:schemeClr val="tx1"/>
                </a:solidFill>
                <a:effectLst/>
                <a:latin typeface="Arial Rounded MT Bold" pitchFamily="34" charset="0"/>
              </a:rPr>
              <a:t>pembelajaran</a:t>
            </a:r>
            <a:endParaRPr lang="en-US" dirty="0">
              <a:solidFill>
                <a:schemeClr val="tx1"/>
              </a:solidFill>
              <a:effectLst/>
              <a:latin typeface="Arial Rounded MT Bold" pitchFamily="34"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715" y="1277013"/>
            <a:ext cx="8229600" cy="5286412"/>
          </a:xfrm>
          <a:noFill/>
          <a:ln>
            <a:noFill/>
          </a:ln>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buFont typeface="Arial" pitchFamily="34" charset="0"/>
              <a:buChar char="•"/>
            </a:pPr>
            <a:r>
              <a:rPr lang="id-ID">
                <a:solidFill>
                  <a:schemeClr val="tx1"/>
                </a:solidFill>
              </a:rPr>
              <a:t>memungkinkan </a:t>
            </a:r>
            <a:r>
              <a:rPr lang="id-ID" dirty="0">
                <a:solidFill>
                  <a:schemeClr val="tx1"/>
                </a:solidFill>
              </a:rPr>
              <a:t>terjadinya interaksi langsung antara peserta dengan lingkungan.</a:t>
            </a:r>
            <a:endParaRPr lang="en-US" dirty="0">
              <a:solidFill>
                <a:schemeClr val="tx1"/>
              </a:solidFill>
            </a:endParaRPr>
          </a:p>
          <a:p>
            <a:pPr>
              <a:buFont typeface="Arial" pitchFamily="34" charset="0"/>
              <a:buChar char="•"/>
            </a:pPr>
            <a:r>
              <a:rPr lang="id-ID">
                <a:solidFill>
                  <a:schemeClr val="tx1"/>
                </a:solidFill>
              </a:rPr>
              <a:t>menghasilkan </a:t>
            </a:r>
            <a:r>
              <a:rPr lang="id-ID" dirty="0">
                <a:solidFill>
                  <a:schemeClr val="tx1"/>
                </a:solidFill>
              </a:rPr>
              <a:t>keseragaman pengamatan.</a:t>
            </a:r>
            <a:endParaRPr lang="en-US" dirty="0">
              <a:solidFill>
                <a:schemeClr val="tx1"/>
              </a:solidFill>
            </a:endParaRPr>
          </a:p>
          <a:p>
            <a:pPr>
              <a:buFont typeface="Arial" pitchFamily="34" charset="0"/>
              <a:buChar char="•"/>
            </a:pPr>
            <a:r>
              <a:rPr lang="id-ID">
                <a:solidFill>
                  <a:schemeClr val="tx1"/>
                </a:solidFill>
              </a:rPr>
              <a:t>menanamkan </a:t>
            </a:r>
            <a:r>
              <a:rPr lang="id-ID" dirty="0">
                <a:solidFill>
                  <a:schemeClr val="tx1"/>
                </a:solidFill>
              </a:rPr>
              <a:t>konsep dasar yag benar, nyata dan tepat.</a:t>
            </a:r>
            <a:endParaRPr lang="en-US" dirty="0">
              <a:solidFill>
                <a:schemeClr val="tx1"/>
              </a:solidFill>
            </a:endParaRPr>
          </a:p>
          <a:p>
            <a:pPr>
              <a:buFont typeface="Arial" pitchFamily="34" charset="0"/>
              <a:buChar char="•"/>
            </a:pPr>
            <a:r>
              <a:rPr lang="id-ID">
                <a:solidFill>
                  <a:schemeClr val="tx1"/>
                </a:solidFill>
              </a:rPr>
              <a:t>membangkitkan </a:t>
            </a:r>
            <a:r>
              <a:rPr lang="id-ID" dirty="0">
                <a:solidFill>
                  <a:schemeClr val="tx1"/>
                </a:solidFill>
              </a:rPr>
              <a:t>motivasi dan merangsang </a:t>
            </a:r>
            <a:r>
              <a:rPr lang="id-ID">
                <a:solidFill>
                  <a:schemeClr val="tx1"/>
                </a:solidFill>
              </a:rPr>
              <a:t>peserta untuk belajar dengan baik</a:t>
            </a:r>
            <a:endParaRPr lang="en-US">
              <a:solidFill>
                <a:schemeClr val="tx1"/>
              </a:solidFill>
            </a:endParaRPr>
          </a:p>
          <a:p>
            <a:pPr>
              <a:buFont typeface="Arial" pitchFamily="34" charset="0"/>
              <a:buChar char="•"/>
            </a:pPr>
            <a:r>
              <a:rPr lang="id-ID">
                <a:solidFill>
                  <a:schemeClr val="tx1"/>
                </a:solidFill>
              </a:rPr>
              <a:t>membangkitkan keinginan dan minat baru</a:t>
            </a:r>
            <a:endParaRPr lang="en-US">
              <a:solidFill>
                <a:schemeClr val="tx1"/>
              </a:solidFill>
            </a:endParaRPr>
          </a:p>
          <a:p>
            <a:pPr>
              <a:buFont typeface="Arial" pitchFamily="34" charset="0"/>
              <a:buChar char="•"/>
            </a:pPr>
            <a:r>
              <a:rPr lang="id-ID">
                <a:solidFill>
                  <a:schemeClr val="tx1"/>
                </a:solidFill>
              </a:rPr>
              <a:t>mengontrol </a:t>
            </a:r>
            <a:r>
              <a:rPr lang="id-ID" dirty="0">
                <a:solidFill>
                  <a:schemeClr val="tx1"/>
                </a:solidFill>
              </a:rPr>
              <a:t>kecepatan belajar sisiwa.</a:t>
            </a:r>
            <a:endParaRPr lang="en-US" dirty="0">
              <a:solidFill>
                <a:schemeClr val="tx1"/>
              </a:solidFill>
            </a:endParaRPr>
          </a:p>
          <a:p>
            <a:pPr>
              <a:buFont typeface="Arial" pitchFamily="34" charset="0"/>
              <a:buChar char="•"/>
            </a:pPr>
            <a:r>
              <a:rPr lang="id-ID">
                <a:solidFill>
                  <a:schemeClr val="tx1"/>
                </a:solidFill>
              </a:rPr>
              <a:t>memberikan </a:t>
            </a:r>
            <a:r>
              <a:rPr lang="id-ID" dirty="0">
                <a:solidFill>
                  <a:schemeClr val="tx1"/>
                </a:solidFill>
              </a:rPr>
              <a:t>pengalaman yang menyeluruh dari hal-hal yang konkret sampai hal yang abstak.</a:t>
            </a:r>
            <a:endParaRPr lang="en-US" dirty="0">
              <a:solidFill>
                <a:schemeClr val="tx1"/>
              </a:solidFill>
            </a:endParaRPr>
          </a:p>
          <a:p>
            <a:pPr>
              <a:buNone/>
            </a:pPr>
            <a:endParaRPr lang="en-US" dirty="0">
              <a:solidFill>
                <a:schemeClr val="tx1"/>
              </a:solidFill>
            </a:endParaRPr>
          </a:p>
        </p:txBody>
      </p:sp>
      <p:sp>
        <p:nvSpPr>
          <p:cNvPr id="5" name="Title 1"/>
          <p:cNvSpPr>
            <a:spLocks noGrp="1"/>
          </p:cNvSpPr>
          <p:nvPr>
            <p:ph type="title"/>
          </p:nvPr>
        </p:nvSpPr>
        <p:spPr>
          <a:xfrm>
            <a:off x="370114" y="0"/>
            <a:ext cx="8229600" cy="868346"/>
          </a:xfrm>
          <a:noFill/>
        </p:spPr>
        <p:style>
          <a:lnRef idx="0">
            <a:schemeClr val="accent1"/>
          </a:lnRef>
          <a:fillRef idx="3">
            <a:schemeClr val="accent1"/>
          </a:fillRef>
          <a:effectRef idx="3">
            <a:schemeClr val="accent1"/>
          </a:effectRef>
          <a:fontRef idx="minor">
            <a:schemeClr val="lt1"/>
          </a:fontRef>
        </p:style>
        <p:txBody>
          <a:bodyPr/>
          <a:lstStyle/>
          <a:p>
            <a:pPr algn="r"/>
            <a:r>
              <a:rPr lang="en-US" b="1" dirty="0" err="1">
                <a:solidFill>
                  <a:schemeClr val="tx1"/>
                </a:solidFill>
                <a:latin typeface="Arial Rounded MT Bold" pitchFamily="34" charset="0"/>
              </a:rPr>
              <a:t>Fungsi</a:t>
            </a:r>
            <a:r>
              <a:rPr lang="en-US" b="1" dirty="0">
                <a:solidFill>
                  <a:schemeClr val="tx1"/>
                </a:solidFill>
                <a:latin typeface="Arial Rounded MT Bold" pitchFamily="34" charset="0"/>
              </a:rPr>
              <a:t> media </a:t>
            </a:r>
            <a:r>
              <a:rPr lang="en-US" b="1" dirty="0" err="1">
                <a:solidFill>
                  <a:schemeClr val="tx1"/>
                </a:solidFill>
                <a:latin typeface="Arial Rounded MT Bold" pitchFamily="34" charset="0"/>
              </a:rPr>
              <a:t>pembelajaran</a:t>
            </a:r>
            <a:endParaRPr lang="en-US" b="1" dirty="0">
              <a:solidFill>
                <a:schemeClr val="tx1"/>
              </a:solidFill>
              <a:latin typeface="Arial Rounded MT Bold"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a:xfrm>
            <a:off x="457200" y="118159"/>
            <a:ext cx="8229600" cy="752701"/>
          </a:xfrm>
        </p:spPr>
        <p:txBody>
          <a:bodyPr>
            <a:normAutofit fontScale="90000"/>
          </a:bodyPr>
          <a:lstStyle/>
          <a:p>
            <a:pPr algn="r"/>
            <a:r>
              <a:rPr lang="en-US" b="1" dirty="0" err="1">
                <a:effectLst/>
              </a:rPr>
              <a:t>Pembelajaran</a:t>
            </a:r>
            <a:r>
              <a:rPr lang="en-US" b="1" dirty="0">
                <a:effectLst/>
              </a:rPr>
              <a:t> </a:t>
            </a:r>
            <a:r>
              <a:rPr lang="en-US" b="1" dirty="0" err="1">
                <a:effectLst/>
              </a:rPr>
              <a:t>sebagai</a:t>
            </a:r>
            <a:r>
              <a:rPr lang="en-US" b="1" dirty="0">
                <a:effectLst/>
              </a:rPr>
              <a:t> </a:t>
            </a:r>
            <a:r>
              <a:rPr lang="en-US" b="1" dirty="0" err="1">
                <a:effectLst/>
              </a:rPr>
              <a:t>Sistem</a:t>
            </a:r>
            <a:endParaRPr lang="en-US" b="1" dirty="0">
              <a:effectLst/>
            </a:endParaRPr>
          </a:p>
        </p:txBody>
      </p:sp>
      <p:sp>
        <p:nvSpPr>
          <p:cNvPr id="22" name="TextBox 21"/>
          <p:cNvSpPr txBox="1"/>
          <p:nvPr/>
        </p:nvSpPr>
        <p:spPr>
          <a:xfrm>
            <a:off x="539552" y="1052736"/>
            <a:ext cx="7920880" cy="4358116"/>
          </a:xfrm>
          <a:prstGeom prst="rect">
            <a:avLst/>
          </a:prstGeom>
          <a:noFill/>
        </p:spPr>
        <p:txBody>
          <a:bodyPr wrap="square" rtlCol="0">
            <a:spAutoFit/>
          </a:bodyPr>
          <a:lstStyle/>
          <a:p>
            <a:pPr marL="396875" indent="-396875">
              <a:lnSpc>
                <a:spcPct val="90000"/>
              </a:lnSpc>
              <a:buFont typeface="Arial" pitchFamily="34" charset="0"/>
              <a:buChar char="•"/>
              <a:tabLst>
                <a:tab pos="350838" algn="l"/>
                <a:tab pos="625475" algn="l"/>
              </a:tabLst>
              <a:defRPr/>
            </a:pPr>
            <a:r>
              <a:rPr lang="en-US" sz="2800"/>
              <a:t>Guru harus menyadari bahwa proses KBM adalah bentuk penyelenggaraan pendidikan yang memadukan sesuatu proses secara sistematis dan berkesinambungan.</a:t>
            </a:r>
            <a:r>
              <a:rPr lang="id-ID" sz="2800"/>
              <a:t> </a:t>
            </a:r>
            <a:r>
              <a:rPr lang="en-US" sz="2800"/>
              <a:t>Guru bertugas mewujudkan keragaman pengetahuan dengan memperhatikan diversitas siswa yang dihadapi, baik dikelas maupun di luar kelas</a:t>
            </a:r>
            <a:endParaRPr lang="id-ID" sz="2800"/>
          </a:p>
          <a:p>
            <a:pPr marL="396875" indent="-396875">
              <a:lnSpc>
                <a:spcPct val="90000"/>
              </a:lnSpc>
              <a:buFont typeface="Arial" pitchFamily="34" charset="0"/>
              <a:buChar char="•"/>
              <a:tabLst>
                <a:tab pos="350838" algn="l"/>
                <a:tab pos="625475" algn="l"/>
              </a:tabLst>
              <a:defRPr/>
            </a:pPr>
            <a:endParaRPr lang="id-ID" sz="2800"/>
          </a:p>
          <a:p>
            <a:pPr marL="396875" indent="-396875">
              <a:lnSpc>
                <a:spcPct val="90000"/>
              </a:lnSpc>
              <a:buFont typeface="Arial" pitchFamily="34" charset="0"/>
              <a:buChar char="•"/>
              <a:tabLst>
                <a:tab pos="350838" algn="l"/>
                <a:tab pos="625475" algn="l"/>
              </a:tabLst>
              <a:defRPr/>
            </a:pPr>
            <a:r>
              <a:rPr lang="en-US" sz="2800"/>
              <a:t>Tugas guru dalam KBM adalah menempatkan sesuatu secara efektif dengan melihat masalah yang kontekstual</a:t>
            </a:r>
            <a:endParaRPr lang="id-ID" sz="28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53143" y="1196752"/>
            <a:ext cx="3866764" cy="461665"/>
          </a:xfrm>
          <a:prstGeom prst="rect">
            <a:avLst/>
          </a:prstGeom>
          <a:noFill/>
        </p:spPr>
        <p:txBody>
          <a:bodyPr wrap="none" rtlCol="0">
            <a:spAutoFit/>
          </a:bodyPr>
          <a:lstStyle/>
          <a:p>
            <a:r>
              <a:rPr lang="id-ID" sz="2400">
                <a:latin typeface="Arial" pitchFamily="34" charset="0"/>
                <a:cs typeface="Arial" pitchFamily="34" charset="0"/>
              </a:rPr>
              <a:t>Kerucut Pengalaman Dale:</a:t>
            </a:r>
          </a:p>
        </p:txBody>
      </p:sp>
      <p:pic>
        <p:nvPicPr>
          <p:cNvPr id="8" name="Picture 7"/>
          <p:cNvPicPr/>
          <p:nvPr/>
        </p:nvPicPr>
        <p:blipFill>
          <a:blip r:embed="rId2" cstate="email"/>
          <a:srcRect/>
          <a:stretch>
            <a:fillRect/>
          </a:stretch>
        </p:blipFill>
        <p:spPr bwMode="auto">
          <a:xfrm>
            <a:off x="0" y="1798695"/>
            <a:ext cx="9144000" cy="5014681"/>
          </a:xfrm>
          <a:prstGeom prst="rect">
            <a:avLst/>
          </a:prstGeom>
          <a:noFill/>
          <a:ln w="9525">
            <a:noFill/>
            <a:miter lim="800000"/>
            <a:headEnd/>
            <a:tailEnd/>
          </a:ln>
        </p:spPr>
      </p:pic>
      <p:sp>
        <p:nvSpPr>
          <p:cNvPr id="11" name="Title 1"/>
          <p:cNvSpPr>
            <a:spLocks noGrp="1"/>
          </p:cNvSpPr>
          <p:nvPr>
            <p:ph type="title"/>
          </p:nvPr>
        </p:nvSpPr>
        <p:spPr>
          <a:xfrm>
            <a:off x="370114" y="0"/>
            <a:ext cx="8229600" cy="868346"/>
          </a:xfrm>
          <a:noFill/>
        </p:spPr>
        <p:style>
          <a:lnRef idx="0">
            <a:schemeClr val="accent1"/>
          </a:lnRef>
          <a:fillRef idx="3">
            <a:schemeClr val="accent1"/>
          </a:fillRef>
          <a:effectRef idx="3">
            <a:schemeClr val="accent1"/>
          </a:effectRef>
          <a:fontRef idx="minor">
            <a:schemeClr val="lt1"/>
          </a:fontRef>
        </p:style>
        <p:txBody>
          <a:bodyPr/>
          <a:lstStyle/>
          <a:p>
            <a:pPr algn="r"/>
            <a:r>
              <a:rPr lang="en-US" dirty="0" err="1">
                <a:solidFill>
                  <a:schemeClr val="tx1"/>
                </a:solidFill>
                <a:effectLst/>
                <a:latin typeface="Arial Rounded MT Bold" pitchFamily="34" charset="0"/>
              </a:rPr>
              <a:t>Fungsi</a:t>
            </a:r>
            <a:r>
              <a:rPr lang="en-US" dirty="0">
                <a:solidFill>
                  <a:schemeClr val="tx1"/>
                </a:solidFill>
                <a:effectLst/>
                <a:latin typeface="Arial Rounded MT Bold" pitchFamily="34" charset="0"/>
              </a:rPr>
              <a:t> media </a:t>
            </a:r>
            <a:r>
              <a:rPr lang="en-US" dirty="0" err="1">
                <a:solidFill>
                  <a:schemeClr val="tx1"/>
                </a:solidFill>
                <a:effectLst/>
                <a:latin typeface="Arial Rounded MT Bold" pitchFamily="34" charset="0"/>
              </a:rPr>
              <a:t>pembelajaran</a:t>
            </a:r>
            <a:endParaRPr lang="en-US" dirty="0">
              <a:solidFill>
                <a:schemeClr val="tx1"/>
              </a:solidFill>
              <a:effectLst/>
              <a:latin typeface="Arial Rounded MT Bold"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nyul.edublogs.org/files/2012/01/Thank-You-Note-Templates-1wswg2n.jpg"/>
          <p:cNvPicPr>
            <a:picLocks noChangeAspect="1" noChangeArrowheads="1"/>
          </p:cNvPicPr>
          <p:nvPr/>
        </p:nvPicPr>
        <p:blipFill>
          <a:blip r:embed="rId2" cstate="email"/>
          <a:srcRect/>
          <a:stretch>
            <a:fillRect/>
          </a:stretch>
        </p:blipFill>
        <p:spPr bwMode="auto">
          <a:xfrm>
            <a:off x="1403648" y="1700808"/>
            <a:ext cx="6126053" cy="410445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a:xfrm>
            <a:off x="457200" y="118159"/>
            <a:ext cx="8229600" cy="752701"/>
          </a:xfrm>
        </p:spPr>
        <p:txBody>
          <a:bodyPr>
            <a:normAutofit fontScale="90000"/>
          </a:bodyPr>
          <a:lstStyle/>
          <a:p>
            <a:pPr algn="r"/>
            <a:r>
              <a:rPr lang="en-US" b="1" dirty="0" err="1">
                <a:effectLst/>
              </a:rPr>
              <a:t>Pembelajaran</a:t>
            </a:r>
            <a:r>
              <a:rPr lang="en-US" b="1" dirty="0">
                <a:effectLst/>
              </a:rPr>
              <a:t> </a:t>
            </a:r>
            <a:r>
              <a:rPr lang="en-US" b="1" dirty="0" err="1">
                <a:effectLst/>
              </a:rPr>
              <a:t>sebagai</a:t>
            </a:r>
            <a:r>
              <a:rPr lang="en-US" b="1" dirty="0">
                <a:effectLst/>
              </a:rPr>
              <a:t> </a:t>
            </a:r>
            <a:r>
              <a:rPr lang="en-US" b="1" dirty="0" err="1">
                <a:effectLst/>
              </a:rPr>
              <a:t>Sistem</a:t>
            </a:r>
            <a:endParaRPr lang="en-US" b="1" dirty="0">
              <a:effectLst/>
            </a:endParaRPr>
          </a:p>
        </p:txBody>
      </p:sp>
      <p:sp>
        <p:nvSpPr>
          <p:cNvPr id="22" name="TextBox 21"/>
          <p:cNvSpPr txBox="1"/>
          <p:nvPr/>
        </p:nvSpPr>
        <p:spPr>
          <a:xfrm>
            <a:off x="539552" y="1052736"/>
            <a:ext cx="7920880" cy="4401205"/>
          </a:xfrm>
          <a:prstGeom prst="rect">
            <a:avLst/>
          </a:prstGeom>
          <a:noFill/>
        </p:spPr>
        <p:txBody>
          <a:bodyPr wrap="square" rtlCol="0">
            <a:spAutoFit/>
          </a:bodyPr>
          <a:lstStyle/>
          <a:p>
            <a:pPr marL="396875" indent="-396875">
              <a:lnSpc>
                <a:spcPct val="90000"/>
              </a:lnSpc>
              <a:buFont typeface="Arial" pitchFamily="34" charset="0"/>
              <a:buChar char="•"/>
              <a:tabLst>
                <a:tab pos="350838" algn="l"/>
                <a:tab pos="625475" algn="l"/>
              </a:tabLst>
              <a:defRPr/>
            </a:pPr>
            <a:r>
              <a:rPr lang="en-US" sz="2800"/>
              <a:t>Proses KBM disusun sesuai prinsip belajar mengajar. Guru membangun dan pemahaman, mendorong siswa menggunakan otoritas haknya dalam membangun gagasan. Tegasnya guru bertanggung awab mendorong prakarsa, memotivasi, tanggung jawab siswa untuk belajar</a:t>
            </a:r>
            <a:endParaRPr lang="id-ID" sz="2800"/>
          </a:p>
          <a:p>
            <a:pPr marL="396875" indent="-396875">
              <a:lnSpc>
                <a:spcPct val="90000"/>
              </a:lnSpc>
              <a:buFont typeface="Arial" pitchFamily="34" charset="0"/>
              <a:buChar char="•"/>
              <a:tabLst>
                <a:tab pos="350838" algn="l"/>
                <a:tab pos="625475" algn="l"/>
              </a:tabLst>
              <a:defRPr/>
            </a:pPr>
            <a:endParaRPr lang="id-ID" sz="2800"/>
          </a:p>
          <a:p>
            <a:pPr marL="396875" indent="-396875">
              <a:lnSpc>
                <a:spcPct val="90000"/>
              </a:lnSpc>
              <a:buFont typeface="Arial" pitchFamily="34" charset="0"/>
              <a:buChar char="•"/>
              <a:tabLst>
                <a:tab pos="350838" algn="l"/>
                <a:tab pos="625475" algn="l"/>
              </a:tabLst>
              <a:defRPr/>
            </a:pPr>
            <a:r>
              <a:rPr lang="en-US" sz="2800"/>
              <a:t>Pada umumnya, guru tanpa sadar mengartikan hakikat belajar adalah penerimaan informasi dan guru hanya transfer pengetahuan.</a:t>
            </a:r>
          </a:p>
          <a:p>
            <a:endParaRPr lang="id-ID" sz="28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ChangeArrowheads="1"/>
          </p:cNvSpPr>
          <p:nvPr/>
        </p:nvSpPr>
        <p:spPr bwMode="auto">
          <a:xfrm>
            <a:off x="1619250" y="2199978"/>
            <a:ext cx="3048000" cy="2971800"/>
          </a:xfrm>
          <a:prstGeom prst="curvedRightArrow">
            <a:avLst>
              <a:gd name="adj1" fmla="val 13417"/>
              <a:gd name="adj2" fmla="val 28981"/>
              <a:gd name="adj3" fmla="val 18352"/>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endParaRPr lang="en-US"/>
          </a:p>
        </p:txBody>
      </p:sp>
      <p:sp>
        <p:nvSpPr>
          <p:cNvPr id="4099" name="AutoShape 3"/>
          <p:cNvSpPr>
            <a:spLocks noChangeArrowheads="1"/>
          </p:cNvSpPr>
          <p:nvPr/>
        </p:nvSpPr>
        <p:spPr bwMode="auto">
          <a:xfrm flipH="1" flipV="1">
            <a:off x="4724400" y="1988840"/>
            <a:ext cx="3048000" cy="2971800"/>
          </a:xfrm>
          <a:prstGeom prst="curvedRightArrow">
            <a:avLst>
              <a:gd name="adj1" fmla="val 13417"/>
              <a:gd name="adj2" fmla="val 28981"/>
              <a:gd name="adj3" fmla="val 18352"/>
            </a:avLst>
          </a:prstGeom>
          <a:solidFill>
            <a:srgbClr val="FFC000"/>
          </a:solidFill>
          <a:ln w="9525">
            <a:solidFill>
              <a:srgbClr val="C00000"/>
            </a:solidFill>
            <a:miter lim="800000"/>
            <a:headEnd/>
            <a:tailEnd/>
          </a:ln>
          <a:effectLst>
            <a:outerShdw dist="52363" dir="6242175" algn="ctr" rotWithShape="0">
              <a:schemeClr val="bg2"/>
            </a:outerShdw>
          </a:effectLst>
        </p:spPr>
        <p:txBody>
          <a:bodyPr wrap="none" anchor="ctr"/>
          <a:lstStyle/>
          <a:p>
            <a:endParaRPr lang="en-US"/>
          </a:p>
        </p:txBody>
      </p:sp>
      <p:sp>
        <p:nvSpPr>
          <p:cNvPr id="4101" name="Rectangle 5"/>
          <p:cNvSpPr>
            <a:spLocks noChangeArrowheads="1"/>
          </p:cNvSpPr>
          <p:nvPr/>
        </p:nvSpPr>
        <p:spPr bwMode="auto">
          <a:xfrm>
            <a:off x="3733800" y="3055640"/>
            <a:ext cx="1981200" cy="762000"/>
          </a:xfrm>
          <a:prstGeom prst="rect">
            <a:avLst/>
          </a:prstGeom>
          <a:solidFill>
            <a:schemeClr val="accent2"/>
          </a:solidFill>
          <a:ln w="9525">
            <a:solidFill>
              <a:srgbClr val="C00000"/>
            </a:solidFill>
            <a:miter lim="800000"/>
            <a:headEnd/>
            <a:tailEnd/>
          </a:ln>
          <a:effectLst>
            <a:outerShdw dist="53882" dir="2700000" algn="ctr" rotWithShape="0">
              <a:schemeClr val="bg2"/>
            </a:outerShdw>
          </a:effectLst>
          <a:scene3d>
            <a:camera prst="orthographicFront"/>
            <a:lightRig rig="threePt" dir="t"/>
          </a:scene3d>
          <a:sp3d>
            <a:bevelT/>
          </a:sp3d>
        </p:spPr>
        <p:txBody>
          <a:bodyPr wrap="none" anchor="ctr"/>
          <a:lstStyle/>
          <a:p>
            <a:endParaRPr lang="en-US"/>
          </a:p>
        </p:txBody>
      </p:sp>
      <p:sp>
        <p:nvSpPr>
          <p:cNvPr id="4102" name="Line 6"/>
          <p:cNvSpPr>
            <a:spLocks noChangeShapeType="1"/>
          </p:cNvSpPr>
          <p:nvPr/>
        </p:nvSpPr>
        <p:spPr bwMode="auto">
          <a:xfrm>
            <a:off x="3100388" y="3496965"/>
            <a:ext cx="633412" cy="0"/>
          </a:xfrm>
          <a:prstGeom prst="line">
            <a:avLst/>
          </a:prstGeom>
          <a:solidFill>
            <a:srgbClr val="C00000"/>
          </a:solidFill>
          <a:ln w="76200">
            <a:solidFill>
              <a:srgbClr val="002060"/>
            </a:solidFill>
            <a:round/>
            <a:headEnd/>
            <a:tailEnd type="triangle" w="med" len="med"/>
          </a:ln>
          <a:effectLst/>
        </p:spPr>
        <p:txBody>
          <a:bodyPr/>
          <a:lstStyle/>
          <a:p>
            <a:endParaRPr lang="en-US"/>
          </a:p>
        </p:txBody>
      </p:sp>
      <p:sp>
        <p:nvSpPr>
          <p:cNvPr id="4103" name="Rectangle 7"/>
          <p:cNvSpPr>
            <a:spLocks noChangeArrowheads="1"/>
          </p:cNvSpPr>
          <p:nvPr/>
        </p:nvSpPr>
        <p:spPr bwMode="auto">
          <a:xfrm>
            <a:off x="4129088" y="3271540"/>
            <a:ext cx="1236662" cy="466725"/>
          </a:xfrm>
          <a:prstGeom prst="rect">
            <a:avLst/>
          </a:prstGeom>
          <a:noFill/>
          <a:ln w="12700">
            <a:noFill/>
            <a:miter lim="800000"/>
            <a:headEnd/>
            <a:tailEnd/>
          </a:ln>
          <a:effectLst/>
        </p:spPr>
        <p:txBody>
          <a:bodyPr wrap="none" lIns="90488" tIns="44450" rIns="90488" bIns="44450">
            <a:spAutoFit/>
          </a:bodyPr>
          <a:lstStyle/>
          <a:p>
            <a:pPr algn="ctr" eaLnBrk="0" hangingPunct="0"/>
            <a:r>
              <a:rPr lang="en-GB" sz="2400" b="1" dirty="0">
                <a:solidFill>
                  <a:srgbClr val="002060"/>
                </a:solidFill>
                <a:latin typeface="Arial Narrow" pitchFamily="34" charset="0"/>
              </a:rPr>
              <a:t>PROSES</a:t>
            </a:r>
          </a:p>
        </p:txBody>
      </p:sp>
      <p:grpSp>
        <p:nvGrpSpPr>
          <p:cNvPr id="2" name="Group 8"/>
          <p:cNvGrpSpPr>
            <a:grpSpLocks/>
          </p:cNvGrpSpPr>
          <p:nvPr/>
        </p:nvGrpSpPr>
        <p:grpSpPr bwMode="auto">
          <a:xfrm>
            <a:off x="1981200" y="3893840"/>
            <a:ext cx="5372100" cy="1463675"/>
            <a:chOff x="1248" y="2592"/>
            <a:chExt cx="3384" cy="922"/>
          </a:xfrm>
        </p:grpSpPr>
        <p:sp>
          <p:nvSpPr>
            <p:cNvPr id="4105" name="Freeform 9"/>
            <p:cNvSpPr>
              <a:spLocks/>
            </p:cNvSpPr>
            <p:nvPr/>
          </p:nvSpPr>
          <p:spPr bwMode="auto">
            <a:xfrm>
              <a:off x="1248" y="2592"/>
              <a:ext cx="3384" cy="922"/>
            </a:xfrm>
            <a:custGeom>
              <a:avLst/>
              <a:gdLst/>
              <a:ahLst/>
              <a:cxnLst>
                <a:cxn ang="0">
                  <a:pos x="0" y="0"/>
                </a:cxn>
                <a:cxn ang="0">
                  <a:pos x="0" y="336"/>
                </a:cxn>
                <a:cxn ang="0">
                  <a:pos x="2976" y="336"/>
                </a:cxn>
                <a:cxn ang="0">
                  <a:pos x="2976" y="0"/>
                </a:cxn>
              </a:cxnLst>
              <a:rect l="0" t="0" r="r" b="b"/>
              <a:pathLst>
                <a:path w="2977" h="337">
                  <a:moveTo>
                    <a:pt x="0" y="0"/>
                  </a:moveTo>
                  <a:lnTo>
                    <a:pt x="0" y="336"/>
                  </a:lnTo>
                  <a:lnTo>
                    <a:pt x="2976" y="336"/>
                  </a:lnTo>
                  <a:lnTo>
                    <a:pt x="2976" y="0"/>
                  </a:lnTo>
                </a:path>
              </a:pathLst>
            </a:custGeom>
            <a:noFill/>
            <a:ln w="76200" cap="rnd" cmpd="sng">
              <a:solidFill>
                <a:srgbClr val="002060"/>
              </a:solidFill>
              <a:prstDash val="dash"/>
              <a:round/>
              <a:headEnd type="triangle" w="med" len="med"/>
              <a:tailEnd type="none" w="med" len="med"/>
            </a:ln>
            <a:effectLst/>
          </p:spPr>
          <p:txBody>
            <a:bodyPr/>
            <a:lstStyle/>
            <a:p>
              <a:endParaRPr lang="en-US"/>
            </a:p>
          </p:txBody>
        </p:sp>
        <p:sp>
          <p:nvSpPr>
            <p:cNvPr id="4106" name="Line 10"/>
            <p:cNvSpPr>
              <a:spLocks noChangeShapeType="1"/>
            </p:cNvSpPr>
            <p:nvPr/>
          </p:nvSpPr>
          <p:spPr bwMode="auto">
            <a:xfrm>
              <a:off x="2928" y="2592"/>
              <a:ext cx="0" cy="922"/>
            </a:xfrm>
            <a:prstGeom prst="line">
              <a:avLst/>
            </a:prstGeom>
            <a:noFill/>
            <a:ln w="76200">
              <a:solidFill>
                <a:srgbClr val="002060"/>
              </a:solidFill>
              <a:prstDash val="dash"/>
              <a:round/>
              <a:headEnd type="triangle" w="med" len="med"/>
              <a:tailEnd/>
            </a:ln>
            <a:effectLst/>
          </p:spPr>
          <p:txBody>
            <a:bodyPr/>
            <a:lstStyle/>
            <a:p>
              <a:endParaRPr lang="en-US"/>
            </a:p>
          </p:txBody>
        </p:sp>
      </p:grpSp>
      <p:sp>
        <p:nvSpPr>
          <p:cNvPr id="4107" name="Rectangle 11"/>
          <p:cNvSpPr>
            <a:spLocks noChangeArrowheads="1"/>
          </p:cNvSpPr>
          <p:nvPr/>
        </p:nvSpPr>
        <p:spPr bwMode="auto">
          <a:xfrm>
            <a:off x="3733800" y="5511503"/>
            <a:ext cx="1495603" cy="366767"/>
          </a:xfrm>
          <a:prstGeom prst="rect">
            <a:avLst/>
          </a:prstGeom>
          <a:noFill/>
          <a:ln w="12700">
            <a:noFill/>
            <a:miter lim="800000"/>
            <a:headEnd/>
            <a:tailEnd/>
          </a:ln>
          <a:effectLst/>
        </p:spPr>
        <p:txBody>
          <a:bodyPr wrap="none" lIns="90488" tIns="44450" rIns="90488" bIns="44450">
            <a:spAutoFit/>
          </a:bodyPr>
          <a:lstStyle/>
          <a:p>
            <a:pPr eaLnBrk="0" hangingPunct="0"/>
            <a:r>
              <a:rPr lang="en-GB" dirty="0"/>
              <a:t>UMPAN BALIK</a:t>
            </a:r>
          </a:p>
        </p:txBody>
      </p:sp>
      <p:sp>
        <p:nvSpPr>
          <p:cNvPr id="4109" name="Line 13"/>
          <p:cNvSpPr>
            <a:spLocks noChangeShapeType="1"/>
          </p:cNvSpPr>
          <p:nvPr/>
        </p:nvSpPr>
        <p:spPr bwMode="auto">
          <a:xfrm flipV="1">
            <a:off x="5791200" y="3512840"/>
            <a:ext cx="533400" cy="0"/>
          </a:xfrm>
          <a:prstGeom prst="line">
            <a:avLst/>
          </a:prstGeom>
          <a:solidFill>
            <a:srgbClr val="C00000"/>
          </a:solidFill>
          <a:ln w="76200">
            <a:solidFill>
              <a:srgbClr val="002060"/>
            </a:solidFill>
            <a:round/>
            <a:headEnd/>
            <a:tailEnd type="triangle" w="med" len="med"/>
          </a:ln>
          <a:effectLst/>
        </p:spPr>
        <p:txBody>
          <a:bodyPr/>
          <a:lstStyle/>
          <a:p>
            <a:endParaRPr lang="en-US"/>
          </a:p>
        </p:txBody>
      </p:sp>
      <p:sp>
        <p:nvSpPr>
          <p:cNvPr id="4110" name="Rectangle 14"/>
          <p:cNvSpPr>
            <a:spLocks noChangeArrowheads="1"/>
          </p:cNvSpPr>
          <p:nvPr/>
        </p:nvSpPr>
        <p:spPr bwMode="auto">
          <a:xfrm>
            <a:off x="6400800" y="3055640"/>
            <a:ext cx="1828800" cy="762000"/>
          </a:xfrm>
          <a:prstGeom prst="rect">
            <a:avLst/>
          </a:prstGeom>
          <a:solidFill>
            <a:schemeClr val="accent2"/>
          </a:solidFill>
          <a:ln w="9525">
            <a:solidFill>
              <a:srgbClr val="C00000"/>
            </a:solidFill>
            <a:miter lim="800000"/>
            <a:headEnd/>
            <a:tailEnd/>
          </a:ln>
          <a:effectLst>
            <a:outerShdw dist="53882" dir="2700000" algn="ctr" rotWithShape="0">
              <a:schemeClr val="bg2"/>
            </a:outerShdw>
          </a:effectLst>
          <a:scene3d>
            <a:camera prst="orthographicFront"/>
            <a:lightRig rig="threePt" dir="t"/>
          </a:scene3d>
          <a:sp3d>
            <a:bevelT/>
          </a:sp3d>
        </p:spPr>
        <p:txBody>
          <a:bodyPr wrap="none" anchor="ctr"/>
          <a:lstStyle/>
          <a:p>
            <a:endParaRPr lang="en-US"/>
          </a:p>
        </p:txBody>
      </p:sp>
      <p:sp>
        <p:nvSpPr>
          <p:cNvPr id="4111" name="Rectangle 15"/>
          <p:cNvSpPr>
            <a:spLocks noChangeArrowheads="1"/>
          </p:cNvSpPr>
          <p:nvPr/>
        </p:nvSpPr>
        <p:spPr bwMode="auto">
          <a:xfrm>
            <a:off x="6529388" y="3271540"/>
            <a:ext cx="1598613" cy="466725"/>
          </a:xfrm>
          <a:prstGeom prst="rect">
            <a:avLst/>
          </a:prstGeom>
          <a:noFill/>
          <a:ln w="12700">
            <a:noFill/>
            <a:miter lim="800000"/>
            <a:headEnd/>
            <a:tailEnd/>
          </a:ln>
          <a:effectLst/>
        </p:spPr>
        <p:txBody>
          <a:bodyPr wrap="none" lIns="90488" tIns="44450" rIns="90488" bIns="44450">
            <a:spAutoFit/>
          </a:bodyPr>
          <a:lstStyle/>
          <a:p>
            <a:pPr algn="ctr" eaLnBrk="0" hangingPunct="0"/>
            <a:r>
              <a:rPr lang="en-GB" sz="2400" b="1" dirty="0">
                <a:solidFill>
                  <a:srgbClr val="002060"/>
                </a:solidFill>
                <a:latin typeface="Arial Narrow" pitchFamily="34" charset="0"/>
              </a:rPr>
              <a:t>KELUARAN</a:t>
            </a:r>
          </a:p>
        </p:txBody>
      </p:sp>
      <p:sp>
        <p:nvSpPr>
          <p:cNvPr id="4113" name="Rectangle 17"/>
          <p:cNvSpPr>
            <a:spLocks noChangeArrowheads="1"/>
          </p:cNvSpPr>
          <p:nvPr/>
        </p:nvSpPr>
        <p:spPr bwMode="auto">
          <a:xfrm>
            <a:off x="1046163" y="3055640"/>
            <a:ext cx="1981200" cy="762000"/>
          </a:xfrm>
          <a:prstGeom prst="rect">
            <a:avLst/>
          </a:prstGeom>
          <a:solidFill>
            <a:schemeClr val="accent2"/>
          </a:solidFill>
          <a:ln w="9525">
            <a:solidFill>
              <a:srgbClr val="C00000"/>
            </a:solidFill>
            <a:miter lim="800000"/>
            <a:headEnd/>
            <a:tailEnd/>
          </a:ln>
          <a:effectLst>
            <a:outerShdw dist="53882" dir="2700000" algn="ctr" rotWithShape="0">
              <a:schemeClr val="bg2"/>
            </a:outerShdw>
          </a:effectLst>
          <a:scene3d>
            <a:camera prst="orthographicFront"/>
            <a:lightRig rig="threePt" dir="t"/>
          </a:scene3d>
          <a:sp3d>
            <a:bevelT/>
          </a:sp3d>
        </p:spPr>
        <p:txBody>
          <a:bodyPr wrap="none" anchor="ctr"/>
          <a:lstStyle/>
          <a:p>
            <a:endParaRPr lang="en-US"/>
          </a:p>
        </p:txBody>
      </p:sp>
      <p:sp>
        <p:nvSpPr>
          <p:cNvPr id="4114" name="Rectangle 18"/>
          <p:cNvSpPr>
            <a:spLocks noChangeArrowheads="1"/>
          </p:cNvSpPr>
          <p:nvPr/>
        </p:nvSpPr>
        <p:spPr bwMode="auto">
          <a:xfrm>
            <a:off x="1313669" y="3271540"/>
            <a:ext cx="1474764" cy="459100"/>
          </a:xfrm>
          <a:prstGeom prst="rect">
            <a:avLst/>
          </a:prstGeom>
          <a:noFill/>
          <a:ln w="12700">
            <a:noFill/>
            <a:miter lim="800000"/>
            <a:headEnd/>
            <a:tailEnd/>
          </a:ln>
          <a:effectLst/>
        </p:spPr>
        <p:txBody>
          <a:bodyPr wrap="none" lIns="90488" tIns="44450" rIns="90488" bIns="44450">
            <a:spAutoFit/>
          </a:bodyPr>
          <a:lstStyle/>
          <a:p>
            <a:pPr algn="ctr" eaLnBrk="0" hangingPunct="0"/>
            <a:r>
              <a:rPr lang="en-GB" sz="2400" b="1" dirty="0">
                <a:solidFill>
                  <a:srgbClr val="002060"/>
                </a:solidFill>
                <a:latin typeface="Arial Narrow" pitchFamily="34" charset="0"/>
              </a:rPr>
              <a:t>MASUKAN</a:t>
            </a:r>
          </a:p>
        </p:txBody>
      </p:sp>
      <p:sp>
        <p:nvSpPr>
          <p:cNvPr id="20" name="Title 19"/>
          <p:cNvSpPr>
            <a:spLocks noGrp="1"/>
          </p:cNvSpPr>
          <p:nvPr>
            <p:ph type="title"/>
          </p:nvPr>
        </p:nvSpPr>
        <p:spPr>
          <a:xfrm>
            <a:off x="457200" y="118159"/>
            <a:ext cx="8229600" cy="752701"/>
          </a:xfrm>
        </p:spPr>
        <p:txBody>
          <a:bodyPr>
            <a:normAutofit fontScale="90000"/>
          </a:bodyPr>
          <a:lstStyle/>
          <a:p>
            <a:pPr algn="r"/>
            <a:r>
              <a:rPr lang="en-US" b="1" dirty="0" err="1">
                <a:effectLst/>
              </a:rPr>
              <a:t>Pembelajaran</a:t>
            </a:r>
            <a:r>
              <a:rPr lang="en-US" b="1" dirty="0">
                <a:effectLst/>
              </a:rPr>
              <a:t> </a:t>
            </a:r>
            <a:r>
              <a:rPr lang="en-US" b="1" dirty="0" err="1">
                <a:effectLst/>
              </a:rPr>
              <a:t>sebagai</a:t>
            </a:r>
            <a:r>
              <a:rPr lang="en-US" b="1" dirty="0">
                <a:effectLst/>
              </a:rPr>
              <a:t> </a:t>
            </a:r>
            <a:r>
              <a:rPr lang="en-US" b="1" dirty="0" err="1">
                <a:effectLst/>
              </a:rPr>
              <a:t>Sistem</a:t>
            </a:r>
            <a:endParaRPr lang="en-US" b="1" dirty="0">
              <a:effectLst/>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3589338" y="2071678"/>
            <a:ext cx="1981200" cy="762000"/>
          </a:xfrm>
          <a:prstGeom prst="round2DiagRect">
            <a:avLst/>
          </a:prstGeom>
          <a:ln>
            <a:headEnd/>
            <a:tailEnd/>
          </a:ln>
          <a:scene3d>
            <a:camera prst="isometricTopDown" fov="0">
              <a:rot lat="0" lon="0" rev="0"/>
            </a:camera>
            <a:lightRig rig="balanced" dir="t">
              <a:rot lat="0" lon="0" rev="13800000"/>
            </a:lightRig>
          </a:scene3d>
        </p:spPr>
        <p:style>
          <a:lnRef idx="0">
            <a:schemeClr val="accent1"/>
          </a:lnRef>
          <a:fillRef idx="3">
            <a:schemeClr val="accent1"/>
          </a:fillRef>
          <a:effectRef idx="3">
            <a:schemeClr val="accent1"/>
          </a:effectRef>
          <a:fontRef idx="minor">
            <a:schemeClr val="lt1"/>
          </a:fontRef>
        </p:style>
        <p:txBody>
          <a:bodyPr wrap="none" anchor="ctr"/>
          <a:lstStyle/>
          <a:p>
            <a:pPr algn="ctr"/>
            <a:r>
              <a:rPr lang="en-GB" sz="2800" b="1" dirty="0">
                <a:solidFill>
                  <a:schemeClr val="bg1"/>
                </a:solidFill>
                <a:latin typeface="Arial Narrow" pitchFamily="34" charset="0"/>
              </a:rPr>
              <a:t>PROSES</a:t>
            </a:r>
          </a:p>
        </p:txBody>
      </p:sp>
      <p:sp>
        <p:nvSpPr>
          <p:cNvPr id="5132" name="Rectangle 12"/>
          <p:cNvSpPr>
            <a:spLocks noChangeArrowheads="1"/>
          </p:cNvSpPr>
          <p:nvPr/>
        </p:nvSpPr>
        <p:spPr bwMode="auto">
          <a:xfrm>
            <a:off x="6319044" y="2095496"/>
            <a:ext cx="2002631" cy="762000"/>
          </a:xfrm>
          <a:prstGeom prst="round2DiagRect">
            <a:avLst/>
          </a:prstGeom>
          <a:ln>
            <a:headEnd/>
            <a:tailEnd/>
          </a:ln>
          <a:scene3d>
            <a:camera prst="isometricTopDown" fov="0">
              <a:rot lat="0" lon="0" rev="0"/>
            </a:camera>
            <a:lightRig rig="balanced" dir="t">
              <a:rot lat="0" lon="0" rev="13800000"/>
            </a:lightRig>
          </a:scene3d>
        </p:spPr>
        <p:style>
          <a:lnRef idx="0">
            <a:schemeClr val="accent1"/>
          </a:lnRef>
          <a:fillRef idx="3">
            <a:schemeClr val="accent1"/>
          </a:fillRef>
          <a:effectRef idx="3">
            <a:schemeClr val="accent1"/>
          </a:effectRef>
          <a:fontRef idx="minor">
            <a:schemeClr val="lt1"/>
          </a:fontRef>
        </p:style>
        <p:txBody>
          <a:bodyPr wrap="none" anchor="ctr"/>
          <a:lstStyle/>
          <a:p>
            <a:pPr algn="ctr"/>
            <a:r>
              <a:rPr lang="en-GB" sz="2400" b="1" dirty="0">
                <a:solidFill>
                  <a:schemeClr val="bg1"/>
                </a:solidFill>
                <a:latin typeface="Arial Narrow" pitchFamily="34" charset="0"/>
              </a:rPr>
              <a:t>KELUARAN</a:t>
            </a:r>
            <a:endParaRPr lang="en-US" dirty="0"/>
          </a:p>
        </p:txBody>
      </p:sp>
      <p:sp>
        <p:nvSpPr>
          <p:cNvPr id="5135" name="Rectangle 15"/>
          <p:cNvSpPr>
            <a:spLocks noChangeArrowheads="1"/>
          </p:cNvSpPr>
          <p:nvPr/>
        </p:nvSpPr>
        <p:spPr bwMode="auto">
          <a:xfrm>
            <a:off x="901700" y="2051050"/>
            <a:ext cx="1981200" cy="762000"/>
          </a:xfrm>
          <a:prstGeom prst="round2DiagRect">
            <a:avLst/>
          </a:prstGeom>
          <a:ln>
            <a:headEnd/>
            <a:tailEnd/>
          </a:ln>
          <a:scene3d>
            <a:camera prst="isometricTopDown" fov="0">
              <a:rot lat="0" lon="0" rev="0"/>
            </a:camera>
            <a:lightRig rig="balanced" dir="t">
              <a:rot lat="0" lon="0" rev="13800000"/>
            </a:lightRig>
          </a:scene3d>
        </p:spPr>
        <p:style>
          <a:lnRef idx="0">
            <a:schemeClr val="accent1"/>
          </a:lnRef>
          <a:fillRef idx="3">
            <a:schemeClr val="accent1"/>
          </a:fillRef>
          <a:effectRef idx="3">
            <a:schemeClr val="accent1"/>
          </a:effectRef>
          <a:fontRef idx="minor">
            <a:schemeClr val="lt1"/>
          </a:fontRef>
        </p:style>
        <p:txBody>
          <a:bodyPr wrap="none" anchor="ctr"/>
          <a:lstStyle/>
          <a:p>
            <a:pPr algn="ctr"/>
            <a:r>
              <a:rPr lang="en-GB" sz="2800" b="1" dirty="0">
                <a:solidFill>
                  <a:schemeClr val="bg1"/>
                </a:solidFill>
                <a:latin typeface="Arial Narrow" pitchFamily="34" charset="0"/>
              </a:rPr>
              <a:t>MASUKAN</a:t>
            </a:r>
            <a:endParaRPr lang="en-US" dirty="0"/>
          </a:p>
        </p:txBody>
      </p:sp>
      <p:grpSp>
        <p:nvGrpSpPr>
          <p:cNvPr id="2" name="Group 6"/>
          <p:cNvGrpSpPr>
            <a:grpSpLocks/>
          </p:cNvGrpSpPr>
          <p:nvPr/>
        </p:nvGrpSpPr>
        <p:grpSpPr bwMode="auto">
          <a:xfrm>
            <a:off x="1836738" y="5240338"/>
            <a:ext cx="5543550" cy="428625"/>
            <a:chOff x="1248" y="2592"/>
            <a:chExt cx="3384" cy="922"/>
          </a:xfrm>
        </p:grpSpPr>
        <p:sp>
          <p:nvSpPr>
            <p:cNvPr id="5127" name="Freeform 7"/>
            <p:cNvSpPr>
              <a:spLocks/>
            </p:cNvSpPr>
            <p:nvPr/>
          </p:nvSpPr>
          <p:spPr bwMode="auto">
            <a:xfrm>
              <a:off x="1248" y="2592"/>
              <a:ext cx="3384" cy="922"/>
            </a:xfrm>
            <a:custGeom>
              <a:avLst/>
              <a:gdLst/>
              <a:ahLst/>
              <a:cxnLst>
                <a:cxn ang="0">
                  <a:pos x="0" y="0"/>
                </a:cxn>
                <a:cxn ang="0">
                  <a:pos x="0" y="336"/>
                </a:cxn>
                <a:cxn ang="0">
                  <a:pos x="2976" y="336"/>
                </a:cxn>
                <a:cxn ang="0">
                  <a:pos x="2976" y="0"/>
                </a:cxn>
              </a:cxnLst>
              <a:rect l="0" t="0" r="r" b="b"/>
              <a:pathLst>
                <a:path w="2977" h="337">
                  <a:moveTo>
                    <a:pt x="0" y="0"/>
                  </a:moveTo>
                  <a:lnTo>
                    <a:pt x="0" y="336"/>
                  </a:lnTo>
                  <a:lnTo>
                    <a:pt x="2976" y="336"/>
                  </a:lnTo>
                  <a:lnTo>
                    <a:pt x="2976" y="0"/>
                  </a:lnTo>
                </a:path>
              </a:pathLst>
            </a:custGeom>
            <a:noFill/>
            <a:ln w="76200" cap="rnd" cmpd="sng">
              <a:solidFill>
                <a:srgbClr val="002060"/>
              </a:solidFill>
              <a:prstDash val="dash"/>
              <a:round/>
              <a:headEnd type="triangle" w="med" len="med"/>
              <a:tailEnd type="none" w="med" len="med"/>
            </a:ln>
            <a:effectLst/>
          </p:spPr>
          <p:txBody>
            <a:bodyPr/>
            <a:lstStyle/>
            <a:p>
              <a:endParaRPr lang="en-US"/>
            </a:p>
          </p:txBody>
        </p:sp>
        <p:sp>
          <p:nvSpPr>
            <p:cNvPr id="5128" name="Line 8"/>
            <p:cNvSpPr>
              <a:spLocks noChangeShapeType="1"/>
            </p:cNvSpPr>
            <p:nvPr/>
          </p:nvSpPr>
          <p:spPr bwMode="auto">
            <a:xfrm>
              <a:off x="2928" y="2592"/>
              <a:ext cx="0" cy="922"/>
            </a:xfrm>
            <a:prstGeom prst="line">
              <a:avLst/>
            </a:prstGeom>
            <a:noFill/>
            <a:ln w="76200">
              <a:solidFill>
                <a:srgbClr val="002060"/>
              </a:solidFill>
              <a:prstDash val="dash"/>
              <a:round/>
              <a:headEnd type="triangle" w="med" len="med"/>
              <a:tailEnd/>
            </a:ln>
            <a:effectLst/>
          </p:spPr>
          <p:txBody>
            <a:bodyPr/>
            <a:lstStyle/>
            <a:p>
              <a:endParaRPr lang="en-US"/>
            </a:p>
          </p:txBody>
        </p:sp>
      </p:grpSp>
      <p:sp>
        <p:nvSpPr>
          <p:cNvPr id="5129" name="Rectangle 9"/>
          <p:cNvSpPr>
            <a:spLocks noChangeArrowheads="1"/>
          </p:cNvSpPr>
          <p:nvPr/>
        </p:nvSpPr>
        <p:spPr bwMode="auto">
          <a:xfrm>
            <a:off x="3656013" y="5815013"/>
            <a:ext cx="2375267" cy="459100"/>
          </a:xfrm>
          <a:prstGeom prst="rect">
            <a:avLst/>
          </a:prstGeom>
          <a:noFill/>
          <a:ln w="12700">
            <a:noFill/>
            <a:miter lim="800000"/>
            <a:headEnd/>
            <a:tailEnd/>
          </a:ln>
          <a:effectLst/>
        </p:spPr>
        <p:txBody>
          <a:bodyPr wrap="none" lIns="90488" tIns="44450" rIns="90488" bIns="44450">
            <a:spAutoFit/>
          </a:bodyPr>
          <a:lstStyle/>
          <a:p>
            <a:pPr eaLnBrk="0" hangingPunct="0"/>
            <a:r>
              <a:rPr lang="en-GB" b="1" dirty="0"/>
              <a:t>UMPAN BALIK</a:t>
            </a:r>
          </a:p>
        </p:txBody>
      </p:sp>
      <p:grpSp>
        <p:nvGrpSpPr>
          <p:cNvPr id="3" name="Group 18"/>
          <p:cNvGrpSpPr>
            <a:grpSpLocks/>
          </p:cNvGrpSpPr>
          <p:nvPr/>
        </p:nvGrpSpPr>
        <p:grpSpPr bwMode="auto">
          <a:xfrm>
            <a:off x="900113" y="2924175"/>
            <a:ext cx="2016125" cy="2246313"/>
            <a:chOff x="522" y="1918"/>
            <a:chExt cx="1270" cy="1415"/>
          </a:xfrm>
          <a:solidFill>
            <a:schemeClr val="accent1">
              <a:lumMod val="50000"/>
            </a:schemeClr>
          </a:solidFill>
        </p:grpSpPr>
        <p:sp>
          <p:nvSpPr>
            <p:cNvPr id="5139" name="Rectangle 19"/>
            <p:cNvSpPr>
              <a:spLocks noChangeArrowheads="1"/>
            </p:cNvSpPr>
            <p:nvPr/>
          </p:nvSpPr>
          <p:spPr bwMode="auto">
            <a:xfrm>
              <a:off x="522" y="1918"/>
              <a:ext cx="1270" cy="1415"/>
            </a:xfrm>
            <a:prstGeom prst="rect">
              <a:avLst/>
            </a:prstGeom>
            <a:grpFill/>
            <a:ln w="9525">
              <a:solidFill>
                <a:schemeClr val="tx1"/>
              </a:solidFill>
              <a:miter lim="800000"/>
              <a:headEnd/>
              <a:tailEnd/>
            </a:ln>
            <a:effectLst>
              <a:outerShdw dist="45791" dir="3378596" algn="ctr" rotWithShape="0">
                <a:schemeClr val="bg2"/>
              </a:outerShdw>
            </a:effectLst>
          </p:spPr>
          <p:txBody>
            <a:bodyPr wrap="none" anchor="ctr"/>
            <a:lstStyle/>
            <a:p>
              <a:endParaRPr lang="en-US"/>
            </a:p>
          </p:txBody>
        </p:sp>
        <p:sp>
          <p:nvSpPr>
            <p:cNvPr id="5140" name="Text Box 20"/>
            <p:cNvSpPr txBox="1">
              <a:spLocks noChangeArrowheads="1"/>
            </p:cNvSpPr>
            <p:nvPr/>
          </p:nvSpPr>
          <p:spPr bwMode="auto">
            <a:xfrm>
              <a:off x="591" y="2035"/>
              <a:ext cx="1110" cy="1208"/>
            </a:xfrm>
            <a:prstGeom prst="rect">
              <a:avLst/>
            </a:prstGeom>
            <a:grpFill/>
            <a:ln w="9525">
              <a:noFill/>
              <a:miter lim="800000"/>
              <a:headEnd/>
              <a:tailEnd/>
            </a:ln>
            <a:effectLst/>
          </p:spPr>
          <p:txBody>
            <a:bodyPr>
              <a:spAutoFit/>
            </a:bodyPr>
            <a:lstStyle/>
            <a:p>
              <a:pPr>
                <a:buFont typeface="Wingdings" pitchFamily="2" charset="2"/>
                <a:buChar char="q"/>
              </a:pP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Kurikulum</a:t>
              </a:r>
              <a:endParaRPr lang="en-US" sz="2400" b="1" dirty="0">
                <a:solidFill>
                  <a:srgbClr val="FFFF00"/>
                </a:solidFill>
                <a:latin typeface="Arial Narrow" pitchFamily="34" charset="0"/>
              </a:endParaRPr>
            </a:p>
            <a:p>
              <a:pPr>
                <a:buFont typeface="Wingdings" pitchFamily="2" charset="2"/>
                <a:buChar char="q"/>
              </a:pP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Peserta</a:t>
              </a:r>
              <a:endParaRPr lang="en-US" sz="2400" b="1" dirty="0">
                <a:solidFill>
                  <a:srgbClr val="FFFF00"/>
                </a:solidFill>
                <a:latin typeface="Arial Narrow" pitchFamily="34" charset="0"/>
              </a:endParaRPr>
            </a:p>
            <a:p>
              <a:pPr>
                <a:buFont typeface="Wingdings" pitchFamily="2" charset="2"/>
                <a:buChar char="q"/>
              </a:pP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Pengajar</a:t>
              </a:r>
              <a:endParaRPr lang="en-US" sz="2400" b="1" dirty="0">
                <a:solidFill>
                  <a:srgbClr val="FFFF00"/>
                </a:solidFill>
                <a:latin typeface="Arial Narrow" pitchFamily="34" charset="0"/>
              </a:endParaRPr>
            </a:p>
            <a:p>
              <a:pPr>
                <a:buFont typeface="Wingdings" pitchFamily="2" charset="2"/>
                <a:buChar char="q"/>
              </a:pP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Sarana</a:t>
              </a:r>
              <a:r>
                <a:rPr lang="en-US" sz="2400" b="1" dirty="0">
                  <a:solidFill>
                    <a:srgbClr val="FFFF00"/>
                  </a:solidFill>
                  <a:latin typeface="Arial Narrow" pitchFamily="34" charset="0"/>
                </a:rPr>
                <a:t> &amp;</a:t>
              </a:r>
            </a:p>
            <a:p>
              <a:pPr>
                <a:buFont typeface="Wingdings" pitchFamily="2" charset="2"/>
                <a:buNone/>
              </a:pP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Prasarana</a:t>
              </a:r>
              <a:endParaRPr lang="en-US" sz="2400" b="1" dirty="0">
                <a:solidFill>
                  <a:srgbClr val="FFFF00"/>
                </a:solidFill>
                <a:latin typeface="Arial Narrow" pitchFamily="34" charset="0"/>
              </a:endParaRPr>
            </a:p>
          </p:txBody>
        </p:sp>
      </p:grpSp>
      <p:grpSp>
        <p:nvGrpSpPr>
          <p:cNvPr id="4" name="Group 21"/>
          <p:cNvGrpSpPr>
            <a:grpSpLocks/>
          </p:cNvGrpSpPr>
          <p:nvPr/>
        </p:nvGrpSpPr>
        <p:grpSpPr bwMode="auto">
          <a:xfrm>
            <a:off x="3563938" y="2924174"/>
            <a:ext cx="2016125" cy="2232025"/>
            <a:chOff x="2200" y="1927"/>
            <a:chExt cx="1270" cy="1406"/>
          </a:xfrm>
          <a:solidFill>
            <a:schemeClr val="accent1">
              <a:lumMod val="50000"/>
            </a:schemeClr>
          </a:solidFill>
        </p:grpSpPr>
        <p:sp>
          <p:nvSpPr>
            <p:cNvPr id="5142" name="Rectangle 22"/>
            <p:cNvSpPr>
              <a:spLocks noChangeArrowheads="1"/>
            </p:cNvSpPr>
            <p:nvPr/>
          </p:nvSpPr>
          <p:spPr bwMode="auto">
            <a:xfrm>
              <a:off x="2200" y="1927"/>
              <a:ext cx="1270" cy="1406"/>
            </a:xfrm>
            <a:prstGeom prst="rect">
              <a:avLst/>
            </a:prstGeom>
            <a:grpFill/>
            <a:ln w="9525">
              <a:solidFill>
                <a:schemeClr val="tx1"/>
              </a:solidFill>
              <a:miter lim="800000"/>
              <a:headEnd/>
              <a:tailEnd/>
            </a:ln>
            <a:effectLst>
              <a:outerShdw dist="45791" dir="3378596" algn="ctr" rotWithShape="0">
                <a:schemeClr val="bg2"/>
              </a:outerShdw>
            </a:effectLst>
          </p:spPr>
          <p:txBody>
            <a:bodyPr wrap="none" anchor="ctr"/>
            <a:lstStyle/>
            <a:p>
              <a:endParaRPr lang="en-US"/>
            </a:p>
          </p:txBody>
        </p:sp>
        <p:sp>
          <p:nvSpPr>
            <p:cNvPr id="5143" name="Text Box 23"/>
            <p:cNvSpPr txBox="1">
              <a:spLocks noChangeArrowheads="1"/>
            </p:cNvSpPr>
            <p:nvPr/>
          </p:nvSpPr>
          <p:spPr bwMode="auto">
            <a:xfrm>
              <a:off x="2336" y="2024"/>
              <a:ext cx="1110" cy="1221"/>
            </a:xfrm>
            <a:prstGeom prst="rect">
              <a:avLst/>
            </a:prstGeom>
            <a:grpFill/>
            <a:ln w="9525">
              <a:noFill/>
              <a:miter lim="800000"/>
              <a:headEnd/>
              <a:tailEnd/>
            </a:ln>
            <a:effectLst/>
          </p:spPr>
          <p:txBody>
            <a:bodyPr>
              <a:spAutoFit/>
            </a:bodyPr>
            <a:lstStyle/>
            <a:p>
              <a:pPr>
                <a:buFont typeface="Wingdings" pitchFamily="2" charset="2"/>
                <a:buChar char="q"/>
              </a:pP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Materi</a:t>
              </a:r>
              <a:endParaRPr lang="en-US" sz="2400" b="1" dirty="0">
                <a:solidFill>
                  <a:srgbClr val="FFFF00"/>
                </a:solidFill>
                <a:latin typeface="Arial Narrow" pitchFamily="34" charset="0"/>
              </a:endParaRPr>
            </a:p>
            <a:p>
              <a:pPr>
                <a:buFont typeface="Wingdings" pitchFamily="2" charset="2"/>
                <a:buChar char="q"/>
              </a:pP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Metode</a:t>
              </a:r>
              <a:endParaRPr lang="en-US" sz="2400" b="1" dirty="0">
                <a:solidFill>
                  <a:srgbClr val="FFFF00"/>
                </a:solidFill>
                <a:latin typeface="Arial Narrow" pitchFamily="34" charset="0"/>
              </a:endParaRPr>
            </a:p>
            <a:p>
              <a:pPr>
                <a:buFont typeface="Wingdings" pitchFamily="2" charset="2"/>
                <a:buChar char="q"/>
              </a:pPr>
              <a:r>
                <a:rPr lang="en-US" sz="2400" b="1" dirty="0">
                  <a:solidFill>
                    <a:srgbClr val="FFFF00"/>
                  </a:solidFill>
                  <a:latin typeface="Arial Narrow" pitchFamily="34" charset="0"/>
                </a:rPr>
                <a:t> Media</a:t>
              </a:r>
            </a:p>
            <a:p>
              <a:pPr>
                <a:buFont typeface="Wingdings" pitchFamily="2" charset="2"/>
                <a:buChar char="q"/>
              </a:pP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Evaluasi</a:t>
              </a:r>
              <a:endParaRPr lang="en-US" sz="2400" b="1" dirty="0">
                <a:solidFill>
                  <a:srgbClr val="FFFF00"/>
                </a:solidFill>
                <a:latin typeface="Arial Narrow" pitchFamily="34" charset="0"/>
              </a:endParaRPr>
            </a:p>
            <a:p>
              <a:pPr>
                <a:buFont typeface="Wingdings" pitchFamily="2" charset="2"/>
                <a:buChar char="q"/>
              </a:pPr>
              <a:r>
                <a:rPr lang="en-US" sz="2400" b="1" dirty="0">
                  <a:solidFill>
                    <a:srgbClr val="FFFF00"/>
                  </a:solidFill>
                  <a:latin typeface="Arial Narrow" pitchFamily="34" charset="0"/>
                </a:rPr>
                <a:t> PBM     </a:t>
              </a:r>
            </a:p>
          </p:txBody>
        </p:sp>
      </p:grpSp>
      <p:grpSp>
        <p:nvGrpSpPr>
          <p:cNvPr id="5" name="Group 24"/>
          <p:cNvGrpSpPr>
            <a:grpSpLocks/>
          </p:cNvGrpSpPr>
          <p:nvPr/>
        </p:nvGrpSpPr>
        <p:grpSpPr bwMode="auto">
          <a:xfrm>
            <a:off x="6300788" y="2938463"/>
            <a:ext cx="2016125" cy="2160587"/>
            <a:chOff x="3924" y="1927"/>
            <a:chExt cx="1270" cy="1361"/>
          </a:xfrm>
          <a:solidFill>
            <a:schemeClr val="accent1">
              <a:lumMod val="50000"/>
            </a:schemeClr>
          </a:solidFill>
        </p:grpSpPr>
        <p:sp>
          <p:nvSpPr>
            <p:cNvPr id="5145" name="Rectangle 25"/>
            <p:cNvSpPr>
              <a:spLocks noChangeArrowheads="1"/>
            </p:cNvSpPr>
            <p:nvPr/>
          </p:nvSpPr>
          <p:spPr bwMode="auto">
            <a:xfrm>
              <a:off x="3924" y="1927"/>
              <a:ext cx="1270" cy="1361"/>
            </a:xfrm>
            <a:prstGeom prst="rect">
              <a:avLst/>
            </a:prstGeom>
            <a:grpFill/>
            <a:ln w="9525">
              <a:solidFill>
                <a:schemeClr val="tx1"/>
              </a:solidFill>
              <a:miter lim="800000"/>
              <a:headEnd/>
              <a:tailEnd/>
            </a:ln>
            <a:effectLst>
              <a:outerShdw dist="45791" dir="3378596" algn="ctr" rotWithShape="0">
                <a:schemeClr val="bg2"/>
              </a:outerShdw>
            </a:effectLst>
          </p:spPr>
          <p:txBody>
            <a:bodyPr wrap="none" anchor="ctr"/>
            <a:lstStyle/>
            <a:p>
              <a:endParaRPr lang="en-US" dirty="0"/>
            </a:p>
          </p:txBody>
        </p:sp>
        <p:sp>
          <p:nvSpPr>
            <p:cNvPr id="5146" name="Text Box 26"/>
            <p:cNvSpPr txBox="1">
              <a:spLocks noChangeArrowheads="1"/>
            </p:cNvSpPr>
            <p:nvPr/>
          </p:nvSpPr>
          <p:spPr bwMode="auto">
            <a:xfrm>
              <a:off x="3948" y="2044"/>
              <a:ext cx="1110" cy="1208"/>
            </a:xfrm>
            <a:prstGeom prst="rect">
              <a:avLst/>
            </a:prstGeom>
            <a:grpFill/>
            <a:ln w="9525">
              <a:noFill/>
              <a:miter lim="800000"/>
              <a:headEnd/>
              <a:tailEnd/>
            </a:ln>
            <a:effectLst/>
          </p:spPr>
          <p:txBody>
            <a:bodyPr>
              <a:spAutoFit/>
            </a:bodyPr>
            <a:lstStyle/>
            <a:p>
              <a:pPr algn="ctr">
                <a:buFont typeface="Wingdings" pitchFamily="2" charset="2"/>
                <a:buNone/>
              </a:pPr>
              <a:r>
                <a:rPr lang="en-US" sz="2400" b="1" dirty="0" err="1">
                  <a:solidFill>
                    <a:srgbClr val="FFFF00"/>
                  </a:solidFill>
                  <a:latin typeface="Arial Narrow" pitchFamily="34" charset="0"/>
                </a:rPr>
                <a:t>Peserta</a:t>
              </a: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dengan</a:t>
              </a: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kompetensi</a:t>
              </a:r>
              <a:r>
                <a:rPr lang="en-US" sz="2400" b="1" dirty="0">
                  <a:solidFill>
                    <a:srgbClr val="FFFF00"/>
                  </a:solidFill>
                  <a:latin typeface="Arial Narrow" pitchFamily="34" charset="0"/>
                </a:rPr>
                <a:t> </a:t>
              </a:r>
              <a:r>
                <a:rPr lang="en-US" sz="2400" b="1" dirty="0" err="1">
                  <a:solidFill>
                    <a:srgbClr val="FFFF00"/>
                  </a:solidFill>
                  <a:latin typeface="Arial Narrow" pitchFamily="34" charset="0"/>
                </a:rPr>
                <a:t>tertentu</a:t>
              </a:r>
              <a:endParaRPr lang="en-US" sz="2400" b="1" dirty="0">
                <a:solidFill>
                  <a:srgbClr val="FFFF00"/>
                </a:solidFill>
                <a:latin typeface="Arial Narrow" pitchFamily="34" charset="0"/>
              </a:endParaRPr>
            </a:p>
            <a:p>
              <a:pPr algn="ctr">
                <a:buFont typeface="Wingdings" pitchFamily="2" charset="2"/>
                <a:buNone/>
              </a:pPr>
              <a:r>
                <a:rPr lang="en-US" sz="2400" b="1" dirty="0">
                  <a:solidFill>
                    <a:srgbClr val="FFFF00"/>
                  </a:solidFill>
                  <a:latin typeface="Arial Narrow" pitchFamily="34" charset="0"/>
                </a:rPr>
                <a:t>     </a:t>
              </a:r>
            </a:p>
          </p:txBody>
        </p:sp>
      </p:grpSp>
      <p:cxnSp>
        <p:nvCxnSpPr>
          <p:cNvPr id="33" name="Straight Arrow Connector 32"/>
          <p:cNvCxnSpPr/>
          <p:nvPr/>
        </p:nvCxnSpPr>
        <p:spPr>
          <a:xfrm>
            <a:off x="2928926" y="2500306"/>
            <a:ext cx="571504" cy="1588"/>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643570" y="2500306"/>
            <a:ext cx="571504" cy="1588"/>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3" name="Title 19"/>
          <p:cNvSpPr>
            <a:spLocks noGrp="1"/>
          </p:cNvSpPr>
          <p:nvPr>
            <p:ph type="title"/>
          </p:nvPr>
        </p:nvSpPr>
        <p:spPr>
          <a:xfrm>
            <a:off x="457200" y="118159"/>
            <a:ext cx="8229600" cy="752701"/>
          </a:xfrm>
        </p:spPr>
        <p:txBody>
          <a:bodyPr>
            <a:normAutofit fontScale="90000"/>
          </a:bodyPr>
          <a:lstStyle/>
          <a:p>
            <a:pPr algn="r"/>
            <a:r>
              <a:rPr lang="en-US" b="1" dirty="0" err="1">
                <a:effectLst/>
              </a:rPr>
              <a:t>Pembelajaran</a:t>
            </a:r>
            <a:r>
              <a:rPr lang="en-US" b="1" dirty="0">
                <a:effectLst/>
              </a:rPr>
              <a:t> </a:t>
            </a:r>
            <a:r>
              <a:rPr lang="en-US" b="1" dirty="0" err="1">
                <a:effectLst/>
              </a:rPr>
              <a:t>sebagai</a:t>
            </a:r>
            <a:r>
              <a:rPr lang="en-US" b="1" dirty="0">
                <a:effectLst/>
              </a:rPr>
              <a:t> </a:t>
            </a:r>
            <a:r>
              <a:rPr lang="en-US" b="1" dirty="0" err="1">
                <a:effectLst/>
              </a:rPr>
              <a:t>Sistem</a:t>
            </a:r>
            <a:endParaRPr lang="en-US" b="1" dirty="0">
              <a:effectLst/>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5760"/>
          </a:xfrm>
        </p:spPr>
        <p:txBody>
          <a:bodyPr>
            <a:noAutofit/>
          </a:bodyPr>
          <a:lstStyle/>
          <a:p>
            <a:pPr algn="r"/>
            <a:r>
              <a:rPr lang="en-US" sz="3200">
                <a:solidFill>
                  <a:srgbClr val="002060"/>
                </a:solidFill>
                <a:effectLst/>
                <a:latin typeface="Arial Rounded MT Bold" pitchFamily="34" charset="0"/>
              </a:rPr>
              <a:t>Prose</a:t>
            </a:r>
            <a:r>
              <a:rPr lang="id-ID" sz="3200">
                <a:solidFill>
                  <a:srgbClr val="002060"/>
                </a:solidFill>
                <a:effectLst/>
                <a:latin typeface="Arial Rounded MT Bold" pitchFamily="34" charset="0"/>
              </a:rPr>
              <a:t>s</a:t>
            </a:r>
            <a:r>
              <a:rPr lang="en-US" sz="3200">
                <a:solidFill>
                  <a:srgbClr val="002060"/>
                </a:solidFill>
                <a:effectLst/>
                <a:latin typeface="Arial Rounded MT Bold" pitchFamily="34" charset="0"/>
              </a:rPr>
              <a:t> </a:t>
            </a:r>
            <a:r>
              <a:rPr lang="en-US" sz="3200" dirty="0" err="1">
                <a:solidFill>
                  <a:srgbClr val="002060"/>
                </a:solidFill>
                <a:effectLst/>
                <a:latin typeface="Arial Rounded MT Bold" pitchFamily="34" charset="0"/>
              </a:rPr>
              <a:t>komunikasi</a:t>
            </a:r>
            <a:r>
              <a:rPr lang="en-US" sz="3200" dirty="0">
                <a:solidFill>
                  <a:srgbClr val="002060"/>
                </a:solidFill>
                <a:effectLst/>
                <a:latin typeface="Arial Rounded MT Bold" pitchFamily="34" charset="0"/>
              </a:rPr>
              <a:t> </a:t>
            </a:r>
            <a:r>
              <a:rPr lang="en-US" sz="3200" dirty="0" err="1">
                <a:solidFill>
                  <a:srgbClr val="002060"/>
                </a:solidFill>
                <a:effectLst/>
                <a:latin typeface="Arial Rounded MT Bold" pitchFamily="34" charset="0"/>
              </a:rPr>
              <a:t>dalam</a:t>
            </a:r>
            <a:r>
              <a:rPr lang="en-US" sz="3200" dirty="0">
                <a:solidFill>
                  <a:srgbClr val="002060"/>
                </a:solidFill>
                <a:effectLst/>
                <a:latin typeface="Arial Rounded MT Bold" pitchFamily="34" charset="0"/>
              </a:rPr>
              <a:t> </a:t>
            </a:r>
            <a:r>
              <a:rPr lang="en-US" sz="3200" dirty="0" err="1">
                <a:solidFill>
                  <a:srgbClr val="002060"/>
                </a:solidFill>
                <a:effectLst/>
                <a:latin typeface="Arial Rounded MT Bold" pitchFamily="34" charset="0"/>
              </a:rPr>
              <a:t>pembelajaran</a:t>
            </a:r>
            <a:endParaRPr lang="en-US" sz="3200" dirty="0">
              <a:solidFill>
                <a:srgbClr val="002060"/>
              </a:solidFill>
              <a:effectLst/>
              <a:latin typeface="Arial Rounded MT Bold" pitchFamily="34" charset="0"/>
            </a:endParaRPr>
          </a:p>
        </p:txBody>
      </p:sp>
      <p:sp>
        <p:nvSpPr>
          <p:cNvPr id="3" name="Rectangle 2"/>
          <p:cNvSpPr/>
          <p:nvPr/>
        </p:nvSpPr>
        <p:spPr>
          <a:xfrm>
            <a:off x="714348" y="1714488"/>
            <a:ext cx="7786742" cy="4401205"/>
          </a:xfrm>
          <a:prstGeom prst="rect">
            <a:avLst/>
          </a:prstGeom>
        </p:spPr>
        <p:txBody>
          <a:bodyPr wrap="square">
            <a:spAutoFit/>
          </a:bodyPr>
          <a:lstStyle/>
          <a:p>
            <a:r>
              <a:rPr lang="id-ID" sz="2800" dirty="0">
                <a:latin typeface="Arial" pitchFamily="34" charset="0"/>
                <a:cs typeface="Arial" pitchFamily="34" charset="0"/>
              </a:rPr>
              <a:t>Proses belajar mengajar hakikatnya adalah proses komunikasi, dimana guru berperan sebagai pengantar pesan dan siswa sebagai penerima pesan. Pesan yang dikirimkan oleh guru berupa isi/ materi pelajaran yang dituangkan kedalam symbol-simbol komunikasi baik verbal (kata-kata dan tulisan) maupun nonverbal, proses ini dinamakan </a:t>
            </a:r>
            <a:r>
              <a:rPr lang="id-ID" sz="2800" b="1" i="1" dirty="0">
                <a:latin typeface="Arial" pitchFamily="34" charset="0"/>
                <a:cs typeface="Arial" pitchFamily="34" charset="0"/>
              </a:rPr>
              <a:t>encoding</a:t>
            </a:r>
            <a:r>
              <a:rPr lang="id-ID" sz="2800" i="1" dirty="0">
                <a:latin typeface="Arial" pitchFamily="34" charset="0"/>
                <a:cs typeface="Arial" pitchFamily="34" charset="0"/>
              </a:rPr>
              <a:t>.</a:t>
            </a:r>
            <a:r>
              <a:rPr lang="id-ID" sz="2800" dirty="0">
                <a:latin typeface="Arial" pitchFamily="34" charset="0"/>
                <a:cs typeface="Arial" pitchFamily="34" charset="0"/>
              </a:rPr>
              <a:t> Penafsiran symbol-simbol komunikasi tersebut oleh sisiwa dinamakan </a:t>
            </a:r>
            <a:r>
              <a:rPr lang="id-ID" sz="2800" b="1" i="1" dirty="0">
                <a:latin typeface="Arial" pitchFamily="34" charset="0"/>
                <a:cs typeface="Arial" pitchFamily="34" charset="0"/>
              </a:rPr>
              <a:t>decoding</a:t>
            </a:r>
            <a:endParaRPr lang="en-US" sz="2800" b="1" i="1" dirty="0">
              <a:latin typeface="Arial" pitchFamily="34" charset="0"/>
              <a:cs typeface="Arial"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5760"/>
          </a:xfrm>
        </p:spPr>
        <p:txBody>
          <a:bodyPr>
            <a:noAutofit/>
          </a:bodyPr>
          <a:lstStyle/>
          <a:p>
            <a:pPr algn="r"/>
            <a:r>
              <a:rPr lang="en-US" sz="3200">
                <a:solidFill>
                  <a:srgbClr val="002060"/>
                </a:solidFill>
                <a:effectLst/>
                <a:latin typeface="Arial Rounded MT Bold" pitchFamily="34" charset="0"/>
              </a:rPr>
              <a:t>Prose</a:t>
            </a:r>
            <a:r>
              <a:rPr lang="id-ID" sz="3200">
                <a:solidFill>
                  <a:srgbClr val="002060"/>
                </a:solidFill>
                <a:effectLst/>
                <a:latin typeface="Arial Rounded MT Bold" pitchFamily="34" charset="0"/>
              </a:rPr>
              <a:t>s</a:t>
            </a:r>
            <a:r>
              <a:rPr lang="en-US" sz="3200">
                <a:solidFill>
                  <a:srgbClr val="002060"/>
                </a:solidFill>
                <a:effectLst/>
                <a:latin typeface="Arial Rounded MT Bold" pitchFamily="34" charset="0"/>
              </a:rPr>
              <a:t> </a:t>
            </a:r>
            <a:r>
              <a:rPr lang="en-US" sz="3200" dirty="0" err="1">
                <a:solidFill>
                  <a:srgbClr val="002060"/>
                </a:solidFill>
                <a:effectLst/>
                <a:latin typeface="Arial Rounded MT Bold" pitchFamily="34" charset="0"/>
              </a:rPr>
              <a:t>komunikasi</a:t>
            </a:r>
            <a:r>
              <a:rPr lang="en-US" sz="3200" dirty="0">
                <a:solidFill>
                  <a:srgbClr val="002060"/>
                </a:solidFill>
                <a:effectLst/>
                <a:latin typeface="Arial Rounded MT Bold" pitchFamily="34" charset="0"/>
              </a:rPr>
              <a:t> </a:t>
            </a:r>
            <a:r>
              <a:rPr lang="en-US" sz="3200" dirty="0" err="1">
                <a:solidFill>
                  <a:srgbClr val="002060"/>
                </a:solidFill>
                <a:effectLst/>
                <a:latin typeface="Arial Rounded MT Bold" pitchFamily="34" charset="0"/>
              </a:rPr>
              <a:t>dalam</a:t>
            </a:r>
            <a:r>
              <a:rPr lang="en-US" sz="3200" dirty="0">
                <a:solidFill>
                  <a:srgbClr val="002060"/>
                </a:solidFill>
                <a:effectLst/>
                <a:latin typeface="Arial Rounded MT Bold" pitchFamily="34" charset="0"/>
              </a:rPr>
              <a:t> </a:t>
            </a:r>
            <a:r>
              <a:rPr lang="en-US" sz="3200" dirty="0" err="1">
                <a:solidFill>
                  <a:srgbClr val="002060"/>
                </a:solidFill>
                <a:effectLst/>
                <a:latin typeface="Arial Rounded MT Bold" pitchFamily="34" charset="0"/>
              </a:rPr>
              <a:t>pembelajaran</a:t>
            </a:r>
            <a:endParaRPr lang="en-US" sz="3200" dirty="0">
              <a:solidFill>
                <a:srgbClr val="002060"/>
              </a:solidFill>
              <a:effectLst/>
              <a:latin typeface="Arial Rounded MT Bold" pitchFamily="34" charset="0"/>
            </a:endParaRPr>
          </a:p>
        </p:txBody>
      </p:sp>
      <p:sp>
        <p:nvSpPr>
          <p:cNvPr id="3" name="Rectangle 2"/>
          <p:cNvSpPr/>
          <p:nvPr/>
        </p:nvSpPr>
        <p:spPr>
          <a:xfrm>
            <a:off x="714348" y="1714488"/>
            <a:ext cx="7786742" cy="1815882"/>
          </a:xfrm>
          <a:prstGeom prst="rect">
            <a:avLst/>
          </a:prstGeom>
        </p:spPr>
        <p:txBody>
          <a:bodyPr wrap="square">
            <a:spAutoFit/>
          </a:bodyPr>
          <a:lstStyle/>
          <a:p>
            <a:pPr algn="ctr"/>
            <a:r>
              <a:rPr lang="id-ID" sz="2800" dirty="0">
                <a:latin typeface="Arial" pitchFamily="34" charset="0"/>
                <a:cs typeface="Arial" pitchFamily="34" charset="0"/>
              </a:rPr>
              <a:t>Berikan contoh:</a:t>
            </a:r>
          </a:p>
          <a:p>
            <a:pPr algn="ctr"/>
            <a:endParaRPr lang="id-ID" sz="2800" dirty="0">
              <a:latin typeface="Arial" pitchFamily="34" charset="0"/>
              <a:cs typeface="Arial" pitchFamily="34" charset="0"/>
            </a:endParaRPr>
          </a:p>
          <a:p>
            <a:pPr algn="ctr"/>
            <a:r>
              <a:rPr lang="id-ID" sz="2800" b="1" i="1" dirty="0">
                <a:latin typeface="Arial" pitchFamily="34" charset="0"/>
                <a:cs typeface="Arial" pitchFamily="34" charset="0"/>
              </a:rPr>
              <a:t>Proses ENCODING-DECODING dalam pembelajaran </a:t>
            </a:r>
            <a:r>
              <a:rPr lang="en-ID" sz="2800" b="1" i="1" dirty="0" err="1">
                <a:latin typeface="Arial" pitchFamily="34" charset="0"/>
                <a:cs typeface="Arial" pitchFamily="34" charset="0"/>
              </a:rPr>
              <a:t>Fisika</a:t>
            </a:r>
            <a:endParaRPr lang="en-US" sz="2800" b="1" i="1" dirty="0">
              <a:latin typeface="Arial" pitchFamily="34" charset="0"/>
              <a:cs typeface="Arial"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1"/>
            <a:ext cx="8229600" cy="980728"/>
          </a:xfrm>
          <a:noFill/>
          <a:ln>
            <a:noFill/>
          </a:ln>
        </p:spPr>
        <p:style>
          <a:lnRef idx="1">
            <a:schemeClr val="accent3"/>
          </a:lnRef>
          <a:fillRef idx="2">
            <a:schemeClr val="accent3"/>
          </a:fillRef>
          <a:effectRef idx="1">
            <a:schemeClr val="accent3"/>
          </a:effectRef>
          <a:fontRef idx="minor">
            <a:schemeClr val="dk1"/>
          </a:fontRef>
        </p:style>
        <p:txBody>
          <a:bodyPr/>
          <a:lstStyle/>
          <a:p>
            <a:pPr algn="r"/>
            <a:r>
              <a:rPr lang="en-US" dirty="0" err="1">
                <a:solidFill>
                  <a:srgbClr val="002060"/>
                </a:solidFill>
                <a:effectLst/>
                <a:latin typeface="Arial Rounded MT Bold" pitchFamily="34" charset="0"/>
              </a:rPr>
              <a:t>Ilustrasi</a:t>
            </a:r>
            <a:r>
              <a:rPr lang="en-US" dirty="0">
                <a:solidFill>
                  <a:srgbClr val="002060"/>
                </a:solidFill>
                <a:effectLst/>
                <a:latin typeface="Arial Rounded MT Bold" pitchFamily="34" charset="0"/>
              </a:rPr>
              <a:t> </a:t>
            </a:r>
            <a:r>
              <a:rPr lang="en-US" dirty="0" err="1">
                <a:solidFill>
                  <a:srgbClr val="002060"/>
                </a:solidFill>
                <a:effectLst/>
                <a:latin typeface="Arial Rounded MT Bold" pitchFamily="34" charset="0"/>
              </a:rPr>
              <a:t>proses</a:t>
            </a:r>
            <a:r>
              <a:rPr lang="en-US" dirty="0">
                <a:solidFill>
                  <a:srgbClr val="002060"/>
                </a:solidFill>
                <a:effectLst/>
                <a:latin typeface="Arial Rounded MT Bold" pitchFamily="34" charset="0"/>
              </a:rPr>
              <a:t> </a:t>
            </a:r>
            <a:r>
              <a:rPr lang="en-US" dirty="0" err="1">
                <a:solidFill>
                  <a:srgbClr val="002060"/>
                </a:solidFill>
                <a:effectLst/>
                <a:latin typeface="Arial Rounded MT Bold" pitchFamily="34" charset="0"/>
              </a:rPr>
              <a:t>komunikasi</a:t>
            </a:r>
            <a:endParaRPr lang="en-US" dirty="0">
              <a:solidFill>
                <a:srgbClr val="002060"/>
              </a:solidFill>
              <a:effectLst/>
              <a:latin typeface="Arial Rounded MT Bold" pitchFamily="34" charset="0"/>
            </a:endParaRPr>
          </a:p>
        </p:txBody>
      </p:sp>
      <p:sp>
        <p:nvSpPr>
          <p:cNvPr id="1027" name="Oval 3"/>
          <p:cNvSpPr>
            <a:spLocks noChangeArrowheads="1"/>
          </p:cNvSpPr>
          <p:nvPr/>
        </p:nvSpPr>
        <p:spPr bwMode="auto">
          <a:xfrm>
            <a:off x="928662" y="1785926"/>
            <a:ext cx="2037170" cy="1392244"/>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err="1">
                <a:ln>
                  <a:noFill/>
                </a:ln>
                <a:solidFill>
                  <a:schemeClr val="tx1"/>
                </a:solidFill>
                <a:effectLst/>
                <a:latin typeface="Calibri" pitchFamily="34" charset="0"/>
              </a:rPr>
              <a:t>Pengirim</a:t>
            </a:r>
            <a:endParaRPr kumimoji="0" lang="en-US" sz="2400" b="0" i="0" u="none" strike="noStrike" cap="none" normalizeH="0" baseline="0" dirty="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lang="en-US" sz="2400" dirty="0" err="1">
                <a:solidFill>
                  <a:schemeClr val="tx1"/>
                </a:solidFill>
                <a:latin typeface="Calibri" pitchFamily="34" charset="0"/>
              </a:rPr>
              <a:t>P</a:t>
            </a:r>
            <a:r>
              <a:rPr kumimoji="0" lang="en-US" sz="2400" b="0" i="0" u="none" strike="noStrike" cap="none" normalizeH="0" baseline="0" dirty="0" err="1">
                <a:ln>
                  <a:noFill/>
                </a:ln>
                <a:solidFill>
                  <a:schemeClr val="tx1"/>
                </a:solidFill>
                <a:effectLst/>
                <a:latin typeface="Calibri" pitchFamily="34" charset="0"/>
              </a:rPr>
              <a:t>esan</a:t>
            </a:r>
            <a:endParaRPr kumimoji="0" lang="en-US" sz="4800" b="0" i="0" u="none" strike="noStrike" cap="none" normalizeH="0" baseline="0" dirty="0">
              <a:ln>
                <a:noFill/>
              </a:ln>
              <a:solidFill>
                <a:schemeClr val="tx1"/>
              </a:solidFill>
              <a:effectLst/>
              <a:latin typeface="Arial" pitchFamily="34" charset="0"/>
            </a:endParaRPr>
          </a:p>
        </p:txBody>
      </p:sp>
      <p:sp>
        <p:nvSpPr>
          <p:cNvPr id="1028" name="Rectangle 4"/>
          <p:cNvSpPr>
            <a:spLocks noChangeArrowheads="1"/>
          </p:cNvSpPr>
          <p:nvPr/>
        </p:nvSpPr>
        <p:spPr bwMode="auto">
          <a:xfrm>
            <a:off x="3684034" y="1921534"/>
            <a:ext cx="1869403" cy="118883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200000"/>
              </a:lnSpc>
              <a:spcBef>
                <a:spcPts val="1200"/>
              </a:spcBef>
              <a:spcAft>
                <a:spcPts val="600"/>
              </a:spcAft>
              <a:buClrTx/>
              <a:buSzTx/>
              <a:buFontTx/>
              <a:buNone/>
              <a:tabLst/>
            </a:pPr>
            <a:r>
              <a:rPr kumimoji="0" lang="en-US" sz="3200" b="1" i="0" u="none" strike="noStrike" cap="none" normalizeH="0" baseline="0" dirty="0">
                <a:ln>
                  <a:noFill/>
                </a:ln>
                <a:solidFill>
                  <a:schemeClr val="tx1"/>
                </a:solidFill>
                <a:effectLst/>
                <a:latin typeface="Calibri" pitchFamily="34" charset="0"/>
              </a:rPr>
              <a:t>PESAN</a:t>
            </a:r>
            <a:endParaRPr kumimoji="0" lang="en-US" sz="4800" b="0" i="0" u="none" strike="noStrike" cap="none" normalizeH="0" baseline="0" dirty="0">
              <a:ln>
                <a:noFill/>
              </a:ln>
              <a:solidFill>
                <a:schemeClr val="tx1"/>
              </a:solidFill>
              <a:effectLst/>
              <a:latin typeface="Arial" pitchFamily="34" charset="0"/>
            </a:endParaRPr>
          </a:p>
        </p:txBody>
      </p:sp>
      <p:sp>
        <p:nvSpPr>
          <p:cNvPr id="1029" name="Oval 5"/>
          <p:cNvSpPr>
            <a:spLocks noChangeArrowheads="1"/>
          </p:cNvSpPr>
          <p:nvPr/>
        </p:nvSpPr>
        <p:spPr bwMode="auto">
          <a:xfrm>
            <a:off x="6178168" y="1785926"/>
            <a:ext cx="2037170" cy="1256636"/>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a:ln>
                  <a:noFill/>
                </a:ln>
                <a:solidFill>
                  <a:schemeClr val="tx1"/>
                </a:solidFill>
                <a:effectLst/>
                <a:latin typeface="Calibri" pitchFamily="34" charset="0"/>
              </a:rPr>
              <a:t>Penerima pesan</a:t>
            </a:r>
            <a:endParaRPr kumimoji="0" lang="en-US" sz="4800" b="0" i="0" u="none" strike="noStrike" cap="none" normalizeH="0" baseline="0">
              <a:ln>
                <a:noFill/>
              </a:ln>
              <a:solidFill>
                <a:schemeClr val="tx1"/>
              </a:solidFill>
              <a:effectLst/>
              <a:latin typeface="Arial" pitchFamily="34" charset="0"/>
            </a:endParaRPr>
          </a:p>
        </p:txBody>
      </p:sp>
      <p:cxnSp>
        <p:nvCxnSpPr>
          <p:cNvPr id="1030" name="AutoShape 6"/>
          <p:cNvCxnSpPr>
            <a:cxnSpLocks noChangeShapeType="1"/>
          </p:cNvCxnSpPr>
          <p:nvPr/>
        </p:nvCxnSpPr>
        <p:spPr bwMode="auto">
          <a:xfrm>
            <a:off x="2977815" y="2434585"/>
            <a:ext cx="718202" cy="33902"/>
          </a:xfrm>
          <a:prstGeom prst="straightConnector1">
            <a:avLst/>
          </a:prstGeom>
          <a:noFill/>
          <a:ln w="76200">
            <a:solidFill>
              <a:srgbClr val="002060"/>
            </a:solidFill>
            <a:round/>
            <a:headEnd/>
            <a:tailEnd type="triangle" w="med" len="med"/>
          </a:ln>
        </p:spPr>
      </p:cxnSp>
      <p:cxnSp>
        <p:nvCxnSpPr>
          <p:cNvPr id="1031" name="AutoShape 7"/>
          <p:cNvCxnSpPr>
            <a:cxnSpLocks noChangeShapeType="1"/>
          </p:cNvCxnSpPr>
          <p:nvPr/>
        </p:nvCxnSpPr>
        <p:spPr bwMode="auto">
          <a:xfrm>
            <a:off x="5553436" y="2432325"/>
            <a:ext cx="624732" cy="2260"/>
          </a:xfrm>
          <a:prstGeom prst="straightConnector1">
            <a:avLst/>
          </a:prstGeom>
          <a:noFill/>
          <a:ln w="76200">
            <a:solidFill>
              <a:srgbClr val="002060"/>
            </a:solidFill>
            <a:round/>
            <a:headEnd/>
            <a:tailEnd type="triangle" w="med" len="med"/>
          </a:ln>
        </p:spPr>
      </p:cxnSp>
      <p:sp>
        <p:nvSpPr>
          <p:cNvPr id="9" name="Rectangle 8"/>
          <p:cNvSpPr/>
          <p:nvPr/>
        </p:nvSpPr>
        <p:spPr>
          <a:xfrm>
            <a:off x="508000" y="3571876"/>
            <a:ext cx="7924800" cy="2308324"/>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id-ID" sz="2400" dirty="0">
                <a:solidFill>
                  <a:srgbClr val="002060"/>
                </a:solidFill>
              </a:rPr>
              <a:t>Namun demikian, bisa terjadi proses komunikasi mengalami hambatan, artinya tidak selamanya pesan yang disampaikan oleh pengirim pesan mudah diterima oleh penerima pesan. Bahkan ada kalanya pesan yang diterima tidak sesuai dengan maksud yang disampaikan. Inilah yang dimaksud dengan </a:t>
            </a:r>
            <a:r>
              <a:rPr lang="id-ID" sz="2400" b="1" dirty="0">
                <a:solidFill>
                  <a:srgbClr val="002060"/>
                </a:solidFill>
              </a:rPr>
              <a:t>kesalahan dalam komunikasi</a:t>
            </a:r>
            <a:r>
              <a:rPr lang="id-ID" sz="2400">
                <a:solidFill>
                  <a:srgbClr val="002060"/>
                </a:solidFill>
              </a:rPr>
              <a:t>. </a:t>
            </a:r>
            <a:endParaRPr lang="en-US" sz="2400" dirty="0">
              <a:solidFill>
                <a:srgbClr val="00206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3832"/>
            <a:ext cx="8229600" cy="1143000"/>
          </a:xfrm>
        </p:spPr>
        <p:txBody>
          <a:bodyPr>
            <a:noAutofit/>
          </a:bodyPr>
          <a:lstStyle/>
          <a:p>
            <a:r>
              <a:rPr lang="id-ID" sz="2400" dirty="0">
                <a:solidFill>
                  <a:srgbClr val="002060"/>
                </a:solidFill>
                <a:effectLst/>
                <a:latin typeface="Arial Rounded MT Bold" pitchFamily="34" charset="0"/>
              </a:rPr>
              <a:t>Oleh sebab itu, bagan komunikasi ditambah dengan unsur media dapat dilihar pada gambar </a:t>
            </a:r>
            <a:endParaRPr lang="en-US" sz="2400" dirty="0">
              <a:solidFill>
                <a:srgbClr val="002060"/>
              </a:solidFill>
              <a:effectLst/>
              <a:latin typeface="Arial Rounded MT Bold" pitchFamily="34" charset="0"/>
            </a:endParaRPr>
          </a:p>
        </p:txBody>
      </p:sp>
      <p:sp>
        <p:nvSpPr>
          <p:cNvPr id="2051" name="Oval 3"/>
          <p:cNvSpPr>
            <a:spLocks noChangeArrowheads="1"/>
          </p:cNvSpPr>
          <p:nvPr/>
        </p:nvSpPr>
        <p:spPr bwMode="auto">
          <a:xfrm>
            <a:off x="943177" y="2345182"/>
            <a:ext cx="1803024" cy="1714512"/>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a:ln>
                  <a:noFill/>
                </a:ln>
                <a:solidFill>
                  <a:schemeClr val="tx1"/>
                </a:solidFill>
                <a:effectLst/>
                <a:latin typeface="Calibri" pitchFamily="34" charset="0"/>
              </a:rPr>
              <a:t>Pengiriman</a:t>
            </a:r>
            <a:r>
              <a:rPr kumimoji="0" lang="en-US" sz="2000" b="1" i="0" u="none" strike="noStrike" cap="none" normalizeH="0" baseline="0">
                <a:ln>
                  <a:noFill/>
                </a:ln>
                <a:solidFill>
                  <a:schemeClr val="tx1"/>
                </a:solidFill>
                <a:effectLst/>
                <a:latin typeface="Calibri" pitchFamily="34" charset="0"/>
              </a:rPr>
              <a:t> </a:t>
            </a:r>
            <a:endParaRPr kumimoji="0" lang="en-US" sz="2000" b="1" i="0" u="none" strike="noStrike" cap="none" normalizeH="0" baseline="0" dirty="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a:ln>
                  <a:noFill/>
                </a:ln>
                <a:solidFill>
                  <a:schemeClr val="tx1"/>
                </a:solidFill>
                <a:effectLst/>
                <a:latin typeface="Calibri" pitchFamily="34" charset="0"/>
              </a:rPr>
              <a:t>pesan</a:t>
            </a:r>
            <a:endParaRPr kumimoji="0" lang="en-US" sz="4800" b="1" i="0" u="none" strike="noStrike" cap="none" normalizeH="0" baseline="0" dirty="0">
              <a:ln>
                <a:noFill/>
              </a:ln>
              <a:solidFill>
                <a:schemeClr val="tx1"/>
              </a:solidFill>
              <a:effectLst/>
              <a:latin typeface="Arial" pitchFamily="34" charset="0"/>
            </a:endParaRPr>
          </a:p>
        </p:txBody>
      </p:sp>
      <p:sp>
        <p:nvSpPr>
          <p:cNvPr id="2052" name="Rectangle 4"/>
          <p:cNvSpPr>
            <a:spLocks noChangeArrowheads="1"/>
          </p:cNvSpPr>
          <p:nvPr/>
        </p:nvSpPr>
        <p:spPr bwMode="auto">
          <a:xfrm>
            <a:off x="3203619" y="2339802"/>
            <a:ext cx="1138285" cy="146401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400" b="1" i="0" u="none" strike="noStrike" cap="none" normalizeH="0" baseline="0" dirty="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a:ln>
                  <a:noFill/>
                </a:ln>
                <a:solidFill>
                  <a:schemeClr val="tx1"/>
                </a:solidFill>
                <a:effectLst/>
                <a:latin typeface="Calibri" pitchFamily="34" charset="0"/>
              </a:rPr>
              <a:t>PESAN</a:t>
            </a:r>
            <a:endParaRPr kumimoji="0" lang="en-US" sz="4000" b="0" i="0" u="none" strike="noStrike" cap="none" normalizeH="0" baseline="0" dirty="0">
              <a:ln>
                <a:noFill/>
              </a:ln>
              <a:solidFill>
                <a:schemeClr val="tx1"/>
              </a:solidFill>
              <a:effectLst/>
              <a:latin typeface="Arial" pitchFamily="34" charset="0"/>
            </a:endParaRPr>
          </a:p>
        </p:txBody>
      </p:sp>
      <p:sp>
        <p:nvSpPr>
          <p:cNvPr id="2053" name="Oval 5"/>
          <p:cNvSpPr>
            <a:spLocks noChangeArrowheads="1"/>
          </p:cNvSpPr>
          <p:nvPr/>
        </p:nvSpPr>
        <p:spPr bwMode="auto">
          <a:xfrm>
            <a:off x="6410340" y="2214554"/>
            <a:ext cx="1876436" cy="1714512"/>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a:ln>
                  <a:noFill/>
                </a:ln>
                <a:solidFill>
                  <a:schemeClr val="tx1"/>
                </a:solidFill>
                <a:effectLst/>
                <a:latin typeface="Calibri" pitchFamily="34" charset="0"/>
              </a:rPr>
              <a:t>Penerima</a:t>
            </a:r>
            <a:r>
              <a:rPr kumimoji="0" lang="en-US" sz="2000" b="0" i="0" u="none" strike="noStrike" cap="none" normalizeH="0" baseline="0" dirty="0">
                <a:ln>
                  <a:noFill/>
                </a:ln>
                <a:solidFill>
                  <a:schemeClr val="tx1"/>
                </a:solidFill>
                <a:effectLst/>
                <a:latin typeface="Calibri" pitchFamily="34" charset="0"/>
              </a:rPr>
              <a:t> </a:t>
            </a:r>
            <a:r>
              <a:rPr kumimoji="0" lang="en-US" sz="2000" b="0" i="0" u="none" strike="noStrike" cap="none" normalizeH="0" baseline="0" dirty="0" err="1">
                <a:ln>
                  <a:noFill/>
                </a:ln>
                <a:solidFill>
                  <a:schemeClr val="tx1"/>
                </a:solidFill>
                <a:effectLst/>
                <a:latin typeface="Calibri" pitchFamily="34" charset="0"/>
              </a:rPr>
              <a:t>pesan</a:t>
            </a:r>
            <a:endParaRPr kumimoji="0" lang="en-US" sz="4800" b="0" i="0" u="none" strike="noStrike" cap="none" normalizeH="0" baseline="0" dirty="0">
              <a:ln>
                <a:noFill/>
              </a:ln>
              <a:solidFill>
                <a:schemeClr val="tx1"/>
              </a:solidFill>
              <a:effectLst/>
              <a:latin typeface="Arial" pitchFamily="34" charset="0"/>
            </a:endParaRPr>
          </a:p>
        </p:txBody>
      </p:sp>
      <p:cxnSp>
        <p:nvCxnSpPr>
          <p:cNvPr id="2054" name="AutoShape 6"/>
          <p:cNvCxnSpPr>
            <a:cxnSpLocks noChangeShapeType="1"/>
          </p:cNvCxnSpPr>
          <p:nvPr/>
        </p:nvCxnSpPr>
        <p:spPr bwMode="auto">
          <a:xfrm>
            <a:off x="2731686" y="3013361"/>
            <a:ext cx="471933" cy="41749"/>
          </a:xfrm>
          <a:prstGeom prst="straightConnector1">
            <a:avLst/>
          </a:prstGeom>
          <a:ln w="76200">
            <a:headEnd/>
            <a:tailEnd type="triangle" w="med" len="med"/>
          </a:ln>
        </p:spPr>
        <p:style>
          <a:lnRef idx="1">
            <a:schemeClr val="accent5"/>
          </a:lnRef>
          <a:fillRef idx="2">
            <a:schemeClr val="accent5"/>
          </a:fillRef>
          <a:effectRef idx="1">
            <a:schemeClr val="accent5"/>
          </a:effectRef>
          <a:fontRef idx="minor">
            <a:schemeClr val="dk1"/>
          </a:fontRef>
        </p:style>
      </p:cxnSp>
      <p:cxnSp>
        <p:nvCxnSpPr>
          <p:cNvPr id="2055" name="AutoShape 7"/>
          <p:cNvCxnSpPr>
            <a:cxnSpLocks noChangeShapeType="1"/>
          </p:cNvCxnSpPr>
          <p:nvPr/>
        </p:nvCxnSpPr>
        <p:spPr bwMode="auto">
          <a:xfrm>
            <a:off x="5779483" y="3055110"/>
            <a:ext cx="630857" cy="2783"/>
          </a:xfrm>
          <a:prstGeom prst="straightConnector1">
            <a:avLst/>
          </a:prstGeom>
          <a:ln w="76200">
            <a:headEnd/>
            <a:tailEnd type="triangle" w="med" len="med"/>
          </a:ln>
        </p:spPr>
        <p:style>
          <a:lnRef idx="1">
            <a:schemeClr val="accent5"/>
          </a:lnRef>
          <a:fillRef idx="2">
            <a:schemeClr val="accent5"/>
          </a:fillRef>
          <a:effectRef idx="1">
            <a:schemeClr val="accent5"/>
          </a:effectRef>
          <a:fontRef idx="minor">
            <a:schemeClr val="dk1"/>
          </a:fontRef>
        </p:style>
      </p:cxnSp>
      <p:sp>
        <p:nvSpPr>
          <p:cNvPr id="2056" name="Rectangle 8"/>
          <p:cNvSpPr>
            <a:spLocks noChangeArrowheads="1"/>
          </p:cNvSpPr>
          <p:nvPr/>
        </p:nvSpPr>
        <p:spPr bwMode="auto">
          <a:xfrm>
            <a:off x="4932425" y="2342586"/>
            <a:ext cx="1138285" cy="1464015"/>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800" b="1" i="0" u="none" strike="noStrike" cap="none" normalizeH="0" baseline="0" dirty="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a:ln>
                  <a:noFill/>
                </a:ln>
                <a:solidFill>
                  <a:schemeClr val="tx1"/>
                </a:solidFill>
                <a:effectLst/>
                <a:latin typeface="Calibri" pitchFamily="34" charset="0"/>
              </a:rPr>
              <a:t>Media</a:t>
            </a:r>
            <a:endParaRPr kumimoji="0" lang="en-US" sz="4400" b="1" i="0" u="none" strike="noStrike" cap="none" normalizeH="0" baseline="0" dirty="0">
              <a:ln>
                <a:noFill/>
              </a:ln>
              <a:solidFill>
                <a:schemeClr val="tx1"/>
              </a:solidFill>
              <a:effectLst/>
              <a:latin typeface="Arial" pitchFamily="34" charset="0"/>
            </a:endParaRPr>
          </a:p>
        </p:txBody>
      </p:sp>
      <p:cxnSp>
        <p:nvCxnSpPr>
          <p:cNvPr id="2057" name="AutoShape 9"/>
          <p:cNvCxnSpPr>
            <a:cxnSpLocks noChangeShapeType="1"/>
          </p:cNvCxnSpPr>
          <p:nvPr/>
        </p:nvCxnSpPr>
        <p:spPr bwMode="auto">
          <a:xfrm>
            <a:off x="4341904" y="3057894"/>
            <a:ext cx="590521" cy="0"/>
          </a:xfrm>
          <a:prstGeom prst="straightConnector1">
            <a:avLst/>
          </a:prstGeom>
          <a:ln w="76200">
            <a:headEnd/>
            <a:tailEnd type="triangle" w="med" len="med"/>
          </a:ln>
        </p:spPr>
        <p:style>
          <a:lnRef idx="1">
            <a:schemeClr val="accent5"/>
          </a:lnRef>
          <a:fillRef idx="2">
            <a:schemeClr val="accent5"/>
          </a:fillRef>
          <a:effectRef idx="1">
            <a:schemeClr val="accent5"/>
          </a:effectRef>
          <a:fontRef idx="minor">
            <a:schemeClr val="dk1"/>
          </a:fontRef>
        </p:style>
      </p:cxnSp>
      <p:sp>
        <p:nvSpPr>
          <p:cNvPr id="11" name="Rectangle 10"/>
          <p:cNvSpPr/>
          <p:nvPr/>
        </p:nvSpPr>
        <p:spPr>
          <a:xfrm>
            <a:off x="1785918" y="4786322"/>
            <a:ext cx="5643602" cy="1077218"/>
          </a:xfrm>
          <a:prstGeom prst="rect">
            <a:avLst/>
          </a:prstGeom>
        </p:spPr>
        <p:txBody>
          <a:bodyPr wrap="square">
            <a:spAutoFit/>
          </a:bodyPr>
          <a:lstStyle/>
          <a:p>
            <a:pPr algn="ctr"/>
            <a:r>
              <a:rPr lang="id-ID" sz="3200" dirty="0">
                <a:latin typeface="Arial" pitchFamily="34" charset="0"/>
                <a:cs typeface="Arial" pitchFamily="34" charset="0"/>
              </a:rPr>
              <a:t>Inilah </a:t>
            </a:r>
            <a:r>
              <a:rPr lang="en-US" sz="3200" dirty="0" err="1">
                <a:latin typeface="Arial" pitchFamily="34" charset="0"/>
                <a:cs typeface="Arial" pitchFamily="34" charset="0"/>
              </a:rPr>
              <a:t>sebenarnya</a:t>
            </a:r>
            <a:r>
              <a:rPr lang="en-US" sz="3200" dirty="0">
                <a:latin typeface="Arial" pitchFamily="34" charset="0"/>
                <a:cs typeface="Arial" pitchFamily="34" charset="0"/>
              </a:rPr>
              <a:t> </a:t>
            </a:r>
            <a:r>
              <a:rPr lang="id-ID" sz="3200">
                <a:latin typeface="Arial" pitchFamily="34" charset="0"/>
                <a:cs typeface="Arial" pitchFamily="34" charset="0"/>
              </a:rPr>
              <a:t>hakekat dari </a:t>
            </a:r>
            <a:r>
              <a:rPr lang="id-ID" sz="3200" dirty="0">
                <a:latin typeface="Arial" pitchFamily="34" charset="0"/>
                <a:cs typeface="Arial" pitchFamily="34" charset="0"/>
              </a:rPr>
              <a:t>media pembelajaran.</a:t>
            </a:r>
            <a:endParaRPr lang="en-US" sz="3200" dirty="0">
              <a:latin typeface="Arial" pitchFamily="34" charset="0"/>
              <a:cs typeface="Arial" pitchFamily="34"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TotalTime>
  <Words>881</Words>
  <Application>Microsoft Office PowerPoint</Application>
  <PresentationFormat>On-screen Show (4:3)</PresentationFormat>
  <Paragraphs>106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Narrow</vt:lpstr>
      <vt:lpstr>Arial Rounded MT Bold</vt:lpstr>
      <vt:lpstr>Calibri</vt:lpstr>
      <vt:lpstr>Wingdings</vt:lpstr>
      <vt:lpstr>Office Theme</vt:lpstr>
      <vt:lpstr>HAKEKAT &amp; KEDUDUKAN MEDIA</vt:lpstr>
      <vt:lpstr>Pembelajaran sebagai Sistem</vt:lpstr>
      <vt:lpstr>Pembelajaran sebagai Sistem</vt:lpstr>
      <vt:lpstr>Pembelajaran sebagai Sistem</vt:lpstr>
      <vt:lpstr>Pembelajaran sebagai Sistem</vt:lpstr>
      <vt:lpstr>Proses komunikasi dalam pembelajaran</vt:lpstr>
      <vt:lpstr>Proses komunikasi dalam pembelajaran</vt:lpstr>
      <vt:lpstr>Ilustrasi proses komunikasi</vt:lpstr>
      <vt:lpstr>Oleh sebab itu, bagan komunikasi ditambah dengan unsur media dapat dilihar pada gambar </vt:lpstr>
      <vt:lpstr>Definisi Media Ajar</vt:lpstr>
      <vt:lpstr>Definisi Media Ajar</vt:lpstr>
      <vt:lpstr>Definisi Media Ajar</vt:lpstr>
      <vt:lpstr>Definisi Media Ajar</vt:lpstr>
      <vt:lpstr>Kedudukan Media dalam Sistem Pembelajaran</vt:lpstr>
      <vt:lpstr>Kedudukan Media dalam Sistem Pembelajaran</vt:lpstr>
      <vt:lpstr>Fungsi media pembelajaran</vt:lpstr>
      <vt:lpstr>Fungsi media pembelajaran</vt:lpstr>
      <vt:lpstr>Fungsi media pembelajaran</vt:lpstr>
      <vt:lpstr>Fungsi media pembelajaran</vt:lpstr>
      <vt:lpstr>Fungsi media pembelajaran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m.masykuri</dc:creator>
  <cp:lastModifiedBy>sarwanto_fkip -</cp:lastModifiedBy>
  <cp:revision>63</cp:revision>
  <dcterms:created xsi:type="dcterms:W3CDTF">2010-09-19T19:29:24Z</dcterms:created>
  <dcterms:modified xsi:type="dcterms:W3CDTF">2019-09-06T07:01:29Z</dcterms:modified>
</cp:coreProperties>
</file>