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0" r:id="rId6"/>
    <p:sldId id="261" r:id="rId7"/>
    <p:sldId id="262" r:id="rId8"/>
    <p:sldId id="263" r:id="rId9"/>
    <p:sldId id="264" r:id="rId10"/>
    <p:sldId id="278" r:id="rId11"/>
    <p:sldId id="279" r:id="rId12"/>
    <p:sldId id="280" r:id="rId13"/>
    <p:sldId id="265" r:id="rId14"/>
    <p:sldId id="266" r:id="rId15"/>
    <p:sldId id="282" r:id="rId16"/>
    <p:sldId id="267" r:id="rId17"/>
    <p:sldId id="268" r:id="rId18"/>
    <p:sldId id="269" r:id="rId19"/>
    <p:sldId id="270" r:id="rId20"/>
    <p:sldId id="272" r:id="rId21"/>
    <p:sldId id="273" r:id="rId22"/>
    <p:sldId id="274" r:id="rId23"/>
    <p:sldId id="275" r:id="rId24"/>
    <p:sldId id="276" r:id="rId25"/>
    <p:sldId id="277" r:id="rId2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2" d="100"/>
          <a:sy n="72" d="100"/>
        </p:scale>
        <p:origin x="-1326" y="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9C44BF-B4BC-43BD-8DAD-D17BC1C4604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d-ID"/>
        </a:p>
      </dgm:t>
    </dgm:pt>
    <dgm:pt modelId="{F70B120A-83FB-431E-BBF2-838DDA7FC411}">
      <dgm:prSet phldrT="[Text]" custT="1"/>
      <dgm:spPr/>
      <dgm:t>
        <a:bodyPr/>
        <a:lstStyle/>
        <a:p>
          <a:r>
            <a:rPr lang="id-ID" sz="2800" dirty="0" smtClean="0"/>
            <a:t>Pertanian dalam arti sempit</a:t>
          </a:r>
          <a:endParaRPr lang="id-ID" sz="2800" dirty="0"/>
        </a:p>
      </dgm:t>
    </dgm:pt>
    <dgm:pt modelId="{8DA9E7F8-DAF2-479F-B27C-77E8A3EA8529}" type="parTrans" cxnId="{E5189B56-37DD-43E2-B99A-EB3BA6B068C6}">
      <dgm:prSet/>
      <dgm:spPr/>
      <dgm:t>
        <a:bodyPr/>
        <a:lstStyle/>
        <a:p>
          <a:endParaRPr lang="id-ID"/>
        </a:p>
      </dgm:t>
    </dgm:pt>
    <dgm:pt modelId="{29B60C8A-6340-4684-AE57-AE818AC372AF}" type="sibTrans" cxnId="{E5189B56-37DD-43E2-B99A-EB3BA6B068C6}">
      <dgm:prSet/>
      <dgm:spPr/>
      <dgm:t>
        <a:bodyPr/>
        <a:lstStyle/>
        <a:p>
          <a:endParaRPr lang="id-ID"/>
        </a:p>
      </dgm:t>
    </dgm:pt>
    <dgm:pt modelId="{24E4AC84-BD9F-435D-97B0-39C4A526A97D}">
      <dgm:prSet phldrT="[Text]" custT="1"/>
      <dgm:spPr/>
      <dgm:t>
        <a:bodyPr/>
        <a:lstStyle/>
        <a:p>
          <a:r>
            <a:rPr lang="id-ID" sz="2400" dirty="0" smtClean="0"/>
            <a:t>Usaha pertanian keluarga dimana diproduksi bahan makanan utama seperti beras, palawija, dan tan hortikultura</a:t>
          </a:r>
          <a:endParaRPr lang="id-ID" sz="2400" dirty="0"/>
        </a:p>
      </dgm:t>
    </dgm:pt>
    <dgm:pt modelId="{A509EDC7-1BF5-47DD-9083-D9072AE09F8A}" type="parTrans" cxnId="{57728279-04E4-4EAC-9B60-F9CDBE26782C}">
      <dgm:prSet/>
      <dgm:spPr/>
      <dgm:t>
        <a:bodyPr/>
        <a:lstStyle/>
        <a:p>
          <a:endParaRPr lang="id-ID"/>
        </a:p>
      </dgm:t>
    </dgm:pt>
    <dgm:pt modelId="{D9650F4C-B252-4546-8FC5-306C631B0031}" type="sibTrans" cxnId="{57728279-04E4-4EAC-9B60-F9CDBE26782C}">
      <dgm:prSet/>
      <dgm:spPr/>
      <dgm:t>
        <a:bodyPr/>
        <a:lstStyle/>
        <a:p>
          <a:endParaRPr lang="id-ID"/>
        </a:p>
      </dgm:t>
    </dgm:pt>
    <dgm:pt modelId="{8C554987-42D2-4FD5-869F-90FEEF011A13}">
      <dgm:prSet phldrT="[Text]" custT="1"/>
      <dgm:spPr/>
      <dgm:t>
        <a:bodyPr/>
        <a:lstStyle/>
        <a:p>
          <a:r>
            <a:rPr lang="id-ID" sz="2400" dirty="0" smtClean="0"/>
            <a:t>Ditinjau dari segi ekonomi, pertanian rakyat sbg pertanian keluarga (pertanian subsiten)</a:t>
          </a:r>
          <a:endParaRPr lang="id-ID" sz="2400" dirty="0"/>
        </a:p>
      </dgm:t>
    </dgm:pt>
    <dgm:pt modelId="{DFFCC7A0-8567-4C5E-83A7-ED254CEE7C53}" type="parTrans" cxnId="{59BD9910-6800-411D-B972-C175D47EB2FC}">
      <dgm:prSet/>
      <dgm:spPr/>
      <dgm:t>
        <a:bodyPr/>
        <a:lstStyle/>
        <a:p>
          <a:endParaRPr lang="id-ID"/>
        </a:p>
      </dgm:t>
    </dgm:pt>
    <dgm:pt modelId="{7741D242-7BC5-4945-90BF-BE91E25E5886}" type="sibTrans" cxnId="{59BD9910-6800-411D-B972-C175D47EB2FC}">
      <dgm:prSet/>
      <dgm:spPr/>
      <dgm:t>
        <a:bodyPr/>
        <a:lstStyle/>
        <a:p>
          <a:endParaRPr lang="id-ID"/>
        </a:p>
      </dgm:t>
    </dgm:pt>
    <dgm:pt modelId="{03C1AFBF-46B6-4792-B5F4-A4E770C131C9}" type="pres">
      <dgm:prSet presAssocID="{729C44BF-B4BC-43BD-8DAD-D17BC1C4604E}" presName="linear" presStyleCnt="0">
        <dgm:presLayoutVars>
          <dgm:animLvl val="lvl"/>
          <dgm:resizeHandles val="exact"/>
        </dgm:presLayoutVars>
      </dgm:prSet>
      <dgm:spPr/>
      <dgm:t>
        <a:bodyPr/>
        <a:lstStyle/>
        <a:p>
          <a:endParaRPr lang="id-ID"/>
        </a:p>
      </dgm:t>
    </dgm:pt>
    <dgm:pt modelId="{EF37D862-2F1A-481F-A69B-70500500D40C}" type="pres">
      <dgm:prSet presAssocID="{F70B120A-83FB-431E-BBF2-838DDA7FC411}" presName="parentText" presStyleLbl="node1" presStyleIdx="0" presStyleCnt="1" custLinFactNeighborY="-13782">
        <dgm:presLayoutVars>
          <dgm:chMax val="0"/>
          <dgm:bulletEnabled val="1"/>
        </dgm:presLayoutVars>
      </dgm:prSet>
      <dgm:spPr/>
      <dgm:t>
        <a:bodyPr/>
        <a:lstStyle/>
        <a:p>
          <a:endParaRPr lang="id-ID"/>
        </a:p>
      </dgm:t>
    </dgm:pt>
    <dgm:pt modelId="{9B2F5A59-99D8-435A-B4E0-316E1E092A14}" type="pres">
      <dgm:prSet presAssocID="{F70B120A-83FB-431E-BBF2-838DDA7FC411}" presName="childText" presStyleLbl="revTx" presStyleIdx="0" presStyleCnt="1" custLinFactNeighborX="-708" custLinFactNeighborY="-18818">
        <dgm:presLayoutVars>
          <dgm:bulletEnabled val="1"/>
        </dgm:presLayoutVars>
      </dgm:prSet>
      <dgm:spPr/>
      <dgm:t>
        <a:bodyPr/>
        <a:lstStyle/>
        <a:p>
          <a:endParaRPr lang="id-ID"/>
        </a:p>
      </dgm:t>
    </dgm:pt>
  </dgm:ptLst>
  <dgm:cxnLst>
    <dgm:cxn modelId="{59BD9910-6800-411D-B972-C175D47EB2FC}" srcId="{F70B120A-83FB-431E-BBF2-838DDA7FC411}" destId="{8C554987-42D2-4FD5-869F-90FEEF011A13}" srcOrd="1" destOrd="0" parTransId="{DFFCC7A0-8567-4C5E-83A7-ED254CEE7C53}" sibTransId="{7741D242-7BC5-4945-90BF-BE91E25E5886}"/>
    <dgm:cxn modelId="{E5189B56-37DD-43E2-B99A-EB3BA6B068C6}" srcId="{729C44BF-B4BC-43BD-8DAD-D17BC1C4604E}" destId="{F70B120A-83FB-431E-BBF2-838DDA7FC411}" srcOrd="0" destOrd="0" parTransId="{8DA9E7F8-DAF2-479F-B27C-77E8A3EA8529}" sibTransId="{29B60C8A-6340-4684-AE57-AE818AC372AF}"/>
    <dgm:cxn modelId="{1EA14856-FB10-49AC-B4B2-3ACF24128835}" type="presOf" srcId="{729C44BF-B4BC-43BD-8DAD-D17BC1C4604E}" destId="{03C1AFBF-46B6-4792-B5F4-A4E770C131C9}" srcOrd="0" destOrd="0" presId="urn:microsoft.com/office/officeart/2005/8/layout/vList2"/>
    <dgm:cxn modelId="{D4C482A2-FB18-42D5-93DA-2997A9AF308A}" type="presOf" srcId="{8C554987-42D2-4FD5-869F-90FEEF011A13}" destId="{9B2F5A59-99D8-435A-B4E0-316E1E092A14}" srcOrd="0" destOrd="1" presId="urn:microsoft.com/office/officeart/2005/8/layout/vList2"/>
    <dgm:cxn modelId="{28460BFB-1CDB-46AD-BF23-40AB66D307CF}" type="presOf" srcId="{24E4AC84-BD9F-435D-97B0-39C4A526A97D}" destId="{9B2F5A59-99D8-435A-B4E0-316E1E092A14}" srcOrd="0" destOrd="0" presId="urn:microsoft.com/office/officeart/2005/8/layout/vList2"/>
    <dgm:cxn modelId="{DA0A4291-08A6-4E50-A642-68F3C7DC30FC}" type="presOf" srcId="{F70B120A-83FB-431E-BBF2-838DDA7FC411}" destId="{EF37D862-2F1A-481F-A69B-70500500D40C}" srcOrd="0" destOrd="0" presId="urn:microsoft.com/office/officeart/2005/8/layout/vList2"/>
    <dgm:cxn modelId="{57728279-04E4-4EAC-9B60-F9CDBE26782C}" srcId="{F70B120A-83FB-431E-BBF2-838DDA7FC411}" destId="{24E4AC84-BD9F-435D-97B0-39C4A526A97D}" srcOrd="0" destOrd="0" parTransId="{A509EDC7-1BF5-47DD-9083-D9072AE09F8A}" sibTransId="{D9650F4C-B252-4546-8FC5-306C631B0031}"/>
    <dgm:cxn modelId="{4089B75F-ED8E-4BC2-BD0D-EE59CADEEBC2}" type="presParOf" srcId="{03C1AFBF-46B6-4792-B5F4-A4E770C131C9}" destId="{EF37D862-2F1A-481F-A69B-70500500D40C}" srcOrd="0" destOrd="0" presId="urn:microsoft.com/office/officeart/2005/8/layout/vList2"/>
    <dgm:cxn modelId="{1D2D2718-F3F8-4A89-AD5D-92910B93F377}" type="presParOf" srcId="{03C1AFBF-46B6-4792-B5F4-A4E770C131C9}" destId="{9B2F5A59-99D8-435A-B4E0-316E1E092A14}" srcOrd="1"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729C44BF-B4BC-43BD-8DAD-D17BC1C4604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d-ID"/>
        </a:p>
      </dgm:t>
    </dgm:pt>
    <dgm:pt modelId="{F70B120A-83FB-431E-BBF2-838DDA7FC411}">
      <dgm:prSet phldrT="[Text]"/>
      <dgm:spPr/>
      <dgm:t>
        <a:bodyPr/>
        <a:lstStyle/>
        <a:p>
          <a:r>
            <a:rPr lang="id-ID" dirty="0" smtClean="0"/>
            <a:t>Perusahaan pertanian</a:t>
          </a:r>
          <a:endParaRPr lang="id-ID" dirty="0"/>
        </a:p>
      </dgm:t>
    </dgm:pt>
    <dgm:pt modelId="{8DA9E7F8-DAF2-479F-B27C-77E8A3EA8529}" type="parTrans" cxnId="{E5189B56-37DD-43E2-B99A-EB3BA6B068C6}">
      <dgm:prSet/>
      <dgm:spPr/>
      <dgm:t>
        <a:bodyPr/>
        <a:lstStyle/>
        <a:p>
          <a:endParaRPr lang="id-ID"/>
        </a:p>
      </dgm:t>
    </dgm:pt>
    <dgm:pt modelId="{29B60C8A-6340-4684-AE57-AE818AC372AF}" type="sibTrans" cxnId="{E5189B56-37DD-43E2-B99A-EB3BA6B068C6}">
      <dgm:prSet/>
      <dgm:spPr/>
      <dgm:t>
        <a:bodyPr/>
        <a:lstStyle/>
        <a:p>
          <a:endParaRPr lang="id-ID"/>
        </a:p>
      </dgm:t>
    </dgm:pt>
    <dgm:pt modelId="{24E4AC84-BD9F-435D-97B0-39C4A526A97D}">
      <dgm:prSet phldrT="[Text]"/>
      <dgm:spPr/>
      <dgm:t>
        <a:bodyPr/>
        <a:lstStyle/>
        <a:p>
          <a:r>
            <a:rPr lang="id-ID" dirty="0" smtClean="0"/>
            <a:t>Adalah perusahaan pertanian untuk memproduksi hasil tertentu dg sistem pertanian seragam di bawah manajemen yg terpusat dg menggunakan berbagai metode ilmiah dan teknik pengolahan yg efisien</a:t>
          </a:r>
          <a:endParaRPr lang="id-ID" dirty="0"/>
        </a:p>
      </dgm:t>
    </dgm:pt>
    <dgm:pt modelId="{D9650F4C-B252-4546-8FC5-306C631B0031}" type="sibTrans" cxnId="{57728279-04E4-4EAC-9B60-F9CDBE26782C}">
      <dgm:prSet/>
      <dgm:spPr/>
      <dgm:t>
        <a:bodyPr/>
        <a:lstStyle/>
        <a:p>
          <a:endParaRPr lang="id-ID"/>
        </a:p>
      </dgm:t>
    </dgm:pt>
    <dgm:pt modelId="{A509EDC7-1BF5-47DD-9083-D9072AE09F8A}" type="parTrans" cxnId="{57728279-04E4-4EAC-9B60-F9CDBE26782C}">
      <dgm:prSet/>
      <dgm:spPr/>
      <dgm:t>
        <a:bodyPr/>
        <a:lstStyle/>
        <a:p>
          <a:endParaRPr lang="id-ID"/>
        </a:p>
      </dgm:t>
    </dgm:pt>
    <dgm:pt modelId="{146BC3DA-E7D1-4EAA-B7E2-E9FC2A9636FE}">
      <dgm:prSet phldrT="[Text]"/>
      <dgm:spPr/>
      <dgm:t>
        <a:bodyPr/>
        <a:lstStyle/>
        <a:p>
          <a:r>
            <a:rPr lang="id-ID" dirty="0" smtClean="0"/>
            <a:t>Contoh: perkebunan, perusahaan peternakan/perikanan, perusahaan eksploitasi hutan</a:t>
          </a:r>
          <a:endParaRPr lang="id-ID" dirty="0"/>
        </a:p>
      </dgm:t>
    </dgm:pt>
    <dgm:pt modelId="{D076F23E-1DE0-4AA0-9F9A-095F4DA6C357}" type="parTrans" cxnId="{5D86706D-FC8C-4A52-A296-EE50CDD5A67F}">
      <dgm:prSet/>
      <dgm:spPr/>
      <dgm:t>
        <a:bodyPr/>
        <a:lstStyle/>
        <a:p>
          <a:endParaRPr lang="id-ID"/>
        </a:p>
      </dgm:t>
    </dgm:pt>
    <dgm:pt modelId="{9EDB69E7-E53D-4287-B73D-0DB8B26C8CC2}" type="sibTrans" cxnId="{5D86706D-FC8C-4A52-A296-EE50CDD5A67F}">
      <dgm:prSet/>
      <dgm:spPr/>
      <dgm:t>
        <a:bodyPr/>
        <a:lstStyle/>
        <a:p>
          <a:endParaRPr lang="id-ID"/>
        </a:p>
      </dgm:t>
    </dgm:pt>
    <dgm:pt modelId="{53BAE5A0-3EEF-408C-8041-EA6973CCBDE7}">
      <dgm:prSet phldrT="[Text]"/>
      <dgm:spPr/>
      <dgm:t>
        <a:bodyPr/>
        <a:lstStyle/>
        <a:p>
          <a:r>
            <a:rPr lang="id-ID" dirty="0" smtClean="0"/>
            <a:t>Tujuan: mendapatkan keuntungan yg sebesar-besarnya</a:t>
          </a:r>
          <a:endParaRPr lang="id-ID" dirty="0"/>
        </a:p>
      </dgm:t>
    </dgm:pt>
    <dgm:pt modelId="{41050DE1-2248-4A66-948F-B8CDAF5179DE}" type="parTrans" cxnId="{2A644476-6C7F-4C00-B8DE-0C7A6F228CD9}">
      <dgm:prSet/>
      <dgm:spPr/>
      <dgm:t>
        <a:bodyPr/>
        <a:lstStyle/>
        <a:p>
          <a:endParaRPr lang="id-ID"/>
        </a:p>
      </dgm:t>
    </dgm:pt>
    <dgm:pt modelId="{C3851083-802D-4C76-B941-B21F5334F706}" type="sibTrans" cxnId="{2A644476-6C7F-4C00-B8DE-0C7A6F228CD9}">
      <dgm:prSet/>
      <dgm:spPr/>
      <dgm:t>
        <a:bodyPr/>
        <a:lstStyle/>
        <a:p>
          <a:endParaRPr lang="id-ID"/>
        </a:p>
      </dgm:t>
    </dgm:pt>
    <dgm:pt modelId="{0FA40FCA-0282-4188-B4EF-94A3AFBF059A}">
      <dgm:prSet phldrT="[Text]"/>
      <dgm:spPr/>
      <dgm:t>
        <a:bodyPr/>
        <a:lstStyle/>
        <a:p>
          <a:r>
            <a:rPr lang="id-ID" dirty="0" smtClean="0"/>
            <a:t>Diusahakan secara komersil</a:t>
          </a:r>
          <a:endParaRPr lang="id-ID" dirty="0"/>
        </a:p>
      </dgm:t>
    </dgm:pt>
    <dgm:pt modelId="{548C6594-43C6-4257-AD9E-92408F5ED11B}" type="parTrans" cxnId="{39E3C4B9-3909-4F57-AAD7-F9F1CDDE92F0}">
      <dgm:prSet/>
      <dgm:spPr/>
      <dgm:t>
        <a:bodyPr/>
        <a:lstStyle/>
        <a:p>
          <a:endParaRPr lang="id-ID"/>
        </a:p>
      </dgm:t>
    </dgm:pt>
    <dgm:pt modelId="{DCB13F1C-95CA-4534-9E4D-32491B781301}" type="sibTrans" cxnId="{39E3C4B9-3909-4F57-AAD7-F9F1CDDE92F0}">
      <dgm:prSet/>
      <dgm:spPr/>
      <dgm:t>
        <a:bodyPr/>
        <a:lstStyle/>
        <a:p>
          <a:endParaRPr lang="id-ID"/>
        </a:p>
      </dgm:t>
    </dgm:pt>
    <dgm:pt modelId="{03C1AFBF-46B6-4792-B5F4-A4E770C131C9}" type="pres">
      <dgm:prSet presAssocID="{729C44BF-B4BC-43BD-8DAD-D17BC1C4604E}" presName="linear" presStyleCnt="0">
        <dgm:presLayoutVars>
          <dgm:animLvl val="lvl"/>
          <dgm:resizeHandles val="exact"/>
        </dgm:presLayoutVars>
      </dgm:prSet>
      <dgm:spPr/>
      <dgm:t>
        <a:bodyPr/>
        <a:lstStyle/>
        <a:p>
          <a:endParaRPr lang="id-ID"/>
        </a:p>
      </dgm:t>
    </dgm:pt>
    <dgm:pt modelId="{EF37D862-2F1A-481F-A69B-70500500D40C}" type="pres">
      <dgm:prSet presAssocID="{F70B120A-83FB-431E-BBF2-838DDA7FC411}" presName="parentText" presStyleLbl="node1" presStyleIdx="0" presStyleCnt="1" custScaleX="85855" custScaleY="91789" custLinFactNeighborY="-6004">
        <dgm:presLayoutVars>
          <dgm:chMax val="0"/>
          <dgm:bulletEnabled val="1"/>
        </dgm:presLayoutVars>
      </dgm:prSet>
      <dgm:spPr/>
      <dgm:t>
        <a:bodyPr/>
        <a:lstStyle/>
        <a:p>
          <a:endParaRPr lang="id-ID"/>
        </a:p>
      </dgm:t>
    </dgm:pt>
    <dgm:pt modelId="{9B2F5A59-99D8-435A-B4E0-316E1E092A14}" type="pres">
      <dgm:prSet presAssocID="{F70B120A-83FB-431E-BBF2-838DDA7FC411}" presName="childText" presStyleLbl="revTx" presStyleIdx="0" presStyleCnt="1" custScaleY="54809" custLinFactNeighborY="-3940">
        <dgm:presLayoutVars>
          <dgm:bulletEnabled val="1"/>
        </dgm:presLayoutVars>
      </dgm:prSet>
      <dgm:spPr/>
      <dgm:t>
        <a:bodyPr/>
        <a:lstStyle/>
        <a:p>
          <a:endParaRPr lang="id-ID"/>
        </a:p>
      </dgm:t>
    </dgm:pt>
  </dgm:ptLst>
  <dgm:cxnLst>
    <dgm:cxn modelId="{DAA7B280-4470-4A55-9563-07D6E2461943}" type="presOf" srcId="{F70B120A-83FB-431E-BBF2-838DDA7FC411}" destId="{EF37D862-2F1A-481F-A69B-70500500D40C}" srcOrd="0" destOrd="0" presId="urn:microsoft.com/office/officeart/2005/8/layout/vList2"/>
    <dgm:cxn modelId="{03043DD2-B904-458B-81CF-8ED5677E94D1}" type="presOf" srcId="{53BAE5A0-3EEF-408C-8041-EA6973CCBDE7}" destId="{9B2F5A59-99D8-435A-B4E0-316E1E092A14}" srcOrd="0" destOrd="3" presId="urn:microsoft.com/office/officeart/2005/8/layout/vList2"/>
    <dgm:cxn modelId="{E5189B56-37DD-43E2-B99A-EB3BA6B068C6}" srcId="{729C44BF-B4BC-43BD-8DAD-D17BC1C4604E}" destId="{F70B120A-83FB-431E-BBF2-838DDA7FC411}" srcOrd="0" destOrd="0" parTransId="{8DA9E7F8-DAF2-479F-B27C-77E8A3EA8529}" sibTransId="{29B60C8A-6340-4684-AE57-AE818AC372AF}"/>
    <dgm:cxn modelId="{39E3C4B9-3909-4F57-AAD7-F9F1CDDE92F0}" srcId="{F70B120A-83FB-431E-BBF2-838DDA7FC411}" destId="{0FA40FCA-0282-4188-B4EF-94A3AFBF059A}" srcOrd="1" destOrd="0" parTransId="{548C6594-43C6-4257-AD9E-92408F5ED11B}" sibTransId="{DCB13F1C-95CA-4534-9E4D-32491B781301}"/>
    <dgm:cxn modelId="{2A644476-6C7F-4C00-B8DE-0C7A6F228CD9}" srcId="{F70B120A-83FB-431E-BBF2-838DDA7FC411}" destId="{53BAE5A0-3EEF-408C-8041-EA6973CCBDE7}" srcOrd="3" destOrd="0" parTransId="{41050DE1-2248-4A66-948F-B8CDAF5179DE}" sibTransId="{C3851083-802D-4C76-B941-B21F5334F706}"/>
    <dgm:cxn modelId="{0A270752-FD24-45CC-BAD9-5F99740CA4BD}" type="presOf" srcId="{729C44BF-B4BC-43BD-8DAD-D17BC1C4604E}" destId="{03C1AFBF-46B6-4792-B5F4-A4E770C131C9}" srcOrd="0" destOrd="0" presId="urn:microsoft.com/office/officeart/2005/8/layout/vList2"/>
    <dgm:cxn modelId="{EB814CDB-D305-4902-A00A-59E8F7DEEE51}" type="presOf" srcId="{24E4AC84-BD9F-435D-97B0-39C4A526A97D}" destId="{9B2F5A59-99D8-435A-B4E0-316E1E092A14}" srcOrd="0" destOrd="0" presId="urn:microsoft.com/office/officeart/2005/8/layout/vList2"/>
    <dgm:cxn modelId="{025402A8-D78A-40C7-A9FE-53DAD44B905C}" type="presOf" srcId="{146BC3DA-E7D1-4EAA-B7E2-E9FC2A9636FE}" destId="{9B2F5A59-99D8-435A-B4E0-316E1E092A14}" srcOrd="0" destOrd="2" presId="urn:microsoft.com/office/officeart/2005/8/layout/vList2"/>
    <dgm:cxn modelId="{657A65C0-15B3-42B5-84AB-25F96940FFC6}" type="presOf" srcId="{0FA40FCA-0282-4188-B4EF-94A3AFBF059A}" destId="{9B2F5A59-99D8-435A-B4E0-316E1E092A14}" srcOrd="0" destOrd="1" presId="urn:microsoft.com/office/officeart/2005/8/layout/vList2"/>
    <dgm:cxn modelId="{57728279-04E4-4EAC-9B60-F9CDBE26782C}" srcId="{F70B120A-83FB-431E-BBF2-838DDA7FC411}" destId="{24E4AC84-BD9F-435D-97B0-39C4A526A97D}" srcOrd="0" destOrd="0" parTransId="{A509EDC7-1BF5-47DD-9083-D9072AE09F8A}" sibTransId="{D9650F4C-B252-4546-8FC5-306C631B0031}"/>
    <dgm:cxn modelId="{5D86706D-FC8C-4A52-A296-EE50CDD5A67F}" srcId="{F70B120A-83FB-431E-BBF2-838DDA7FC411}" destId="{146BC3DA-E7D1-4EAA-B7E2-E9FC2A9636FE}" srcOrd="2" destOrd="0" parTransId="{D076F23E-1DE0-4AA0-9F9A-095F4DA6C357}" sibTransId="{9EDB69E7-E53D-4287-B73D-0DB8B26C8CC2}"/>
    <dgm:cxn modelId="{4EFD8EF6-AD51-423C-9624-1E8EBC1C1B19}" type="presParOf" srcId="{03C1AFBF-46B6-4792-B5F4-A4E770C131C9}" destId="{EF37D862-2F1A-481F-A69B-70500500D40C}" srcOrd="0" destOrd="0" presId="urn:microsoft.com/office/officeart/2005/8/layout/vList2"/>
    <dgm:cxn modelId="{3845E2CE-B989-4F88-87CE-ECCA8153686E}" type="presParOf" srcId="{03C1AFBF-46B6-4792-B5F4-A4E770C131C9}" destId="{9B2F5A59-99D8-435A-B4E0-316E1E092A14}" srcOrd="1"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13B47087-502B-4D81-9B32-88216E079921}" type="datetimeFigureOut">
              <a:rPr lang="id-ID" smtClean="0"/>
              <a:pPr/>
              <a:t>03/10/2020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908013-1132-4486-AC44-00BF9D846518}"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3B47087-502B-4D81-9B32-88216E079921}" type="datetimeFigureOut">
              <a:rPr lang="id-ID" smtClean="0"/>
              <a:pPr/>
              <a:t>03/10/2020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908013-1132-4486-AC44-00BF9D846518}"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3B47087-502B-4D81-9B32-88216E079921}" type="datetimeFigureOut">
              <a:rPr lang="id-ID" smtClean="0"/>
              <a:pPr/>
              <a:t>03/10/2020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908013-1132-4486-AC44-00BF9D846518}"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3B47087-502B-4D81-9B32-88216E079921}" type="datetimeFigureOut">
              <a:rPr lang="id-ID" smtClean="0"/>
              <a:pPr/>
              <a:t>03/10/2020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908013-1132-4486-AC44-00BF9D846518}"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B47087-502B-4D81-9B32-88216E079921}" type="datetimeFigureOut">
              <a:rPr lang="id-ID" smtClean="0"/>
              <a:pPr/>
              <a:t>03/10/2020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908013-1132-4486-AC44-00BF9D846518}"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13B47087-502B-4D81-9B32-88216E079921}" type="datetimeFigureOut">
              <a:rPr lang="id-ID" smtClean="0"/>
              <a:pPr/>
              <a:t>03/10/2020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908013-1132-4486-AC44-00BF9D846518}"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13B47087-502B-4D81-9B32-88216E079921}" type="datetimeFigureOut">
              <a:rPr lang="id-ID" smtClean="0"/>
              <a:pPr/>
              <a:t>03/10/2020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1908013-1132-4486-AC44-00BF9D846518}"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13B47087-502B-4D81-9B32-88216E079921}" type="datetimeFigureOut">
              <a:rPr lang="id-ID" smtClean="0"/>
              <a:pPr/>
              <a:t>03/10/2020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1908013-1132-4486-AC44-00BF9D846518}"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B47087-502B-4D81-9B32-88216E079921}" type="datetimeFigureOut">
              <a:rPr lang="id-ID" smtClean="0"/>
              <a:pPr/>
              <a:t>03/10/2020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1908013-1132-4486-AC44-00BF9D846518}"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B47087-502B-4D81-9B32-88216E079921}" type="datetimeFigureOut">
              <a:rPr lang="id-ID" smtClean="0"/>
              <a:pPr/>
              <a:t>03/10/2020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908013-1132-4486-AC44-00BF9D846518}"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B47087-502B-4D81-9B32-88216E079921}" type="datetimeFigureOut">
              <a:rPr lang="id-ID" smtClean="0"/>
              <a:pPr/>
              <a:t>03/10/2020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908013-1132-4486-AC44-00BF9D846518}"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B47087-502B-4D81-9B32-88216E079921}" type="datetimeFigureOut">
              <a:rPr lang="id-ID" smtClean="0"/>
              <a:pPr/>
              <a:t>03/10/2020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908013-1132-4486-AC44-00BF9D846518}"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diagramLayout" Target="../diagrams/layout1.xml"/><Relationship Id="rId7" Type="http://schemas.openxmlformats.org/officeDocument/2006/relationships/diagramLayout" Target="../diagrams/layout2.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openxmlformats.org/officeDocument/2006/relationships/diagramData" Target="../diagrams/data2.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diagramColors" Target="../diagrams/colors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a:solidFill>
            <a:srgbClr val="C00000"/>
          </a:solidFill>
        </p:spPr>
        <p:txBody>
          <a:bodyPr/>
          <a:lstStyle/>
          <a:p>
            <a:r>
              <a:rPr lang="id-ID" b="1" dirty="0" smtClean="0">
                <a:solidFill>
                  <a:schemeClr val="bg1"/>
                </a:solidFill>
              </a:rPr>
              <a:t>Prinsip Ekonomi dalam Usahatani</a:t>
            </a:r>
            <a:endParaRPr lang="id-ID" b="1" dirty="0">
              <a:solidFill>
                <a:schemeClr val="bg1"/>
              </a:solidFill>
            </a:endParaRPr>
          </a:p>
        </p:txBody>
      </p:sp>
      <p:sp>
        <p:nvSpPr>
          <p:cNvPr id="3" name="Subtitle 2"/>
          <p:cNvSpPr>
            <a:spLocks noGrp="1"/>
          </p:cNvSpPr>
          <p:nvPr>
            <p:ph type="subTitle" idx="1"/>
          </p:nvPr>
        </p:nvSpPr>
        <p:spPr/>
        <p:style>
          <a:lnRef idx="0">
            <a:schemeClr val="accent2"/>
          </a:lnRef>
          <a:fillRef idx="3">
            <a:schemeClr val="accent2"/>
          </a:fillRef>
          <a:effectRef idx="3">
            <a:schemeClr val="accent2"/>
          </a:effectRef>
          <a:fontRef idx="minor">
            <a:schemeClr val="lt1"/>
          </a:fontRef>
        </p:style>
        <p:txBody>
          <a:bodyPr>
            <a:normAutofit/>
          </a:bodyPr>
          <a:lstStyle/>
          <a:p>
            <a:pPr algn="r"/>
            <a:endParaRPr lang="id-ID" sz="1800" b="1" dirty="0" smtClean="0">
              <a:solidFill>
                <a:schemeClr val="tx1"/>
              </a:solidFill>
            </a:endParaRPr>
          </a:p>
          <a:p>
            <a:pPr algn="r"/>
            <a:r>
              <a:rPr lang="id-ID" sz="1800" b="1" dirty="0" smtClean="0">
                <a:solidFill>
                  <a:schemeClr val="tx1"/>
                </a:solidFill>
              </a:rPr>
              <a:t>Prodi Agribisnis FP UNS</a:t>
            </a:r>
          </a:p>
          <a:p>
            <a:pPr algn="r"/>
            <a:r>
              <a:rPr lang="id-ID" sz="1800" b="1" dirty="0" smtClean="0">
                <a:solidFill>
                  <a:schemeClr val="tx1"/>
                </a:solidFill>
              </a:rPr>
              <a:t>September 2016</a:t>
            </a:r>
            <a:endParaRPr lang="id-ID" sz="1800" b="1" dirty="0">
              <a:solidFill>
                <a:schemeClr val="tx1"/>
              </a:solidFill>
            </a:endParaRPr>
          </a:p>
        </p:txBody>
      </p:sp>
      <p:grpSp>
        <p:nvGrpSpPr>
          <p:cNvPr id="8" name="Group 7"/>
          <p:cNvGrpSpPr/>
          <p:nvPr/>
        </p:nvGrpSpPr>
        <p:grpSpPr>
          <a:xfrm>
            <a:off x="-32" y="6570684"/>
            <a:ext cx="9144000" cy="73026"/>
            <a:chOff x="-32" y="571480"/>
            <a:chExt cx="9144000" cy="73026"/>
          </a:xfrm>
        </p:grpSpPr>
        <p:cxnSp>
          <p:nvCxnSpPr>
            <p:cNvPr id="5" name="Straight Connector 4"/>
            <p:cNvCxnSpPr/>
            <p:nvPr/>
          </p:nvCxnSpPr>
          <p:spPr>
            <a:xfrm>
              <a:off x="357158" y="571480"/>
              <a:ext cx="84600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7" name="Straight Connector 6"/>
            <p:cNvCxnSpPr/>
            <p:nvPr/>
          </p:nvCxnSpPr>
          <p:spPr>
            <a:xfrm>
              <a:off x="-32" y="642918"/>
              <a:ext cx="9144000" cy="1588"/>
            </a:xfrm>
            <a:prstGeom prst="line">
              <a:avLst/>
            </a:prstGeom>
          </p:spPr>
          <p:style>
            <a:lnRef idx="3">
              <a:schemeClr val="accent1"/>
            </a:lnRef>
            <a:fillRef idx="0">
              <a:schemeClr val="accent1"/>
            </a:fillRef>
            <a:effectRef idx="2">
              <a:schemeClr val="accent1"/>
            </a:effectRef>
            <a:fontRef idx="minor">
              <a:schemeClr val="tx1"/>
            </a:fontRef>
          </p:style>
        </p:cxn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514350" indent="-514350">
              <a:buFont typeface="+mj-lt"/>
              <a:buAutoNum type="arabicPeriod"/>
            </a:pPr>
            <a:r>
              <a:rPr lang="id-ID" b="1" dirty="0" smtClean="0">
                <a:solidFill>
                  <a:srgbClr val="FF0000"/>
                </a:solidFill>
              </a:rPr>
              <a:t>Biaya Uang dan In Natura</a:t>
            </a:r>
          </a:p>
          <a:p>
            <a:pPr marL="992188" indent="-544513">
              <a:buFont typeface="Wingdings" pitchFamily="2" charset="2"/>
              <a:buChar char="§"/>
            </a:pPr>
            <a:r>
              <a:rPr lang="id-ID" b="1" dirty="0" smtClean="0"/>
              <a:t>Biaya Uang</a:t>
            </a:r>
            <a:r>
              <a:rPr lang="id-ID" dirty="0" smtClean="0"/>
              <a:t>: biaya yg berupa uang tunai</a:t>
            </a:r>
          </a:p>
          <a:p>
            <a:pPr marL="992188" indent="0">
              <a:buNone/>
            </a:pPr>
            <a:r>
              <a:rPr lang="id-ID" dirty="0" smtClean="0"/>
              <a:t>Contoh: biaya upah TK, biaya bibit, dsb</a:t>
            </a:r>
          </a:p>
          <a:p>
            <a:pPr marL="992188" indent="-544513">
              <a:buFont typeface="Wingdings" pitchFamily="2" charset="2"/>
              <a:buChar char="§"/>
            </a:pPr>
            <a:r>
              <a:rPr lang="id-ID" b="1" dirty="0" smtClean="0"/>
              <a:t>Biaya In Natura</a:t>
            </a:r>
            <a:r>
              <a:rPr lang="id-ID" dirty="0" smtClean="0"/>
              <a:t>: biaya yang dikeluarkan dari perhitungan banyaknya hasil produksi yg diperoleh</a:t>
            </a:r>
          </a:p>
          <a:p>
            <a:pPr marL="992188" indent="0">
              <a:buNone/>
            </a:pPr>
            <a:r>
              <a:rPr lang="id-ID" dirty="0" smtClean="0"/>
              <a:t>Contoh: biaya panen, bagi hasil, pajak</a:t>
            </a:r>
          </a:p>
          <a:p>
            <a:pPr marL="514350" indent="-514350">
              <a:buNone/>
            </a:pPr>
            <a:endParaRPr lang="id-ID" dirty="0"/>
          </a:p>
        </p:txBody>
      </p:sp>
      <p:grpSp>
        <p:nvGrpSpPr>
          <p:cNvPr id="4" name="Group 3"/>
          <p:cNvGrpSpPr/>
          <p:nvPr/>
        </p:nvGrpSpPr>
        <p:grpSpPr>
          <a:xfrm>
            <a:off x="-32" y="6570684"/>
            <a:ext cx="9144000" cy="73026"/>
            <a:chOff x="-32" y="571480"/>
            <a:chExt cx="9144000" cy="73026"/>
          </a:xfrm>
        </p:grpSpPr>
        <p:cxnSp>
          <p:nvCxnSpPr>
            <p:cNvPr id="5" name="Straight Connector 4"/>
            <p:cNvCxnSpPr/>
            <p:nvPr/>
          </p:nvCxnSpPr>
          <p:spPr>
            <a:xfrm>
              <a:off x="357158" y="571480"/>
              <a:ext cx="84600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6" name="Straight Connector 5"/>
            <p:cNvCxnSpPr/>
            <p:nvPr/>
          </p:nvCxnSpPr>
          <p:spPr>
            <a:xfrm>
              <a:off x="-32" y="642918"/>
              <a:ext cx="9144000" cy="1588"/>
            </a:xfrm>
            <a:prstGeom prst="line">
              <a:avLst/>
            </a:prstGeom>
          </p:spPr>
          <p:style>
            <a:lnRef idx="3">
              <a:schemeClr val="accent1"/>
            </a:lnRef>
            <a:fillRef idx="0">
              <a:schemeClr val="accent1"/>
            </a:fillRef>
            <a:effectRef idx="2">
              <a:schemeClr val="accent1"/>
            </a:effectRef>
            <a:fontRef idx="minor">
              <a:schemeClr val="tx1"/>
            </a:fontRef>
          </p:style>
        </p:cxn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startAt="2"/>
            </a:pPr>
            <a:r>
              <a:rPr lang="id-ID" b="1" dirty="0" smtClean="0">
                <a:solidFill>
                  <a:srgbClr val="FF0000"/>
                </a:solidFill>
              </a:rPr>
              <a:t>Biaya Tetap dan Biaya Variabel</a:t>
            </a:r>
          </a:p>
          <a:p>
            <a:pPr marL="992188" indent="-447675"/>
            <a:r>
              <a:rPr lang="id-ID" b="1" dirty="0" smtClean="0"/>
              <a:t>Biaya Tetap</a:t>
            </a:r>
            <a:r>
              <a:rPr lang="id-ID" dirty="0" smtClean="0"/>
              <a:t>: jenis biaya yg besar kecilnya tidak tergantung pd besar kecilnya produksi</a:t>
            </a:r>
          </a:p>
          <a:p>
            <a:pPr marL="992188" indent="0">
              <a:buNone/>
            </a:pPr>
            <a:r>
              <a:rPr lang="id-ID" dirty="0" smtClean="0"/>
              <a:t>Contoh: sewa tanah, penyusutan alat, dsb</a:t>
            </a:r>
          </a:p>
          <a:p>
            <a:pPr marL="992188" indent="-447675"/>
            <a:r>
              <a:rPr lang="id-ID" b="1" dirty="0" smtClean="0"/>
              <a:t>Biaya Variabel</a:t>
            </a:r>
            <a:r>
              <a:rPr lang="id-ID" dirty="0" smtClean="0"/>
              <a:t>: biaya yg besar kecilnya berhubungan langsung dengan besar kecilnya produksi</a:t>
            </a:r>
          </a:p>
          <a:p>
            <a:pPr marL="992188" indent="77788">
              <a:buNone/>
            </a:pPr>
            <a:r>
              <a:rPr lang="id-ID" dirty="0" smtClean="0"/>
              <a:t>Contoh: biaya bibit, pupuk, dsb</a:t>
            </a:r>
            <a:endParaRPr lang="id-ID" dirty="0"/>
          </a:p>
        </p:txBody>
      </p:sp>
      <p:grpSp>
        <p:nvGrpSpPr>
          <p:cNvPr id="4" name="Group 3"/>
          <p:cNvGrpSpPr/>
          <p:nvPr/>
        </p:nvGrpSpPr>
        <p:grpSpPr>
          <a:xfrm>
            <a:off x="-32" y="6570684"/>
            <a:ext cx="9144000" cy="73026"/>
            <a:chOff x="-32" y="571480"/>
            <a:chExt cx="9144000" cy="73026"/>
          </a:xfrm>
        </p:grpSpPr>
        <p:cxnSp>
          <p:nvCxnSpPr>
            <p:cNvPr id="5" name="Straight Connector 4"/>
            <p:cNvCxnSpPr/>
            <p:nvPr/>
          </p:nvCxnSpPr>
          <p:spPr>
            <a:xfrm>
              <a:off x="357158" y="571480"/>
              <a:ext cx="84600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6" name="Straight Connector 5"/>
            <p:cNvCxnSpPr/>
            <p:nvPr/>
          </p:nvCxnSpPr>
          <p:spPr>
            <a:xfrm>
              <a:off x="-32" y="642918"/>
              <a:ext cx="9144000" cy="1588"/>
            </a:xfrm>
            <a:prstGeom prst="line">
              <a:avLst/>
            </a:prstGeom>
          </p:spPr>
          <p:style>
            <a:lnRef idx="3">
              <a:schemeClr val="accent1"/>
            </a:lnRef>
            <a:fillRef idx="0">
              <a:schemeClr val="accent1"/>
            </a:fillRef>
            <a:effectRef idx="2">
              <a:schemeClr val="accent1"/>
            </a:effectRef>
            <a:fontRef idx="minor">
              <a:schemeClr val="tx1"/>
            </a:fontRef>
          </p:style>
        </p:cxn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startAt="3"/>
            </a:pPr>
            <a:r>
              <a:rPr lang="id-ID" b="1" dirty="0" smtClean="0">
                <a:solidFill>
                  <a:srgbClr val="FF0000"/>
                </a:solidFill>
              </a:rPr>
              <a:t>Biaya Implisit dan Eksplisit</a:t>
            </a:r>
          </a:p>
          <a:p>
            <a:pPr marL="895350" indent="-350838"/>
            <a:r>
              <a:rPr lang="id-ID" b="1" dirty="0" smtClean="0"/>
              <a:t>Biaya Implisit</a:t>
            </a:r>
            <a:r>
              <a:rPr lang="id-ID" dirty="0" smtClean="0"/>
              <a:t>: biaya yang secara ekonomis harus ikut diperhitungkan sebagai biaya produksi, meskipun tidak dibayar dalam bentuk uang. </a:t>
            </a:r>
          </a:p>
          <a:p>
            <a:pPr marL="895350" indent="0">
              <a:buNone/>
            </a:pPr>
            <a:r>
              <a:rPr lang="id-ID" dirty="0" smtClean="0"/>
              <a:t>Contoh: upah tenaga kerja keluarga</a:t>
            </a:r>
          </a:p>
          <a:p>
            <a:pPr marL="895350" indent="-350838"/>
            <a:r>
              <a:rPr lang="id-ID" b="1" dirty="0" smtClean="0"/>
              <a:t>Biaya Eksplisit</a:t>
            </a:r>
            <a:r>
              <a:rPr lang="id-ID" dirty="0" smtClean="0"/>
              <a:t>: semua pengeluaran yang dikeluarkan untuk membayar faktor2 produksi</a:t>
            </a:r>
          </a:p>
          <a:p>
            <a:pPr marL="895350" indent="0">
              <a:buNone/>
            </a:pPr>
            <a:r>
              <a:rPr lang="id-ID" dirty="0" smtClean="0"/>
              <a:t>Contoh: bahan baku, upah TK</a:t>
            </a:r>
            <a:endParaRPr lang="id-ID" dirty="0"/>
          </a:p>
        </p:txBody>
      </p:sp>
      <p:grpSp>
        <p:nvGrpSpPr>
          <p:cNvPr id="4" name="Group 3"/>
          <p:cNvGrpSpPr/>
          <p:nvPr/>
        </p:nvGrpSpPr>
        <p:grpSpPr>
          <a:xfrm>
            <a:off x="-32" y="6570684"/>
            <a:ext cx="9144000" cy="73026"/>
            <a:chOff x="-32" y="571480"/>
            <a:chExt cx="9144000" cy="73026"/>
          </a:xfrm>
        </p:grpSpPr>
        <p:cxnSp>
          <p:nvCxnSpPr>
            <p:cNvPr id="5" name="Straight Connector 4"/>
            <p:cNvCxnSpPr/>
            <p:nvPr/>
          </p:nvCxnSpPr>
          <p:spPr>
            <a:xfrm>
              <a:off x="357158" y="571480"/>
              <a:ext cx="84600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6" name="Straight Connector 5"/>
            <p:cNvCxnSpPr/>
            <p:nvPr/>
          </p:nvCxnSpPr>
          <p:spPr>
            <a:xfrm>
              <a:off x="-32" y="642918"/>
              <a:ext cx="9144000" cy="1588"/>
            </a:xfrm>
            <a:prstGeom prst="line">
              <a:avLst/>
            </a:prstGeom>
          </p:spPr>
          <p:style>
            <a:lnRef idx="3">
              <a:schemeClr val="accent1"/>
            </a:lnRef>
            <a:fillRef idx="0">
              <a:schemeClr val="accent1"/>
            </a:fillRef>
            <a:effectRef idx="2">
              <a:schemeClr val="accent1"/>
            </a:effectRef>
            <a:fontRef idx="minor">
              <a:schemeClr val="tx1"/>
            </a:fontRef>
          </p:style>
        </p:cxn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457200" y="1600200"/>
            <a:ext cx="8470900" cy="3700463"/>
          </a:xfrm>
          <a:prstGeom prst="rect">
            <a:avLst/>
          </a:prstGeom>
        </p:spPr>
        <p:txBody>
          <a:bodyPr/>
          <a:lstStyle/>
          <a:p>
            <a:pPr marL="609600" marR="0" lvl="0" indent="-609600" algn="l" defTabSz="914400" rtl="0" eaLnBrk="1" fontAlgn="auto" latinLnBrk="0" hangingPunct="1">
              <a:lnSpc>
                <a:spcPct val="80000"/>
              </a:lnSpc>
              <a:spcBef>
                <a:spcPct val="20000"/>
              </a:spcBef>
              <a:spcAft>
                <a:spcPts val="0"/>
              </a:spcAft>
              <a:buClr>
                <a:schemeClr val="tx2"/>
              </a:buClr>
              <a:buSzTx/>
              <a:buFont typeface="Wingdings" pitchFamily="2" charset="2"/>
              <a:buChar char="§"/>
              <a:tabLst/>
              <a:defRPr/>
            </a:pPr>
            <a:r>
              <a:rPr kumimoji="0" lang="en-US" sz="2400" b="0" i="0" u="none" strike="noStrike" kern="1200" cap="none" spc="0" normalizeH="0" baseline="0" noProof="0" dirty="0" err="1" smtClean="0">
                <a:ln>
                  <a:noFill/>
                </a:ln>
                <a:effectLst/>
                <a:uLnTx/>
                <a:uFillTx/>
                <a:latin typeface="+mn-lt"/>
                <a:ea typeface="+mn-ea"/>
                <a:cs typeface="+mn-cs"/>
              </a:rPr>
              <a:t>Biaya</a:t>
            </a:r>
            <a:r>
              <a:rPr kumimoji="0" lang="en-US" sz="2400" b="0" i="0" u="none" strike="noStrike" kern="1200" cap="none" spc="0" normalizeH="0" baseline="0" noProof="0" dirty="0" smtClean="0">
                <a:ln>
                  <a:noFill/>
                </a:ln>
                <a:effectLst/>
                <a:uLnTx/>
                <a:uFillTx/>
                <a:latin typeface="+mn-lt"/>
                <a:ea typeface="+mn-ea"/>
                <a:cs typeface="+mn-cs"/>
              </a:rPr>
              <a:t> Total (</a:t>
            </a:r>
            <a:r>
              <a:rPr kumimoji="0" lang="en-US" sz="2400" b="0" i="1" u="none" strike="noStrike" kern="1200" cap="none" spc="0" normalizeH="0" baseline="0" noProof="0" dirty="0" smtClean="0">
                <a:ln>
                  <a:noFill/>
                </a:ln>
                <a:effectLst/>
                <a:uLnTx/>
                <a:uFillTx/>
                <a:latin typeface="+mn-lt"/>
                <a:ea typeface="+mn-ea"/>
                <a:cs typeface="+mn-cs"/>
              </a:rPr>
              <a:t>Total Cost</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1" i="0" u="none" strike="noStrike" kern="1200" cap="none" spc="0" normalizeH="0" baseline="0" noProof="0" dirty="0" smtClean="0">
                <a:ln>
                  <a:noFill/>
                </a:ln>
                <a:effectLst/>
                <a:uLnTx/>
                <a:uFillTx/>
                <a:latin typeface="+mn-lt"/>
                <a:ea typeface="+mn-ea"/>
                <a:cs typeface="+mn-cs"/>
                <a:sym typeface="Wingdings" pitchFamily="2" charset="2"/>
              </a:rPr>
              <a:t></a:t>
            </a:r>
            <a:r>
              <a:rPr kumimoji="0" lang="en-US" sz="2400" b="1" i="0" u="none" strike="noStrike" kern="1200" cap="none" spc="0" normalizeH="0" baseline="0" noProof="0" dirty="0" smtClean="0">
                <a:ln>
                  <a:noFill/>
                </a:ln>
                <a:effectLst/>
                <a:uLnTx/>
                <a:uFillTx/>
                <a:latin typeface="+mn-lt"/>
                <a:ea typeface="+mn-ea"/>
                <a:cs typeface="+mn-cs"/>
              </a:rPr>
              <a:t>  TC =  TVC + TFC</a:t>
            </a:r>
            <a:endParaRPr kumimoji="0" lang="en-US" sz="2400" b="0" i="0" u="none" strike="noStrike" kern="1200" cap="none" spc="0" normalizeH="0" baseline="0" noProof="0" dirty="0" smtClean="0">
              <a:ln>
                <a:noFill/>
              </a:ln>
              <a:effectLst/>
              <a:uLnTx/>
              <a:uFillTx/>
              <a:latin typeface="+mn-lt"/>
              <a:ea typeface="+mn-ea"/>
              <a:cs typeface="+mn-cs"/>
            </a:endParaRPr>
          </a:p>
          <a:p>
            <a:pPr marL="609600" marR="0" lvl="0" indent="-609600" algn="l" defTabSz="914400" rtl="0" eaLnBrk="1" fontAlgn="auto" latinLnBrk="0" hangingPunct="1">
              <a:lnSpc>
                <a:spcPct val="80000"/>
              </a:lnSpc>
              <a:spcBef>
                <a:spcPct val="20000"/>
              </a:spcBef>
              <a:spcAft>
                <a:spcPts val="0"/>
              </a:spcAft>
              <a:buClrTx/>
              <a:buSzTx/>
              <a:buFontTx/>
              <a:buNone/>
              <a:tabLst/>
              <a:defRPr/>
            </a:pPr>
            <a:endParaRPr kumimoji="0" lang="en-US" sz="2400" b="1" i="0" u="none" strike="noStrike" kern="1200" cap="none" spc="0" normalizeH="0" baseline="0" noProof="0" dirty="0" smtClean="0">
              <a:ln>
                <a:noFill/>
              </a:ln>
              <a:effectLst/>
              <a:uLnTx/>
              <a:uFillTx/>
              <a:latin typeface="+mn-lt"/>
              <a:ea typeface="+mn-ea"/>
              <a:cs typeface="+mn-cs"/>
              <a:sym typeface="Wingdings" pitchFamily="2" charset="2"/>
            </a:endParaRPr>
          </a:p>
          <a:p>
            <a:pPr marL="609600" marR="0" lvl="0" indent="-609600" algn="l" defTabSz="914400" rtl="0" eaLnBrk="1" fontAlgn="auto" latinLnBrk="0" hangingPunct="1">
              <a:lnSpc>
                <a:spcPct val="80000"/>
              </a:lnSpc>
              <a:spcBef>
                <a:spcPct val="20000"/>
              </a:spcBef>
              <a:spcAft>
                <a:spcPts val="0"/>
              </a:spcAft>
              <a:buClr>
                <a:srgbClr val="FF0080"/>
              </a:buClr>
              <a:buSzTx/>
              <a:buFont typeface="Wingdings" pitchFamily="2" charset="2"/>
              <a:buChar char="Ø"/>
              <a:tabLst/>
              <a:defRPr/>
            </a:pPr>
            <a:r>
              <a:rPr kumimoji="0" lang="en-US" sz="2400" b="0" i="0" u="none" strike="noStrike" kern="1200" cap="none" spc="0" normalizeH="0" baseline="0" noProof="0" dirty="0" err="1" smtClean="0">
                <a:ln>
                  <a:noFill/>
                </a:ln>
                <a:effectLst/>
                <a:uLnTx/>
                <a:uFillTx/>
                <a:latin typeface="+mn-lt"/>
                <a:ea typeface="+mn-ea"/>
                <a:cs typeface="+mn-cs"/>
              </a:rPr>
              <a:t>Biaya</a:t>
            </a:r>
            <a:r>
              <a:rPr kumimoji="0" lang="en-US" sz="2400" b="0" i="0" u="none" strike="noStrike" kern="1200" cap="none" spc="0" normalizeH="0" baseline="0" noProof="0" dirty="0" smtClean="0">
                <a:ln>
                  <a:noFill/>
                </a:ln>
                <a:effectLst/>
                <a:uLnTx/>
                <a:uFillTx/>
                <a:latin typeface="+mn-lt"/>
                <a:ea typeface="+mn-ea"/>
                <a:cs typeface="+mn-cs"/>
              </a:rPr>
              <a:t> Marginal ( </a:t>
            </a:r>
            <a:r>
              <a:rPr kumimoji="0" lang="en-US" sz="2400" b="0" i="1" u="none" strike="noStrike" kern="1200" cap="none" spc="0" normalizeH="0" baseline="0" noProof="0" dirty="0" smtClean="0">
                <a:ln>
                  <a:noFill/>
                </a:ln>
                <a:effectLst/>
                <a:uLnTx/>
                <a:uFillTx/>
                <a:latin typeface="+mn-lt"/>
                <a:ea typeface="+mn-ea"/>
                <a:cs typeface="+mn-cs"/>
              </a:rPr>
              <a:t>Marginal Cost</a:t>
            </a:r>
            <a:r>
              <a:rPr kumimoji="0" lang="en-US" sz="2400" b="0" i="0" u="none" strike="noStrike" kern="1200" cap="none" spc="0" normalizeH="0" baseline="0" noProof="0" dirty="0" smtClean="0">
                <a:ln>
                  <a:noFill/>
                </a:ln>
                <a:effectLst/>
                <a:uLnTx/>
                <a:uFillTx/>
                <a:latin typeface="+mn-lt"/>
                <a:ea typeface="+mn-ea"/>
                <a:cs typeface="+mn-cs"/>
              </a:rPr>
              <a:t> )</a:t>
            </a:r>
            <a:endParaRPr kumimoji="0" lang="en-US" sz="2400" b="1" i="0" u="none" strike="noStrike" kern="1200" cap="none" spc="0" normalizeH="0" baseline="0" noProof="0" dirty="0" smtClean="0">
              <a:ln>
                <a:noFill/>
              </a:ln>
              <a:effectLst/>
              <a:uLnTx/>
              <a:uFillTx/>
              <a:latin typeface="+mn-lt"/>
              <a:ea typeface="+mn-ea"/>
              <a:cs typeface="+mn-cs"/>
            </a:endParaRPr>
          </a:p>
          <a:p>
            <a:pPr marL="609600" marR="0" lvl="0" indent="-609600" algn="l" defTabSz="914400" rtl="0" eaLnBrk="1" fontAlgn="auto" latinLnBrk="0" hangingPunct="1">
              <a:lnSpc>
                <a:spcPct val="80000"/>
              </a:lnSpc>
              <a:spcBef>
                <a:spcPct val="20000"/>
              </a:spcBef>
              <a:spcAft>
                <a:spcPts val="0"/>
              </a:spcAft>
              <a:buClrTx/>
              <a:buSzTx/>
              <a:buFontTx/>
              <a:buNone/>
              <a:tabLst/>
              <a:defRPr/>
            </a:pPr>
            <a:r>
              <a:rPr kumimoji="0" lang="en-US" sz="2400" b="1" i="0" u="none" strike="noStrike" kern="1200" cap="none" spc="0" normalizeH="0" baseline="0" noProof="0" dirty="0" smtClean="0">
                <a:ln>
                  <a:noFill/>
                </a:ln>
                <a:effectLst/>
                <a:uLnTx/>
                <a:uFillTx/>
                <a:latin typeface="+mn-lt"/>
                <a:ea typeface="+mn-ea"/>
                <a:cs typeface="+mn-cs"/>
              </a:rPr>
              <a:t>                               Δ  TC           Δ TVC</a:t>
            </a:r>
            <a:endParaRPr kumimoji="0" lang="en-US" sz="2400" b="1" i="0" u="none" strike="noStrike" kern="1200" cap="none" spc="0" normalizeH="0" baseline="0" noProof="0" dirty="0" smtClean="0">
              <a:ln>
                <a:noFill/>
              </a:ln>
              <a:effectLst/>
              <a:uLnTx/>
              <a:uFillTx/>
              <a:latin typeface="+mn-lt"/>
              <a:ea typeface="+mn-ea"/>
              <a:cs typeface="+mn-cs"/>
              <a:sym typeface="Wingdings" pitchFamily="2" charset="2"/>
            </a:endParaRPr>
          </a:p>
          <a:p>
            <a:pPr marL="609600" marR="0" lvl="0" indent="-609600" algn="l" defTabSz="914400" rtl="0" eaLnBrk="1" fontAlgn="auto" latinLnBrk="0" hangingPunct="1">
              <a:lnSpc>
                <a:spcPct val="80000"/>
              </a:lnSpc>
              <a:spcBef>
                <a:spcPct val="20000"/>
              </a:spcBef>
              <a:spcAft>
                <a:spcPts val="0"/>
              </a:spcAft>
              <a:buClrTx/>
              <a:buSzTx/>
              <a:buFontTx/>
              <a:buNone/>
              <a:tabLst/>
              <a:defRPr/>
            </a:pPr>
            <a:r>
              <a:rPr kumimoji="0" lang="en-US" sz="2400" b="1" i="0" u="none" strike="noStrike" kern="1200" cap="none" spc="0" normalizeH="0" baseline="0" noProof="0" dirty="0" smtClean="0">
                <a:ln>
                  <a:noFill/>
                </a:ln>
                <a:effectLst/>
                <a:uLnTx/>
                <a:uFillTx/>
                <a:latin typeface="+mn-lt"/>
                <a:ea typeface="+mn-ea"/>
                <a:cs typeface="+mn-cs"/>
                <a:sym typeface="Wingdings" pitchFamily="2" charset="2"/>
              </a:rPr>
              <a:t>       </a:t>
            </a:r>
            <a:r>
              <a:rPr kumimoji="0" lang="en-US" sz="2400" b="1" i="0" u="none" strike="noStrike" kern="1200" cap="none" spc="0" normalizeH="0" baseline="0" noProof="0" dirty="0" smtClean="0">
                <a:ln>
                  <a:noFill/>
                </a:ln>
                <a:effectLst/>
                <a:uLnTx/>
                <a:uFillTx/>
                <a:latin typeface="+mn-lt"/>
                <a:ea typeface="+mn-ea"/>
                <a:cs typeface="+mn-cs"/>
              </a:rPr>
              <a:t>   MC    =     --------     =    --------</a:t>
            </a:r>
          </a:p>
          <a:p>
            <a:pPr marL="609600" marR="0" lvl="0" indent="-609600" algn="l" defTabSz="914400" rtl="0" eaLnBrk="1" fontAlgn="auto" latinLnBrk="0" hangingPunct="1">
              <a:lnSpc>
                <a:spcPct val="80000"/>
              </a:lnSpc>
              <a:spcBef>
                <a:spcPct val="20000"/>
              </a:spcBef>
              <a:spcAft>
                <a:spcPts val="0"/>
              </a:spcAft>
              <a:buClrTx/>
              <a:buSzTx/>
              <a:buFontTx/>
              <a:buNone/>
              <a:tabLst/>
              <a:defRPr/>
            </a:pPr>
            <a:r>
              <a:rPr kumimoji="0" lang="en-US" sz="2400" b="1" i="0" u="none" strike="noStrike" kern="1200" cap="none" spc="0" normalizeH="0" baseline="0" noProof="0" dirty="0" smtClean="0">
                <a:ln>
                  <a:noFill/>
                </a:ln>
                <a:effectLst/>
                <a:uLnTx/>
                <a:uFillTx/>
                <a:latin typeface="+mn-lt"/>
                <a:ea typeface="+mn-ea"/>
                <a:cs typeface="+mn-cs"/>
              </a:rPr>
              <a:t>                               Δ  Y              Δ Y</a:t>
            </a:r>
            <a:endParaRPr kumimoji="0" lang="en-US" sz="2400" b="0" i="0" u="none" strike="noStrike" kern="1200" cap="none" spc="0" normalizeH="0" baseline="0" noProof="0" dirty="0" smtClean="0">
              <a:ln>
                <a:noFill/>
              </a:ln>
              <a:effectLst/>
              <a:uLnTx/>
              <a:uFillTx/>
              <a:latin typeface="+mn-lt"/>
              <a:ea typeface="+mn-ea"/>
              <a:cs typeface="+mn-cs"/>
            </a:endParaRPr>
          </a:p>
          <a:p>
            <a:pPr marL="609600" marR="0" lvl="0" indent="-609600" algn="l" defTabSz="914400" rtl="0" eaLnBrk="1" fontAlgn="auto" latinLnBrk="0" hangingPunct="1">
              <a:lnSpc>
                <a:spcPct val="8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effectLst/>
              <a:uLnTx/>
              <a:uFillTx/>
              <a:latin typeface="+mn-lt"/>
              <a:ea typeface="+mn-ea"/>
              <a:cs typeface="+mn-cs"/>
            </a:endParaRPr>
          </a:p>
          <a:p>
            <a:pPr marL="609600" marR="0" lvl="0" indent="-609600" algn="l" defTabSz="914400" rtl="0" eaLnBrk="1" fontAlgn="auto" latinLnBrk="0" hangingPunct="1">
              <a:lnSpc>
                <a:spcPct val="80000"/>
              </a:lnSpc>
              <a:spcBef>
                <a:spcPct val="20000"/>
              </a:spcBef>
              <a:spcAft>
                <a:spcPts val="0"/>
              </a:spcAft>
              <a:buClr>
                <a:schemeClr val="hlink"/>
              </a:buClr>
              <a:buSzTx/>
              <a:buFont typeface="Wingdings" pitchFamily="2" charset="2"/>
              <a:buChar char="ü"/>
              <a:tabLst/>
              <a:defRPr/>
            </a:pPr>
            <a:r>
              <a:rPr kumimoji="0" lang="en-US" sz="2400" b="0" i="0" u="none" strike="noStrike" kern="1200" cap="none" spc="0" normalizeH="0" baseline="0" noProof="0" dirty="0" err="1" smtClean="0">
                <a:ln>
                  <a:noFill/>
                </a:ln>
                <a:effectLst/>
                <a:uLnTx/>
                <a:uFillTx/>
                <a:latin typeface="+mn-lt"/>
                <a:ea typeface="+mn-ea"/>
                <a:cs typeface="+mn-cs"/>
              </a:rPr>
              <a:t>Biaya</a:t>
            </a:r>
            <a:r>
              <a:rPr kumimoji="0" lang="en-US" sz="2400" b="0" i="0" u="none" strike="noStrike" kern="1200" cap="none" spc="0" normalizeH="0" baseline="0" noProof="0" dirty="0" smtClean="0">
                <a:ln>
                  <a:noFill/>
                </a:ln>
                <a:effectLst/>
                <a:uLnTx/>
                <a:uFillTx/>
                <a:latin typeface="+mn-lt"/>
                <a:ea typeface="+mn-ea"/>
                <a:cs typeface="+mn-cs"/>
              </a:rPr>
              <a:t> Rata2 ( </a:t>
            </a:r>
            <a:r>
              <a:rPr kumimoji="0" lang="en-US" sz="2400" b="0" i="1" u="none" strike="noStrike" kern="1200" cap="none" spc="0" normalizeH="0" baseline="0" noProof="0" dirty="0" smtClean="0">
                <a:ln>
                  <a:noFill/>
                </a:ln>
                <a:effectLst/>
                <a:uLnTx/>
                <a:uFillTx/>
                <a:latin typeface="+mn-lt"/>
                <a:ea typeface="+mn-ea"/>
                <a:cs typeface="+mn-cs"/>
              </a:rPr>
              <a:t>Average Total Cost = Average Cost</a:t>
            </a:r>
            <a:r>
              <a:rPr kumimoji="0" lang="en-US" sz="2400" b="0" i="0" u="none" strike="noStrike" kern="1200" cap="none" spc="0" normalizeH="0" baseline="0" noProof="0" dirty="0" smtClean="0">
                <a:ln>
                  <a:noFill/>
                </a:ln>
                <a:effectLst/>
                <a:uLnTx/>
                <a:uFillTx/>
                <a:latin typeface="+mn-lt"/>
                <a:ea typeface="+mn-ea"/>
                <a:cs typeface="+mn-cs"/>
              </a:rPr>
              <a:t> )       </a:t>
            </a:r>
            <a:endParaRPr kumimoji="0" lang="en-US" sz="2400" b="1" i="0" u="none" strike="noStrike" kern="1200" cap="none" spc="0" normalizeH="0" baseline="0" noProof="0" dirty="0" smtClean="0">
              <a:ln>
                <a:noFill/>
              </a:ln>
              <a:effectLst/>
              <a:uLnTx/>
              <a:uFillTx/>
              <a:latin typeface="+mn-lt"/>
              <a:ea typeface="+mn-ea"/>
              <a:cs typeface="+mn-cs"/>
            </a:endParaRPr>
          </a:p>
          <a:p>
            <a:pPr marL="609600" marR="0" lvl="0" indent="-609600" algn="l" defTabSz="914400" rtl="0" eaLnBrk="1" fontAlgn="auto" latinLnBrk="0" hangingPunct="1">
              <a:lnSpc>
                <a:spcPct val="80000"/>
              </a:lnSpc>
              <a:spcBef>
                <a:spcPct val="20000"/>
              </a:spcBef>
              <a:spcAft>
                <a:spcPts val="0"/>
              </a:spcAft>
              <a:buClrTx/>
              <a:buSzTx/>
              <a:buFontTx/>
              <a:buNone/>
              <a:tabLst/>
              <a:defRPr/>
            </a:pPr>
            <a:r>
              <a:rPr kumimoji="0" lang="en-US" sz="2400" b="1" i="0" u="none" strike="noStrike" kern="1200" cap="none" spc="0" normalizeH="0" baseline="0" noProof="0" dirty="0" smtClean="0">
                <a:ln>
                  <a:noFill/>
                </a:ln>
                <a:effectLst/>
                <a:uLnTx/>
                <a:uFillTx/>
                <a:latin typeface="+mn-lt"/>
                <a:ea typeface="+mn-ea"/>
                <a:cs typeface="+mn-cs"/>
              </a:rPr>
              <a:t>                                                  TC</a:t>
            </a:r>
            <a:endParaRPr kumimoji="0" lang="en-US" sz="2400" b="1" i="0" u="none" strike="noStrike" kern="1200" cap="none" spc="0" normalizeH="0" baseline="0" noProof="0" dirty="0" smtClean="0">
              <a:ln>
                <a:noFill/>
              </a:ln>
              <a:effectLst/>
              <a:uLnTx/>
              <a:uFillTx/>
              <a:latin typeface="+mn-lt"/>
              <a:ea typeface="+mn-ea"/>
              <a:cs typeface="+mn-cs"/>
              <a:sym typeface="Wingdings" pitchFamily="2" charset="2"/>
            </a:endParaRPr>
          </a:p>
          <a:p>
            <a:pPr marL="609600" marR="0" lvl="0" indent="-609600" algn="l" defTabSz="914400" rtl="0" eaLnBrk="1" fontAlgn="auto" latinLnBrk="0" hangingPunct="1">
              <a:lnSpc>
                <a:spcPct val="80000"/>
              </a:lnSpc>
              <a:spcBef>
                <a:spcPct val="20000"/>
              </a:spcBef>
              <a:spcAft>
                <a:spcPts val="0"/>
              </a:spcAft>
              <a:buClrTx/>
              <a:buSzTx/>
              <a:buFontTx/>
              <a:buNone/>
              <a:tabLst/>
              <a:defRPr/>
            </a:pPr>
            <a:r>
              <a:rPr kumimoji="0" lang="en-US" sz="2400" b="1" i="0" u="none" strike="noStrike" kern="1200" cap="none" spc="0" normalizeH="0" baseline="0" noProof="0" dirty="0" smtClean="0">
                <a:ln>
                  <a:noFill/>
                </a:ln>
                <a:effectLst/>
                <a:uLnTx/>
                <a:uFillTx/>
                <a:latin typeface="+mn-lt"/>
                <a:ea typeface="+mn-ea"/>
                <a:cs typeface="+mn-cs"/>
                <a:sym typeface="Wingdings" pitchFamily="2" charset="2"/>
              </a:rPr>
              <a:t>        </a:t>
            </a:r>
            <a:r>
              <a:rPr kumimoji="0" lang="en-US" sz="2400" b="1" i="0" u="none" strike="noStrike" kern="1200" cap="none" spc="0" normalizeH="0" baseline="0" noProof="0" dirty="0" smtClean="0">
                <a:ln>
                  <a:noFill/>
                </a:ln>
                <a:effectLst/>
                <a:uLnTx/>
                <a:uFillTx/>
                <a:latin typeface="+mn-lt"/>
                <a:ea typeface="+mn-ea"/>
                <a:cs typeface="+mn-cs"/>
              </a:rPr>
              <a:t>  ATC    =    AC    =     --------</a:t>
            </a:r>
          </a:p>
          <a:p>
            <a:pPr marL="609600" marR="0" lvl="0" indent="-609600" algn="l" defTabSz="914400" rtl="0" eaLnBrk="1" fontAlgn="auto" latinLnBrk="0" hangingPunct="1">
              <a:lnSpc>
                <a:spcPct val="80000"/>
              </a:lnSpc>
              <a:spcBef>
                <a:spcPct val="20000"/>
              </a:spcBef>
              <a:spcAft>
                <a:spcPts val="0"/>
              </a:spcAft>
              <a:buClrTx/>
              <a:buSzTx/>
              <a:buFontTx/>
              <a:buNone/>
              <a:tabLst/>
              <a:defRPr/>
            </a:pPr>
            <a:r>
              <a:rPr kumimoji="0" lang="en-US" sz="2400" b="1" i="0" u="none" strike="noStrike" kern="1200" cap="none" spc="0" normalizeH="0" baseline="0" noProof="0" dirty="0" smtClean="0">
                <a:ln>
                  <a:noFill/>
                </a:ln>
                <a:effectLst/>
                <a:uLnTx/>
                <a:uFillTx/>
                <a:latin typeface="+mn-lt"/>
                <a:ea typeface="+mn-ea"/>
                <a:cs typeface="+mn-cs"/>
              </a:rPr>
              <a:t>                                                   Y</a:t>
            </a:r>
          </a:p>
        </p:txBody>
      </p:sp>
      <p:sp>
        <p:nvSpPr>
          <p:cNvPr id="3" name="Title 1"/>
          <p:cNvSpPr txBox="1">
            <a:spLocks/>
          </p:cNvSpPr>
          <p:nvPr/>
        </p:nvSpPr>
        <p:spPr>
          <a:xfrm>
            <a:off x="457200" y="274638"/>
            <a:ext cx="3400420" cy="654032"/>
          </a:xfrm>
          <a:prstGeom prst="rect">
            <a:avLst/>
          </a:prstGeom>
          <a:solidFill>
            <a:srgbClr val="C00000"/>
          </a:solidFill>
        </p:spPr>
        <p:txBody>
          <a:bodyP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400" b="0" i="0" u="none" strike="noStrike" kern="1200" cap="none" spc="0" normalizeH="0" baseline="0" noProof="0" dirty="0" smtClean="0">
                <a:ln>
                  <a:noFill/>
                </a:ln>
                <a:solidFill>
                  <a:schemeClr val="bg1"/>
                </a:solidFill>
                <a:effectLst/>
                <a:uLnTx/>
                <a:uFillTx/>
                <a:latin typeface="+mj-lt"/>
                <a:ea typeface="+mj-ea"/>
                <a:cs typeface="+mj-cs"/>
              </a:rPr>
              <a:t>Konsep Biaya </a:t>
            </a:r>
          </a:p>
        </p:txBody>
      </p:sp>
      <p:grpSp>
        <p:nvGrpSpPr>
          <p:cNvPr id="4" name="Group 3"/>
          <p:cNvGrpSpPr/>
          <p:nvPr/>
        </p:nvGrpSpPr>
        <p:grpSpPr>
          <a:xfrm>
            <a:off x="-32" y="6570684"/>
            <a:ext cx="9144000" cy="73026"/>
            <a:chOff x="-32" y="571480"/>
            <a:chExt cx="9144000" cy="73026"/>
          </a:xfrm>
        </p:grpSpPr>
        <p:cxnSp>
          <p:nvCxnSpPr>
            <p:cNvPr id="5" name="Straight Connector 4"/>
            <p:cNvCxnSpPr/>
            <p:nvPr/>
          </p:nvCxnSpPr>
          <p:spPr>
            <a:xfrm>
              <a:off x="357158" y="571480"/>
              <a:ext cx="84600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6" name="Straight Connector 5"/>
            <p:cNvCxnSpPr/>
            <p:nvPr/>
          </p:nvCxnSpPr>
          <p:spPr>
            <a:xfrm>
              <a:off x="-32" y="642918"/>
              <a:ext cx="9144000" cy="1588"/>
            </a:xfrm>
            <a:prstGeom prst="line">
              <a:avLst/>
            </a:prstGeom>
          </p:spPr>
          <p:style>
            <a:lnRef idx="3">
              <a:schemeClr val="accent1"/>
            </a:lnRef>
            <a:fillRef idx="0">
              <a:schemeClr val="accent1"/>
            </a:fillRef>
            <a:effectRef idx="2">
              <a:schemeClr val="accent1"/>
            </a:effectRef>
            <a:fontRef idx="minor">
              <a:schemeClr val="tx1"/>
            </a:fontRef>
          </p:style>
        </p:cxn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Stages_of_production_small.png"/>
          <p:cNvPicPr>
            <a:picLocks noChangeAspect="1"/>
          </p:cNvPicPr>
          <p:nvPr/>
        </p:nvPicPr>
        <p:blipFill>
          <a:blip r:embed="rId2"/>
          <a:srcRect/>
          <a:stretch>
            <a:fillRect/>
          </a:stretch>
        </p:blipFill>
        <p:spPr>
          <a:xfrm>
            <a:off x="642910" y="152400"/>
            <a:ext cx="7786742" cy="5957628"/>
          </a:xfrm>
          <a:prstGeom prst="rect">
            <a:avLst/>
          </a:prstGeom>
          <a:ln w="38100" cap="sq">
            <a:solidFill>
              <a:schemeClr val="accent1"/>
            </a:solidFill>
            <a:prstDash val="solid"/>
            <a:miter lim="800000"/>
          </a:ln>
          <a:effectLst>
            <a:outerShdw blurRad="50800" dist="38100" dir="2700000" algn="tl" rotWithShape="0">
              <a:srgbClr val="000000">
                <a:alpha val="43000"/>
              </a:srgbClr>
            </a:outerShdw>
          </a:effectLst>
        </p:spPr>
      </p:pic>
      <p:sp>
        <p:nvSpPr>
          <p:cNvPr id="3" name="TextBox 2"/>
          <p:cNvSpPr txBox="1"/>
          <p:nvPr/>
        </p:nvSpPr>
        <p:spPr>
          <a:xfrm>
            <a:off x="3397666" y="6357958"/>
            <a:ext cx="2792111"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id-ID" dirty="0" smtClean="0"/>
              <a:t>Gambar Tahapan Produksi</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2" y="6570684"/>
            <a:ext cx="9144000" cy="73026"/>
            <a:chOff x="-32" y="571480"/>
            <a:chExt cx="9144000" cy="73026"/>
          </a:xfrm>
        </p:grpSpPr>
        <p:cxnSp>
          <p:nvCxnSpPr>
            <p:cNvPr id="3" name="Straight Connector 2"/>
            <p:cNvCxnSpPr/>
            <p:nvPr/>
          </p:nvCxnSpPr>
          <p:spPr>
            <a:xfrm>
              <a:off x="357158" y="571480"/>
              <a:ext cx="84600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4" name="Straight Connector 3"/>
            <p:cNvCxnSpPr/>
            <p:nvPr/>
          </p:nvCxnSpPr>
          <p:spPr>
            <a:xfrm>
              <a:off x="-32" y="642918"/>
              <a:ext cx="9144000" cy="1588"/>
            </a:xfrm>
            <a:prstGeom prst="line">
              <a:avLst/>
            </a:prstGeom>
          </p:spPr>
          <p:style>
            <a:lnRef idx="3">
              <a:schemeClr val="accent1"/>
            </a:lnRef>
            <a:fillRef idx="0">
              <a:schemeClr val="accent1"/>
            </a:fillRef>
            <a:effectRef idx="2">
              <a:schemeClr val="accent1"/>
            </a:effectRef>
            <a:fontRef idx="minor">
              <a:schemeClr val="tx1"/>
            </a:fontRef>
          </p:style>
        </p:cxnSp>
      </p:grpSp>
      <p:pic>
        <p:nvPicPr>
          <p:cNvPr id="1026" name="Picture 2" descr="D:\2016\KULIAH\SEMESTER GANJIL\EP\DOWNLOAD MATERI\Gambar The Law Deminishing Return.jpg"/>
          <p:cNvPicPr>
            <a:picLocks noChangeAspect="1" noChangeArrowheads="1"/>
          </p:cNvPicPr>
          <p:nvPr/>
        </p:nvPicPr>
        <p:blipFill>
          <a:blip r:embed="rId2"/>
          <a:srcRect/>
          <a:stretch>
            <a:fillRect/>
          </a:stretch>
        </p:blipFill>
        <p:spPr bwMode="auto">
          <a:xfrm>
            <a:off x="928662" y="304371"/>
            <a:ext cx="6000792" cy="5982149"/>
          </a:xfrm>
          <a:prstGeom prst="rect">
            <a:avLst/>
          </a:prstGeom>
          <a:noFill/>
          <a:ln>
            <a:solidFill>
              <a:schemeClr val="tx2"/>
            </a:solidFill>
          </a:ln>
        </p:spPr>
      </p:pic>
      <p:sp>
        <p:nvSpPr>
          <p:cNvPr id="6" name="TextBox 5"/>
          <p:cNvSpPr txBox="1"/>
          <p:nvPr/>
        </p:nvSpPr>
        <p:spPr>
          <a:xfrm rot="5400000">
            <a:off x="4893937" y="2783900"/>
            <a:ext cx="6012000" cy="101566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id-ID" sz="3000" dirty="0" smtClean="0"/>
              <a:t>Konsep </a:t>
            </a:r>
          </a:p>
          <a:p>
            <a:r>
              <a:rPr lang="id-ID" sz="3000" dirty="0" smtClean="0"/>
              <a:t>The Law of Deminishing Returns</a:t>
            </a:r>
            <a:endParaRPr lang="id-ID" sz="3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noAutofit/>
          </a:bodyPr>
          <a:lstStyle/>
          <a:p>
            <a:r>
              <a:rPr lang="en-US" sz="2400" b="1" kern="0" dirty="0" err="1" smtClean="0">
                <a:solidFill>
                  <a:schemeClr val="bg1"/>
                </a:solidFill>
              </a:rPr>
              <a:t>Contoh</a:t>
            </a:r>
            <a:r>
              <a:rPr lang="en-US" sz="2400" b="1" kern="0" dirty="0" smtClean="0">
                <a:solidFill>
                  <a:schemeClr val="bg1"/>
                </a:solidFill>
              </a:rPr>
              <a:t> </a:t>
            </a:r>
            <a:r>
              <a:rPr lang="en-US" sz="2400" b="1" kern="0" dirty="0" err="1" smtClean="0">
                <a:solidFill>
                  <a:schemeClr val="bg1"/>
                </a:solidFill>
              </a:rPr>
              <a:t>Soal</a:t>
            </a:r>
            <a:r>
              <a:rPr lang="en-US" sz="2400" b="1" kern="0" dirty="0" smtClean="0">
                <a:solidFill>
                  <a:schemeClr val="bg1"/>
                </a:solidFill>
              </a:rPr>
              <a:t>:  </a:t>
            </a:r>
            <a:r>
              <a:rPr lang="en-US" sz="2400" kern="0" dirty="0" smtClean="0">
                <a:solidFill>
                  <a:schemeClr val="bg1"/>
                </a:solidFill>
              </a:rPr>
              <a:t/>
            </a:r>
            <a:br>
              <a:rPr lang="en-US" sz="2400" kern="0" dirty="0" smtClean="0">
                <a:solidFill>
                  <a:schemeClr val="bg1"/>
                </a:solidFill>
              </a:rPr>
            </a:br>
            <a:r>
              <a:rPr lang="en-US" sz="2400" kern="0" dirty="0" err="1" smtClean="0">
                <a:solidFill>
                  <a:schemeClr val="bg1"/>
                </a:solidFill>
              </a:rPr>
              <a:t>Lengkapi</a:t>
            </a:r>
            <a:r>
              <a:rPr lang="en-US" sz="2400" kern="0" dirty="0" smtClean="0">
                <a:solidFill>
                  <a:schemeClr val="bg1"/>
                </a:solidFill>
              </a:rPr>
              <a:t> </a:t>
            </a:r>
            <a:r>
              <a:rPr lang="en-US" sz="2400" kern="0" dirty="0" err="1" smtClean="0">
                <a:solidFill>
                  <a:schemeClr val="bg1"/>
                </a:solidFill>
              </a:rPr>
              <a:t>tabel</a:t>
            </a:r>
            <a:r>
              <a:rPr lang="en-US" sz="2400" kern="0" dirty="0" smtClean="0">
                <a:solidFill>
                  <a:schemeClr val="bg1"/>
                </a:solidFill>
              </a:rPr>
              <a:t> </a:t>
            </a:r>
            <a:r>
              <a:rPr lang="en-US" sz="2400" kern="0" dirty="0" err="1" smtClean="0">
                <a:solidFill>
                  <a:schemeClr val="bg1"/>
                </a:solidFill>
              </a:rPr>
              <a:t>berikut</a:t>
            </a:r>
            <a:r>
              <a:rPr lang="en-US" sz="2400" kern="0" dirty="0" smtClean="0">
                <a:solidFill>
                  <a:schemeClr val="bg1"/>
                </a:solidFill>
              </a:rPr>
              <a:t>, </a:t>
            </a:r>
            <a:r>
              <a:rPr lang="en-US" sz="2400" kern="0" dirty="0" err="1" smtClean="0">
                <a:solidFill>
                  <a:schemeClr val="bg1"/>
                </a:solidFill>
              </a:rPr>
              <a:t>selanjutnya</a:t>
            </a:r>
            <a:r>
              <a:rPr lang="en-US" sz="2400" kern="0" dirty="0" smtClean="0">
                <a:solidFill>
                  <a:schemeClr val="bg1"/>
                </a:solidFill>
              </a:rPr>
              <a:t> </a:t>
            </a:r>
            <a:r>
              <a:rPr lang="en-US" sz="2400" kern="0" dirty="0" err="1" smtClean="0">
                <a:solidFill>
                  <a:schemeClr val="bg1"/>
                </a:solidFill>
              </a:rPr>
              <a:t>gambarkan</a:t>
            </a:r>
            <a:r>
              <a:rPr lang="en-US" sz="2400" kern="0" dirty="0" smtClean="0">
                <a:solidFill>
                  <a:schemeClr val="bg1"/>
                </a:solidFill>
              </a:rPr>
              <a:t> </a:t>
            </a:r>
            <a:r>
              <a:rPr lang="en-US" sz="2400" kern="0" dirty="0" err="1" smtClean="0">
                <a:solidFill>
                  <a:schemeClr val="bg1"/>
                </a:solidFill>
              </a:rPr>
              <a:t>dalam</a:t>
            </a:r>
            <a:r>
              <a:rPr lang="en-US" sz="2400" kern="0" dirty="0" smtClean="0">
                <a:solidFill>
                  <a:schemeClr val="bg1"/>
                </a:solidFill>
              </a:rPr>
              <a:t> 1 </a:t>
            </a:r>
            <a:r>
              <a:rPr lang="en-US" sz="2400" kern="0" dirty="0" err="1" smtClean="0">
                <a:solidFill>
                  <a:schemeClr val="bg1"/>
                </a:solidFill>
              </a:rPr>
              <a:t>bidang</a:t>
            </a:r>
            <a:r>
              <a:rPr lang="en-US" sz="2400" kern="0" dirty="0" smtClean="0">
                <a:solidFill>
                  <a:schemeClr val="bg1"/>
                </a:solidFill>
              </a:rPr>
              <a:t> </a:t>
            </a:r>
            <a:r>
              <a:rPr lang="en-US" sz="2400" kern="0" dirty="0" err="1" smtClean="0">
                <a:solidFill>
                  <a:schemeClr val="bg1"/>
                </a:solidFill>
              </a:rPr>
              <a:t>koordinat</a:t>
            </a:r>
            <a:endParaRPr lang="id-ID" sz="2400" dirty="0">
              <a:solidFill>
                <a:schemeClr val="bg1"/>
              </a:solidFill>
            </a:endParaRPr>
          </a:p>
        </p:txBody>
      </p:sp>
      <p:graphicFrame>
        <p:nvGraphicFramePr>
          <p:cNvPr id="4" name="Group 3"/>
          <p:cNvGraphicFramePr>
            <a:graphicFrameLocks noGrp="1"/>
          </p:cNvGraphicFramePr>
          <p:nvPr>
            <p:ph sz="half" idx="4294967295"/>
          </p:nvPr>
        </p:nvGraphicFramePr>
        <p:xfrm>
          <a:off x="227013" y="1592263"/>
          <a:ext cx="8774173" cy="4213226"/>
        </p:xfrm>
        <a:graphic>
          <a:graphicData uri="http://schemas.openxmlformats.org/drawingml/2006/table">
            <a:tbl>
              <a:tblPr firstRow="1" firstCol="1">
                <a:tableStyleId>{284E427A-3D55-4303-BF80-6455036E1DE7}</a:tableStyleId>
              </a:tblPr>
              <a:tblGrid>
                <a:gridCol w="1009144"/>
                <a:gridCol w="886873"/>
                <a:gridCol w="1072725"/>
                <a:gridCol w="1035228"/>
                <a:gridCol w="886873"/>
                <a:gridCol w="1035229"/>
                <a:gridCol w="813510"/>
                <a:gridCol w="2034591"/>
              </a:tblGrid>
              <a:tr h="1011238">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0" algn="l"/>
                        </a:tabLst>
                      </a:pPr>
                      <a:r>
                        <a:rPr kumimoji="0" lang="en-US" sz="1800" b="1" u="none" strike="noStrike" cap="none" normalizeH="0" baseline="0" dirty="0" smtClean="0">
                          <a:ln>
                            <a:noFill/>
                          </a:ln>
                          <a:effectLst/>
                        </a:rPr>
                        <a:t>∑ </a:t>
                      </a:r>
                      <a:r>
                        <a:rPr kumimoji="0" lang="en-US" sz="1800" b="1" u="none" strike="noStrike" cap="none" normalizeH="0" baseline="0" dirty="0" err="1" smtClean="0">
                          <a:ln>
                            <a:noFill/>
                          </a:ln>
                          <a:effectLst/>
                        </a:rPr>
                        <a:t>produk</a:t>
                      </a:r>
                      <a:endParaRPr kumimoji="0" lang="en-US" sz="1800" b="1"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0" algn="l"/>
                        </a:tabLst>
                      </a:pPr>
                      <a:r>
                        <a:rPr kumimoji="0" lang="en-US" sz="1800" b="1" u="none" strike="noStrike" cap="none" normalizeH="0" baseline="0" dirty="0" err="1" smtClean="0">
                          <a:ln>
                            <a:noFill/>
                          </a:ln>
                          <a:effectLst/>
                        </a:rPr>
                        <a:t>Biaya</a:t>
                      </a:r>
                      <a:r>
                        <a:rPr kumimoji="0" lang="en-US" sz="1800" b="1" u="none" strike="noStrike" cap="none" normalizeH="0" baseline="0" dirty="0" smtClean="0">
                          <a:ln>
                            <a:noFill/>
                          </a:ln>
                          <a:effectLst/>
                        </a:rPr>
                        <a:t> </a:t>
                      </a:r>
                      <a:r>
                        <a:rPr kumimoji="0" lang="en-US" sz="1800" b="1" u="none" strike="noStrike" cap="none" normalizeH="0" baseline="0" dirty="0" err="1" smtClean="0">
                          <a:ln>
                            <a:noFill/>
                          </a:ln>
                          <a:effectLst/>
                        </a:rPr>
                        <a:t>tetap</a:t>
                      </a:r>
                      <a:endParaRPr kumimoji="0" lang="en-US" sz="1800" b="1" i="0" u="none" strike="noStrike" cap="none" normalizeH="0" baseline="0" dirty="0" smtClean="0">
                        <a:ln>
                          <a:noFill/>
                        </a:ln>
                        <a:solidFill>
                          <a:schemeClr val="bg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0" algn="l"/>
                        </a:tabLst>
                      </a:pPr>
                      <a:r>
                        <a:rPr kumimoji="0" lang="en-US" sz="1800" b="1" u="none" strike="noStrike" cap="none" normalizeH="0" baseline="0" dirty="0" err="1" smtClean="0">
                          <a:ln>
                            <a:noFill/>
                          </a:ln>
                          <a:effectLst/>
                        </a:rPr>
                        <a:t>Biaya</a:t>
                      </a:r>
                      <a:r>
                        <a:rPr kumimoji="0" lang="en-US" sz="1800" b="1" u="none" strike="noStrike" cap="none" normalizeH="0" baseline="0" dirty="0" smtClean="0">
                          <a:ln>
                            <a:noFill/>
                          </a:ln>
                          <a:effectLst/>
                        </a:rPr>
                        <a:t> </a:t>
                      </a:r>
                      <a:r>
                        <a:rPr kumimoji="0" lang="en-US" sz="1800" b="1" u="none" strike="noStrike" cap="none" normalizeH="0" baseline="0" dirty="0" err="1" smtClean="0">
                          <a:ln>
                            <a:noFill/>
                          </a:ln>
                          <a:effectLst/>
                        </a:rPr>
                        <a:t>variabel</a:t>
                      </a:r>
                      <a:endParaRPr kumimoji="0" lang="en-US" sz="1800" b="1" i="0" u="none" strike="noStrike" cap="none" normalizeH="0" baseline="0" dirty="0" smtClean="0">
                        <a:ln>
                          <a:noFill/>
                        </a:ln>
                        <a:solidFill>
                          <a:schemeClr val="bg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0" algn="l"/>
                        </a:tabLst>
                      </a:pPr>
                      <a:r>
                        <a:rPr kumimoji="0" lang="en-US" sz="1800" b="1" u="none" strike="noStrike" cap="none" normalizeH="0" baseline="0" dirty="0" err="1" smtClean="0">
                          <a:ln>
                            <a:noFill/>
                          </a:ln>
                          <a:effectLst/>
                        </a:rPr>
                        <a:t>Biaya</a:t>
                      </a:r>
                      <a:r>
                        <a:rPr kumimoji="0" lang="en-US" sz="1800" b="1" u="none" strike="noStrike" cap="none" normalizeH="0" baseline="0" dirty="0" smtClean="0">
                          <a:ln>
                            <a:noFill/>
                          </a:ln>
                          <a:effectLst/>
                        </a:rPr>
                        <a:t> total</a:t>
                      </a:r>
                      <a:endParaRPr kumimoji="0" lang="en-US" sz="1800" b="1" i="0" u="none" strike="noStrike" cap="none" normalizeH="0" baseline="0" dirty="0" smtClean="0">
                        <a:ln>
                          <a:noFill/>
                        </a:ln>
                        <a:solidFill>
                          <a:schemeClr val="bg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0" algn="l"/>
                        </a:tabLst>
                      </a:pPr>
                      <a:r>
                        <a:rPr kumimoji="0" lang="en-US" sz="1800" b="1" u="none" strike="noStrike" cap="none" normalizeH="0" baseline="0" dirty="0" err="1" smtClean="0">
                          <a:ln>
                            <a:noFill/>
                          </a:ln>
                          <a:effectLst/>
                        </a:rPr>
                        <a:t>Biaya</a:t>
                      </a:r>
                      <a:r>
                        <a:rPr kumimoji="0" lang="en-US" sz="1800" b="1" u="none" strike="noStrike" cap="none" normalizeH="0" baseline="0" dirty="0" smtClean="0">
                          <a:ln>
                            <a:noFill/>
                          </a:ln>
                          <a:effectLst/>
                        </a:rPr>
                        <a:t> </a:t>
                      </a:r>
                      <a:r>
                        <a:rPr kumimoji="0" lang="en-US" sz="1800" b="1" u="none" strike="noStrike" cap="none" normalizeH="0" baseline="0" dirty="0" err="1" smtClean="0">
                          <a:ln>
                            <a:noFill/>
                          </a:ln>
                          <a:effectLst/>
                        </a:rPr>
                        <a:t>tetap</a:t>
                      </a:r>
                      <a:r>
                        <a:rPr kumimoji="0" lang="en-US" sz="1800" b="1" u="none" strike="noStrike" cap="none" normalizeH="0" baseline="0" dirty="0" smtClean="0">
                          <a:ln>
                            <a:noFill/>
                          </a:ln>
                          <a:effectLst/>
                        </a:rPr>
                        <a:t> rata2</a:t>
                      </a:r>
                      <a:endParaRPr kumimoji="0" lang="en-US" sz="1800" b="1" i="0" u="none" strike="noStrike" cap="none" normalizeH="0" baseline="0" dirty="0" smtClean="0">
                        <a:ln>
                          <a:noFill/>
                        </a:ln>
                        <a:solidFill>
                          <a:schemeClr val="bg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0" algn="l"/>
                        </a:tabLst>
                      </a:pPr>
                      <a:r>
                        <a:rPr kumimoji="0" lang="en-US" sz="1800" b="1" u="none" strike="noStrike" cap="none" normalizeH="0" baseline="0" dirty="0" err="1" smtClean="0">
                          <a:ln>
                            <a:noFill/>
                          </a:ln>
                          <a:effectLst/>
                        </a:rPr>
                        <a:t>Biaya</a:t>
                      </a:r>
                      <a:r>
                        <a:rPr kumimoji="0" lang="en-US" sz="1800" b="1" u="none" strike="noStrike" cap="none" normalizeH="0" baseline="0" dirty="0" smtClean="0">
                          <a:ln>
                            <a:noFill/>
                          </a:ln>
                          <a:effectLst/>
                        </a:rPr>
                        <a:t> </a:t>
                      </a:r>
                      <a:r>
                        <a:rPr kumimoji="0" lang="en-US" sz="1800" b="1" u="none" strike="noStrike" cap="none" normalizeH="0" baseline="0" dirty="0" err="1" smtClean="0">
                          <a:ln>
                            <a:noFill/>
                          </a:ln>
                          <a:effectLst/>
                        </a:rPr>
                        <a:t>variabel</a:t>
                      </a:r>
                      <a:r>
                        <a:rPr kumimoji="0" lang="en-US" sz="1800" b="1" u="none" strike="noStrike" cap="none" normalizeH="0" baseline="0" dirty="0" smtClean="0">
                          <a:ln>
                            <a:noFill/>
                          </a:ln>
                          <a:effectLst/>
                        </a:rPr>
                        <a:t> rata2</a:t>
                      </a:r>
                      <a:endParaRPr kumimoji="0" lang="en-US" sz="18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0" algn="l"/>
                        </a:tabLst>
                      </a:pPr>
                      <a:r>
                        <a:rPr kumimoji="0" lang="en-US" sz="1800" b="1" u="none" strike="noStrike" cap="none" normalizeH="0" baseline="0" dirty="0" err="1" smtClean="0">
                          <a:ln>
                            <a:noFill/>
                          </a:ln>
                          <a:effectLst/>
                        </a:rPr>
                        <a:t>Biaya</a:t>
                      </a:r>
                      <a:r>
                        <a:rPr kumimoji="0" lang="en-US" sz="1800" b="1" u="none" strike="noStrike" cap="none" normalizeH="0" baseline="0" dirty="0" smtClean="0">
                          <a:ln>
                            <a:noFill/>
                          </a:ln>
                          <a:effectLst/>
                        </a:rPr>
                        <a:t> rata2</a:t>
                      </a:r>
                      <a:endParaRPr kumimoji="0" lang="en-US" sz="18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0" algn="l"/>
                        </a:tabLst>
                      </a:pPr>
                      <a:r>
                        <a:rPr kumimoji="0" lang="en-US" sz="1800" b="1" u="none" strike="noStrike" cap="none" normalizeH="0" baseline="0" dirty="0" err="1" smtClean="0">
                          <a:ln>
                            <a:noFill/>
                          </a:ln>
                          <a:effectLst/>
                        </a:rPr>
                        <a:t>Biaya</a:t>
                      </a:r>
                      <a:r>
                        <a:rPr kumimoji="0" lang="en-US" sz="1800" b="1" u="none" strike="noStrike" cap="none" normalizeH="0" baseline="0" dirty="0" smtClean="0">
                          <a:ln>
                            <a:noFill/>
                          </a:ln>
                          <a:effectLst/>
                        </a:rPr>
                        <a:t> </a:t>
                      </a:r>
                      <a:r>
                        <a:rPr kumimoji="0" lang="id-ID" sz="1800" b="1" u="none" strike="noStrike" cap="none" normalizeH="0" baseline="0" dirty="0" smtClean="0">
                          <a:ln>
                            <a:noFill/>
                          </a:ln>
                          <a:effectLst/>
                        </a:rPr>
                        <a:t>M</a:t>
                      </a:r>
                      <a:r>
                        <a:rPr kumimoji="0" lang="en-US" sz="1800" b="1" u="none" strike="noStrike" cap="none" normalizeH="0" baseline="0" dirty="0" err="1" smtClean="0">
                          <a:ln>
                            <a:noFill/>
                          </a:ln>
                          <a:effectLst/>
                        </a:rPr>
                        <a:t>arjinal</a:t>
                      </a:r>
                      <a:endParaRPr kumimoji="0" lang="en-US" sz="18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r>
              <a:tr h="4000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0" algn="l"/>
                        </a:tabLst>
                      </a:pPr>
                      <a:r>
                        <a:rPr kumimoji="0" lang="en-US" sz="1800" b="1" u="none" strike="noStrike" cap="none" normalizeH="0" baseline="0" smtClean="0">
                          <a:ln>
                            <a:noFill/>
                          </a:ln>
                          <a:effectLst/>
                        </a:rPr>
                        <a:t>Y</a:t>
                      </a:r>
                      <a:endParaRPr kumimoji="0" lang="en-US" sz="1800" b="1"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0" algn="l"/>
                        </a:tabLst>
                      </a:pPr>
                      <a:r>
                        <a:rPr kumimoji="0" lang="en-US" sz="1800" b="1" u="none" strike="noStrike" cap="none" normalizeH="0" baseline="0" dirty="0" smtClean="0">
                          <a:ln>
                            <a:noFill/>
                          </a:ln>
                          <a:effectLst/>
                        </a:rPr>
                        <a:t>TFC</a:t>
                      </a:r>
                      <a:endParaRPr kumimoji="0" lang="en-US" sz="1800" b="1" i="0" u="none" strike="noStrike" cap="none" normalizeH="0" baseline="0" dirty="0" smtClean="0">
                        <a:ln>
                          <a:noFill/>
                        </a:ln>
                        <a:solidFill>
                          <a:schemeClr val="bg1"/>
                        </a:solidFill>
                        <a:effectLst/>
                        <a:latin typeface="Arial" charset="0"/>
                        <a:ea typeface="Times New Roman" pitchFamily="18" charset="0"/>
                        <a:cs typeface="Arial" charset="0"/>
                      </a:endParaRPr>
                    </a:p>
                  </a:txBody>
                  <a:tcPr anchor="b"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0" algn="l"/>
                        </a:tabLst>
                      </a:pPr>
                      <a:r>
                        <a:rPr kumimoji="0" lang="en-US" sz="1800" b="1" u="none" strike="noStrike" cap="none" normalizeH="0" baseline="0" dirty="0" smtClean="0">
                          <a:ln>
                            <a:noFill/>
                          </a:ln>
                          <a:effectLst/>
                        </a:rPr>
                        <a:t>TVC</a:t>
                      </a:r>
                      <a:endParaRPr kumimoji="0" lang="en-US" sz="1800" b="1" i="0" u="none" strike="noStrike" cap="none" normalizeH="0" baseline="0" dirty="0" smtClean="0">
                        <a:ln>
                          <a:noFill/>
                        </a:ln>
                        <a:solidFill>
                          <a:schemeClr val="bg1"/>
                        </a:solidFill>
                        <a:effectLst/>
                        <a:latin typeface="Arial" charset="0"/>
                        <a:ea typeface="Times New Roman" pitchFamily="18" charset="0"/>
                        <a:cs typeface="Arial" charset="0"/>
                      </a:endParaRPr>
                    </a:p>
                  </a:txBody>
                  <a:tcP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0" algn="l"/>
                        </a:tabLst>
                      </a:pPr>
                      <a:r>
                        <a:rPr kumimoji="0" lang="en-US" sz="1800" b="1" u="none" strike="noStrike" cap="none" normalizeH="0" baseline="0" dirty="0" smtClean="0">
                          <a:ln>
                            <a:noFill/>
                          </a:ln>
                          <a:effectLst/>
                        </a:rPr>
                        <a:t>TC</a:t>
                      </a:r>
                      <a:endParaRPr kumimoji="0" lang="en-US" sz="1800" b="1" i="0" u="none" strike="noStrike" cap="none" normalizeH="0" baseline="0" dirty="0" smtClean="0">
                        <a:ln>
                          <a:noFill/>
                        </a:ln>
                        <a:solidFill>
                          <a:schemeClr val="bg1"/>
                        </a:solidFill>
                        <a:effectLst/>
                        <a:latin typeface="Arial" charset="0"/>
                        <a:ea typeface="Times New Roman" pitchFamily="18" charset="0"/>
                        <a:cs typeface="Arial" charset="0"/>
                      </a:endParaRPr>
                    </a:p>
                  </a:txBody>
                  <a:tcP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0" algn="l"/>
                        </a:tabLst>
                      </a:pPr>
                      <a:r>
                        <a:rPr kumimoji="0" lang="en-US" sz="1800" b="1" u="none" strike="noStrike" cap="none" normalizeH="0" baseline="0" dirty="0" smtClean="0">
                          <a:ln>
                            <a:noFill/>
                          </a:ln>
                          <a:effectLst/>
                        </a:rPr>
                        <a:t>AFC</a:t>
                      </a:r>
                      <a:endParaRPr kumimoji="0" lang="en-US" sz="1800" b="1" i="0" u="none" strike="noStrike" cap="none" normalizeH="0" baseline="0" dirty="0" smtClean="0">
                        <a:ln>
                          <a:noFill/>
                        </a:ln>
                        <a:solidFill>
                          <a:schemeClr val="bg1"/>
                        </a:solidFill>
                        <a:effectLst/>
                        <a:latin typeface="Arial" charset="0"/>
                        <a:ea typeface="Times New Roman" pitchFamily="18" charset="0"/>
                        <a:cs typeface="Arial" charset="0"/>
                      </a:endParaRPr>
                    </a:p>
                  </a:txBody>
                  <a:tcP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0" algn="l"/>
                        </a:tabLst>
                      </a:pPr>
                      <a:r>
                        <a:rPr kumimoji="0" lang="en-US" sz="1800" b="1" u="none" strike="noStrike" cap="none" normalizeH="0" baseline="0" dirty="0" smtClean="0">
                          <a:ln>
                            <a:noFill/>
                          </a:ln>
                          <a:effectLst/>
                        </a:rPr>
                        <a:t>AVC</a:t>
                      </a:r>
                      <a:endParaRPr kumimoji="0" lang="en-US" sz="1800" b="1" i="0" u="none" strike="noStrike" cap="none" normalizeH="0" baseline="0" dirty="0" smtClean="0">
                        <a:ln>
                          <a:noFill/>
                        </a:ln>
                        <a:solidFill>
                          <a:schemeClr val="bg1"/>
                        </a:solidFill>
                        <a:effectLst/>
                        <a:latin typeface="Arial" charset="0"/>
                        <a:ea typeface="Times New Roman" pitchFamily="18" charset="0"/>
                        <a:cs typeface="Arial" charset="0"/>
                      </a:endParaRPr>
                    </a:p>
                  </a:txBody>
                  <a:tcP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0" algn="l"/>
                        </a:tabLst>
                      </a:pPr>
                      <a:r>
                        <a:rPr kumimoji="0" lang="en-US" sz="1800" b="1" u="none" strike="noStrike" cap="none" normalizeH="0" baseline="0" dirty="0" smtClean="0">
                          <a:ln>
                            <a:noFill/>
                          </a:ln>
                          <a:effectLst/>
                        </a:rPr>
                        <a:t>AC</a:t>
                      </a:r>
                      <a:endParaRPr kumimoji="0" lang="en-US" sz="1800" b="1" i="0" u="none" strike="noStrike" cap="none" normalizeH="0" baseline="0" dirty="0" smtClean="0">
                        <a:ln>
                          <a:noFill/>
                        </a:ln>
                        <a:solidFill>
                          <a:schemeClr val="bg1"/>
                        </a:solidFill>
                        <a:effectLst/>
                        <a:latin typeface="Arial" charset="0"/>
                        <a:ea typeface="Times New Roman" pitchFamily="18" charset="0"/>
                        <a:cs typeface="Arial" charset="0"/>
                      </a:endParaRPr>
                    </a:p>
                  </a:txBody>
                  <a:tcP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0" algn="l"/>
                        </a:tabLst>
                      </a:pPr>
                      <a:r>
                        <a:rPr kumimoji="0" lang="en-US" sz="1800" b="1" u="none" strike="noStrike" cap="none" normalizeH="0" baseline="0" dirty="0" smtClean="0">
                          <a:ln>
                            <a:noFill/>
                          </a:ln>
                          <a:effectLst/>
                        </a:rPr>
                        <a:t>MC</a:t>
                      </a:r>
                      <a:endParaRPr kumimoji="0" lang="en-US" sz="1800" b="1" i="0" u="none" strike="noStrike" cap="none" normalizeH="0" baseline="0" dirty="0" smtClean="0">
                        <a:ln>
                          <a:noFill/>
                        </a:ln>
                        <a:solidFill>
                          <a:schemeClr val="bg1"/>
                        </a:solidFill>
                        <a:effectLst/>
                        <a:latin typeface="Arial" charset="0"/>
                        <a:ea typeface="Times New Roman" pitchFamily="18" charset="0"/>
                        <a:cs typeface="Arial" charset="0"/>
                      </a:endParaRPr>
                    </a:p>
                  </a:txBody>
                  <a:tcPr horzOverflow="overflow"/>
                </a:tc>
              </a:tr>
              <a:tr h="4000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0" algn="l"/>
                        </a:tabLst>
                      </a:pPr>
                      <a:r>
                        <a:rPr kumimoji="0" lang="en-US" sz="1800" u="none" strike="noStrike" cap="none" normalizeH="0" baseline="0" dirty="0" smtClean="0">
                          <a:ln>
                            <a:noFill/>
                          </a:ln>
                          <a:effectLst/>
                        </a:rPr>
                        <a:t>0</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b"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0" algn="l"/>
                        </a:tabLst>
                      </a:pPr>
                      <a:r>
                        <a:rPr kumimoji="0" lang="en-US" sz="1800" u="none" strike="noStrike" cap="none" normalizeH="0" baseline="0" smtClean="0">
                          <a:ln>
                            <a:noFill/>
                          </a:ln>
                          <a:effectLst/>
                        </a:rPr>
                        <a:t>14</a:t>
                      </a:r>
                      <a:endParaRPr kumimoji="0" lang="en-US" sz="1800" b="0" i="0" u="none" strike="noStrike" cap="none" normalizeH="0" baseline="0" smtClean="0">
                        <a:ln>
                          <a:noFill/>
                        </a:ln>
                        <a:solidFill>
                          <a:schemeClr val="bg1"/>
                        </a:solidFill>
                        <a:effectLst/>
                        <a:latin typeface="Arial" charset="0"/>
                        <a:ea typeface="Times New Roman" pitchFamily="18" charset="0"/>
                        <a:cs typeface="Arial" charset="0"/>
                      </a:endParaRPr>
                    </a:p>
                  </a:txBody>
                  <a:tcPr anchor="b"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0" algn="l"/>
                        </a:tabLst>
                      </a:pPr>
                      <a:r>
                        <a:rPr kumimoji="0" lang="en-US" sz="1800" u="none" strike="noStrike" cap="none" normalizeH="0" baseline="0" dirty="0" smtClean="0">
                          <a:ln>
                            <a:noFill/>
                          </a:ln>
                          <a:effectLst/>
                        </a:rPr>
                        <a:t>0</a:t>
                      </a:r>
                      <a:endParaRPr kumimoji="0" lang="en-US" sz="1800" b="0" i="0" u="none" strike="noStrike" cap="none" normalizeH="0" baseline="0" dirty="0" smtClean="0">
                        <a:ln>
                          <a:noFill/>
                        </a:ln>
                        <a:solidFill>
                          <a:schemeClr val="bg1"/>
                        </a:solidFill>
                        <a:effectLst/>
                        <a:latin typeface="Arial" charset="0"/>
                        <a:ea typeface="Times New Roman" pitchFamily="18" charset="0"/>
                        <a:cs typeface="Arial"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u="none" strike="noStrike" cap="none" normalizeH="0" baseline="0" dirty="0" smtClean="0">
                          <a:ln>
                            <a:noFill/>
                          </a:ln>
                          <a:effectLst/>
                        </a:rPr>
                        <a:t>14</a:t>
                      </a:r>
                      <a:endParaRPr kumimoji="0" lang="en-US" sz="1800" b="1" i="0" u="none" strike="noStrike" cap="none" normalizeH="0" baseline="0" dirty="0" smtClean="0">
                        <a:ln>
                          <a:noFill/>
                        </a:ln>
                        <a:solidFill>
                          <a:schemeClr val="bg1"/>
                        </a:solidFill>
                        <a:effectLst/>
                        <a:latin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smtClean="0">
                          <a:ln>
                            <a:noFill/>
                          </a:ln>
                          <a:effectLst/>
                        </a:rPr>
                        <a:t>14/0</a:t>
                      </a:r>
                      <a:endParaRPr kumimoji="0" lang="en-US" sz="1800" b="1" i="0" u="none" strike="noStrike" cap="none" normalizeH="0" baseline="0" dirty="0" smtClean="0">
                        <a:ln>
                          <a:noFill/>
                        </a:ln>
                        <a:solidFill>
                          <a:schemeClr val="bg1"/>
                        </a:solidFill>
                        <a:effectLst/>
                        <a:latin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smtClean="0">
                          <a:ln>
                            <a:noFill/>
                          </a:ln>
                          <a:effectLst/>
                        </a:rPr>
                        <a:t>0</a:t>
                      </a:r>
                      <a:endParaRPr kumimoji="0" lang="en-US" sz="1800" b="1" i="0" u="none" strike="noStrike" cap="none" normalizeH="0" baseline="0" dirty="0" smtClean="0">
                        <a:ln>
                          <a:noFill/>
                        </a:ln>
                        <a:solidFill>
                          <a:schemeClr val="bg1"/>
                        </a:solidFill>
                        <a:effectLst/>
                        <a:latin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smtClean="0">
                          <a:ln>
                            <a:noFill/>
                          </a:ln>
                          <a:effectLst/>
                        </a:rPr>
                        <a:t>14/0</a:t>
                      </a:r>
                      <a:endParaRPr kumimoji="0" lang="en-US" sz="1800" b="1" i="0" u="none" strike="noStrike" cap="none" normalizeH="0" baseline="0" dirty="0" smtClean="0">
                        <a:ln>
                          <a:noFill/>
                        </a:ln>
                        <a:solidFill>
                          <a:schemeClr val="bg1"/>
                        </a:solidFill>
                        <a:effectLst/>
                        <a:latin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smtClean="0">
                          <a:ln>
                            <a:noFill/>
                          </a:ln>
                          <a:effectLst/>
                        </a:rPr>
                        <a:t>(14-0)/(0)=~</a:t>
                      </a:r>
                      <a:endParaRPr kumimoji="0" lang="en-US" sz="1800" b="1" i="0" u="none" strike="noStrike" cap="none" normalizeH="0" baseline="0" dirty="0" smtClean="0">
                        <a:ln>
                          <a:noFill/>
                        </a:ln>
                        <a:solidFill>
                          <a:schemeClr val="bg1"/>
                        </a:solidFill>
                        <a:effectLst/>
                        <a:latin typeface="Arial" charset="0"/>
                      </a:endParaRPr>
                    </a:p>
                  </a:txBody>
                  <a:tcPr horzOverflow="overflow"/>
                </a:tc>
              </a:tr>
              <a:tr h="4000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0" algn="l"/>
                        </a:tabLst>
                      </a:pPr>
                      <a:r>
                        <a:rPr kumimoji="0" lang="en-US" sz="1800" u="none" strike="noStrike" cap="none" normalizeH="0" baseline="0" smtClean="0">
                          <a:ln>
                            <a:noFill/>
                          </a:ln>
                          <a:effectLst/>
                        </a:rPr>
                        <a:t>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14</a:t>
                      </a:r>
                      <a:endParaRPr kumimoji="0" lang="en-US" sz="1800" b="0" i="0" u="none" strike="noStrike" cap="none" normalizeH="0" baseline="0" dirty="0" smtClean="0">
                        <a:ln>
                          <a:noFill/>
                        </a:ln>
                        <a:solidFill>
                          <a:schemeClr val="bg1"/>
                        </a:solidFill>
                        <a:effectLst/>
                        <a:latin typeface="Arial" charset="0"/>
                      </a:endParaRPr>
                    </a:p>
                  </a:txBody>
                  <a:tcPr anchor="b"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0" algn="l"/>
                        </a:tabLst>
                      </a:pPr>
                      <a:r>
                        <a:rPr kumimoji="0" lang="en-US" sz="1800" u="none" strike="noStrike" cap="none" normalizeH="0" baseline="0" smtClean="0">
                          <a:ln>
                            <a:noFill/>
                          </a:ln>
                          <a:effectLst/>
                        </a:rPr>
                        <a:t>7</a:t>
                      </a:r>
                      <a:endParaRPr kumimoji="0" lang="en-US" sz="1800" b="0" i="0" u="none" strike="noStrike" cap="none" normalizeH="0" baseline="0" smtClean="0">
                        <a:ln>
                          <a:noFill/>
                        </a:ln>
                        <a:solidFill>
                          <a:schemeClr val="bg1"/>
                        </a:solidFill>
                        <a:effectLst/>
                        <a:latin typeface="Arial" charset="0"/>
                        <a:ea typeface="Times New Roman" pitchFamily="18" charset="0"/>
                        <a:cs typeface="Arial"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u="none" strike="noStrike" cap="none" normalizeH="0" baseline="0" dirty="0" smtClean="0">
                          <a:ln>
                            <a:noFill/>
                          </a:ln>
                          <a:effectLst/>
                        </a:rPr>
                        <a:t>21</a:t>
                      </a:r>
                      <a:endParaRPr kumimoji="0" lang="en-US" sz="1800" b="1" i="0" u="none" strike="noStrike" cap="none" normalizeH="0" baseline="0" dirty="0" smtClean="0">
                        <a:ln>
                          <a:noFill/>
                        </a:ln>
                        <a:solidFill>
                          <a:schemeClr val="bg1"/>
                        </a:solidFill>
                        <a:effectLst/>
                        <a:latin typeface="Arial"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u="none" strike="noStrike" cap="none" normalizeH="0" baseline="0" dirty="0" smtClean="0">
                          <a:ln>
                            <a:noFill/>
                          </a:ln>
                          <a:effectLst/>
                        </a:rPr>
                        <a:t>14/1</a:t>
                      </a:r>
                      <a:endParaRPr kumimoji="0" lang="en-US" sz="1800" b="1" i="0" u="none" strike="noStrike" cap="none" normalizeH="0" baseline="0" dirty="0" smtClean="0">
                        <a:ln>
                          <a:noFill/>
                        </a:ln>
                        <a:solidFill>
                          <a:schemeClr val="bg1"/>
                        </a:solidFill>
                        <a:effectLst/>
                        <a:latin typeface="Arial"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u="none" strike="noStrike" cap="none" normalizeH="0" baseline="0" dirty="0" smtClean="0">
                          <a:ln>
                            <a:noFill/>
                          </a:ln>
                          <a:effectLst/>
                        </a:rPr>
                        <a:t>7/1</a:t>
                      </a:r>
                      <a:endParaRPr kumimoji="0" lang="en-US" sz="1800" b="1" i="0" u="none" strike="noStrike" cap="none" normalizeH="0" baseline="0" dirty="0" smtClean="0">
                        <a:ln>
                          <a:noFill/>
                        </a:ln>
                        <a:solidFill>
                          <a:schemeClr val="bg1"/>
                        </a:solidFill>
                        <a:effectLst/>
                        <a:latin typeface="Arial"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800" b="1" u="none" strike="noStrike" cap="none" normalizeH="0" baseline="0" dirty="0" smtClean="0">
                          <a:ln>
                            <a:noFill/>
                          </a:ln>
                          <a:effectLst/>
                        </a:rPr>
                        <a:t>21/1</a:t>
                      </a:r>
                      <a:endParaRPr kumimoji="0" lang="en-US" sz="1800" b="1" i="0" u="none" strike="noStrike" cap="none" normalizeH="0" baseline="0" dirty="0" smtClean="0">
                        <a:ln>
                          <a:noFill/>
                        </a:ln>
                        <a:solidFill>
                          <a:schemeClr val="bg1"/>
                        </a:solidFill>
                        <a:effectLst/>
                        <a:latin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u="none" strike="noStrike" cap="none" normalizeH="0" baseline="0" dirty="0" smtClean="0">
                          <a:ln>
                            <a:noFill/>
                          </a:ln>
                          <a:effectLst/>
                        </a:rPr>
                        <a:t>(21-14)/(1-0) = 7</a:t>
                      </a:r>
                      <a:endParaRPr kumimoji="0" lang="en-US" sz="1800" b="1" i="0" u="none" strike="noStrike" cap="none" normalizeH="0" baseline="0" dirty="0" smtClean="0">
                        <a:ln>
                          <a:noFill/>
                        </a:ln>
                        <a:solidFill>
                          <a:schemeClr val="tx1"/>
                        </a:solidFill>
                        <a:effectLst/>
                        <a:latin typeface="Arial" charset="0"/>
                      </a:endParaRPr>
                    </a:p>
                  </a:txBody>
                  <a:tcPr horzOverflow="overflow"/>
                </a:tc>
              </a:tr>
              <a:tr h="4000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0" algn="l"/>
                        </a:tabLst>
                      </a:pPr>
                      <a:r>
                        <a:rPr kumimoji="0" lang="en-US" sz="1800" u="none" strike="noStrike" cap="none" normalizeH="0" baseline="0" smtClean="0">
                          <a:ln>
                            <a:noFill/>
                          </a:ln>
                          <a:effectLst/>
                        </a:rPr>
                        <a:t>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14</a:t>
                      </a:r>
                      <a:endParaRPr kumimoji="0" lang="en-US" sz="1800" b="0" i="0" u="none" strike="noStrike" cap="none" normalizeH="0" baseline="0" dirty="0" smtClean="0">
                        <a:ln>
                          <a:noFill/>
                        </a:ln>
                        <a:solidFill>
                          <a:schemeClr val="bg1"/>
                        </a:solidFill>
                        <a:effectLst/>
                        <a:latin typeface="Arial" charset="0"/>
                        <a:ea typeface="Times New Roman" pitchFamily="18" charset="0"/>
                        <a:cs typeface="Arial" charset="0"/>
                      </a:endParaRPr>
                    </a:p>
                  </a:txBody>
                  <a:tcPr anchor="b"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0" algn="l"/>
                        </a:tabLst>
                      </a:pPr>
                      <a:r>
                        <a:rPr kumimoji="0" lang="en-US" sz="1800" u="none" strike="noStrike" cap="none" normalizeH="0" baseline="0" smtClean="0">
                          <a:ln>
                            <a:noFill/>
                          </a:ln>
                          <a:effectLst/>
                        </a:rPr>
                        <a:t>12</a:t>
                      </a:r>
                      <a:endParaRPr kumimoji="0" lang="en-US" sz="1800" b="0" i="0" u="none" strike="noStrike" cap="none" normalizeH="0" baseline="0" smtClean="0">
                        <a:ln>
                          <a:noFill/>
                        </a:ln>
                        <a:solidFill>
                          <a:schemeClr val="bg1"/>
                        </a:solidFill>
                        <a:effectLst/>
                        <a:latin typeface="Arial" charset="0"/>
                        <a:ea typeface="Times New Roman" pitchFamily="18" charset="0"/>
                        <a:cs typeface="Arial"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bg1"/>
                        </a:solidFill>
                        <a:effectLst/>
                        <a:latin typeface="Arial"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bg1"/>
                        </a:solidFill>
                        <a:effectLst/>
                        <a:latin typeface="Arial"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bg1"/>
                        </a:solidFill>
                        <a:effectLst/>
                        <a:latin typeface="Arial"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bg1"/>
                        </a:solidFill>
                        <a:effectLst/>
                        <a:latin typeface="Arial"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bg1"/>
                        </a:solidFill>
                        <a:effectLst/>
                        <a:latin typeface="Arial" charset="0"/>
                      </a:endParaRPr>
                    </a:p>
                  </a:txBody>
                  <a:tcPr horzOverflow="overflow"/>
                </a:tc>
              </a:tr>
              <a:tr h="4000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0" algn="l"/>
                        </a:tabLst>
                      </a:pPr>
                      <a:r>
                        <a:rPr kumimoji="0" lang="en-US" sz="1800" u="none" strike="noStrike" cap="none" normalizeH="0" baseline="0" smtClean="0">
                          <a:ln>
                            <a:noFill/>
                          </a:ln>
                          <a:effectLst/>
                        </a:rPr>
                        <a:t>3</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14</a:t>
                      </a:r>
                      <a:endParaRPr kumimoji="0" lang="en-US" sz="1800" b="0" i="0" u="none" strike="noStrike" cap="none" normalizeH="0" baseline="0" dirty="0" smtClean="0">
                        <a:ln>
                          <a:noFill/>
                        </a:ln>
                        <a:solidFill>
                          <a:schemeClr val="bg1"/>
                        </a:solidFill>
                        <a:effectLst/>
                        <a:latin typeface="Arial" charset="0"/>
                      </a:endParaRPr>
                    </a:p>
                  </a:txBody>
                  <a:tcPr anchor="b"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0" algn="l"/>
                        </a:tabLst>
                      </a:pPr>
                      <a:r>
                        <a:rPr kumimoji="0" lang="en-US" sz="1800" u="none" strike="noStrike" cap="none" normalizeH="0" baseline="0" smtClean="0">
                          <a:ln>
                            <a:noFill/>
                          </a:ln>
                          <a:effectLst/>
                        </a:rPr>
                        <a:t>19</a:t>
                      </a:r>
                      <a:endParaRPr kumimoji="0" lang="en-US" sz="1800" b="0" i="0" u="none" strike="noStrike" cap="none" normalizeH="0" baseline="0" smtClean="0">
                        <a:ln>
                          <a:noFill/>
                        </a:ln>
                        <a:solidFill>
                          <a:schemeClr val="bg1"/>
                        </a:solidFill>
                        <a:effectLst/>
                        <a:latin typeface="Arial" charset="0"/>
                        <a:ea typeface="Times New Roman" pitchFamily="18" charset="0"/>
                        <a:cs typeface="Arial"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bg1"/>
                        </a:solidFill>
                        <a:effectLst/>
                        <a:latin typeface="Arial"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bg1"/>
                        </a:solidFill>
                        <a:effectLst/>
                        <a:latin typeface="Arial"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bg1"/>
                        </a:solidFill>
                        <a:effectLst/>
                        <a:latin typeface="Arial"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bg1"/>
                        </a:solidFill>
                        <a:effectLst/>
                        <a:latin typeface="Arial"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bg1"/>
                        </a:solidFill>
                        <a:effectLst/>
                        <a:latin typeface="Arial" charset="0"/>
                      </a:endParaRPr>
                    </a:p>
                  </a:txBody>
                  <a:tcPr horzOverflow="overflow"/>
                </a:tc>
              </a:tr>
              <a:tr h="40163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0" algn="l"/>
                        </a:tabLst>
                      </a:pPr>
                      <a:r>
                        <a:rPr kumimoji="0" lang="en-US" sz="1800" u="none" strike="noStrike" cap="none" normalizeH="0" baseline="0" smtClean="0">
                          <a:ln>
                            <a:noFill/>
                          </a:ln>
                          <a:effectLst/>
                        </a:rPr>
                        <a:t>4</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14</a:t>
                      </a:r>
                      <a:endParaRPr kumimoji="0" lang="en-US" sz="1800" b="0" i="0" u="none" strike="noStrike" cap="none" normalizeH="0" baseline="0" dirty="0" smtClean="0">
                        <a:ln>
                          <a:noFill/>
                        </a:ln>
                        <a:solidFill>
                          <a:schemeClr val="bg1"/>
                        </a:solidFill>
                        <a:effectLst/>
                        <a:latin typeface="Arial" charset="0"/>
                        <a:ea typeface="Times New Roman" pitchFamily="18" charset="0"/>
                        <a:cs typeface="Arial" charset="0"/>
                      </a:endParaRPr>
                    </a:p>
                  </a:txBody>
                  <a:tcP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0" algn="l"/>
                        </a:tabLst>
                      </a:pPr>
                      <a:r>
                        <a:rPr kumimoji="0" lang="en-US" sz="1800" u="none" strike="noStrike" cap="none" normalizeH="0" baseline="0" smtClean="0">
                          <a:ln>
                            <a:noFill/>
                          </a:ln>
                          <a:effectLst/>
                        </a:rPr>
                        <a:t>30</a:t>
                      </a:r>
                      <a:endParaRPr kumimoji="0" lang="en-US" sz="1800" b="0" i="0" u="none" strike="noStrike" cap="none" normalizeH="0" baseline="0" smtClean="0">
                        <a:ln>
                          <a:noFill/>
                        </a:ln>
                        <a:solidFill>
                          <a:schemeClr val="bg1"/>
                        </a:solidFill>
                        <a:effectLst/>
                        <a:latin typeface="Arial" charset="0"/>
                        <a:ea typeface="Times New Roman" pitchFamily="18" charset="0"/>
                        <a:cs typeface="Arial"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bg1"/>
                        </a:solidFill>
                        <a:effectLst/>
                        <a:latin typeface="Arial"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bg1"/>
                        </a:solidFill>
                        <a:effectLst/>
                        <a:latin typeface="Arial"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bg1"/>
                        </a:solidFill>
                        <a:effectLst/>
                        <a:latin typeface="Arial"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bg1"/>
                        </a:solidFill>
                        <a:effectLst/>
                        <a:latin typeface="Arial"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bg1"/>
                        </a:solidFill>
                        <a:effectLst/>
                        <a:latin typeface="Arial" charset="0"/>
                      </a:endParaRPr>
                    </a:p>
                  </a:txBody>
                  <a:tcPr horzOverflow="overflow"/>
                </a:tc>
              </a:tr>
              <a:tr h="4000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0" algn="l"/>
                        </a:tabLst>
                      </a:pPr>
                      <a:r>
                        <a:rPr kumimoji="0" lang="en-US" sz="1800" u="none" strike="noStrike" cap="none" normalizeH="0" baseline="0" smtClean="0">
                          <a:ln>
                            <a:noFill/>
                          </a:ln>
                          <a:effectLst/>
                        </a:rPr>
                        <a:t>5</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u="none" strike="noStrike" cap="none" normalizeH="0" baseline="0" dirty="0" smtClean="0">
                          <a:ln>
                            <a:noFill/>
                          </a:ln>
                          <a:effectLst/>
                        </a:rPr>
                        <a:t>14</a:t>
                      </a:r>
                      <a:endParaRPr kumimoji="0" lang="en-US" sz="1800" b="0" i="0" u="none" strike="noStrike" cap="none" normalizeH="0" baseline="0" dirty="0" smtClean="0">
                        <a:ln>
                          <a:noFill/>
                        </a:ln>
                        <a:solidFill>
                          <a:schemeClr val="bg1"/>
                        </a:solidFill>
                        <a:effectLst/>
                        <a:latin typeface="Arial" charset="0"/>
                      </a:endParaRPr>
                    </a:p>
                  </a:txBody>
                  <a:tcP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0" algn="l"/>
                        </a:tabLst>
                      </a:pPr>
                      <a:r>
                        <a:rPr kumimoji="0" lang="en-US" sz="1800" u="none" strike="noStrike" cap="none" normalizeH="0" baseline="0" smtClean="0">
                          <a:ln>
                            <a:noFill/>
                          </a:ln>
                          <a:effectLst/>
                        </a:rPr>
                        <a:t>43</a:t>
                      </a:r>
                      <a:endParaRPr kumimoji="0" lang="en-US" sz="1800" b="0" i="0" u="none" strike="noStrike" cap="none" normalizeH="0" baseline="0" smtClean="0">
                        <a:ln>
                          <a:noFill/>
                        </a:ln>
                        <a:solidFill>
                          <a:schemeClr val="bg1"/>
                        </a:solidFill>
                        <a:effectLst/>
                        <a:latin typeface="Arial" charset="0"/>
                        <a:ea typeface="Times New Roman" pitchFamily="18" charset="0"/>
                        <a:cs typeface="Arial"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bg1"/>
                        </a:solidFill>
                        <a:effectLst/>
                        <a:latin typeface="Arial"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bg1"/>
                        </a:solidFill>
                        <a:effectLst/>
                        <a:latin typeface="Arial"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bg1"/>
                        </a:solidFill>
                        <a:effectLst/>
                        <a:latin typeface="Arial"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bg1"/>
                        </a:solidFill>
                        <a:effectLst/>
                        <a:latin typeface="Arial"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bg1"/>
                        </a:solidFill>
                        <a:effectLst/>
                        <a:latin typeface="Arial" charset="0"/>
                      </a:endParaRPr>
                    </a:p>
                  </a:txBody>
                  <a:tcPr horzOverflow="overflow"/>
                </a:tc>
              </a:tr>
              <a:tr h="40005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0" algn="l"/>
                        </a:tabLst>
                      </a:pPr>
                      <a:r>
                        <a:rPr kumimoji="0" lang="en-US" sz="1800" u="none" strike="noStrike" cap="none" normalizeH="0" baseline="0" dirty="0" smtClean="0">
                          <a:ln>
                            <a:noFill/>
                          </a:ln>
                          <a:effectLst/>
                        </a:rPr>
                        <a:t>6</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14</a:t>
                      </a:r>
                      <a:endParaRPr kumimoji="0" lang="en-US" sz="1800" b="0" i="0" u="none" strike="noStrike" cap="none" normalizeH="0" baseline="0" dirty="0" smtClean="0">
                        <a:ln>
                          <a:noFill/>
                        </a:ln>
                        <a:solidFill>
                          <a:schemeClr val="bg1"/>
                        </a:solidFill>
                        <a:effectLst/>
                        <a:latin typeface="Arial" charset="0"/>
                        <a:ea typeface="Times New Roman" pitchFamily="18" charset="0"/>
                        <a:cs typeface="Arial" charset="0"/>
                      </a:endParaRPr>
                    </a:p>
                  </a:txBody>
                  <a:tcPr horzOverflow="overflow"/>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tab pos="0" algn="l"/>
                        </a:tabLst>
                      </a:pPr>
                      <a:r>
                        <a:rPr kumimoji="0" lang="en-US" sz="1800" u="none" strike="noStrike" cap="none" normalizeH="0" baseline="0" dirty="0" smtClean="0">
                          <a:ln>
                            <a:noFill/>
                          </a:ln>
                          <a:effectLst/>
                        </a:rPr>
                        <a:t>58</a:t>
                      </a:r>
                      <a:endParaRPr kumimoji="0" lang="en-US" sz="1800" b="0" i="0" u="none" strike="noStrike" cap="none" normalizeH="0" baseline="0" dirty="0" smtClean="0">
                        <a:ln>
                          <a:noFill/>
                        </a:ln>
                        <a:solidFill>
                          <a:schemeClr val="bg1"/>
                        </a:solidFill>
                        <a:effectLst/>
                        <a:latin typeface="Arial" charset="0"/>
                        <a:ea typeface="Times New Roman" pitchFamily="18" charset="0"/>
                        <a:cs typeface="Arial"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bg1"/>
                        </a:solidFill>
                        <a:effectLst/>
                        <a:latin typeface="Arial"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bg1"/>
                        </a:solidFill>
                        <a:effectLst/>
                        <a:latin typeface="Arial"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bg1"/>
                        </a:solidFill>
                        <a:effectLst/>
                        <a:latin typeface="Arial"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bg1"/>
                        </a:solidFill>
                        <a:effectLst/>
                        <a:latin typeface="Arial"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bg1"/>
                        </a:solidFill>
                        <a:effectLst/>
                        <a:latin typeface="Arial" charset="0"/>
                      </a:endParaRPr>
                    </a:p>
                  </a:txBody>
                  <a:tcPr horzOverflow="overflow"/>
                </a:tc>
              </a:tr>
            </a:tbl>
          </a:graphicData>
        </a:graphic>
      </p:graphicFrame>
      <p:grpSp>
        <p:nvGrpSpPr>
          <p:cNvPr id="5" name="Group 4"/>
          <p:cNvGrpSpPr/>
          <p:nvPr/>
        </p:nvGrpSpPr>
        <p:grpSpPr>
          <a:xfrm>
            <a:off x="-32" y="6570684"/>
            <a:ext cx="9144000" cy="73026"/>
            <a:chOff x="-32" y="571480"/>
            <a:chExt cx="9144000" cy="73026"/>
          </a:xfrm>
        </p:grpSpPr>
        <p:cxnSp>
          <p:nvCxnSpPr>
            <p:cNvPr id="6" name="Straight Connector 5"/>
            <p:cNvCxnSpPr/>
            <p:nvPr/>
          </p:nvCxnSpPr>
          <p:spPr>
            <a:xfrm>
              <a:off x="357158" y="571480"/>
              <a:ext cx="84600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7" name="Straight Connector 6"/>
            <p:cNvCxnSpPr/>
            <p:nvPr/>
          </p:nvCxnSpPr>
          <p:spPr>
            <a:xfrm>
              <a:off x="-32" y="642918"/>
              <a:ext cx="9144000" cy="1588"/>
            </a:xfrm>
            <a:prstGeom prst="line">
              <a:avLst/>
            </a:prstGeom>
          </p:spPr>
          <p:style>
            <a:lnRef idx="3">
              <a:schemeClr val="accent1"/>
            </a:lnRef>
            <a:fillRef idx="0">
              <a:schemeClr val="accent1"/>
            </a:fillRef>
            <a:effectRef idx="2">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15328" cy="654032"/>
          </a:xfrm>
          <a:solidFill>
            <a:srgbClr val="C00000"/>
          </a:solidFill>
        </p:spPr>
        <p:txBody>
          <a:bodyPr>
            <a:normAutofit fontScale="90000"/>
          </a:bodyPr>
          <a:lstStyle/>
          <a:p>
            <a:r>
              <a:rPr lang="id-ID" dirty="0" smtClean="0">
                <a:solidFill>
                  <a:schemeClr val="bg1"/>
                </a:solidFill>
              </a:rPr>
              <a:t>Penerimaan (</a:t>
            </a:r>
            <a:r>
              <a:rPr lang="id-ID" i="1" dirty="0" smtClean="0">
                <a:solidFill>
                  <a:schemeClr val="bg1"/>
                </a:solidFill>
              </a:rPr>
              <a:t>Total Revenue </a:t>
            </a:r>
            <a:r>
              <a:rPr lang="id-ID" dirty="0" smtClean="0">
                <a:solidFill>
                  <a:schemeClr val="bg1"/>
                </a:solidFill>
              </a:rPr>
              <a:t>= TR)</a:t>
            </a:r>
            <a:endParaRPr lang="id-ID" dirty="0">
              <a:solidFill>
                <a:schemeClr val="bg1"/>
              </a:solidFill>
            </a:endParaRPr>
          </a:p>
        </p:txBody>
      </p:sp>
      <p:sp>
        <p:nvSpPr>
          <p:cNvPr id="3" name="Content Placeholder 2"/>
          <p:cNvSpPr>
            <a:spLocks noGrp="1"/>
          </p:cNvSpPr>
          <p:nvPr>
            <p:ph idx="1"/>
          </p:nvPr>
        </p:nvSpPr>
        <p:spPr>
          <a:xfrm>
            <a:off x="457200" y="1142984"/>
            <a:ext cx="8229600" cy="4983179"/>
          </a:xfrm>
        </p:spPr>
        <p:txBody>
          <a:bodyPr>
            <a:normAutofit fontScale="92500" lnSpcReduction="10000"/>
          </a:bodyPr>
          <a:lstStyle/>
          <a:p>
            <a:pPr marL="0" indent="0">
              <a:lnSpc>
                <a:spcPct val="90000"/>
              </a:lnSpc>
              <a:buNone/>
            </a:pPr>
            <a:r>
              <a:rPr lang="id-ID" sz="2600" dirty="0" smtClean="0"/>
              <a:t>Adalah </a:t>
            </a:r>
            <a:r>
              <a:rPr lang="en-US" sz="2600" dirty="0" err="1" smtClean="0"/>
              <a:t>sejumlah</a:t>
            </a:r>
            <a:r>
              <a:rPr lang="en-US" sz="2600" dirty="0" smtClean="0"/>
              <a:t> </a:t>
            </a:r>
            <a:r>
              <a:rPr lang="en-US" sz="2600" dirty="0" err="1" smtClean="0"/>
              <a:t>nilai</a:t>
            </a:r>
            <a:r>
              <a:rPr lang="en-US" sz="2600" dirty="0" smtClean="0"/>
              <a:t> </a:t>
            </a:r>
            <a:r>
              <a:rPr lang="en-US" sz="2600" dirty="0" err="1" smtClean="0"/>
              <a:t>uang</a:t>
            </a:r>
            <a:r>
              <a:rPr lang="en-US" sz="2600" dirty="0" smtClean="0"/>
              <a:t> </a:t>
            </a:r>
            <a:r>
              <a:rPr lang="en-US" sz="2600" dirty="0" err="1" smtClean="0"/>
              <a:t>yg</a:t>
            </a:r>
            <a:r>
              <a:rPr lang="en-US" sz="2600" dirty="0" smtClean="0"/>
              <a:t> </a:t>
            </a:r>
            <a:r>
              <a:rPr lang="en-US" sz="2600" dirty="0" err="1" smtClean="0"/>
              <a:t>diterima</a:t>
            </a:r>
            <a:r>
              <a:rPr lang="en-US" sz="2600" dirty="0" smtClean="0"/>
              <a:t> </a:t>
            </a:r>
            <a:r>
              <a:rPr lang="en-US" sz="2600" dirty="0" err="1" smtClean="0"/>
              <a:t>produsen</a:t>
            </a:r>
            <a:r>
              <a:rPr lang="en-US" sz="2600" dirty="0" smtClean="0"/>
              <a:t> </a:t>
            </a:r>
            <a:r>
              <a:rPr lang="en-US" sz="2600" dirty="0" err="1" smtClean="0"/>
              <a:t>dari</a:t>
            </a:r>
            <a:r>
              <a:rPr lang="en-US" sz="2600" dirty="0" smtClean="0"/>
              <a:t> </a:t>
            </a:r>
            <a:r>
              <a:rPr lang="en-US" sz="2600" dirty="0" err="1" smtClean="0"/>
              <a:t>penjualan</a:t>
            </a:r>
            <a:r>
              <a:rPr lang="en-US" sz="2600" dirty="0" smtClean="0"/>
              <a:t> output (</a:t>
            </a:r>
            <a:r>
              <a:rPr lang="en-US" sz="2600" dirty="0" err="1" smtClean="0"/>
              <a:t>barang</a:t>
            </a:r>
            <a:r>
              <a:rPr lang="en-US" sz="2600" dirty="0" smtClean="0"/>
              <a:t> / </a:t>
            </a:r>
            <a:r>
              <a:rPr lang="en-US" sz="2600" dirty="0" err="1" smtClean="0"/>
              <a:t>jasa</a:t>
            </a:r>
            <a:r>
              <a:rPr lang="en-US" sz="2600" dirty="0" smtClean="0"/>
              <a:t> )</a:t>
            </a:r>
            <a:endParaRPr lang="en-US" sz="2600" b="1" dirty="0" smtClean="0">
              <a:sym typeface="Wingdings" pitchFamily="2" charset="2"/>
            </a:endParaRPr>
          </a:p>
          <a:p>
            <a:pPr marL="0" indent="0">
              <a:lnSpc>
                <a:spcPct val="90000"/>
              </a:lnSpc>
              <a:buNone/>
            </a:pPr>
            <a:endParaRPr lang="id-ID" b="1" dirty="0" smtClean="0">
              <a:solidFill>
                <a:srgbClr val="C00000"/>
              </a:solidFill>
            </a:endParaRPr>
          </a:p>
          <a:p>
            <a:pPr marL="0" indent="0">
              <a:lnSpc>
                <a:spcPct val="90000"/>
              </a:lnSpc>
              <a:buNone/>
            </a:pPr>
            <a:endParaRPr lang="id-ID" b="1" dirty="0" smtClean="0">
              <a:solidFill>
                <a:srgbClr val="C00000"/>
              </a:solidFill>
            </a:endParaRPr>
          </a:p>
          <a:p>
            <a:pPr marL="0" indent="0">
              <a:lnSpc>
                <a:spcPct val="90000"/>
              </a:lnSpc>
              <a:buNone/>
            </a:pPr>
            <a:endParaRPr lang="en-US" b="1" dirty="0" smtClean="0">
              <a:solidFill>
                <a:srgbClr val="C00000"/>
              </a:solidFill>
            </a:endParaRPr>
          </a:p>
          <a:p>
            <a:pPr marL="0" indent="0">
              <a:lnSpc>
                <a:spcPct val="90000"/>
              </a:lnSpc>
              <a:buNone/>
            </a:pPr>
            <a:r>
              <a:rPr lang="id-ID" sz="2600" dirty="0" smtClean="0"/>
              <a:t>Dimana;</a:t>
            </a:r>
            <a:endParaRPr lang="en-US" sz="2600" dirty="0" smtClean="0"/>
          </a:p>
          <a:p>
            <a:pPr marL="0" indent="0">
              <a:lnSpc>
                <a:spcPct val="90000"/>
              </a:lnSpc>
              <a:buNone/>
            </a:pPr>
            <a:r>
              <a:rPr lang="en-US" sz="2600" dirty="0" smtClean="0"/>
              <a:t>Y    :    </a:t>
            </a:r>
            <a:r>
              <a:rPr lang="en-US" sz="2600" dirty="0" err="1" smtClean="0"/>
              <a:t>Jumlah</a:t>
            </a:r>
            <a:r>
              <a:rPr lang="en-US" sz="2600" dirty="0" smtClean="0"/>
              <a:t> output yang </a:t>
            </a:r>
            <a:r>
              <a:rPr lang="en-US" sz="2600" dirty="0" err="1" smtClean="0"/>
              <a:t>dihasilkan</a:t>
            </a:r>
            <a:endParaRPr lang="en-US" sz="2600" dirty="0" smtClean="0"/>
          </a:p>
          <a:p>
            <a:pPr marL="0" indent="0">
              <a:lnSpc>
                <a:spcPct val="90000"/>
              </a:lnSpc>
              <a:buNone/>
            </a:pPr>
            <a:r>
              <a:rPr lang="en-US" sz="2600" dirty="0" err="1" smtClean="0"/>
              <a:t>Py</a:t>
            </a:r>
            <a:r>
              <a:rPr lang="en-US" sz="2600" dirty="0" smtClean="0"/>
              <a:t>  :    </a:t>
            </a:r>
            <a:r>
              <a:rPr lang="en-US" sz="2600" dirty="0" err="1" smtClean="0"/>
              <a:t>Harga</a:t>
            </a:r>
            <a:r>
              <a:rPr lang="en-US" sz="2600" dirty="0" smtClean="0"/>
              <a:t> </a:t>
            </a:r>
            <a:r>
              <a:rPr lang="en-US" sz="2600" dirty="0" err="1" smtClean="0"/>
              <a:t>ou</a:t>
            </a:r>
            <a:r>
              <a:rPr lang="id-ID" sz="2600" dirty="0" smtClean="0"/>
              <a:t>t</a:t>
            </a:r>
            <a:r>
              <a:rPr lang="en-US" sz="2600" dirty="0" smtClean="0"/>
              <a:t>put</a:t>
            </a:r>
          </a:p>
          <a:p>
            <a:pPr marL="0" indent="0">
              <a:lnSpc>
                <a:spcPct val="90000"/>
              </a:lnSpc>
              <a:buNone/>
            </a:pPr>
            <a:endParaRPr lang="en-US" sz="2600" dirty="0" smtClean="0"/>
          </a:p>
          <a:p>
            <a:pPr marL="0" indent="0">
              <a:lnSpc>
                <a:spcPct val="90000"/>
              </a:lnSpc>
              <a:buNone/>
            </a:pPr>
            <a:r>
              <a:rPr lang="en-US" sz="2600" dirty="0" err="1" smtClean="0"/>
              <a:t>Kalau</a:t>
            </a:r>
            <a:r>
              <a:rPr lang="en-US" sz="2600" dirty="0" smtClean="0"/>
              <a:t> </a:t>
            </a:r>
            <a:r>
              <a:rPr lang="en-US" sz="2600" dirty="0" err="1" smtClean="0"/>
              <a:t>produsen</a:t>
            </a:r>
            <a:r>
              <a:rPr lang="en-US" sz="2600" dirty="0" smtClean="0"/>
              <a:t> </a:t>
            </a:r>
            <a:r>
              <a:rPr lang="en-US" sz="2600" dirty="0" err="1" smtClean="0"/>
              <a:t>menghasilkan</a:t>
            </a:r>
            <a:r>
              <a:rPr lang="en-US" sz="2600" dirty="0" smtClean="0"/>
              <a:t> </a:t>
            </a:r>
            <a:r>
              <a:rPr lang="en-US" b="1" dirty="0" smtClean="0"/>
              <a:t>n</a:t>
            </a:r>
            <a:r>
              <a:rPr lang="en-US" sz="2600" dirty="0" smtClean="0"/>
              <a:t> </a:t>
            </a:r>
            <a:r>
              <a:rPr lang="en-US" sz="2600" dirty="0" err="1" smtClean="0"/>
              <a:t>jenis</a:t>
            </a:r>
            <a:r>
              <a:rPr lang="en-US" sz="2600" dirty="0" smtClean="0"/>
              <a:t> </a:t>
            </a:r>
            <a:r>
              <a:rPr lang="en-US" sz="2600" dirty="0" err="1" smtClean="0"/>
              <a:t>produk</a:t>
            </a:r>
            <a:r>
              <a:rPr lang="en-US" sz="2600" dirty="0" smtClean="0"/>
              <a:t>, </a:t>
            </a:r>
            <a:r>
              <a:rPr lang="en-US" sz="2600" dirty="0" err="1" smtClean="0"/>
              <a:t>maka</a:t>
            </a:r>
            <a:r>
              <a:rPr lang="en-US" sz="2600" dirty="0" smtClean="0"/>
              <a:t> :</a:t>
            </a:r>
            <a:endParaRPr lang="en-US" sz="2600" b="1" dirty="0" smtClean="0">
              <a:sym typeface="Wingdings" pitchFamily="2" charset="2"/>
            </a:endParaRPr>
          </a:p>
          <a:p>
            <a:pPr marL="0" indent="0">
              <a:lnSpc>
                <a:spcPct val="90000"/>
              </a:lnSpc>
              <a:buNone/>
            </a:pPr>
            <a:r>
              <a:rPr lang="en-US" sz="2600" b="1" dirty="0" smtClean="0">
                <a:sym typeface="Wingdings" pitchFamily="2" charset="2"/>
              </a:rPr>
              <a:t></a:t>
            </a:r>
            <a:r>
              <a:rPr lang="en-US" sz="2600" b="1" dirty="0" smtClean="0"/>
              <a:t>   TR total   =  TR1       +     TR2       +     ………..   </a:t>
            </a:r>
            <a:r>
              <a:rPr lang="en-US" sz="2600" b="1" dirty="0" err="1" smtClean="0"/>
              <a:t>TRn</a:t>
            </a:r>
            <a:r>
              <a:rPr lang="en-US" sz="2600" b="1" dirty="0" smtClean="0"/>
              <a:t>      </a:t>
            </a:r>
            <a:endParaRPr lang="en-US" sz="2600" b="1" dirty="0" smtClean="0">
              <a:sym typeface="Wingdings" pitchFamily="2" charset="2"/>
            </a:endParaRPr>
          </a:p>
          <a:p>
            <a:pPr marL="0" indent="0">
              <a:lnSpc>
                <a:spcPct val="90000"/>
              </a:lnSpc>
              <a:buNone/>
            </a:pPr>
            <a:r>
              <a:rPr lang="en-US" sz="2600" b="1" dirty="0" smtClean="0">
                <a:sym typeface="Wingdings" pitchFamily="2" charset="2"/>
              </a:rPr>
              <a:t></a:t>
            </a:r>
            <a:r>
              <a:rPr lang="es-ES" sz="2600" b="1" dirty="0" smtClean="0"/>
              <a:t>   TR total   =  Y1 . P1  +    Y2 . P2   +  </a:t>
            </a:r>
            <a:r>
              <a:rPr lang="en-US" sz="2600" b="1" dirty="0" smtClean="0"/>
              <a:t>   ……….  </a:t>
            </a:r>
            <a:r>
              <a:rPr lang="en-US" sz="2600" b="1" dirty="0" err="1" smtClean="0"/>
              <a:t>Yn</a:t>
            </a:r>
            <a:r>
              <a:rPr lang="en-US" sz="2600" b="1" dirty="0" smtClean="0"/>
              <a:t> . </a:t>
            </a:r>
            <a:r>
              <a:rPr lang="en-US" sz="2600" b="1" dirty="0" err="1" smtClean="0"/>
              <a:t>Pn</a:t>
            </a:r>
            <a:r>
              <a:rPr lang="en-US" sz="2600" dirty="0" smtClean="0"/>
              <a:t> </a:t>
            </a:r>
          </a:p>
        </p:txBody>
      </p:sp>
      <p:sp>
        <p:nvSpPr>
          <p:cNvPr id="4" name="Rounded Rectangle 3"/>
          <p:cNvSpPr/>
          <p:nvPr/>
        </p:nvSpPr>
        <p:spPr>
          <a:xfrm>
            <a:off x="2643174" y="1928802"/>
            <a:ext cx="3571900" cy="1143008"/>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lvl="0" algn="ctr">
              <a:lnSpc>
                <a:spcPct val="80000"/>
              </a:lnSpc>
              <a:spcBef>
                <a:spcPct val="20000"/>
              </a:spcBef>
            </a:pPr>
            <a:r>
              <a:rPr lang="en-US" sz="3600" b="1" dirty="0" smtClean="0">
                <a:solidFill>
                  <a:schemeClr val="bg1"/>
                </a:solidFill>
              </a:rPr>
              <a:t>TR  =  Y . </a:t>
            </a:r>
            <a:r>
              <a:rPr lang="en-US" sz="3600" b="1" dirty="0" err="1" smtClean="0">
                <a:solidFill>
                  <a:schemeClr val="bg1"/>
                </a:solidFill>
              </a:rPr>
              <a:t>Py</a:t>
            </a:r>
            <a:endParaRPr lang="en-US" sz="3600" dirty="0" smtClean="0">
              <a:solidFill>
                <a:schemeClr val="bg1"/>
              </a:solidFill>
            </a:endParaRPr>
          </a:p>
        </p:txBody>
      </p:sp>
      <p:grpSp>
        <p:nvGrpSpPr>
          <p:cNvPr id="5" name="Group 4"/>
          <p:cNvGrpSpPr/>
          <p:nvPr/>
        </p:nvGrpSpPr>
        <p:grpSpPr>
          <a:xfrm>
            <a:off x="-32" y="6570684"/>
            <a:ext cx="9144000" cy="73026"/>
            <a:chOff x="-32" y="571480"/>
            <a:chExt cx="9144000" cy="73026"/>
          </a:xfrm>
        </p:grpSpPr>
        <p:cxnSp>
          <p:nvCxnSpPr>
            <p:cNvPr id="6" name="Straight Connector 5"/>
            <p:cNvCxnSpPr/>
            <p:nvPr/>
          </p:nvCxnSpPr>
          <p:spPr>
            <a:xfrm>
              <a:off x="357158" y="571480"/>
              <a:ext cx="84600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7" name="Straight Connector 6"/>
            <p:cNvCxnSpPr/>
            <p:nvPr/>
          </p:nvCxnSpPr>
          <p:spPr>
            <a:xfrm>
              <a:off x="-32" y="642918"/>
              <a:ext cx="9144000" cy="1588"/>
            </a:xfrm>
            <a:prstGeom prst="line">
              <a:avLst/>
            </a:prstGeom>
          </p:spPr>
          <p:style>
            <a:lnRef idx="3">
              <a:schemeClr val="accent1"/>
            </a:lnRef>
            <a:fillRef idx="0">
              <a:schemeClr val="accent1"/>
            </a:fillRef>
            <a:effectRef idx="2">
              <a:schemeClr val="accent1"/>
            </a:effectRef>
            <a:fontRef idx="minor">
              <a:schemeClr val="tx1"/>
            </a:fontRef>
          </p:style>
        </p:cxn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15328" cy="725470"/>
          </a:xfrm>
          <a:solidFill>
            <a:srgbClr val="C00000"/>
          </a:solidFill>
        </p:spPr>
        <p:txBody>
          <a:bodyPr>
            <a:normAutofit fontScale="90000"/>
          </a:bodyPr>
          <a:lstStyle/>
          <a:p>
            <a:r>
              <a:rPr lang="id-ID" dirty="0" smtClean="0">
                <a:solidFill>
                  <a:schemeClr val="bg1"/>
                </a:solidFill>
              </a:rPr>
              <a:t>Pendapatan = Keuntungan (</a:t>
            </a:r>
            <a:r>
              <a:rPr lang="id-ID" i="1" dirty="0" smtClean="0">
                <a:solidFill>
                  <a:schemeClr val="bg1"/>
                </a:solidFill>
              </a:rPr>
              <a:t>Profit</a:t>
            </a:r>
            <a:r>
              <a:rPr lang="id-ID" dirty="0" smtClean="0">
                <a:solidFill>
                  <a:schemeClr val="bg1"/>
                </a:solidFill>
              </a:rPr>
              <a:t>)</a:t>
            </a:r>
            <a:endParaRPr lang="id-ID" dirty="0">
              <a:solidFill>
                <a:schemeClr val="bg1"/>
              </a:solidFill>
            </a:endParaRPr>
          </a:p>
        </p:txBody>
      </p:sp>
      <p:sp>
        <p:nvSpPr>
          <p:cNvPr id="3" name="Content Placeholder 2"/>
          <p:cNvSpPr>
            <a:spLocks noGrp="1"/>
          </p:cNvSpPr>
          <p:nvPr>
            <p:ph idx="1"/>
          </p:nvPr>
        </p:nvSpPr>
        <p:spPr>
          <a:xfrm>
            <a:off x="457200" y="1214422"/>
            <a:ext cx="8229600" cy="4911741"/>
          </a:xfrm>
        </p:spPr>
        <p:txBody>
          <a:bodyPr/>
          <a:lstStyle/>
          <a:p>
            <a:pPr marL="0" indent="0">
              <a:lnSpc>
                <a:spcPct val="80000"/>
              </a:lnSpc>
              <a:buNone/>
            </a:pPr>
            <a:r>
              <a:rPr lang="id-ID" dirty="0" smtClean="0"/>
              <a:t>Merupakan s</a:t>
            </a:r>
            <a:r>
              <a:rPr lang="en-US" dirty="0" err="1" smtClean="0"/>
              <a:t>elisih</a:t>
            </a:r>
            <a:r>
              <a:rPr lang="en-US" dirty="0" smtClean="0"/>
              <a:t> </a:t>
            </a:r>
            <a:r>
              <a:rPr lang="en-US" dirty="0" err="1" smtClean="0"/>
              <a:t>antara</a:t>
            </a:r>
            <a:r>
              <a:rPr lang="en-US" dirty="0" smtClean="0"/>
              <a:t> </a:t>
            </a:r>
            <a:r>
              <a:rPr lang="en-US" dirty="0" err="1" smtClean="0"/>
              <a:t>penerimaan</a:t>
            </a:r>
            <a:r>
              <a:rPr lang="en-US" dirty="0" smtClean="0"/>
              <a:t> (</a:t>
            </a:r>
            <a:r>
              <a:rPr lang="en-US" dirty="0" err="1" smtClean="0"/>
              <a:t>nilai</a:t>
            </a:r>
            <a:r>
              <a:rPr lang="en-US" dirty="0" smtClean="0"/>
              <a:t> output) dg </a:t>
            </a:r>
            <a:r>
              <a:rPr lang="en-US" dirty="0" err="1" smtClean="0"/>
              <a:t>jumlah</a:t>
            </a:r>
            <a:r>
              <a:rPr lang="en-US" dirty="0" smtClean="0"/>
              <a:t> </a:t>
            </a:r>
            <a:r>
              <a:rPr lang="en-US" dirty="0" err="1" smtClean="0"/>
              <a:t>biaya</a:t>
            </a:r>
            <a:r>
              <a:rPr lang="en-US" dirty="0" smtClean="0"/>
              <a:t> </a:t>
            </a:r>
            <a:r>
              <a:rPr lang="en-US" dirty="0" err="1" smtClean="0"/>
              <a:t>yg</a:t>
            </a:r>
            <a:r>
              <a:rPr lang="en-US" dirty="0" smtClean="0"/>
              <a:t> </a:t>
            </a:r>
            <a:r>
              <a:rPr lang="en-US" dirty="0" err="1" smtClean="0"/>
              <a:t>dikeluarkan</a:t>
            </a:r>
            <a:endParaRPr lang="id-ID" dirty="0" smtClean="0"/>
          </a:p>
          <a:p>
            <a:pPr marL="0" indent="0">
              <a:lnSpc>
                <a:spcPct val="80000"/>
              </a:lnSpc>
              <a:buNone/>
            </a:pPr>
            <a:endParaRPr lang="en-US" b="1" dirty="0" smtClean="0">
              <a:sym typeface="Wingdings" pitchFamily="2" charset="2"/>
            </a:endParaRPr>
          </a:p>
        </p:txBody>
      </p:sp>
      <p:sp>
        <p:nvSpPr>
          <p:cNvPr id="4" name="Rounded Rectangle 3"/>
          <p:cNvSpPr/>
          <p:nvPr/>
        </p:nvSpPr>
        <p:spPr>
          <a:xfrm>
            <a:off x="2714612" y="2500306"/>
            <a:ext cx="3714776" cy="1357322"/>
          </a:xfrm>
          <a:prstGeom prst="roundRect">
            <a:avLst/>
          </a:prstGeom>
          <a:solidFill>
            <a:srgbClr val="C00000"/>
          </a:solidFill>
        </p:spPr>
        <p:style>
          <a:lnRef idx="3">
            <a:schemeClr val="lt1"/>
          </a:lnRef>
          <a:fillRef idx="1">
            <a:schemeClr val="accent2"/>
          </a:fillRef>
          <a:effectRef idx="1">
            <a:schemeClr val="accent2"/>
          </a:effectRef>
          <a:fontRef idx="minor">
            <a:schemeClr val="lt1"/>
          </a:fontRef>
        </p:style>
        <p:txBody>
          <a:bodyPr rtlCol="0" anchor="ctr"/>
          <a:lstStyle/>
          <a:p>
            <a:pPr lvl="0" algn="ctr">
              <a:lnSpc>
                <a:spcPct val="80000"/>
              </a:lnSpc>
              <a:spcBef>
                <a:spcPct val="20000"/>
              </a:spcBef>
            </a:pPr>
            <a:r>
              <a:rPr lang="en-US" sz="3600" b="1" dirty="0" smtClean="0">
                <a:solidFill>
                  <a:schemeClr val="bg1"/>
                </a:solidFill>
              </a:rPr>
              <a:t>Л    =   TR  -   TC</a:t>
            </a:r>
            <a:endParaRPr lang="en-US" sz="3600" dirty="0" smtClean="0">
              <a:solidFill>
                <a:schemeClr val="bg1"/>
              </a:solidFill>
            </a:endParaRPr>
          </a:p>
        </p:txBody>
      </p:sp>
      <p:grpSp>
        <p:nvGrpSpPr>
          <p:cNvPr id="5" name="Group 4"/>
          <p:cNvGrpSpPr/>
          <p:nvPr/>
        </p:nvGrpSpPr>
        <p:grpSpPr>
          <a:xfrm>
            <a:off x="-32" y="6570684"/>
            <a:ext cx="9144000" cy="73026"/>
            <a:chOff x="-32" y="571480"/>
            <a:chExt cx="9144000" cy="73026"/>
          </a:xfrm>
        </p:grpSpPr>
        <p:cxnSp>
          <p:nvCxnSpPr>
            <p:cNvPr id="6" name="Straight Connector 5"/>
            <p:cNvCxnSpPr/>
            <p:nvPr/>
          </p:nvCxnSpPr>
          <p:spPr>
            <a:xfrm>
              <a:off x="357158" y="571480"/>
              <a:ext cx="84600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7" name="Straight Connector 6"/>
            <p:cNvCxnSpPr/>
            <p:nvPr/>
          </p:nvCxnSpPr>
          <p:spPr>
            <a:xfrm>
              <a:off x="-32" y="642918"/>
              <a:ext cx="9144000" cy="1588"/>
            </a:xfrm>
            <a:prstGeom prst="line">
              <a:avLst/>
            </a:prstGeom>
          </p:spPr>
          <p:style>
            <a:lnRef idx="3">
              <a:schemeClr val="accent1"/>
            </a:lnRef>
            <a:fillRef idx="0">
              <a:schemeClr val="accent1"/>
            </a:fillRef>
            <a:effectRef idx="2">
              <a:schemeClr val="accent1"/>
            </a:effectRef>
            <a:fontRef idx="minor">
              <a:schemeClr val="tx1"/>
            </a:fontRef>
          </p:style>
        </p:cxn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normAutofit fontScale="90000"/>
          </a:bodyPr>
          <a:lstStyle/>
          <a:p>
            <a:r>
              <a:rPr lang="id-ID" dirty="0" smtClean="0">
                <a:solidFill>
                  <a:schemeClr val="bg1"/>
                </a:solidFill>
              </a:rPr>
              <a:t>Analisis Pendapatan dan Biaya Usahatani</a:t>
            </a:r>
            <a:endParaRPr lang="id-ID" dirty="0">
              <a:solidFill>
                <a:schemeClr val="bg1"/>
              </a:solidFill>
            </a:endParaRPr>
          </a:p>
        </p:txBody>
      </p:sp>
      <p:sp>
        <p:nvSpPr>
          <p:cNvPr id="3" name="Content Placeholder 2"/>
          <p:cNvSpPr>
            <a:spLocks noGrp="1"/>
          </p:cNvSpPr>
          <p:nvPr>
            <p:ph idx="1"/>
          </p:nvPr>
        </p:nvSpPr>
        <p:spPr/>
        <p:txBody>
          <a:bodyPr>
            <a:normAutofit fontScale="92500" lnSpcReduction="10000"/>
          </a:bodyPr>
          <a:lstStyle/>
          <a:p>
            <a:pPr marL="0" lvl="0" indent="0" fontAlgn="base">
              <a:lnSpc>
                <a:spcPct val="120000"/>
              </a:lnSpc>
              <a:buNone/>
              <a:defRPr/>
            </a:pPr>
            <a:r>
              <a:rPr lang="en-US" sz="3000" kern="0" dirty="0" err="1" smtClean="0"/>
              <a:t>Berdasarkan</a:t>
            </a:r>
            <a:r>
              <a:rPr lang="en-US" sz="3000" kern="0" dirty="0" smtClean="0"/>
              <a:t> </a:t>
            </a:r>
            <a:r>
              <a:rPr lang="en-US" sz="3000" kern="0" dirty="0" err="1" smtClean="0"/>
              <a:t>keputusan</a:t>
            </a:r>
            <a:r>
              <a:rPr lang="en-US" sz="3000" kern="0" dirty="0" smtClean="0"/>
              <a:t> </a:t>
            </a:r>
            <a:r>
              <a:rPr lang="en-US" sz="3000" kern="0" dirty="0" err="1" smtClean="0"/>
              <a:t>konggres</a:t>
            </a:r>
            <a:r>
              <a:rPr lang="en-US" sz="3000" kern="0" dirty="0" smtClean="0"/>
              <a:t> </a:t>
            </a:r>
            <a:r>
              <a:rPr lang="en-US" sz="3000" kern="0" dirty="0" err="1" smtClean="0"/>
              <a:t>internasional</a:t>
            </a:r>
            <a:r>
              <a:rPr lang="en-US" sz="3000" kern="0" dirty="0" smtClean="0"/>
              <a:t> </a:t>
            </a:r>
            <a:r>
              <a:rPr lang="en-US" sz="3000" kern="0" dirty="0" err="1" smtClean="0"/>
              <a:t>di</a:t>
            </a:r>
            <a:r>
              <a:rPr lang="en-US" sz="3000" kern="0" dirty="0" smtClean="0"/>
              <a:t> </a:t>
            </a:r>
            <a:r>
              <a:rPr lang="en-US" sz="3000" kern="0" dirty="0" err="1" smtClean="0"/>
              <a:t>Bukarest</a:t>
            </a:r>
            <a:r>
              <a:rPr lang="id-ID" sz="3000" kern="0" dirty="0" smtClean="0"/>
              <a:t>:</a:t>
            </a:r>
            <a:endParaRPr lang="id-ID" dirty="0" smtClean="0"/>
          </a:p>
          <a:p>
            <a:pPr marL="442913" indent="-442913">
              <a:lnSpc>
                <a:spcPct val="120000"/>
              </a:lnSpc>
              <a:buFont typeface="+mj-lt"/>
              <a:buAutoNum type="arabicPeriod"/>
            </a:pPr>
            <a:r>
              <a:rPr lang="id-ID" sz="3800" b="1" dirty="0" smtClean="0"/>
              <a:t>Pendapatan kotor (</a:t>
            </a:r>
            <a:r>
              <a:rPr lang="id-ID" sz="3800" b="1" i="1" dirty="0" smtClean="0"/>
              <a:t>Gross Return</a:t>
            </a:r>
            <a:r>
              <a:rPr lang="id-ID" sz="3800" b="1" dirty="0" smtClean="0"/>
              <a:t>)</a:t>
            </a:r>
          </a:p>
          <a:p>
            <a:pPr marL="442913" indent="0">
              <a:lnSpc>
                <a:spcPct val="120000"/>
              </a:lnSpc>
              <a:buNone/>
            </a:pPr>
            <a:r>
              <a:rPr lang="id-ID" dirty="0" smtClean="0"/>
              <a:t>Yaitu semua pendapatan yang diperoleh dari semua cabang dan sumber di dalam usahatani selama satu tahun, yang dapat diperhitungkan dari hasil penjualan, pertukaran, dan penaksiran kembali</a:t>
            </a:r>
          </a:p>
          <a:p>
            <a:pPr>
              <a:lnSpc>
                <a:spcPct val="120000"/>
              </a:lnSpc>
            </a:pPr>
            <a:endParaRPr lang="id-ID" dirty="0"/>
          </a:p>
        </p:txBody>
      </p:sp>
      <p:grpSp>
        <p:nvGrpSpPr>
          <p:cNvPr id="4" name="Group 3"/>
          <p:cNvGrpSpPr/>
          <p:nvPr/>
        </p:nvGrpSpPr>
        <p:grpSpPr>
          <a:xfrm>
            <a:off x="-32" y="6570684"/>
            <a:ext cx="9144000" cy="73026"/>
            <a:chOff x="-32" y="571480"/>
            <a:chExt cx="9144000" cy="73026"/>
          </a:xfrm>
        </p:grpSpPr>
        <p:cxnSp>
          <p:nvCxnSpPr>
            <p:cNvPr id="5" name="Straight Connector 4"/>
            <p:cNvCxnSpPr/>
            <p:nvPr/>
          </p:nvCxnSpPr>
          <p:spPr>
            <a:xfrm>
              <a:off x="357158" y="571480"/>
              <a:ext cx="84600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6" name="Straight Connector 5"/>
            <p:cNvCxnSpPr/>
            <p:nvPr/>
          </p:nvCxnSpPr>
          <p:spPr>
            <a:xfrm>
              <a:off x="-32" y="642918"/>
              <a:ext cx="9144000" cy="1588"/>
            </a:xfrm>
            <a:prstGeom prst="line">
              <a:avLst/>
            </a:prstGeom>
          </p:spPr>
          <p:style>
            <a:lnRef idx="3">
              <a:schemeClr val="accent1"/>
            </a:lnRef>
            <a:fillRef idx="0">
              <a:schemeClr val="accent1"/>
            </a:fillRef>
            <a:effectRef idx="2">
              <a:schemeClr val="accent1"/>
            </a:effectRef>
            <a:fontRef idx="minor">
              <a:schemeClr val="tx1"/>
            </a:fontRef>
          </p:style>
        </p:cxn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lstStyle/>
          <a:p>
            <a:r>
              <a:rPr lang="id-ID" dirty="0" smtClean="0">
                <a:solidFill>
                  <a:schemeClr val="bg1"/>
                </a:solidFill>
              </a:rPr>
              <a:t>Ingat Kembali!</a:t>
            </a:r>
            <a:endParaRPr lang="id-ID" dirty="0">
              <a:solidFill>
                <a:schemeClr val="bg1"/>
              </a:solidFill>
            </a:endParaRPr>
          </a:p>
        </p:txBody>
      </p:sp>
      <p:sp>
        <p:nvSpPr>
          <p:cNvPr id="3" name="Content Placeholder 2"/>
          <p:cNvSpPr>
            <a:spLocks noGrp="1"/>
          </p:cNvSpPr>
          <p:nvPr>
            <p:ph idx="1"/>
          </p:nvPr>
        </p:nvSpPr>
        <p:spPr/>
        <p:txBody>
          <a:bodyPr/>
          <a:lstStyle/>
          <a:p>
            <a:pPr algn="ctr">
              <a:buNone/>
            </a:pPr>
            <a:r>
              <a:rPr lang="id-ID" dirty="0" smtClean="0"/>
              <a:t>Apa perbedaan </a:t>
            </a:r>
            <a:r>
              <a:rPr lang="id-ID" sz="3600" b="1" dirty="0" smtClean="0"/>
              <a:t>pertanian rakyat </a:t>
            </a:r>
            <a:r>
              <a:rPr lang="id-ID" dirty="0" smtClean="0"/>
              <a:t>dengan </a:t>
            </a:r>
            <a:r>
              <a:rPr lang="id-ID" sz="3600" b="1" dirty="0" smtClean="0"/>
              <a:t>perusahaan pertanian</a:t>
            </a:r>
            <a:r>
              <a:rPr lang="id-ID" dirty="0" smtClean="0"/>
              <a:t>?</a:t>
            </a:r>
            <a:endParaRPr lang="id-ID" dirty="0"/>
          </a:p>
        </p:txBody>
      </p:sp>
      <p:grpSp>
        <p:nvGrpSpPr>
          <p:cNvPr id="4" name="Group 3"/>
          <p:cNvGrpSpPr/>
          <p:nvPr/>
        </p:nvGrpSpPr>
        <p:grpSpPr>
          <a:xfrm>
            <a:off x="-32" y="6570684"/>
            <a:ext cx="9144000" cy="73026"/>
            <a:chOff x="-32" y="571480"/>
            <a:chExt cx="9144000" cy="73026"/>
          </a:xfrm>
        </p:grpSpPr>
        <p:cxnSp>
          <p:nvCxnSpPr>
            <p:cNvPr id="5" name="Straight Connector 4"/>
            <p:cNvCxnSpPr/>
            <p:nvPr/>
          </p:nvCxnSpPr>
          <p:spPr>
            <a:xfrm>
              <a:off x="357158" y="571480"/>
              <a:ext cx="84600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6" name="Straight Connector 5"/>
            <p:cNvCxnSpPr/>
            <p:nvPr/>
          </p:nvCxnSpPr>
          <p:spPr>
            <a:xfrm>
              <a:off x="-32" y="642918"/>
              <a:ext cx="9144000" cy="1588"/>
            </a:xfrm>
            <a:prstGeom prst="line">
              <a:avLst/>
            </a:prstGeom>
          </p:spPr>
          <p:style>
            <a:lnRef idx="3">
              <a:schemeClr val="accent1"/>
            </a:lnRef>
            <a:fillRef idx="0">
              <a:schemeClr val="accent1"/>
            </a:fillRef>
            <a:effectRef idx="2">
              <a:schemeClr val="accent1"/>
            </a:effectRef>
            <a:fontRef idx="minor">
              <a:schemeClr val="tx1"/>
            </a:fontRef>
          </p:style>
        </p:cxn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Autofit/>
          </a:bodyPr>
          <a:lstStyle/>
          <a:p>
            <a:pPr marL="457200" indent="-457200">
              <a:spcBef>
                <a:spcPts val="600"/>
              </a:spcBef>
              <a:buFont typeface="+mj-lt"/>
              <a:buAutoNum type="arabicPeriod" startAt="2"/>
            </a:pPr>
            <a:r>
              <a:rPr lang="en-US" b="1" dirty="0" err="1" smtClean="0"/>
              <a:t>Biaya</a:t>
            </a:r>
            <a:r>
              <a:rPr lang="en-US" b="1" dirty="0" smtClean="0"/>
              <a:t> </a:t>
            </a:r>
            <a:r>
              <a:rPr lang="en-US" b="1" dirty="0" err="1" smtClean="0"/>
              <a:t>alat-alat</a:t>
            </a:r>
            <a:r>
              <a:rPr lang="en-US" b="1" dirty="0" smtClean="0"/>
              <a:t> </a:t>
            </a:r>
            <a:r>
              <a:rPr lang="en-US" b="1" dirty="0" err="1" smtClean="0"/>
              <a:t>luar</a:t>
            </a:r>
            <a:endParaRPr lang="en-US" b="1" dirty="0" smtClean="0"/>
          </a:p>
          <a:p>
            <a:pPr marL="442913" indent="0">
              <a:spcBef>
                <a:spcPts val="600"/>
              </a:spcBef>
              <a:buNone/>
            </a:pPr>
            <a:r>
              <a:rPr lang="en-US" sz="2800" dirty="0" err="1" smtClean="0"/>
              <a:t>Yaitu</a:t>
            </a:r>
            <a:r>
              <a:rPr lang="en-US" sz="2800" dirty="0" smtClean="0"/>
              <a:t> </a:t>
            </a:r>
            <a:r>
              <a:rPr lang="en-US" sz="2800" dirty="0" err="1" smtClean="0"/>
              <a:t>semua</a:t>
            </a:r>
            <a:r>
              <a:rPr lang="en-US" sz="2800" dirty="0" smtClean="0"/>
              <a:t> </a:t>
            </a:r>
            <a:r>
              <a:rPr lang="en-US" sz="2800" dirty="0" err="1" smtClean="0"/>
              <a:t>pembayaran</a:t>
            </a:r>
            <a:r>
              <a:rPr lang="en-US" sz="2800" dirty="0" smtClean="0"/>
              <a:t> yang </a:t>
            </a:r>
            <a:r>
              <a:rPr lang="en-US" sz="2800" dirty="0" err="1" smtClean="0"/>
              <a:t>diberikan</a:t>
            </a:r>
            <a:r>
              <a:rPr lang="en-US" sz="2800" dirty="0" smtClean="0"/>
              <a:t> </a:t>
            </a:r>
            <a:r>
              <a:rPr lang="en-US" sz="2800" dirty="0" err="1" smtClean="0"/>
              <a:t>oleh</a:t>
            </a:r>
            <a:r>
              <a:rPr lang="en-US" sz="2800" dirty="0" smtClean="0"/>
              <a:t> </a:t>
            </a:r>
            <a:r>
              <a:rPr lang="en-US" sz="2800" dirty="0" err="1" smtClean="0"/>
              <a:t>usahatani</a:t>
            </a:r>
            <a:r>
              <a:rPr lang="id-ID" sz="2800" dirty="0" smtClean="0"/>
              <a:t> </a:t>
            </a:r>
            <a:r>
              <a:rPr lang="en-US" sz="2800" dirty="0" err="1" smtClean="0"/>
              <a:t>untuk</a:t>
            </a:r>
            <a:r>
              <a:rPr lang="en-US" sz="2800" dirty="0" smtClean="0"/>
              <a:t> </a:t>
            </a:r>
            <a:r>
              <a:rPr lang="en-US" sz="2800" dirty="0" err="1" smtClean="0"/>
              <a:t>memperoleh</a:t>
            </a:r>
            <a:r>
              <a:rPr lang="id-ID" sz="2800" dirty="0" smtClean="0"/>
              <a:t> </a:t>
            </a:r>
            <a:r>
              <a:rPr lang="en-US" sz="2800" dirty="0" err="1" smtClean="0"/>
              <a:t>pendapatan</a:t>
            </a:r>
            <a:r>
              <a:rPr lang="en-US" sz="2800" dirty="0" smtClean="0"/>
              <a:t> </a:t>
            </a:r>
            <a:r>
              <a:rPr lang="en-US" sz="2800" dirty="0" err="1" smtClean="0"/>
              <a:t>kotor</a:t>
            </a:r>
            <a:r>
              <a:rPr lang="en-US" sz="2800" dirty="0" smtClean="0"/>
              <a:t>, </a:t>
            </a:r>
            <a:r>
              <a:rPr lang="en-US" sz="2800" dirty="0" err="1" smtClean="0"/>
              <a:t>berupa</a:t>
            </a:r>
            <a:r>
              <a:rPr lang="en-US" sz="2800" dirty="0" smtClean="0"/>
              <a:t> </a:t>
            </a:r>
            <a:r>
              <a:rPr lang="en-US" sz="2800" dirty="0" err="1" smtClean="0"/>
              <a:t>pembayaran</a:t>
            </a:r>
            <a:r>
              <a:rPr lang="id-ID" sz="2800" dirty="0" smtClean="0"/>
              <a:t> </a:t>
            </a:r>
            <a:r>
              <a:rPr lang="en-US" sz="2800" dirty="0" err="1" smtClean="0"/>
              <a:t>saprodi</a:t>
            </a:r>
            <a:r>
              <a:rPr lang="en-US" sz="2800" dirty="0" smtClean="0"/>
              <a:t>, </a:t>
            </a:r>
            <a:r>
              <a:rPr lang="en-US" sz="2800" dirty="0" err="1" smtClean="0"/>
              <a:t>tenaga</a:t>
            </a:r>
            <a:r>
              <a:rPr lang="en-US" sz="2800" dirty="0" smtClean="0"/>
              <a:t> </a:t>
            </a:r>
            <a:r>
              <a:rPr lang="en-US" sz="2800" dirty="0" err="1" smtClean="0"/>
              <a:t>kerja</a:t>
            </a:r>
            <a:r>
              <a:rPr lang="en-US" sz="2800" dirty="0" smtClean="0"/>
              <a:t> </a:t>
            </a:r>
            <a:r>
              <a:rPr lang="en-US" sz="2800" dirty="0" err="1" smtClean="0"/>
              <a:t>luar</a:t>
            </a:r>
            <a:r>
              <a:rPr lang="en-US" sz="2800" dirty="0" smtClean="0"/>
              <a:t>, </a:t>
            </a:r>
            <a:r>
              <a:rPr lang="id-ID" sz="2800" dirty="0" smtClean="0"/>
              <a:t>dan </a:t>
            </a:r>
            <a:r>
              <a:rPr lang="en-US" sz="2800" dirty="0" smtClean="0"/>
              <a:t>iuran2</a:t>
            </a:r>
            <a:r>
              <a:rPr lang="id-ID" sz="2800" dirty="0" smtClean="0"/>
              <a:t> dalam kegiatan usahatani</a:t>
            </a:r>
          </a:p>
          <a:p>
            <a:pPr marL="457200" lvl="0" indent="-457200" fontAlgn="base">
              <a:spcBef>
                <a:spcPts val="600"/>
              </a:spcBef>
              <a:buFont typeface="+mj-lt"/>
              <a:buAutoNum type="arabicPeriod" startAt="3"/>
            </a:pPr>
            <a:r>
              <a:rPr lang="en-US" b="1" dirty="0" err="1" smtClean="0">
                <a:solidFill>
                  <a:srgbClr val="040404"/>
                </a:solidFill>
              </a:rPr>
              <a:t>Biaya</a:t>
            </a:r>
            <a:r>
              <a:rPr lang="en-US" sz="3600" b="1" dirty="0" smtClean="0">
                <a:solidFill>
                  <a:srgbClr val="040404"/>
                </a:solidFill>
              </a:rPr>
              <a:t> </a:t>
            </a:r>
            <a:r>
              <a:rPr lang="en-US" sz="3600" b="1" dirty="0" err="1" smtClean="0">
                <a:solidFill>
                  <a:srgbClr val="040404"/>
                </a:solidFill>
              </a:rPr>
              <a:t>m</a:t>
            </a:r>
            <a:r>
              <a:rPr lang="en-US" b="1" dirty="0" err="1" smtClean="0">
                <a:solidFill>
                  <a:srgbClr val="040404"/>
                </a:solidFill>
              </a:rPr>
              <a:t>engusahakan</a:t>
            </a:r>
            <a:r>
              <a:rPr lang="en-US" b="1" dirty="0" smtClean="0">
                <a:solidFill>
                  <a:srgbClr val="040404"/>
                </a:solidFill>
              </a:rPr>
              <a:t> (</a:t>
            </a:r>
            <a:r>
              <a:rPr lang="en-US" b="1" i="1" dirty="0" smtClean="0">
                <a:solidFill>
                  <a:srgbClr val="040404"/>
                </a:solidFill>
              </a:rPr>
              <a:t>farm expense</a:t>
            </a:r>
            <a:r>
              <a:rPr lang="en-US" b="1" dirty="0" smtClean="0">
                <a:solidFill>
                  <a:srgbClr val="040404"/>
                </a:solidFill>
              </a:rPr>
              <a:t>)</a:t>
            </a:r>
            <a:endParaRPr lang="en-US" sz="2800" b="1" dirty="0" smtClean="0">
              <a:solidFill>
                <a:srgbClr val="040404"/>
              </a:solidFill>
            </a:endParaRPr>
          </a:p>
          <a:p>
            <a:pPr marL="360363" lvl="0" indent="0" fontAlgn="base">
              <a:spcBef>
                <a:spcPts val="600"/>
              </a:spcBef>
              <a:buNone/>
            </a:pPr>
            <a:r>
              <a:rPr lang="en-US" sz="2800" dirty="0" err="1" smtClean="0">
                <a:solidFill>
                  <a:srgbClr val="040404"/>
                </a:solidFill>
              </a:rPr>
              <a:t>Biaya</a:t>
            </a:r>
            <a:r>
              <a:rPr lang="en-US" sz="2800" dirty="0" smtClean="0">
                <a:solidFill>
                  <a:srgbClr val="040404"/>
                </a:solidFill>
              </a:rPr>
              <a:t> </a:t>
            </a:r>
            <a:r>
              <a:rPr lang="en-US" sz="2800" dirty="0" err="1" smtClean="0">
                <a:solidFill>
                  <a:srgbClr val="040404"/>
                </a:solidFill>
              </a:rPr>
              <a:t>alat-alat</a:t>
            </a:r>
            <a:r>
              <a:rPr lang="en-US" sz="2800" dirty="0" smtClean="0">
                <a:solidFill>
                  <a:srgbClr val="040404"/>
                </a:solidFill>
              </a:rPr>
              <a:t> </a:t>
            </a:r>
            <a:r>
              <a:rPr lang="en-US" sz="2800" dirty="0" err="1" smtClean="0">
                <a:solidFill>
                  <a:srgbClr val="040404"/>
                </a:solidFill>
              </a:rPr>
              <a:t>luar</a:t>
            </a:r>
            <a:r>
              <a:rPr lang="en-US" sz="2800" dirty="0" smtClean="0">
                <a:solidFill>
                  <a:srgbClr val="040404"/>
                </a:solidFill>
              </a:rPr>
              <a:t> </a:t>
            </a:r>
            <a:r>
              <a:rPr lang="en-US" sz="2800" dirty="0" err="1" smtClean="0">
                <a:solidFill>
                  <a:srgbClr val="040404"/>
                </a:solidFill>
              </a:rPr>
              <a:t>ditambah</a:t>
            </a:r>
            <a:r>
              <a:rPr lang="en-US" sz="2800" dirty="0" smtClean="0">
                <a:solidFill>
                  <a:srgbClr val="040404"/>
                </a:solidFill>
              </a:rPr>
              <a:t> dg </a:t>
            </a:r>
            <a:r>
              <a:rPr lang="en-US" sz="2800" dirty="0" err="1" smtClean="0">
                <a:solidFill>
                  <a:srgbClr val="040404"/>
                </a:solidFill>
              </a:rPr>
              <a:t>upah</a:t>
            </a:r>
            <a:r>
              <a:rPr lang="en-US" sz="2800" dirty="0" smtClean="0">
                <a:solidFill>
                  <a:srgbClr val="040404"/>
                </a:solidFill>
              </a:rPr>
              <a:t> TK </a:t>
            </a:r>
            <a:r>
              <a:rPr lang="en-US" sz="2800" dirty="0" err="1" smtClean="0">
                <a:solidFill>
                  <a:srgbClr val="040404"/>
                </a:solidFill>
              </a:rPr>
              <a:t>keluarga</a:t>
            </a:r>
            <a:r>
              <a:rPr lang="en-US" sz="2800" dirty="0" smtClean="0">
                <a:solidFill>
                  <a:srgbClr val="040404"/>
                </a:solidFill>
              </a:rPr>
              <a:t> </a:t>
            </a:r>
            <a:r>
              <a:rPr lang="en-US" sz="2800" dirty="0" err="1" smtClean="0">
                <a:solidFill>
                  <a:srgbClr val="040404"/>
                </a:solidFill>
              </a:rPr>
              <a:t>sendiri</a:t>
            </a:r>
            <a:r>
              <a:rPr lang="id-ID" sz="2800" dirty="0" smtClean="0">
                <a:solidFill>
                  <a:srgbClr val="040404"/>
                </a:solidFill>
              </a:rPr>
              <a:t> </a:t>
            </a:r>
            <a:r>
              <a:rPr lang="en-US" sz="2800" dirty="0" err="1" smtClean="0">
                <a:solidFill>
                  <a:srgbClr val="040404"/>
                </a:solidFill>
              </a:rPr>
              <a:t>yg</a:t>
            </a:r>
            <a:r>
              <a:rPr lang="en-US" sz="2800" dirty="0" smtClean="0">
                <a:solidFill>
                  <a:srgbClr val="040404"/>
                </a:solidFill>
              </a:rPr>
              <a:t> </a:t>
            </a:r>
            <a:r>
              <a:rPr lang="en-US" sz="2800" dirty="0" err="1" smtClean="0">
                <a:solidFill>
                  <a:srgbClr val="040404"/>
                </a:solidFill>
              </a:rPr>
              <a:t>diperhitungkan</a:t>
            </a:r>
            <a:r>
              <a:rPr lang="en-US" sz="2800" dirty="0" smtClean="0">
                <a:solidFill>
                  <a:srgbClr val="040404"/>
                </a:solidFill>
              </a:rPr>
              <a:t> </a:t>
            </a:r>
            <a:r>
              <a:rPr lang="en-US" sz="2800" dirty="0" err="1" smtClean="0">
                <a:solidFill>
                  <a:srgbClr val="040404"/>
                </a:solidFill>
              </a:rPr>
              <a:t>berdasarkan</a:t>
            </a:r>
            <a:r>
              <a:rPr lang="en-US" sz="2800" dirty="0" smtClean="0">
                <a:solidFill>
                  <a:srgbClr val="040404"/>
                </a:solidFill>
              </a:rPr>
              <a:t> </a:t>
            </a:r>
            <a:r>
              <a:rPr lang="en-US" sz="2800" dirty="0" err="1" smtClean="0">
                <a:solidFill>
                  <a:srgbClr val="040404"/>
                </a:solidFill>
              </a:rPr>
              <a:t>upah</a:t>
            </a:r>
            <a:r>
              <a:rPr lang="en-US" sz="2800" dirty="0" smtClean="0">
                <a:solidFill>
                  <a:srgbClr val="040404"/>
                </a:solidFill>
              </a:rPr>
              <a:t> yang </a:t>
            </a:r>
            <a:r>
              <a:rPr lang="en-US" sz="2800" dirty="0" err="1" smtClean="0">
                <a:solidFill>
                  <a:srgbClr val="040404"/>
                </a:solidFill>
              </a:rPr>
              <a:t>dibayarkan</a:t>
            </a:r>
            <a:r>
              <a:rPr lang="en-US" sz="2800" dirty="0" smtClean="0">
                <a:solidFill>
                  <a:srgbClr val="040404"/>
                </a:solidFill>
              </a:rPr>
              <a:t> </a:t>
            </a:r>
            <a:r>
              <a:rPr lang="en-US" sz="2800" dirty="0" err="1" smtClean="0">
                <a:solidFill>
                  <a:srgbClr val="040404"/>
                </a:solidFill>
              </a:rPr>
              <a:t>kepada</a:t>
            </a:r>
            <a:r>
              <a:rPr lang="en-US" sz="2800" dirty="0" smtClean="0">
                <a:solidFill>
                  <a:srgbClr val="040404"/>
                </a:solidFill>
              </a:rPr>
              <a:t> TK  </a:t>
            </a:r>
            <a:r>
              <a:rPr lang="en-US" sz="2800" dirty="0" err="1" smtClean="0">
                <a:solidFill>
                  <a:srgbClr val="040404"/>
                </a:solidFill>
              </a:rPr>
              <a:t>luar</a:t>
            </a:r>
            <a:endParaRPr lang="en-US" sz="2800" dirty="0" smtClean="0">
              <a:solidFill>
                <a:srgbClr val="040404"/>
              </a:solidFill>
            </a:endParaRPr>
          </a:p>
          <a:p>
            <a:pPr marL="442913" indent="0">
              <a:spcBef>
                <a:spcPts val="600"/>
              </a:spcBef>
              <a:buNone/>
            </a:pPr>
            <a:endParaRPr lang="en-US" sz="2800" dirty="0" smtClean="0"/>
          </a:p>
        </p:txBody>
      </p:sp>
      <p:grpSp>
        <p:nvGrpSpPr>
          <p:cNvPr id="4" name="Group 3"/>
          <p:cNvGrpSpPr/>
          <p:nvPr/>
        </p:nvGrpSpPr>
        <p:grpSpPr>
          <a:xfrm>
            <a:off x="-32" y="6570684"/>
            <a:ext cx="9144000" cy="73026"/>
            <a:chOff x="-32" y="571480"/>
            <a:chExt cx="9144000" cy="73026"/>
          </a:xfrm>
        </p:grpSpPr>
        <p:cxnSp>
          <p:nvCxnSpPr>
            <p:cNvPr id="5" name="Straight Connector 4"/>
            <p:cNvCxnSpPr/>
            <p:nvPr/>
          </p:nvCxnSpPr>
          <p:spPr>
            <a:xfrm>
              <a:off x="357158" y="571480"/>
              <a:ext cx="84600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6" name="Straight Connector 5"/>
            <p:cNvCxnSpPr/>
            <p:nvPr/>
          </p:nvCxnSpPr>
          <p:spPr>
            <a:xfrm>
              <a:off x="-32" y="642918"/>
              <a:ext cx="9144000" cy="1588"/>
            </a:xfrm>
            <a:prstGeom prst="line">
              <a:avLst/>
            </a:prstGeom>
          </p:spPr>
          <p:style>
            <a:lnRef idx="3">
              <a:schemeClr val="accent1"/>
            </a:lnRef>
            <a:fillRef idx="0">
              <a:schemeClr val="accent1"/>
            </a:fillRef>
            <a:effectRef idx="2">
              <a:schemeClr val="accent1"/>
            </a:effectRef>
            <a:fontRef idx="minor">
              <a:schemeClr val="tx1"/>
            </a:fontRef>
          </p:style>
        </p:cxn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a:bodyPr>
          <a:lstStyle/>
          <a:p>
            <a:pPr marL="360363" indent="-360363">
              <a:buFont typeface="+mj-lt"/>
              <a:buAutoNum type="arabicPeriod" startAt="4"/>
            </a:pPr>
            <a:r>
              <a:rPr lang="id-ID" sz="3600" b="1" dirty="0" smtClean="0"/>
              <a:t>Biaya menghasilkan (</a:t>
            </a:r>
            <a:r>
              <a:rPr lang="id-ID" sz="3600" b="1" i="1" dirty="0" smtClean="0"/>
              <a:t>cost of production</a:t>
            </a:r>
            <a:r>
              <a:rPr lang="id-ID" sz="3600" b="1" dirty="0" smtClean="0"/>
              <a:t>)</a:t>
            </a:r>
          </a:p>
          <a:p>
            <a:pPr indent="17463">
              <a:buNone/>
              <a:tabLst>
                <a:tab pos="539750" algn="l"/>
              </a:tabLst>
            </a:pPr>
            <a:r>
              <a:rPr lang="id-ID" dirty="0" smtClean="0"/>
              <a:t>Biaya mengusahakan ditambah dengan bunga dari aktiva yang dipergunakan dalam usahatani</a:t>
            </a:r>
          </a:p>
          <a:p>
            <a:pPr marL="360363" indent="-360363">
              <a:buFont typeface="+mj-lt"/>
              <a:buAutoNum type="arabicPeriod" startAt="5"/>
              <a:tabLst>
                <a:tab pos="360363" algn="l"/>
              </a:tabLst>
            </a:pPr>
            <a:r>
              <a:rPr lang="en-US" sz="3600" b="1" dirty="0" err="1" smtClean="0"/>
              <a:t>Pendapatan</a:t>
            </a:r>
            <a:r>
              <a:rPr lang="en-US" sz="3600" b="1" dirty="0" smtClean="0"/>
              <a:t> </a:t>
            </a:r>
            <a:r>
              <a:rPr lang="en-US" sz="3600" b="1" dirty="0" err="1" smtClean="0"/>
              <a:t>bersih</a:t>
            </a:r>
            <a:r>
              <a:rPr lang="en-US" sz="3600" b="1" dirty="0" smtClean="0"/>
              <a:t> (</a:t>
            </a:r>
            <a:r>
              <a:rPr lang="en-US" sz="3600" b="1" i="1" dirty="0" smtClean="0"/>
              <a:t>net return</a:t>
            </a:r>
            <a:r>
              <a:rPr lang="en-US" sz="3600" b="1" dirty="0" smtClean="0"/>
              <a:t>)</a:t>
            </a:r>
          </a:p>
          <a:p>
            <a:pPr indent="17463">
              <a:buNone/>
            </a:pPr>
            <a:r>
              <a:rPr lang="en-US" dirty="0" err="1" smtClean="0"/>
              <a:t>Dapat</a:t>
            </a:r>
            <a:r>
              <a:rPr lang="en-US" dirty="0" smtClean="0"/>
              <a:t> </a:t>
            </a:r>
            <a:r>
              <a:rPr lang="en-US" dirty="0" err="1" smtClean="0"/>
              <a:t>diperhitungkan</a:t>
            </a:r>
            <a:r>
              <a:rPr lang="en-US" dirty="0" smtClean="0"/>
              <a:t> </a:t>
            </a:r>
            <a:r>
              <a:rPr lang="en-US" dirty="0" err="1" smtClean="0"/>
              <a:t>dengan</a:t>
            </a:r>
            <a:r>
              <a:rPr lang="en-US" dirty="0" smtClean="0"/>
              <a:t> </a:t>
            </a:r>
            <a:r>
              <a:rPr lang="en-US" dirty="0" err="1" smtClean="0"/>
              <a:t>mengurangi</a:t>
            </a:r>
            <a:r>
              <a:rPr lang="en-US" dirty="0" smtClean="0"/>
              <a:t> </a:t>
            </a:r>
            <a:r>
              <a:rPr lang="en-US" dirty="0" err="1" smtClean="0"/>
              <a:t>pendapatan</a:t>
            </a:r>
            <a:r>
              <a:rPr lang="en-US" dirty="0" smtClean="0"/>
              <a:t> </a:t>
            </a:r>
            <a:r>
              <a:rPr lang="en-US" dirty="0" err="1" smtClean="0"/>
              <a:t>kotor</a:t>
            </a:r>
            <a:r>
              <a:rPr lang="id-ID" dirty="0" smtClean="0"/>
              <a:t> </a:t>
            </a:r>
            <a:r>
              <a:rPr lang="en-US" dirty="0" err="1" smtClean="0"/>
              <a:t>dengan</a:t>
            </a:r>
            <a:r>
              <a:rPr lang="en-US" dirty="0" smtClean="0"/>
              <a:t> </a:t>
            </a:r>
            <a:r>
              <a:rPr lang="en-US" dirty="0" err="1" smtClean="0"/>
              <a:t>biaya</a:t>
            </a:r>
            <a:r>
              <a:rPr lang="en-US" dirty="0" smtClean="0"/>
              <a:t> </a:t>
            </a:r>
            <a:r>
              <a:rPr lang="en-US" dirty="0" err="1" smtClean="0"/>
              <a:t>mengusahakan</a:t>
            </a:r>
            <a:endParaRPr lang="en-US" dirty="0" smtClean="0"/>
          </a:p>
          <a:p>
            <a:endParaRPr lang="id-ID" dirty="0"/>
          </a:p>
        </p:txBody>
      </p:sp>
      <p:grpSp>
        <p:nvGrpSpPr>
          <p:cNvPr id="4" name="Group 3"/>
          <p:cNvGrpSpPr/>
          <p:nvPr/>
        </p:nvGrpSpPr>
        <p:grpSpPr>
          <a:xfrm>
            <a:off x="-32" y="6570684"/>
            <a:ext cx="9144000" cy="73026"/>
            <a:chOff x="-32" y="571480"/>
            <a:chExt cx="9144000" cy="73026"/>
          </a:xfrm>
        </p:grpSpPr>
        <p:cxnSp>
          <p:nvCxnSpPr>
            <p:cNvPr id="5" name="Straight Connector 4"/>
            <p:cNvCxnSpPr/>
            <p:nvPr/>
          </p:nvCxnSpPr>
          <p:spPr>
            <a:xfrm>
              <a:off x="357158" y="571480"/>
              <a:ext cx="84600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6" name="Straight Connector 5"/>
            <p:cNvCxnSpPr/>
            <p:nvPr/>
          </p:nvCxnSpPr>
          <p:spPr>
            <a:xfrm>
              <a:off x="-32" y="642918"/>
              <a:ext cx="9144000" cy="1588"/>
            </a:xfrm>
            <a:prstGeom prst="line">
              <a:avLst/>
            </a:prstGeom>
          </p:spPr>
          <p:style>
            <a:lnRef idx="3">
              <a:schemeClr val="accent1"/>
            </a:lnRef>
            <a:fillRef idx="0">
              <a:schemeClr val="accent1"/>
            </a:fillRef>
            <a:effectRef idx="2">
              <a:schemeClr val="accent1"/>
            </a:effectRef>
            <a:fontRef idx="minor">
              <a:schemeClr val="tx1"/>
            </a:fontRef>
          </p:style>
        </p:cxn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noAutofit/>
          </a:bodyPr>
          <a:lstStyle/>
          <a:p>
            <a:r>
              <a:rPr lang="id-ID" sz="3600" b="1" dirty="0" smtClean="0">
                <a:solidFill>
                  <a:schemeClr val="bg1"/>
                </a:solidFill>
              </a:rPr>
              <a:t>Analisis Usaha Budidaya Stroberi</a:t>
            </a:r>
            <a:br>
              <a:rPr lang="id-ID" sz="3600" b="1" dirty="0" smtClean="0">
                <a:solidFill>
                  <a:schemeClr val="bg1"/>
                </a:solidFill>
              </a:rPr>
            </a:br>
            <a:r>
              <a:rPr lang="id-ID" sz="3600" b="1" dirty="0" smtClean="0">
                <a:solidFill>
                  <a:schemeClr val="bg1"/>
                </a:solidFill>
              </a:rPr>
              <a:t>di Tawangmangu Tahun 2010</a:t>
            </a:r>
            <a:endParaRPr lang="id-ID" sz="3600" b="1" dirty="0">
              <a:solidFill>
                <a:schemeClr val="bg1"/>
              </a:solidFill>
            </a:endParaRPr>
          </a:p>
        </p:txBody>
      </p:sp>
      <p:graphicFrame>
        <p:nvGraphicFramePr>
          <p:cNvPr id="4" name="Group 1206"/>
          <p:cNvGraphicFramePr>
            <a:graphicFrameLocks noGrp="1"/>
          </p:cNvGraphicFramePr>
          <p:nvPr>
            <p:ph idx="1"/>
          </p:nvPr>
        </p:nvGraphicFramePr>
        <p:xfrm>
          <a:off x="457200" y="1571612"/>
          <a:ext cx="8096568" cy="4760595"/>
        </p:xfrm>
        <a:graphic>
          <a:graphicData uri="http://schemas.openxmlformats.org/drawingml/2006/table">
            <a:tbl>
              <a:tblPr/>
              <a:tblGrid>
                <a:gridCol w="633413"/>
                <a:gridCol w="2100580"/>
                <a:gridCol w="927100"/>
                <a:gridCol w="1173163"/>
                <a:gridCol w="1504950"/>
                <a:gridCol w="1757362"/>
              </a:tblGrid>
              <a:tr h="20796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charset="0"/>
                          <a:ea typeface="Times New Roman" pitchFamily="18" charset="0"/>
                          <a:cs typeface="Arial" charset="0"/>
                        </a:rPr>
                        <a:t>NO</a:t>
                      </a:r>
                      <a:endParaRPr kumimoji="0" lang="en-US" sz="1800" b="0" i="0" u="none" strike="noStrike" cap="none" normalizeH="0" baseline="0" dirty="0" smtClean="0">
                        <a:ln>
                          <a:noFill/>
                        </a:ln>
                        <a:solidFill>
                          <a:schemeClr val="bg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E1300"/>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Arial" charset="0"/>
                          <a:ea typeface="Times New Roman" pitchFamily="18" charset="0"/>
                          <a:cs typeface="Arial" charset="0"/>
                        </a:rPr>
                        <a:t>URAIAN</a:t>
                      </a:r>
                      <a:endParaRPr kumimoji="0" lang="en-US" sz="1800" b="0" i="0" u="none" strike="noStrike" cap="none" normalizeH="0" baseline="0" smtClean="0">
                        <a:ln>
                          <a:noFill/>
                        </a:ln>
                        <a:solidFill>
                          <a:schemeClr val="bg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E1300"/>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Arial" charset="0"/>
                          <a:ea typeface="Times New Roman" pitchFamily="18" charset="0"/>
                          <a:cs typeface="Arial" charset="0"/>
                        </a:rPr>
                        <a:t>FISIK</a:t>
                      </a:r>
                      <a:endParaRPr kumimoji="0" lang="en-US" sz="1800" b="0" i="0" u="none" strike="noStrike" cap="none" normalizeH="0" baseline="0" smtClean="0">
                        <a:ln>
                          <a:noFill/>
                        </a:ln>
                        <a:solidFill>
                          <a:schemeClr val="bg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E1300"/>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bg1"/>
                          </a:solidFill>
                          <a:effectLst/>
                          <a:latin typeface="Arial" charset="0"/>
                          <a:ea typeface="Times New Roman" pitchFamily="18" charset="0"/>
                          <a:cs typeface="Arial" charset="0"/>
                        </a:rPr>
                        <a:t>Satuan</a:t>
                      </a:r>
                      <a:endParaRPr kumimoji="0" lang="en-US" sz="1800" b="0" i="0" u="none" strike="noStrike" cap="none" normalizeH="0" baseline="0" dirty="0" smtClean="0">
                        <a:ln>
                          <a:noFill/>
                        </a:ln>
                        <a:solidFill>
                          <a:schemeClr val="bg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E1300"/>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Arial" charset="0"/>
                          <a:ea typeface="Times New Roman" pitchFamily="18" charset="0"/>
                          <a:cs typeface="Arial" charset="0"/>
                        </a:rPr>
                        <a:t>@ Rp</a:t>
                      </a:r>
                      <a:endParaRPr kumimoji="0" lang="en-US" sz="1800" b="0" i="0" u="none" strike="noStrike" cap="none" normalizeH="0" baseline="0" smtClean="0">
                        <a:ln>
                          <a:noFill/>
                        </a:ln>
                        <a:solidFill>
                          <a:schemeClr val="bg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E1300"/>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Arial" charset="0"/>
                          <a:ea typeface="Times New Roman" pitchFamily="18" charset="0"/>
                          <a:cs typeface="Arial" charset="0"/>
                        </a:rPr>
                        <a:t>JUMLAH Rp</a:t>
                      </a:r>
                      <a:endParaRPr kumimoji="0" lang="en-US" sz="1800" b="0" i="0" u="none" strike="noStrike" cap="none" normalizeH="0" baseline="0" smtClean="0">
                        <a:ln>
                          <a:noFill/>
                        </a:ln>
                        <a:solidFill>
                          <a:schemeClr val="bg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E1300"/>
                    </a:solidFill>
                  </a:tcPr>
                </a:tc>
              </a:tr>
              <a:tr h="371475">
                <a:tc gridSpan="6">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BIAYA  TETAP</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CFCB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89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CFCB3"/>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Sewa tanah</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CFCB3"/>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0.1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CFCB3"/>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hektar</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CFCB3"/>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15.000.000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CFCB3"/>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1.500.000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CFCB3"/>
                    </a:solidFill>
                  </a:tcPr>
                </a:tc>
              </a:tr>
              <a:tr h="1889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CFCB3"/>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Alat-alat pertanian</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CFCB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CFCB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CFCB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CFCB3"/>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500.000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CFCB3"/>
                    </a:solidFill>
                  </a:tcPr>
                </a:tc>
              </a:tr>
              <a:tr h="1905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CFCB3"/>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Pajak dan iuran</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CFCB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CFCB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CFCB3"/>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CFCB3"/>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34.000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CFCB3"/>
                    </a:solidFill>
                  </a:tcPr>
                </a:tc>
              </a:tr>
              <a:tr h="0">
                <a:tc gridSpan="5">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Sub total biaya tetap</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CFCB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2.034.000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CFCB3"/>
                    </a:solidFill>
                  </a:tcPr>
                </a:tc>
              </a:tr>
              <a:tr h="0">
                <a:tc gridSpan="6">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BIAYA VARIABEL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889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Bibit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anakan</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1.500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15.000.000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r>
              <a:tr h="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ea typeface="Times New Roman" pitchFamily="18" charset="0"/>
                          <a:cs typeface="Arial" charset="0"/>
                        </a:rPr>
                        <a:t>Pupuk</a:t>
                      </a:r>
                      <a:r>
                        <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rPr>
                        <a:t> </a:t>
                      </a:r>
                      <a:r>
                        <a:rPr kumimoji="0" lang="en-US" sz="1800" b="0" i="0" u="none" strike="noStrike" cap="none" normalizeH="0" baseline="0" dirty="0" err="1" smtClean="0">
                          <a:ln>
                            <a:noFill/>
                          </a:ln>
                          <a:solidFill>
                            <a:schemeClr val="tx1"/>
                          </a:solidFill>
                          <a:effectLst/>
                          <a:latin typeface="Arial" charset="0"/>
                          <a:ea typeface="Times New Roman" pitchFamily="18" charset="0"/>
                          <a:cs typeface="Arial" charset="0"/>
                        </a:rPr>
                        <a:t>kandang</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ton</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400.000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r>
              <a:tr h="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ea typeface="Times New Roman" pitchFamily="18" charset="0"/>
                          <a:cs typeface="Arial" charset="0"/>
                        </a:rPr>
                        <a:t>Pupuk</a:t>
                      </a:r>
                      <a:r>
                        <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rPr>
                        <a:t> </a:t>
                      </a:r>
                      <a:r>
                        <a:rPr kumimoji="0" lang="en-US" sz="1800" b="0" i="0" u="none" strike="noStrike" cap="none" normalizeH="0" baseline="0" dirty="0" err="1" smtClean="0">
                          <a:ln>
                            <a:noFill/>
                          </a:ln>
                          <a:solidFill>
                            <a:schemeClr val="tx1"/>
                          </a:solidFill>
                          <a:effectLst/>
                          <a:latin typeface="Arial" charset="0"/>
                          <a:ea typeface="Times New Roman" pitchFamily="18" charset="0"/>
                          <a:cs typeface="Arial" charset="0"/>
                        </a:rPr>
                        <a:t>daun</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paket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45.000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135.000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r>
              <a:tr h="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charset="0"/>
                          <a:ea typeface="Times New Roman" pitchFamily="18" charset="0"/>
                          <a:cs typeface="Arial" charset="0"/>
                        </a:rPr>
                        <a:t>Pupuk</a:t>
                      </a:r>
                      <a:r>
                        <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rPr>
                        <a:t> </a:t>
                      </a:r>
                      <a:r>
                        <a:rPr kumimoji="0" lang="en-US" sz="1800" b="0" i="0" u="none" strike="noStrike" cap="none" normalizeH="0" baseline="0" dirty="0" err="1" smtClean="0">
                          <a:ln>
                            <a:noFill/>
                          </a:ln>
                          <a:solidFill>
                            <a:schemeClr val="tx1"/>
                          </a:solidFill>
                          <a:effectLst/>
                          <a:latin typeface="Arial" charset="0"/>
                          <a:ea typeface="Times New Roman" pitchFamily="18" charset="0"/>
                          <a:cs typeface="Arial" charset="0"/>
                        </a:rPr>
                        <a:t>buah</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paket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45.000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135.000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r>
              <a:tr h="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NPK Mutiara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rPr>
                        <a:t>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kg</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35.000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175.000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r>
              <a:tr h="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Dolomit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rPr>
                        <a:t>50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kg</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rPr>
                        <a:t>5.000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r>
            </a:tbl>
          </a:graphicData>
        </a:graphic>
      </p:graphicFrame>
      <p:grpSp>
        <p:nvGrpSpPr>
          <p:cNvPr id="5" name="Group 4"/>
          <p:cNvGrpSpPr/>
          <p:nvPr/>
        </p:nvGrpSpPr>
        <p:grpSpPr>
          <a:xfrm>
            <a:off x="-32" y="6570684"/>
            <a:ext cx="9144000" cy="73026"/>
            <a:chOff x="-32" y="571480"/>
            <a:chExt cx="9144000" cy="73026"/>
          </a:xfrm>
        </p:grpSpPr>
        <p:cxnSp>
          <p:nvCxnSpPr>
            <p:cNvPr id="6" name="Straight Connector 5"/>
            <p:cNvCxnSpPr/>
            <p:nvPr/>
          </p:nvCxnSpPr>
          <p:spPr>
            <a:xfrm>
              <a:off x="357158" y="571480"/>
              <a:ext cx="84600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7" name="Straight Connector 6"/>
            <p:cNvCxnSpPr/>
            <p:nvPr/>
          </p:nvCxnSpPr>
          <p:spPr>
            <a:xfrm>
              <a:off x="-32" y="642918"/>
              <a:ext cx="9144000" cy="1588"/>
            </a:xfrm>
            <a:prstGeom prst="line">
              <a:avLst/>
            </a:prstGeom>
          </p:spPr>
          <p:style>
            <a:lnRef idx="3">
              <a:schemeClr val="accent1"/>
            </a:lnRef>
            <a:fillRef idx="0">
              <a:schemeClr val="accent1"/>
            </a:fillRef>
            <a:effectRef idx="2">
              <a:schemeClr val="accent1"/>
            </a:effectRef>
            <a:fontRef idx="minor">
              <a:schemeClr val="tx1"/>
            </a:fontRef>
          </p:style>
        </p:cxn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313"/>
          <p:cNvGraphicFramePr>
            <a:graphicFrameLocks/>
          </p:cNvGraphicFramePr>
          <p:nvPr/>
        </p:nvGraphicFramePr>
        <p:xfrm>
          <a:off x="457200" y="394356"/>
          <a:ext cx="8229600" cy="6035040"/>
        </p:xfrm>
        <a:graphic>
          <a:graphicData uri="http://schemas.openxmlformats.org/drawingml/2006/table">
            <a:tbl>
              <a:tblPr/>
              <a:tblGrid>
                <a:gridCol w="633413"/>
                <a:gridCol w="2233612"/>
                <a:gridCol w="927100"/>
                <a:gridCol w="1173163"/>
                <a:gridCol w="1504950"/>
                <a:gridCol w="1757362"/>
              </a:tblGrid>
              <a:tr h="330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charset="0"/>
                          <a:ea typeface="Times New Roman" pitchFamily="18" charset="0"/>
                          <a:cs typeface="Arial" charset="0"/>
                        </a:rPr>
                        <a:t>NO</a:t>
                      </a:r>
                      <a:endParaRPr kumimoji="0" lang="en-US" sz="1800" b="0" i="0" u="none" strike="noStrike" cap="none" normalizeH="0" baseline="0" dirty="0" smtClean="0">
                        <a:ln>
                          <a:noFill/>
                        </a:ln>
                        <a:solidFill>
                          <a:schemeClr val="bg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E13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Arial" charset="0"/>
                          <a:ea typeface="Times New Roman" pitchFamily="18" charset="0"/>
                          <a:cs typeface="Arial" charset="0"/>
                        </a:rPr>
                        <a:t>URAIAN</a:t>
                      </a:r>
                      <a:endParaRPr kumimoji="0" lang="en-US" sz="1800" b="0" i="0" u="none" strike="noStrike" cap="none" normalizeH="0" baseline="0" smtClean="0">
                        <a:ln>
                          <a:noFill/>
                        </a:ln>
                        <a:solidFill>
                          <a:schemeClr val="bg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E13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Arial" charset="0"/>
                          <a:ea typeface="Times New Roman" pitchFamily="18" charset="0"/>
                          <a:cs typeface="Arial" charset="0"/>
                        </a:rPr>
                        <a:t>FISIK</a:t>
                      </a:r>
                      <a:endParaRPr kumimoji="0" lang="en-US" sz="1800" b="0" i="0" u="none" strike="noStrike" cap="none" normalizeH="0" baseline="0" smtClean="0">
                        <a:ln>
                          <a:noFill/>
                        </a:ln>
                        <a:solidFill>
                          <a:schemeClr val="bg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E13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Arial" charset="0"/>
                          <a:ea typeface="Times New Roman" pitchFamily="18" charset="0"/>
                          <a:cs typeface="Arial" charset="0"/>
                        </a:rPr>
                        <a:t>Satuan</a:t>
                      </a:r>
                      <a:endParaRPr kumimoji="0" lang="en-US" sz="1800" b="0" i="0" u="none" strike="noStrike" cap="none" normalizeH="0" baseline="0" smtClean="0">
                        <a:ln>
                          <a:noFill/>
                        </a:ln>
                        <a:solidFill>
                          <a:schemeClr val="bg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E13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Arial" charset="0"/>
                          <a:ea typeface="Times New Roman" pitchFamily="18" charset="0"/>
                          <a:cs typeface="Arial" charset="0"/>
                        </a:rPr>
                        <a:t>@ Rp</a:t>
                      </a:r>
                      <a:endParaRPr kumimoji="0" lang="en-US" sz="1800" b="0" i="0" u="none" strike="noStrike" cap="none" normalizeH="0" baseline="0" smtClean="0">
                        <a:ln>
                          <a:noFill/>
                        </a:ln>
                        <a:solidFill>
                          <a:schemeClr val="bg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E13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Arial" charset="0"/>
                          <a:ea typeface="Times New Roman" pitchFamily="18" charset="0"/>
                          <a:cs typeface="Arial" charset="0"/>
                        </a:rPr>
                        <a:t>JUMLAH Rp</a:t>
                      </a:r>
                      <a:endParaRPr kumimoji="0" lang="en-US" sz="1800" b="0" i="0" u="none" strike="noStrike" cap="none" normalizeH="0" baseline="0" smtClean="0">
                        <a:ln>
                          <a:noFill/>
                        </a:ln>
                        <a:solidFill>
                          <a:schemeClr val="bg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E1300"/>
                    </a:solidFill>
                  </a:tcPr>
                </a:tc>
              </a:tr>
              <a:tr h="330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Garam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50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kg</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500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25.000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r>
              <a:tr h="330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Pestisida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kg</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40.000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200.000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r>
              <a:tr h="330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Bekatul</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50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kg</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2.000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100.000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r>
              <a:tr h="330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Mulsa plastik</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rol</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370.000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555.000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r>
              <a:tr h="7937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sz="1800" b="0" i="0" u="none" strike="noStrike" cap="none" normalizeH="0" baseline="0" smtClean="0">
                          <a:ln>
                            <a:noFill/>
                          </a:ln>
                          <a:solidFill>
                            <a:schemeClr val="tx1"/>
                          </a:solidFill>
                          <a:effectLst/>
                          <a:latin typeface="Arial" charset="0"/>
                          <a:ea typeface="Times New Roman" pitchFamily="18" charset="0"/>
                          <a:cs typeface="Arial" charset="0"/>
                        </a:rPr>
                        <a:t>TK Pengolahan tnh &amp; pembuatan bedengan</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HKP</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15.000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120.000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r>
              <a:tr h="5603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v-SE" sz="1800" b="0" i="0" u="none" strike="noStrike" cap="none" normalizeH="0" baseline="0" smtClean="0">
                          <a:ln>
                            <a:noFill/>
                          </a:ln>
                          <a:solidFill>
                            <a:schemeClr val="tx1"/>
                          </a:solidFill>
                          <a:effectLst/>
                          <a:latin typeface="Arial" charset="0"/>
                          <a:ea typeface="Times New Roman" pitchFamily="18" charset="0"/>
                          <a:cs typeface="Arial" charset="0"/>
                        </a:rPr>
                        <a:t>TK pemsgn ppk, kapur pert &amp; mulsa plastik</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8</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HKP</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15.000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120.000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r>
              <a:tr h="330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Penanaman</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2.7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HKP</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15.000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40.500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r>
              <a:tr h="330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Pemeliharaan tanaman</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7.5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HKP</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15.000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112.500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r>
              <a:tr h="330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Panen dan pasca panen</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45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HKP</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15.000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675.000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r>
              <a:tr h="330200">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Sub total biaya variabel</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17.798.000</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F79C"/>
                    </a:solidFill>
                  </a:tcPr>
                </a:tc>
              </a:tr>
              <a:tr h="365125">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charset="0"/>
                          <a:ea typeface="Times New Roman" pitchFamily="18" charset="0"/>
                          <a:cs typeface="Arial" charset="0"/>
                        </a:rPr>
                        <a:t>BIAYA TOTAL</a:t>
                      </a:r>
                      <a:endParaRPr kumimoji="0" lang="en-US" sz="1800" b="0" i="0" u="none" strike="noStrike" cap="none" normalizeH="0" baseline="0" dirty="0" smtClean="0">
                        <a:ln>
                          <a:noFill/>
                        </a:ln>
                        <a:solidFill>
                          <a:schemeClr val="bg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E13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charset="0"/>
                          <a:ea typeface="Times New Roman" pitchFamily="18" charset="0"/>
                          <a:cs typeface="Arial" charset="0"/>
                        </a:rPr>
                        <a:t>19.832.000</a:t>
                      </a:r>
                      <a:endParaRPr kumimoji="0" lang="en-US" sz="1800" b="0" i="0" u="none" strike="noStrike" cap="none" normalizeH="0" baseline="0" dirty="0" smtClean="0">
                        <a:ln>
                          <a:noFill/>
                        </a:ln>
                        <a:solidFill>
                          <a:schemeClr val="bg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E1300"/>
                    </a:solidFill>
                  </a:tcPr>
                </a:tc>
              </a:tr>
            </a:tbl>
          </a:graphicData>
        </a:graphic>
      </p:graphicFrame>
      <p:grpSp>
        <p:nvGrpSpPr>
          <p:cNvPr id="3" name="Group 2"/>
          <p:cNvGrpSpPr/>
          <p:nvPr/>
        </p:nvGrpSpPr>
        <p:grpSpPr>
          <a:xfrm>
            <a:off x="-32" y="6570684"/>
            <a:ext cx="9144000" cy="73026"/>
            <a:chOff x="-32" y="571480"/>
            <a:chExt cx="9144000" cy="73026"/>
          </a:xfrm>
        </p:grpSpPr>
        <p:cxnSp>
          <p:nvCxnSpPr>
            <p:cNvPr id="4" name="Straight Connector 3"/>
            <p:cNvCxnSpPr/>
            <p:nvPr/>
          </p:nvCxnSpPr>
          <p:spPr>
            <a:xfrm>
              <a:off x="357158" y="571480"/>
              <a:ext cx="84600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a:xfrm>
              <a:off x="-32" y="642918"/>
              <a:ext cx="9144000" cy="1588"/>
            </a:xfrm>
            <a:prstGeom prst="line">
              <a:avLst/>
            </a:prstGeom>
          </p:spPr>
          <p:style>
            <a:lnRef idx="3">
              <a:schemeClr val="accent1"/>
            </a:lnRef>
            <a:fillRef idx="0">
              <a:schemeClr val="accent1"/>
            </a:fillRef>
            <a:effectRef idx="2">
              <a:schemeClr val="accent1"/>
            </a:effectRef>
            <a:fontRef idx="minor">
              <a:schemeClr val="tx1"/>
            </a:fontRef>
          </p:style>
        </p:cxn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9"/>
            <a:ext cx="8229600" cy="3071833"/>
          </a:xfrm>
        </p:spPr>
        <p:txBody>
          <a:bodyPr>
            <a:normAutofit fontScale="92500" lnSpcReduction="20000"/>
          </a:bodyPr>
          <a:lstStyle/>
          <a:p>
            <a:pPr marL="0" indent="0">
              <a:lnSpc>
                <a:spcPct val="90000"/>
              </a:lnSpc>
              <a:buNone/>
              <a:defRPr/>
            </a:pPr>
            <a:r>
              <a:rPr lang="sv-SE" b="1" dirty="0" smtClean="0"/>
              <a:t>Jika diketahui</a:t>
            </a:r>
            <a:r>
              <a:rPr lang="id-ID" b="1" dirty="0" smtClean="0"/>
              <a:t>:</a:t>
            </a:r>
          </a:p>
          <a:p>
            <a:pPr marL="0" indent="0">
              <a:lnSpc>
                <a:spcPct val="90000"/>
              </a:lnSpc>
              <a:buNone/>
              <a:defRPr/>
            </a:pPr>
            <a:r>
              <a:rPr lang="id-ID" dirty="0" smtClean="0"/>
              <a:t>P</a:t>
            </a:r>
            <a:r>
              <a:rPr lang="sv-SE" dirty="0" smtClean="0"/>
              <a:t>roduktivitas stroberi rata-rata 0,4 kg/tan/th</a:t>
            </a:r>
            <a:r>
              <a:rPr lang="id-ID" dirty="0" smtClean="0"/>
              <a:t>. </a:t>
            </a:r>
            <a:r>
              <a:rPr lang="sv-SE" dirty="0" smtClean="0"/>
              <a:t>Dari 10.000 bibit yang ditanam, hanya 80% yg produktif</a:t>
            </a:r>
            <a:r>
              <a:rPr lang="id-ID" dirty="0" smtClean="0"/>
              <a:t>.</a:t>
            </a:r>
            <a:endParaRPr lang="sv-SE" dirty="0" smtClean="0"/>
          </a:p>
          <a:p>
            <a:pPr marL="0" indent="0">
              <a:lnSpc>
                <a:spcPct val="90000"/>
              </a:lnSpc>
              <a:buNone/>
              <a:defRPr/>
            </a:pPr>
            <a:r>
              <a:rPr lang="sv-SE" dirty="0" smtClean="0"/>
              <a:t>Harga jual terendah</a:t>
            </a:r>
            <a:r>
              <a:rPr lang="id-ID" dirty="0" smtClean="0"/>
              <a:t> adalah</a:t>
            </a:r>
            <a:r>
              <a:rPr lang="sv-SE" dirty="0" smtClean="0"/>
              <a:t> Rp 7.500/kg</a:t>
            </a:r>
            <a:endParaRPr lang="id-ID" dirty="0" smtClean="0"/>
          </a:p>
          <a:p>
            <a:pPr marL="0" indent="0">
              <a:lnSpc>
                <a:spcPct val="90000"/>
              </a:lnSpc>
              <a:buNone/>
              <a:defRPr/>
            </a:pPr>
            <a:endParaRPr lang="id-ID" dirty="0" smtClean="0"/>
          </a:p>
          <a:p>
            <a:pPr marL="0" indent="0">
              <a:lnSpc>
                <a:spcPct val="90000"/>
              </a:lnSpc>
              <a:buNone/>
              <a:defRPr/>
            </a:pPr>
            <a:r>
              <a:rPr lang="id-ID" dirty="0" smtClean="0"/>
              <a:t>Carilah produksinya, penerimaan kotor, dan pendapatannya!</a:t>
            </a:r>
            <a:endParaRPr lang="en-US" dirty="0" smtClean="0"/>
          </a:p>
          <a:p>
            <a:pPr>
              <a:buNone/>
            </a:pPr>
            <a:endParaRPr lang="id-ID" dirty="0"/>
          </a:p>
        </p:txBody>
      </p:sp>
      <p:grpSp>
        <p:nvGrpSpPr>
          <p:cNvPr id="4" name="Group 3"/>
          <p:cNvGrpSpPr/>
          <p:nvPr/>
        </p:nvGrpSpPr>
        <p:grpSpPr>
          <a:xfrm>
            <a:off x="-32" y="6570684"/>
            <a:ext cx="9144000" cy="73026"/>
            <a:chOff x="-32" y="571480"/>
            <a:chExt cx="9144000" cy="73026"/>
          </a:xfrm>
        </p:grpSpPr>
        <p:cxnSp>
          <p:nvCxnSpPr>
            <p:cNvPr id="5" name="Straight Connector 4"/>
            <p:cNvCxnSpPr/>
            <p:nvPr/>
          </p:nvCxnSpPr>
          <p:spPr>
            <a:xfrm>
              <a:off x="357158" y="571480"/>
              <a:ext cx="84600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6" name="Straight Connector 5"/>
            <p:cNvCxnSpPr/>
            <p:nvPr/>
          </p:nvCxnSpPr>
          <p:spPr>
            <a:xfrm>
              <a:off x="-32" y="642918"/>
              <a:ext cx="9144000" cy="1588"/>
            </a:xfrm>
            <a:prstGeom prst="line">
              <a:avLst/>
            </a:prstGeom>
          </p:spPr>
          <p:style>
            <a:lnRef idx="3">
              <a:schemeClr val="accent1"/>
            </a:lnRef>
            <a:fillRef idx="0">
              <a:schemeClr val="accent1"/>
            </a:fillRef>
            <a:effectRef idx="2">
              <a:schemeClr val="accent1"/>
            </a:effectRef>
            <a:fontRef idx="minor">
              <a:schemeClr val="tx1"/>
            </a:fontRef>
          </p:style>
        </p:cxn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183"/>
          <p:cNvGraphicFramePr>
            <a:graphicFrameLocks/>
          </p:cNvGraphicFramePr>
          <p:nvPr/>
        </p:nvGraphicFramePr>
        <p:xfrm>
          <a:off x="457200" y="1071546"/>
          <a:ext cx="8229600" cy="3786213"/>
        </p:xfrm>
        <a:graphic>
          <a:graphicData uri="http://schemas.openxmlformats.org/drawingml/2006/table">
            <a:tbl>
              <a:tblPr firstCol="1">
                <a:tableStyleId>{3C2FFA5D-87B4-456A-9821-1D502468CF0F}</a:tableStyleId>
              </a:tblPr>
              <a:tblGrid>
                <a:gridCol w="3178175"/>
                <a:gridCol w="2941638"/>
                <a:gridCol w="2109787"/>
              </a:tblGrid>
              <a:tr h="759174">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487363" algn="l"/>
                          <a:tab pos="4752975" algn="l"/>
                        </a:tabLst>
                      </a:pPr>
                      <a:r>
                        <a:rPr kumimoji="0" lang="sv-SE" sz="2000" u="none" strike="noStrike" cap="none" normalizeH="0" baseline="0" dirty="0" smtClean="0">
                          <a:ln>
                            <a:noFill/>
                          </a:ln>
                          <a:effectLst/>
                        </a:rPr>
                        <a:t>Produksi</a:t>
                      </a:r>
                      <a:endParaRPr kumimoji="0" lang="sv-SE" sz="20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487363" algn="l"/>
                          <a:tab pos="4752975" algn="l"/>
                        </a:tabLst>
                      </a:pPr>
                      <a:r>
                        <a:rPr kumimoji="0" lang="sv-SE" sz="2000" u="none" strike="noStrike" cap="none" normalizeH="0" baseline="0" smtClean="0">
                          <a:ln>
                            <a:noFill/>
                          </a:ln>
                          <a:effectLst/>
                        </a:rPr>
                        <a:t>8.000 tanaman x 0,4 kg  </a:t>
                      </a:r>
                      <a:endParaRPr kumimoji="0" lang="sv-SE" sz="20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tab pos="487363" algn="l"/>
                          <a:tab pos="4752975" algn="l"/>
                        </a:tabLst>
                      </a:pPr>
                      <a:r>
                        <a:rPr kumimoji="0" lang="sv-SE" sz="2000" b="1" u="none" strike="noStrike" cap="none" normalizeH="0" baseline="0" dirty="0" smtClean="0">
                          <a:ln>
                            <a:noFill/>
                          </a:ln>
                          <a:effectLst/>
                        </a:rPr>
                        <a:t>3.200 kg</a:t>
                      </a:r>
                      <a:endParaRPr kumimoji="0" lang="sv-SE" sz="20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tc>
              </a:tr>
              <a:tr h="68773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487363" algn="l"/>
                          <a:tab pos="4752975" algn="l"/>
                        </a:tabLst>
                      </a:pPr>
                      <a:r>
                        <a:rPr kumimoji="0" lang="fi-FI" sz="2000" u="none" strike="noStrike" cap="none" normalizeH="0" baseline="0" smtClean="0">
                          <a:ln>
                            <a:noFill/>
                          </a:ln>
                          <a:effectLst/>
                        </a:rPr>
                        <a:t>Penerimaan kotor   </a:t>
                      </a:r>
                      <a:endParaRPr kumimoji="0" lang="fi-FI" sz="20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487363" algn="l"/>
                          <a:tab pos="4752975" algn="l"/>
                        </a:tabLst>
                      </a:pPr>
                      <a:r>
                        <a:rPr kumimoji="0" lang="fi-FI" sz="2000" u="none" strike="noStrike" cap="none" normalizeH="0" baseline="0" smtClean="0">
                          <a:ln>
                            <a:noFill/>
                          </a:ln>
                          <a:effectLst/>
                        </a:rPr>
                        <a:t>3.200 kg  x   Rp  7.500   </a:t>
                      </a:r>
                      <a:endParaRPr kumimoji="0" lang="fi-FI" sz="20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tab pos="487363" algn="l"/>
                          <a:tab pos="4752975" algn="l"/>
                        </a:tabLst>
                      </a:pPr>
                      <a:r>
                        <a:rPr kumimoji="0" lang="sv-SE" sz="2000" b="1" u="none" strike="noStrike" cap="none" normalizeH="0" baseline="0" dirty="0" smtClean="0">
                          <a:ln>
                            <a:noFill/>
                          </a:ln>
                          <a:effectLst/>
                        </a:rPr>
                        <a:t>Rp  24.000.000</a:t>
                      </a:r>
                      <a:endParaRPr kumimoji="0" lang="sv-SE" sz="20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tc>
              </a:tr>
              <a:tr h="117467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487363" algn="l"/>
                          <a:tab pos="4752975" algn="l"/>
                        </a:tabLst>
                      </a:pPr>
                      <a:r>
                        <a:rPr kumimoji="0" lang="fi-FI" sz="2000" u="none" strike="noStrike" cap="none" normalizeH="0" baseline="0" smtClean="0">
                          <a:ln>
                            <a:noFill/>
                          </a:ln>
                          <a:effectLst/>
                        </a:rPr>
                        <a:t>Biaya</a:t>
                      </a:r>
                      <a:endParaRPr kumimoji="0" lang="fi-FI" sz="20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487363" algn="l"/>
                          <a:tab pos="4752975" algn="l"/>
                        </a:tabLst>
                      </a:pPr>
                      <a:r>
                        <a:rPr kumimoji="0" lang="fi-FI" sz="2000" u="none" strike="noStrike" cap="none" normalizeH="0" baseline="0" dirty="0" smtClean="0">
                          <a:ln>
                            <a:noFill/>
                          </a:ln>
                          <a:effectLst/>
                        </a:rPr>
                        <a:t>Variabel  Rp 17.798.000</a:t>
                      </a:r>
                      <a:endParaRPr kumimoji="0" lang="en-US" sz="2000" u="none" strike="noStrike" cap="none" normalizeH="0" baseline="0" dirty="0" smtClean="0">
                        <a:ln>
                          <a:noFill/>
                        </a:ln>
                        <a:effectLst/>
                      </a:endParaRPr>
                    </a:p>
                    <a:p>
                      <a:pPr marL="342900" marR="0" lvl="0" indent="-342900" algn="l" defTabSz="914400" rtl="0" eaLnBrk="0" fontAlgn="base" latinLnBrk="0" hangingPunct="0">
                        <a:lnSpc>
                          <a:spcPct val="100000"/>
                        </a:lnSpc>
                        <a:spcBef>
                          <a:spcPct val="0"/>
                        </a:spcBef>
                        <a:spcAft>
                          <a:spcPct val="0"/>
                        </a:spcAft>
                        <a:buClrTx/>
                        <a:buSzTx/>
                        <a:buFontTx/>
                        <a:buNone/>
                        <a:tabLst>
                          <a:tab pos="487363" algn="l"/>
                          <a:tab pos="4752975" algn="l"/>
                        </a:tabLst>
                      </a:pPr>
                      <a:r>
                        <a:rPr kumimoji="0" lang="fi-FI" sz="2000" u="none" strike="noStrike" cap="none" normalizeH="0" baseline="0" dirty="0" smtClean="0">
                          <a:ln>
                            <a:noFill/>
                          </a:ln>
                          <a:effectLst/>
                        </a:rPr>
                        <a:t>Tetap      Rp   2.034.000  </a:t>
                      </a:r>
                      <a:endParaRPr kumimoji="0" lang="fi-FI" sz="20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tab pos="487363" algn="l"/>
                          <a:tab pos="4752975" algn="l"/>
                        </a:tabLst>
                      </a:pPr>
                      <a:r>
                        <a:rPr kumimoji="0" lang="fi-FI" sz="2000" b="1" u="none" strike="noStrike" cap="none" normalizeH="0" baseline="0" dirty="0" smtClean="0">
                          <a:ln>
                            <a:noFill/>
                          </a:ln>
                          <a:effectLst/>
                        </a:rPr>
                        <a:t>Rp  19.832.000</a:t>
                      </a:r>
                      <a:endParaRPr kumimoji="0" lang="fi-FI" sz="20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tc>
              </a:tr>
              <a:tr h="116463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487363" algn="l"/>
                          <a:tab pos="4752975" algn="l"/>
                        </a:tabLst>
                      </a:pPr>
                      <a:r>
                        <a:rPr kumimoji="0" lang="fi-FI" sz="2000" u="none" strike="noStrike" cap="none" normalizeH="0" baseline="0" dirty="0" smtClean="0">
                          <a:ln>
                            <a:noFill/>
                          </a:ln>
                          <a:effectLst/>
                        </a:rPr>
                        <a:t>Pendapatan</a:t>
                      </a:r>
                      <a:endParaRPr kumimoji="0" lang="fi-FI" sz="20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487363" algn="l"/>
                          <a:tab pos="4752975" algn="l"/>
                        </a:tabLst>
                      </a:pPr>
                      <a:r>
                        <a:rPr kumimoji="0" lang="fi-FI" sz="2000" u="none" strike="noStrike" cap="none" normalizeH="0" baseline="0" smtClean="0">
                          <a:ln>
                            <a:noFill/>
                          </a:ln>
                          <a:effectLst/>
                        </a:rPr>
                        <a:t>Rp 24.000.000  – </a:t>
                      </a:r>
                      <a:endParaRPr kumimoji="0" lang="en-US" sz="2000" u="none" strike="noStrike" cap="none" normalizeH="0" baseline="0" smtClean="0">
                        <a:ln>
                          <a:noFill/>
                        </a:ln>
                        <a:effectLst/>
                      </a:endParaRPr>
                    </a:p>
                    <a:p>
                      <a:pPr marL="342900" marR="0" lvl="0" indent="-342900" algn="l" defTabSz="914400" rtl="0" eaLnBrk="0" fontAlgn="base" latinLnBrk="0" hangingPunct="0">
                        <a:lnSpc>
                          <a:spcPct val="100000"/>
                        </a:lnSpc>
                        <a:spcBef>
                          <a:spcPct val="0"/>
                        </a:spcBef>
                        <a:spcAft>
                          <a:spcPct val="0"/>
                        </a:spcAft>
                        <a:buClrTx/>
                        <a:buSzTx/>
                        <a:buFontTx/>
                        <a:buNone/>
                        <a:tabLst>
                          <a:tab pos="487363" algn="l"/>
                          <a:tab pos="4752975" algn="l"/>
                        </a:tabLst>
                      </a:pPr>
                      <a:r>
                        <a:rPr kumimoji="0" lang="fi-FI" sz="2000" u="none" strike="noStrike" cap="none" normalizeH="0" baseline="0" smtClean="0">
                          <a:ln>
                            <a:noFill/>
                          </a:ln>
                          <a:effectLst/>
                        </a:rPr>
                        <a:t>Rp 19.832.000</a:t>
                      </a:r>
                      <a:endParaRPr kumimoji="0" lang="fi-FI" sz="20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tab pos="487363" algn="l"/>
                          <a:tab pos="4752975" algn="l"/>
                        </a:tabLst>
                      </a:pPr>
                      <a:r>
                        <a:rPr kumimoji="0" lang="fi-FI" sz="2000" b="1" u="none" strike="noStrike" cap="none" normalizeH="0" baseline="0" dirty="0" smtClean="0">
                          <a:ln>
                            <a:noFill/>
                          </a:ln>
                          <a:effectLst/>
                        </a:rPr>
                        <a:t>Rp    4.168.000</a:t>
                      </a:r>
                      <a:endParaRPr kumimoji="0" lang="fi-FI" sz="20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tc>
              </a:tr>
            </a:tbl>
          </a:graphicData>
        </a:graphic>
      </p:graphicFrame>
      <p:grpSp>
        <p:nvGrpSpPr>
          <p:cNvPr id="3" name="Group 2"/>
          <p:cNvGrpSpPr/>
          <p:nvPr/>
        </p:nvGrpSpPr>
        <p:grpSpPr>
          <a:xfrm>
            <a:off x="-32" y="6570684"/>
            <a:ext cx="9144000" cy="73026"/>
            <a:chOff x="-32" y="571480"/>
            <a:chExt cx="9144000" cy="73026"/>
          </a:xfrm>
        </p:grpSpPr>
        <p:cxnSp>
          <p:nvCxnSpPr>
            <p:cNvPr id="4" name="Straight Connector 3"/>
            <p:cNvCxnSpPr/>
            <p:nvPr/>
          </p:nvCxnSpPr>
          <p:spPr>
            <a:xfrm>
              <a:off x="357158" y="571480"/>
              <a:ext cx="84600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a:xfrm>
              <a:off x="-32" y="642918"/>
              <a:ext cx="9144000" cy="1588"/>
            </a:xfrm>
            <a:prstGeom prst="line">
              <a:avLst/>
            </a:prstGeom>
          </p:spPr>
          <p:style>
            <a:lnRef idx="3">
              <a:schemeClr val="accent1"/>
            </a:lnRef>
            <a:fillRef idx="0">
              <a:schemeClr val="accent1"/>
            </a:fillRef>
            <a:effectRef idx="2">
              <a:schemeClr val="accent1"/>
            </a:effectRef>
            <a:fontRef idx="minor">
              <a:schemeClr val="tx1"/>
            </a:fontRef>
          </p:style>
        </p:cxn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85728"/>
            <a:ext cx="4040188" cy="639762"/>
          </a:xfrm>
          <a:solidFill>
            <a:srgbClr val="C00000"/>
          </a:solidFill>
        </p:spPr>
        <p:txBody>
          <a:bodyPr/>
          <a:lstStyle/>
          <a:p>
            <a:pPr algn="ctr"/>
            <a:r>
              <a:rPr lang="id-ID" dirty="0" smtClean="0">
                <a:solidFill>
                  <a:schemeClr val="bg1"/>
                </a:solidFill>
              </a:rPr>
              <a:t>Pertanian Rakyat	</a:t>
            </a:r>
            <a:endParaRPr lang="id-ID" dirty="0">
              <a:solidFill>
                <a:schemeClr val="bg1"/>
              </a:solidFill>
            </a:endParaRPr>
          </a:p>
        </p:txBody>
      </p:sp>
      <p:graphicFrame>
        <p:nvGraphicFramePr>
          <p:cNvPr id="7" name="Content Placeholder 6"/>
          <p:cNvGraphicFramePr>
            <a:graphicFrameLocks noGrp="1"/>
          </p:cNvGraphicFramePr>
          <p:nvPr>
            <p:ph sz="half" idx="2"/>
          </p:nvPr>
        </p:nvGraphicFramePr>
        <p:xfrm>
          <a:off x="457200" y="1071546"/>
          <a:ext cx="4040188" cy="4983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p:cNvSpPr>
            <a:spLocks noGrp="1"/>
          </p:cNvSpPr>
          <p:nvPr>
            <p:ph type="body" sz="quarter" idx="3"/>
          </p:nvPr>
        </p:nvSpPr>
        <p:spPr>
          <a:xfrm>
            <a:off x="4645025" y="285728"/>
            <a:ext cx="4041775" cy="639762"/>
          </a:xfrm>
          <a:solidFill>
            <a:srgbClr val="C00000"/>
          </a:solidFill>
        </p:spPr>
        <p:txBody>
          <a:bodyPr/>
          <a:lstStyle/>
          <a:p>
            <a:pPr algn="ctr"/>
            <a:r>
              <a:rPr lang="id-ID" dirty="0" smtClean="0">
                <a:solidFill>
                  <a:schemeClr val="bg1"/>
                </a:solidFill>
              </a:rPr>
              <a:t>Perusahaan Pertanian</a:t>
            </a:r>
            <a:endParaRPr lang="id-ID" dirty="0">
              <a:solidFill>
                <a:schemeClr val="bg1"/>
              </a:solidFill>
            </a:endParaRPr>
          </a:p>
        </p:txBody>
      </p:sp>
      <p:graphicFrame>
        <p:nvGraphicFramePr>
          <p:cNvPr id="8" name="Content Placeholder 6"/>
          <p:cNvGraphicFramePr>
            <a:graphicFrameLocks/>
          </p:cNvGraphicFramePr>
          <p:nvPr/>
        </p:nvGraphicFramePr>
        <p:xfrm>
          <a:off x="4675216" y="1071546"/>
          <a:ext cx="4040188" cy="498316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pSp>
        <p:nvGrpSpPr>
          <p:cNvPr id="9" name="Group 8"/>
          <p:cNvGrpSpPr/>
          <p:nvPr/>
        </p:nvGrpSpPr>
        <p:grpSpPr>
          <a:xfrm>
            <a:off x="-32" y="6570684"/>
            <a:ext cx="9144000" cy="73026"/>
            <a:chOff x="-32" y="571480"/>
            <a:chExt cx="9144000" cy="73026"/>
          </a:xfrm>
        </p:grpSpPr>
        <p:cxnSp>
          <p:nvCxnSpPr>
            <p:cNvPr id="10" name="Straight Connector 9"/>
            <p:cNvCxnSpPr/>
            <p:nvPr/>
          </p:nvCxnSpPr>
          <p:spPr>
            <a:xfrm>
              <a:off x="357158" y="571480"/>
              <a:ext cx="84600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11" name="Straight Connector 10"/>
            <p:cNvCxnSpPr/>
            <p:nvPr/>
          </p:nvCxnSpPr>
          <p:spPr>
            <a:xfrm>
              <a:off x="-32" y="642918"/>
              <a:ext cx="9144000" cy="1588"/>
            </a:xfrm>
            <a:prstGeom prst="line">
              <a:avLst/>
            </a:prstGeom>
          </p:spPr>
          <p:style>
            <a:lnRef idx="3">
              <a:schemeClr val="accent1"/>
            </a:lnRef>
            <a:fillRef idx="0">
              <a:schemeClr val="accent1"/>
            </a:fillRef>
            <a:effectRef idx="2">
              <a:schemeClr val="accent1"/>
            </a:effectRef>
            <a:fontRef idx="minor">
              <a:schemeClr val="tx1"/>
            </a:fontRef>
          </p:style>
        </p:cxn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normAutofit fontScale="90000"/>
          </a:bodyPr>
          <a:lstStyle/>
          <a:p>
            <a:r>
              <a:rPr lang="id-ID" b="1" dirty="0" smtClean="0">
                <a:solidFill>
                  <a:schemeClr val="bg1"/>
                </a:solidFill>
              </a:rPr>
              <a:t>Pengertian Usahatani (</a:t>
            </a:r>
            <a:r>
              <a:rPr lang="id-ID" b="1" i="1" dirty="0" smtClean="0">
                <a:solidFill>
                  <a:schemeClr val="bg1"/>
                </a:solidFill>
              </a:rPr>
              <a:t>Farm</a:t>
            </a:r>
            <a:r>
              <a:rPr lang="id-ID" b="1" dirty="0" smtClean="0">
                <a:solidFill>
                  <a:schemeClr val="bg1"/>
                </a:solidFill>
              </a:rPr>
              <a:t>)</a:t>
            </a:r>
            <a:endParaRPr lang="id-ID" b="1" dirty="0">
              <a:solidFill>
                <a:schemeClr val="bg1"/>
              </a:solidFill>
            </a:endParaRPr>
          </a:p>
        </p:txBody>
      </p:sp>
      <p:sp>
        <p:nvSpPr>
          <p:cNvPr id="3" name="Content Placeholder 2"/>
          <p:cNvSpPr>
            <a:spLocks noGrp="1"/>
          </p:cNvSpPr>
          <p:nvPr>
            <p:ph idx="1"/>
          </p:nvPr>
        </p:nvSpPr>
        <p:spPr/>
        <p:txBody>
          <a:bodyPr>
            <a:noAutofit/>
          </a:bodyPr>
          <a:lstStyle/>
          <a:p>
            <a:r>
              <a:rPr lang="id-ID" sz="2400" dirty="0" smtClean="0"/>
              <a:t>Himpunan dari sumber2 alam yg terdapat ditempat yg diperlukan untuk produksi pertanian seperti tumbuhan, tanah dan air, sinar matahari, bangunan2 yang didirikan di atas tanah dsb (dpt berupa usaha bercocok tanam atau memelihara ternak)</a:t>
            </a:r>
          </a:p>
          <a:p>
            <a:r>
              <a:rPr lang="id-ID" sz="2400" dirty="0" smtClean="0"/>
              <a:t>Ilmu yg mempelajari cara2 menentukan, mengorganisasikan, dan mengkoordinasikan penggunaan faktor2 produksi seefektif &amp; seefisien mungkin shg produksi pertanian menghasilkan pendapatan keluarga petani yg lebih besar</a:t>
            </a:r>
          </a:p>
          <a:p>
            <a:r>
              <a:rPr lang="id-ID" sz="2400" dirty="0" smtClean="0"/>
              <a:t>Tempat atau bagian dari permukaan bumi dimana pertanian diselengarakan oleh seorang petani, penyakap, atau manajer yang digaji (Mosher) </a:t>
            </a:r>
          </a:p>
          <a:p>
            <a:endParaRPr lang="id-ID" sz="2400" dirty="0" smtClean="0"/>
          </a:p>
          <a:p>
            <a:r>
              <a:rPr lang="id-ID" sz="2400" dirty="0" smtClean="0"/>
              <a:t>Prinsip2 ekonomi mikro yg diterapkan pd produksi pertanian</a:t>
            </a:r>
            <a:endParaRPr lang="id-ID" sz="2400" dirty="0"/>
          </a:p>
        </p:txBody>
      </p:sp>
      <p:grpSp>
        <p:nvGrpSpPr>
          <p:cNvPr id="5" name="Group 4"/>
          <p:cNvGrpSpPr/>
          <p:nvPr/>
        </p:nvGrpSpPr>
        <p:grpSpPr>
          <a:xfrm>
            <a:off x="-32" y="6570684"/>
            <a:ext cx="9144000" cy="73026"/>
            <a:chOff x="-32" y="571480"/>
            <a:chExt cx="9144000" cy="73026"/>
          </a:xfrm>
        </p:grpSpPr>
        <p:cxnSp>
          <p:nvCxnSpPr>
            <p:cNvPr id="6" name="Straight Connector 5"/>
            <p:cNvCxnSpPr/>
            <p:nvPr/>
          </p:nvCxnSpPr>
          <p:spPr>
            <a:xfrm>
              <a:off x="357158" y="571480"/>
              <a:ext cx="84600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7" name="Straight Connector 6"/>
            <p:cNvCxnSpPr/>
            <p:nvPr/>
          </p:nvCxnSpPr>
          <p:spPr>
            <a:xfrm>
              <a:off x="-32" y="642918"/>
              <a:ext cx="9144000" cy="1588"/>
            </a:xfrm>
            <a:prstGeom prst="line">
              <a:avLst/>
            </a:prstGeom>
          </p:spPr>
          <p:style>
            <a:lnRef idx="3">
              <a:schemeClr val="accent1"/>
            </a:lnRef>
            <a:fillRef idx="0">
              <a:schemeClr val="accent1"/>
            </a:fillRef>
            <a:effectRef idx="2">
              <a:schemeClr val="accent1"/>
            </a:effectRef>
            <a:fontRef idx="minor">
              <a:schemeClr val="tx1"/>
            </a:fontRef>
          </p:style>
        </p:cxn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114800" cy="654032"/>
          </a:xfrm>
          <a:solidFill>
            <a:srgbClr val="C00000"/>
          </a:solidFill>
        </p:spPr>
        <p:txBody>
          <a:bodyPr>
            <a:normAutofit fontScale="90000"/>
          </a:bodyPr>
          <a:lstStyle/>
          <a:p>
            <a:r>
              <a:rPr lang="id-ID" dirty="0" smtClean="0">
                <a:solidFill>
                  <a:schemeClr val="bg1"/>
                </a:solidFill>
              </a:rPr>
              <a:t>Ilmu Usahatani</a:t>
            </a:r>
            <a:endParaRPr lang="id-ID" dirty="0">
              <a:solidFill>
                <a:schemeClr val="bg1"/>
              </a:solidFill>
            </a:endParaRPr>
          </a:p>
        </p:txBody>
      </p:sp>
      <p:sp>
        <p:nvSpPr>
          <p:cNvPr id="3" name="Content Placeholder 2"/>
          <p:cNvSpPr>
            <a:spLocks noGrp="1"/>
          </p:cNvSpPr>
          <p:nvPr>
            <p:ph idx="1"/>
          </p:nvPr>
        </p:nvSpPr>
        <p:spPr>
          <a:xfrm>
            <a:off x="457200" y="1142984"/>
            <a:ext cx="8229600" cy="4983179"/>
          </a:xfrm>
        </p:spPr>
        <p:txBody>
          <a:bodyPr/>
          <a:lstStyle/>
          <a:p>
            <a:r>
              <a:rPr lang="id-ID" sz="3600" b="1" dirty="0" smtClean="0"/>
              <a:t>Usahatani</a:t>
            </a:r>
            <a:r>
              <a:rPr lang="id-ID" dirty="0" smtClean="0"/>
              <a:t> tidak dapat diartikan sbg perusahaan tetapi sbg </a:t>
            </a:r>
            <a:r>
              <a:rPr lang="id-ID" b="1" i="1" dirty="0" smtClean="0"/>
              <a:t>way of life </a:t>
            </a:r>
            <a:endParaRPr lang="id-ID" b="1" i="1" dirty="0"/>
          </a:p>
          <a:p>
            <a:r>
              <a:rPr lang="id-ID" dirty="0" smtClean="0"/>
              <a:t>Perkebunan merupakan suatu perusahaan</a:t>
            </a:r>
          </a:p>
          <a:p>
            <a:r>
              <a:rPr lang="id-ID" dirty="0" smtClean="0"/>
              <a:t>Menurut Courtenay, perusahaan lbh mendekati suatu </a:t>
            </a:r>
            <a:r>
              <a:rPr lang="id-ID" b="1" i="1" dirty="0" smtClean="0"/>
              <a:t>factory</a:t>
            </a:r>
            <a:r>
              <a:rPr lang="id-ID" i="1" dirty="0" smtClean="0"/>
              <a:t> </a:t>
            </a:r>
            <a:r>
              <a:rPr lang="id-ID" dirty="0" smtClean="0"/>
              <a:t>drpd </a:t>
            </a:r>
            <a:r>
              <a:rPr lang="id-ID" i="1" dirty="0" smtClean="0"/>
              <a:t>farm</a:t>
            </a:r>
            <a:endParaRPr lang="id-ID" dirty="0" smtClean="0"/>
          </a:p>
          <a:p>
            <a:r>
              <a:rPr lang="id-ID" dirty="0" smtClean="0"/>
              <a:t>Maka perlu mengenal adanya ilmu pengelolaan perkebunan (</a:t>
            </a:r>
            <a:r>
              <a:rPr lang="id-ID" i="1" dirty="0" smtClean="0"/>
              <a:t>estate management</a:t>
            </a:r>
            <a:r>
              <a:rPr lang="id-ID" dirty="0" smtClean="0"/>
              <a:t>), disamping </a:t>
            </a:r>
            <a:r>
              <a:rPr lang="id-ID" i="1" dirty="0" smtClean="0"/>
              <a:t>farm management</a:t>
            </a:r>
            <a:endParaRPr lang="id-ID" dirty="0"/>
          </a:p>
        </p:txBody>
      </p:sp>
      <p:grpSp>
        <p:nvGrpSpPr>
          <p:cNvPr id="4" name="Group 3"/>
          <p:cNvGrpSpPr/>
          <p:nvPr/>
        </p:nvGrpSpPr>
        <p:grpSpPr>
          <a:xfrm>
            <a:off x="-32" y="6570684"/>
            <a:ext cx="9144000" cy="73026"/>
            <a:chOff x="-32" y="571480"/>
            <a:chExt cx="9144000" cy="73026"/>
          </a:xfrm>
        </p:grpSpPr>
        <p:cxnSp>
          <p:nvCxnSpPr>
            <p:cNvPr id="5" name="Straight Connector 4"/>
            <p:cNvCxnSpPr/>
            <p:nvPr/>
          </p:nvCxnSpPr>
          <p:spPr>
            <a:xfrm>
              <a:off x="357158" y="571480"/>
              <a:ext cx="84600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6" name="Straight Connector 5"/>
            <p:cNvCxnSpPr/>
            <p:nvPr/>
          </p:nvCxnSpPr>
          <p:spPr>
            <a:xfrm>
              <a:off x="-32" y="642918"/>
              <a:ext cx="9144000" cy="1588"/>
            </a:xfrm>
            <a:prstGeom prst="line">
              <a:avLst/>
            </a:prstGeom>
          </p:spPr>
          <p:style>
            <a:lnRef idx="3">
              <a:schemeClr val="accent1"/>
            </a:lnRef>
            <a:fillRef idx="0">
              <a:schemeClr val="accent1"/>
            </a:fillRef>
            <a:effectRef idx="2">
              <a:schemeClr val="accent1"/>
            </a:effectRef>
            <a:fontRef idx="minor">
              <a:schemeClr val="tx1"/>
            </a:fontRef>
          </p:style>
        </p:cxn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186370" cy="654032"/>
          </a:xfrm>
          <a:solidFill>
            <a:srgbClr val="C00000"/>
          </a:solidFill>
        </p:spPr>
        <p:txBody>
          <a:bodyPr>
            <a:normAutofit fontScale="90000"/>
          </a:bodyPr>
          <a:lstStyle/>
          <a:p>
            <a:r>
              <a:rPr lang="id-ID" dirty="0" smtClean="0">
                <a:solidFill>
                  <a:schemeClr val="bg1"/>
                </a:solidFill>
              </a:rPr>
              <a:t>Manajemen Usahatani</a:t>
            </a:r>
            <a:endParaRPr lang="id-ID" dirty="0">
              <a:solidFill>
                <a:schemeClr val="bg1"/>
              </a:solidFill>
            </a:endParaRPr>
          </a:p>
        </p:txBody>
      </p:sp>
      <p:sp>
        <p:nvSpPr>
          <p:cNvPr id="3" name="Content Placeholder 2"/>
          <p:cNvSpPr>
            <a:spLocks noGrp="1"/>
          </p:cNvSpPr>
          <p:nvPr>
            <p:ph idx="1"/>
          </p:nvPr>
        </p:nvSpPr>
        <p:spPr>
          <a:xfrm>
            <a:off x="457200" y="1214422"/>
            <a:ext cx="8229600" cy="4911741"/>
          </a:xfrm>
        </p:spPr>
        <p:txBody>
          <a:bodyPr>
            <a:normAutofit fontScale="92500"/>
          </a:bodyPr>
          <a:lstStyle/>
          <a:p>
            <a:r>
              <a:rPr lang="id-ID" dirty="0" smtClean="0"/>
              <a:t>Ternyata petani melakukan pencatatan atau mengadakan perhitungan ekonomi dan keuangan dalam mengusahakan pertaniannya</a:t>
            </a:r>
          </a:p>
          <a:p>
            <a:r>
              <a:rPr lang="id-ID" dirty="0" smtClean="0"/>
              <a:t>Petani membandingkan antara hasil yg diharapkan akan diterima pada waktu panen (</a:t>
            </a:r>
            <a:r>
              <a:rPr lang="id-ID" b="1" i="1" dirty="0" smtClean="0"/>
              <a:t>revenue</a:t>
            </a:r>
            <a:r>
              <a:rPr lang="id-ID" dirty="0" smtClean="0"/>
              <a:t>) dengan biaya (</a:t>
            </a:r>
            <a:r>
              <a:rPr lang="id-ID" b="1" i="1" dirty="0" smtClean="0"/>
              <a:t>cost</a:t>
            </a:r>
            <a:r>
              <a:rPr lang="id-ID" dirty="0" smtClean="0"/>
              <a:t>) yg dikeluarkan</a:t>
            </a:r>
          </a:p>
          <a:p>
            <a:r>
              <a:rPr lang="id-ID" dirty="0" smtClean="0"/>
              <a:t>Hasil yg diperoleh disebut </a:t>
            </a:r>
            <a:r>
              <a:rPr lang="id-ID" b="1" dirty="0" smtClean="0"/>
              <a:t>produksi</a:t>
            </a:r>
            <a:r>
              <a:rPr lang="id-ID" dirty="0" smtClean="0"/>
              <a:t> dan biaya yg dikeluarkan disebut dg </a:t>
            </a:r>
            <a:r>
              <a:rPr lang="id-ID" b="1" dirty="0" smtClean="0"/>
              <a:t>biaya produksi</a:t>
            </a:r>
          </a:p>
          <a:p>
            <a:endParaRPr lang="id-ID" b="1" dirty="0" smtClean="0"/>
          </a:p>
          <a:p>
            <a:endParaRPr lang="id-ID" dirty="0" smtClean="0"/>
          </a:p>
          <a:p>
            <a:endParaRPr lang="id-ID" dirty="0" smtClean="0"/>
          </a:p>
        </p:txBody>
      </p:sp>
      <p:grpSp>
        <p:nvGrpSpPr>
          <p:cNvPr id="4" name="Group 3"/>
          <p:cNvGrpSpPr/>
          <p:nvPr/>
        </p:nvGrpSpPr>
        <p:grpSpPr>
          <a:xfrm>
            <a:off x="-32" y="6570684"/>
            <a:ext cx="9144000" cy="73026"/>
            <a:chOff x="-32" y="571480"/>
            <a:chExt cx="9144000" cy="73026"/>
          </a:xfrm>
        </p:grpSpPr>
        <p:cxnSp>
          <p:nvCxnSpPr>
            <p:cNvPr id="5" name="Straight Connector 4"/>
            <p:cNvCxnSpPr/>
            <p:nvPr/>
          </p:nvCxnSpPr>
          <p:spPr>
            <a:xfrm>
              <a:off x="357158" y="571480"/>
              <a:ext cx="84600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6" name="Straight Connector 5"/>
            <p:cNvCxnSpPr/>
            <p:nvPr/>
          </p:nvCxnSpPr>
          <p:spPr>
            <a:xfrm>
              <a:off x="-32" y="642918"/>
              <a:ext cx="9144000" cy="1588"/>
            </a:xfrm>
            <a:prstGeom prst="line">
              <a:avLst/>
            </a:prstGeom>
          </p:spPr>
          <p:style>
            <a:lnRef idx="3">
              <a:schemeClr val="accent1"/>
            </a:lnRef>
            <a:fillRef idx="0">
              <a:schemeClr val="accent1"/>
            </a:fillRef>
            <a:effectRef idx="2">
              <a:schemeClr val="accent1"/>
            </a:effectRef>
            <a:fontRef idx="minor">
              <a:schemeClr val="tx1"/>
            </a:fontRef>
          </p:style>
        </p:cxn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lstStyle/>
          <a:p>
            <a:r>
              <a:rPr lang="id-ID" b="1" dirty="0" smtClean="0">
                <a:solidFill>
                  <a:schemeClr val="bg1"/>
                </a:solidFill>
              </a:rPr>
              <a:t>Fungsi Produksi</a:t>
            </a:r>
            <a:endParaRPr lang="id-ID" b="1" dirty="0">
              <a:solidFill>
                <a:schemeClr val="bg1"/>
              </a:solidFill>
            </a:endParaRPr>
          </a:p>
        </p:txBody>
      </p:sp>
      <p:sp>
        <p:nvSpPr>
          <p:cNvPr id="3" name="Content Placeholder 2"/>
          <p:cNvSpPr>
            <a:spLocks noGrp="1"/>
          </p:cNvSpPr>
          <p:nvPr>
            <p:ph idx="1"/>
          </p:nvPr>
        </p:nvSpPr>
        <p:spPr/>
        <p:txBody>
          <a:bodyPr>
            <a:noAutofit/>
          </a:bodyPr>
          <a:lstStyle/>
          <a:p>
            <a:pPr eaLnBrk="0" hangingPunct="0">
              <a:spcBef>
                <a:spcPts val="1200"/>
              </a:spcBef>
            </a:pPr>
            <a:r>
              <a:rPr lang="en-US" sz="2800" b="1" dirty="0" err="1" smtClean="0"/>
              <a:t>Produksi</a:t>
            </a:r>
            <a:r>
              <a:rPr lang="en-US" sz="2600" dirty="0" smtClean="0"/>
              <a:t> </a:t>
            </a:r>
            <a:r>
              <a:rPr lang="en-US" sz="2600" dirty="0" err="1" smtClean="0"/>
              <a:t>yaitu</a:t>
            </a:r>
            <a:r>
              <a:rPr lang="en-US" sz="2600" dirty="0" smtClean="0"/>
              <a:t> </a:t>
            </a:r>
            <a:r>
              <a:rPr lang="en-US" sz="2600" dirty="0" err="1" smtClean="0"/>
              <a:t>proses</a:t>
            </a:r>
            <a:r>
              <a:rPr lang="en-US" sz="2600" dirty="0" smtClean="0"/>
              <a:t> </a:t>
            </a:r>
            <a:r>
              <a:rPr lang="en-US" sz="2600" dirty="0" err="1" smtClean="0"/>
              <a:t>kombinasi</a:t>
            </a:r>
            <a:r>
              <a:rPr lang="en-US" sz="2600" dirty="0" smtClean="0"/>
              <a:t> </a:t>
            </a:r>
            <a:r>
              <a:rPr lang="en-US" sz="2600" dirty="0" err="1" smtClean="0"/>
              <a:t>dan</a:t>
            </a:r>
            <a:r>
              <a:rPr lang="en-US" sz="2600" dirty="0" smtClean="0"/>
              <a:t> </a:t>
            </a:r>
            <a:r>
              <a:rPr lang="en-US" sz="2600" dirty="0" err="1" smtClean="0"/>
              <a:t>koordinasi</a:t>
            </a:r>
            <a:r>
              <a:rPr lang="en-US" sz="2600" dirty="0" smtClean="0"/>
              <a:t> material2 </a:t>
            </a:r>
            <a:r>
              <a:rPr lang="en-US" sz="2600" dirty="0" err="1" smtClean="0"/>
              <a:t>dan</a:t>
            </a:r>
            <a:r>
              <a:rPr lang="en-US" sz="2600" dirty="0" smtClean="0"/>
              <a:t> </a:t>
            </a:r>
            <a:r>
              <a:rPr lang="en-US" sz="2600" dirty="0" err="1" smtClean="0"/>
              <a:t>ke</a:t>
            </a:r>
            <a:r>
              <a:rPr lang="id-ID" sz="2600" dirty="0" smtClean="0"/>
              <a:t>k</a:t>
            </a:r>
            <a:r>
              <a:rPr lang="en-US" sz="2600" dirty="0" smtClean="0"/>
              <a:t>uatan2 </a:t>
            </a:r>
            <a:r>
              <a:rPr lang="en-US" sz="2600" dirty="0" err="1" smtClean="0"/>
              <a:t>dalam</a:t>
            </a:r>
            <a:r>
              <a:rPr lang="en-US" sz="2600" dirty="0" smtClean="0"/>
              <a:t> </a:t>
            </a:r>
            <a:r>
              <a:rPr lang="en-US" sz="2600" dirty="0" err="1" smtClean="0"/>
              <a:t>pembuatan</a:t>
            </a:r>
            <a:r>
              <a:rPr lang="en-US" sz="2600" dirty="0" smtClean="0"/>
              <a:t> </a:t>
            </a:r>
            <a:r>
              <a:rPr lang="en-US" sz="2600" dirty="0" err="1" smtClean="0"/>
              <a:t>suatu</a:t>
            </a:r>
            <a:r>
              <a:rPr lang="en-US" sz="2600" dirty="0" smtClean="0"/>
              <a:t> </a:t>
            </a:r>
            <a:r>
              <a:rPr lang="en-US" sz="2600" dirty="0" err="1" smtClean="0"/>
              <a:t>barang</a:t>
            </a:r>
            <a:r>
              <a:rPr lang="en-US" sz="2600" dirty="0" smtClean="0"/>
              <a:t> </a:t>
            </a:r>
            <a:r>
              <a:rPr lang="en-US" sz="2600" dirty="0" err="1" smtClean="0"/>
              <a:t>atau</a:t>
            </a:r>
            <a:r>
              <a:rPr lang="en-US" sz="2600" dirty="0" smtClean="0"/>
              <a:t> </a:t>
            </a:r>
            <a:r>
              <a:rPr lang="en-US" sz="2600" dirty="0" err="1" smtClean="0"/>
              <a:t>jasa</a:t>
            </a:r>
            <a:endParaRPr lang="id-ID" sz="2600" b="1" dirty="0" smtClean="0"/>
          </a:p>
          <a:p>
            <a:pPr eaLnBrk="0" hangingPunct="0">
              <a:spcBef>
                <a:spcPts val="1200"/>
              </a:spcBef>
            </a:pPr>
            <a:r>
              <a:rPr lang="en-US" sz="2800" b="1" dirty="0" err="1" smtClean="0"/>
              <a:t>Fungsi</a:t>
            </a:r>
            <a:r>
              <a:rPr lang="en-US" sz="2800" b="1" dirty="0" smtClean="0"/>
              <a:t> </a:t>
            </a:r>
            <a:r>
              <a:rPr lang="en-US" sz="2800" b="1" dirty="0" err="1" smtClean="0"/>
              <a:t>Produksi</a:t>
            </a:r>
            <a:r>
              <a:rPr lang="en-US" sz="2800" dirty="0" smtClean="0"/>
              <a:t> </a:t>
            </a:r>
            <a:r>
              <a:rPr lang="en-US" sz="2600" dirty="0" err="1" smtClean="0"/>
              <a:t>adalah</a:t>
            </a:r>
            <a:r>
              <a:rPr lang="en-US" sz="2600" dirty="0" smtClean="0"/>
              <a:t> </a:t>
            </a:r>
            <a:r>
              <a:rPr lang="en-US" sz="2600" dirty="0" err="1" smtClean="0"/>
              <a:t>sebuah</a:t>
            </a:r>
            <a:r>
              <a:rPr lang="en-US" sz="2600" dirty="0" smtClean="0"/>
              <a:t> </a:t>
            </a:r>
            <a:r>
              <a:rPr lang="en-US" sz="2600" dirty="0" err="1" smtClean="0"/>
              <a:t>deskripsi</a:t>
            </a:r>
            <a:r>
              <a:rPr lang="en-US" sz="2600" dirty="0" smtClean="0"/>
              <a:t> </a:t>
            </a:r>
            <a:r>
              <a:rPr lang="en-US" sz="2600" dirty="0" err="1" smtClean="0"/>
              <a:t>matematis</a:t>
            </a:r>
            <a:r>
              <a:rPr lang="en-US" sz="2600" dirty="0" smtClean="0"/>
              <a:t> </a:t>
            </a:r>
            <a:r>
              <a:rPr lang="en-US" sz="2600" dirty="0" err="1" smtClean="0"/>
              <a:t>atau</a:t>
            </a:r>
            <a:r>
              <a:rPr lang="en-US" sz="2600" dirty="0" smtClean="0"/>
              <a:t> </a:t>
            </a:r>
            <a:r>
              <a:rPr lang="en-US" sz="2600" dirty="0" err="1" smtClean="0"/>
              <a:t>kuantitatif</a:t>
            </a:r>
            <a:r>
              <a:rPr lang="en-US" sz="2600" dirty="0" smtClean="0"/>
              <a:t> </a:t>
            </a:r>
            <a:r>
              <a:rPr lang="en-US" sz="2600" dirty="0" err="1" smtClean="0"/>
              <a:t>dari</a:t>
            </a:r>
            <a:r>
              <a:rPr lang="en-US" sz="2600" dirty="0" smtClean="0"/>
              <a:t> </a:t>
            </a:r>
            <a:r>
              <a:rPr lang="en-US" sz="2600" dirty="0" err="1" smtClean="0"/>
              <a:t>berbagai</a:t>
            </a:r>
            <a:r>
              <a:rPr lang="en-US" sz="2600" dirty="0" smtClean="0"/>
              <a:t> </a:t>
            </a:r>
            <a:r>
              <a:rPr lang="en-US" sz="2600" dirty="0" err="1" smtClean="0"/>
              <a:t>macam</a:t>
            </a:r>
            <a:r>
              <a:rPr lang="en-US" sz="2600" dirty="0" smtClean="0"/>
              <a:t> </a:t>
            </a:r>
            <a:r>
              <a:rPr lang="en-US" sz="2600" dirty="0" err="1" smtClean="0"/>
              <a:t>kemungkinan</a:t>
            </a:r>
            <a:r>
              <a:rPr lang="en-US" sz="2600" dirty="0" smtClean="0"/>
              <a:t> </a:t>
            </a:r>
            <a:r>
              <a:rPr lang="en-US" sz="2600" dirty="0" err="1" smtClean="0"/>
              <a:t>produksi</a:t>
            </a:r>
            <a:r>
              <a:rPr lang="en-US" sz="2600" dirty="0" smtClean="0"/>
              <a:t> </a:t>
            </a:r>
            <a:r>
              <a:rPr lang="en-US" sz="2600" dirty="0" err="1" smtClean="0"/>
              <a:t>teknis</a:t>
            </a:r>
            <a:r>
              <a:rPr lang="en-US" sz="2600" dirty="0" smtClean="0"/>
              <a:t> yang </a:t>
            </a:r>
            <a:r>
              <a:rPr lang="en-US" sz="2600" dirty="0" err="1" smtClean="0"/>
              <a:t>dihadapi</a:t>
            </a:r>
            <a:r>
              <a:rPr lang="en-US" sz="2600" dirty="0" smtClean="0"/>
              <a:t> </a:t>
            </a:r>
            <a:r>
              <a:rPr lang="en-US" sz="2600" dirty="0" err="1" smtClean="0"/>
              <a:t>oleh</a:t>
            </a:r>
            <a:r>
              <a:rPr lang="en-US" sz="2600" dirty="0" smtClean="0"/>
              <a:t> </a:t>
            </a:r>
            <a:r>
              <a:rPr lang="en-US" sz="2600" dirty="0" err="1" smtClean="0"/>
              <a:t>suatu</a:t>
            </a:r>
            <a:r>
              <a:rPr lang="en-US" sz="2600" dirty="0" smtClean="0"/>
              <a:t> </a:t>
            </a:r>
            <a:r>
              <a:rPr lang="en-US" sz="2600" dirty="0" err="1" smtClean="0"/>
              <a:t>usahatani</a:t>
            </a:r>
            <a:r>
              <a:rPr lang="en-US" sz="2600" dirty="0" smtClean="0"/>
              <a:t> </a:t>
            </a:r>
          </a:p>
          <a:p>
            <a:pPr>
              <a:spcBef>
                <a:spcPts val="1200"/>
              </a:spcBef>
            </a:pPr>
            <a:r>
              <a:rPr lang="en-US" sz="2600" dirty="0" err="1" smtClean="0"/>
              <a:t>Fungsi</a:t>
            </a:r>
            <a:r>
              <a:rPr lang="en-US" sz="2600" dirty="0" smtClean="0"/>
              <a:t> </a:t>
            </a:r>
            <a:r>
              <a:rPr lang="en-US" sz="2600" dirty="0" err="1" smtClean="0"/>
              <a:t>yg</a:t>
            </a:r>
            <a:r>
              <a:rPr lang="en-US" sz="2600" dirty="0" smtClean="0"/>
              <a:t> </a:t>
            </a:r>
            <a:r>
              <a:rPr lang="en-US" sz="2600" dirty="0" err="1" smtClean="0"/>
              <a:t>menunjukkan</a:t>
            </a:r>
            <a:r>
              <a:rPr lang="en-US" sz="2600" dirty="0" smtClean="0"/>
              <a:t> hub </a:t>
            </a:r>
            <a:r>
              <a:rPr lang="en-US" sz="2600" dirty="0" err="1" smtClean="0"/>
              <a:t>antara</a:t>
            </a:r>
            <a:r>
              <a:rPr lang="en-US" sz="2600" dirty="0" smtClean="0"/>
              <a:t> </a:t>
            </a:r>
            <a:r>
              <a:rPr lang="en-US" sz="2600" dirty="0" err="1" smtClean="0"/>
              <a:t>hasil</a:t>
            </a:r>
            <a:r>
              <a:rPr lang="en-US" sz="2600" dirty="0" smtClean="0"/>
              <a:t> prod </a:t>
            </a:r>
            <a:r>
              <a:rPr lang="en-US" sz="2600" dirty="0" err="1" smtClean="0"/>
              <a:t>fisik</a:t>
            </a:r>
            <a:r>
              <a:rPr lang="en-US" sz="2600" dirty="0" smtClean="0"/>
              <a:t> (output = Y ) dg faktor2 </a:t>
            </a:r>
            <a:r>
              <a:rPr lang="en-US" sz="2600" dirty="0" err="1" smtClean="0"/>
              <a:t>produksi</a:t>
            </a:r>
            <a:r>
              <a:rPr lang="en-US" sz="2600" dirty="0" smtClean="0"/>
              <a:t> (input = X = X1 , X2, ………..  </a:t>
            </a:r>
            <a:r>
              <a:rPr lang="en-US" sz="2600" dirty="0" err="1" smtClean="0"/>
              <a:t>Xn</a:t>
            </a:r>
            <a:r>
              <a:rPr lang="en-US" sz="2600" dirty="0" smtClean="0"/>
              <a:t>)</a:t>
            </a:r>
          </a:p>
          <a:p>
            <a:pPr>
              <a:spcBef>
                <a:spcPts val="1200"/>
              </a:spcBef>
            </a:pPr>
            <a:endParaRPr lang="id-ID" sz="2600" dirty="0"/>
          </a:p>
        </p:txBody>
      </p:sp>
      <p:sp>
        <p:nvSpPr>
          <p:cNvPr id="4" name="Rounded Rectangle 3"/>
          <p:cNvSpPr/>
          <p:nvPr/>
        </p:nvSpPr>
        <p:spPr>
          <a:xfrm>
            <a:off x="2357422" y="5643578"/>
            <a:ext cx="4429156" cy="785818"/>
          </a:xfrm>
          <a:prstGeom prst="roundRect">
            <a:avLst/>
          </a:prstGeom>
        </p:spPr>
        <p:style>
          <a:lnRef idx="3">
            <a:schemeClr val="lt1"/>
          </a:lnRef>
          <a:fillRef idx="1">
            <a:schemeClr val="accent2"/>
          </a:fillRef>
          <a:effectRef idx="1">
            <a:schemeClr val="accent2"/>
          </a:effectRef>
          <a:fontRef idx="minor">
            <a:schemeClr val="lt1"/>
          </a:fontRef>
        </p:style>
        <p:txBody>
          <a:bodyPr rtlCol="0" anchor="t"/>
          <a:lstStyle/>
          <a:p>
            <a:pPr algn="ctr">
              <a:spcBef>
                <a:spcPts val="1200"/>
              </a:spcBef>
            </a:pPr>
            <a:r>
              <a:rPr lang="en-US" sz="2800" b="1" dirty="0" smtClean="0"/>
              <a:t>Y = f ( X1 , X2, ………..  </a:t>
            </a:r>
            <a:r>
              <a:rPr lang="en-US" sz="2800" b="1" dirty="0" err="1" smtClean="0"/>
              <a:t>Xn</a:t>
            </a:r>
            <a:r>
              <a:rPr lang="en-US" sz="2800" b="1" dirty="0" smtClean="0"/>
              <a:t> )</a:t>
            </a:r>
          </a:p>
          <a:p>
            <a:pPr algn="ctr">
              <a:spcBef>
                <a:spcPts val="1200"/>
              </a:spcBef>
            </a:pPr>
            <a:endParaRPr lang="id-ID" sz="2800" dirty="0"/>
          </a:p>
        </p:txBody>
      </p:sp>
      <p:grpSp>
        <p:nvGrpSpPr>
          <p:cNvPr id="5" name="Group 4"/>
          <p:cNvGrpSpPr/>
          <p:nvPr/>
        </p:nvGrpSpPr>
        <p:grpSpPr>
          <a:xfrm>
            <a:off x="-32" y="6570684"/>
            <a:ext cx="9144000" cy="73026"/>
            <a:chOff x="-32" y="571480"/>
            <a:chExt cx="9144000" cy="73026"/>
          </a:xfrm>
        </p:grpSpPr>
        <p:cxnSp>
          <p:nvCxnSpPr>
            <p:cNvPr id="6" name="Straight Connector 5"/>
            <p:cNvCxnSpPr/>
            <p:nvPr/>
          </p:nvCxnSpPr>
          <p:spPr>
            <a:xfrm>
              <a:off x="357158" y="571480"/>
              <a:ext cx="84600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7" name="Straight Connector 6"/>
            <p:cNvCxnSpPr/>
            <p:nvPr/>
          </p:nvCxnSpPr>
          <p:spPr>
            <a:xfrm>
              <a:off x="-32" y="642918"/>
              <a:ext cx="9144000" cy="1588"/>
            </a:xfrm>
            <a:prstGeom prst="line">
              <a:avLst/>
            </a:prstGeom>
          </p:spPr>
          <p:style>
            <a:lnRef idx="3">
              <a:schemeClr val="accent1"/>
            </a:lnRef>
            <a:fillRef idx="0">
              <a:schemeClr val="accent1"/>
            </a:fillRef>
            <a:effectRef idx="2">
              <a:schemeClr val="accent1"/>
            </a:effectRef>
            <a:fontRef idx="minor">
              <a:schemeClr val="tx1"/>
            </a:fontRef>
          </p:style>
        </p:cxn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757742" cy="725470"/>
          </a:xfrm>
          <a:solidFill>
            <a:srgbClr val="C00000"/>
          </a:solidFill>
        </p:spPr>
        <p:txBody>
          <a:bodyPr>
            <a:normAutofit fontScale="90000"/>
          </a:bodyPr>
          <a:lstStyle/>
          <a:p>
            <a:r>
              <a:rPr lang="id-ID" dirty="0" smtClean="0">
                <a:solidFill>
                  <a:schemeClr val="bg1"/>
                </a:solidFill>
              </a:rPr>
              <a:t>Efisiensi Usahatani</a:t>
            </a:r>
            <a:endParaRPr lang="id-ID" dirty="0">
              <a:solidFill>
                <a:schemeClr val="bg1"/>
              </a:solidFill>
            </a:endParaRPr>
          </a:p>
        </p:txBody>
      </p:sp>
      <p:sp>
        <p:nvSpPr>
          <p:cNvPr id="3" name="Content Placeholder 2"/>
          <p:cNvSpPr>
            <a:spLocks noGrp="1"/>
          </p:cNvSpPr>
          <p:nvPr>
            <p:ph idx="1"/>
          </p:nvPr>
        </p:nvSpPr>
        <p:spPr>
          <a:xfrm>
            <a:off x="457200" y="1142984"/>
            <a:ext cx="8229600" cy="4983179"/>
          </a:xfrm>
        </p:spPr>
        <p:txBody>
          <a:bodyPr>
            <a:normAutofit fontScale="85000" lnSpcReduction="20000"/>
          </a:bodyPr>
          <a:lstStyle/>
          <a:p>
            <a:pPr marL="533400" indent="-533400">
              <a:lnSpc>
                <a:spcPct val="120000"/>
              </a:lnSpc>
              <a:buNone/>
            </a:pPr>
            <a:r>
              <a:rPr lang="id-ID" sz="3300" dirty="0" smtClean="0"/>
              <a:t>B</a:t>
            </a:r>
            <a:r>
              <a:rPr lang="en-US" sz="3300" dirty="0" err="1" smtClean="0"/>
              <a:t>anyaknya</a:t>
            </a:r>
            <a:r>
              <a:rPr lang="en-US" sz="3300" dirty="0" smtClean="0"/>
              <a:t> </a:t>
            </a:r>
            <a:r>
              <a:rPr lang="en-US" sz="3300" dirty="0" err="1" smtClean="0"/>
              <a:t>hasil</a:t>
            </a:r>
            <a:r>
              <a:rPr lang="en-US" sz="3300" dirty="0" smtClean="0"/>
              <a:t> </a:t>
            </a:r>
            <a:r>
              <a:rPr lang="en-US" sz="3300" dirty="0" err="1" smtClean="0"/>
              <a:t>produksi</a:t>
            </a:r>
            <a:r>
              <a:rPr lang="en-US" sz="3300" dirty="0" smtClean="0"/>
              <a:t> </a:t>
            </a:r>
            <a:r>
              <a:rPr lang="en-US" sz="3300" dirty="0" err="1" smtClean="0"/>
              <a:t>fisik</a:t>
            </a:r>
            <a:r>
              <a:rPr lang="en-US" sz="3300" dirty="0" smtClean="0"/>
              <a:t> y</a:t>
            </a:r>
            <a:r>
              <a:rPr lang="id-ID" sz="3300" dirty="0" smtClean="0"/>
              <a:t>an</a:t>
            </a:r>
            <a:r>
              <a:rPr lang="en-US" sz="3300" dirty="0" smtClean="0"/>
              <a:t>g </a:t>
            </a:r>
            <a:r>
              <a:rPr lang="en-US" sz="3300" dirty="0" err="1" smtClean="0"/>
              <a:t>dapat</a:t>
            </a:r>
            <a:r>
              <a:rPr lang="en-US" sz="3300" dirty="0" smtClean="0"/>
              <a:t> </a:t>
            </a:r>
            <a:r>
              <a:rPr lang="en-US" sz="3300" dirty="0" err="1" smtClean="0"/>
              <a:t>diperoleh</a:t>
            </a:r>
            <a:r>
              <a:rPr lang="en-US" sz="3300" dirty="0" smtClean="0"/>
              <a:t> </a:t>
            </a:r>
            <a:r>
              <a:rPr lang="en-US" sz="3300" dirty="0" err="1" smtClean="0"/>
              <a:t>dari</a:t>
            </a:r>
            <a:r>
              <a:rPr lang="en-US" sz="3300" dirty="0" smtClean="0"/>
              <a:t> </a:t>
            </a:r>
            <a:r>
              <a:rPr lang="en-US" sz="3300" dirty="0" err="1" smtClean="0"/>
              <a:t>satu</a:t>
            </a:r>
            <a:r>
              <a:rPr lang="en-US" sz="3300" dirty="0" smtClean="0"/>
              <a:t> </a:t>
            </a:r>
            <a:r>
              <a:rPr lang="en-US" sz="3300" dirty="0" err="1" smtClean="0"/>
              <a:t>kesatuan</a:t>
            </a:r>
            <a:r>
              <a:rPr lang="en-US" sz="3300" dirty="0" smtClean="0"/>
              <a:t> </a:t>
            </a:r>
            <a:r>
              <a:rPr lang="en-US" sz="3300" dirty="0" err="1" smtClean="0"/>
              <a:t>faktor</a:t>
            </a:r>
            <a:r>
              <a:rPr lang="en-US" sz="3300" dirty="0" smtClean="0"/>
              <a:t> </a:t>
            </a:r>
            <a:r>
              <a:rPr lang="en-US" sz="3300" dirty="0" err="1" smtClean="0"/>
              <a:t>produksi</a:t>
            </a:r>
            <a:endParaRPr lang="id-ID" dirty="0" smtClean="0"/>
          </a:p>
          <a:p>
            <a:pPr marL="533400" indent="-533400">
              <a:lnSpc>
                <a:spcPct val="120000"/>
              </a:lnSpc>
              <a:buNone/>
            </a:pPr>
            <a:r>
              <a:rPr lang="en-US" b="1" dirty="0" err="1" smtClean="0"/>
              <a:t>Efisiensi</a:t>
            </a:r>
            <a:r>
              <a:rPr lang="en-US" b="1" dirty="0" smtClean="0"/>
              <a:t> </a:t>
            </a:r>
            <a:r>
              <a:rPr lang="en-US" b="1" dirty="0" err="1" smtClean="0"/>
              <a:t>meliputi</a:t>
            </a:r>
            <a:r>
              <a:rPr lang="en-US" b="1" dirty="0" smtClean="0"/>
              <a:t> </a:t>
            </a:r>
            <a:r>
              <a:rPr lang="en-US" dirty="0" smtClean="0"/>
              <a:t>:</a:t>
            </a:r>
          </a:p>
          <a:p>
            <a:pPr marL="533400" indent="-533400">
              <a:lnSpc>
                <a:spcPct val="120000"/>
              </a:lnSpc>
              <a:buFontTx/>
              <a:buAutoNum type="arabicPeriod"/>
            </a:pPr>
            <a:r>
              <a:rPr lang="en-US" b="1" dirty="0" err="1" smtClean="0"/>
              <a:t>Efisiensi</a:t>
            </a:r>
            <a:r>
              <a:rPr lang="en-US" b="1" dirty="0" smtClean="0"/>
              <a:t> </a:t>
            </a:r>
            <a:r>
              <a:rPr lang="en-US" b="1" dirty="0" err="1" smtClean="0"/>
              <a:t>teknis</a:t>
            </a:r>
            <a:r>
              <a:rPr lang="en-US" dirty="0" smtClean="0"/>
              <a:t> </a:t>
            </a:r>
            <a:r>
              <a:rPr lang="en-US" dirty="0" err="1" smtClean="0"/>
              <a:t>adalah</a:t>
            </a:r>
            <a:r>
              <a:rPr lang="en-US" dirty="0" smtClean="0"/>
              <a:t> ratio </a:t>
            </a:r>
            <a:r>
              <a:rPr lang="en-US" dirty="0" err="1" smtClean="0"/>
              <a:t>antara</a:t>
            </a:r>
            <a:r>
              <a:rPr lang="en-US" dirty="0" smtClean="0"/>
              <a:t> </a:t>
            </a:r>
            <a:r>
              <a:rPr lang="en-US" dirty="0" err="1" smtClean="0"/>
              <a:t>produk</a:t>
            </a:r>
            <a:r>
              <a:rPr lang="en-US" dirty="0" smtClean="0"/>
              <a:t> </a:t>
            </a:r>
            <a:r>
              <a:rPr lang="en-US" dirty="0" err="1" smtClean="0"/>
              <a:t>dengan</a:t>
            </a:r>
            <a:r>
              <a:rPr lang="en-US" dirty="0" smtClean="0"/>
              <a:t> input yang </a:t>
            </a:r>
            <a:r>
              <a:rPr lang="en-US" dirty="0" err="1" smtClean="0"/>
              <a:t>diukur</a:t>
            </a:r>
            <a:r>
              <a:rPr lang="en-US" dirty="0" smtClean="0"/>
              <a:t> </a:t>
            </a:r>
            <a:r>
              <a:rPr lang="en-US" dirty="0" err="1" smtClean="0"/>
              <a:t>dengan</a:t>
            </a:r>
            <a:r>
              <a:rPr lang="en-US" dirty="0" smtClean="0"/>
              <a:t> </a:t>
            </a:r>
            <a:r>
              <a:rPr lang="en-US" dirty="0" err="1" smtClean="0"/>
              <a:t>satuan</a:t>
            </a:r>
            <a:r>
              <a:rPr lang="en-US" dirty="0" smtClean="0"/>
              <a:t> </a:t>
            </a:r>
            <a:r>
              <a:rPr lang="en-US" dirty="0" err="1" smtClean="0"/>
              <a:t>fisik</a:t>
            </a:r>
            <a:r>
              <a:rPr lang="en-US" dirty="0" smtClean="0"/>
              <a:t> </a:t>
            </a:r>
            <a:r>
              <a:rPr lang="en-US" dirty="0" err="1" smtClean="0"/>
              <a:t>atau</a:t>
            </a:r>
            <a:r>
              <a:rPr lang="en-US" dirty="0" smtClean="0"/>
              <a:t>  Y/X  </a:t>
            </a:r>
            <a:r>
              <a:rPr lang="en-US" dirty="0" err="1" smtClean="0"/>
              <a:t>atau</a:t>
            </a:r>
            <a:r>
              <a:rPr lang="en-US" dirty="0" smtClean="0"/>
              <a:t>  APP.  </a:t>
            </a:r>
            <a:r>
              <a:rPr lang="fi-FI" dirty="0" smtClean="0"/>
              <a:t>Efisiensi teknis akan mencapai maksimum pada saat Produksi Rata-Rata  (APP) mencapai maksimum</a:t>
            </a:r>
          </a:p>
          <a:p>
            <a:pPr marL="533400" indent="-533400">
              <a:lnSpc>
                <a:spcPct val="120000"/>
              </a:lnSpc>
              <a:buFontTx/>
              <a:buAutoNum type="arabicPeriod"/>
            </a:pPr>
            <a:r>
              <a:rPr lang="en-US" b="1" dirty="0" err="1" smtClean="0"/>
              <a:t>Efisiensi</a:t>
            </a:r>
            <a:r>
              <a:rPr lang="en-US" b="1" dirty="0" smtClean="0"/>
              <a:t> </a:t>
            </a:r>
            <a:r>
              <a:rPr lang="en-US" b="1" dirty="0" err="1" smtClean="0"/>
              <a:t>ekonomis</a:t>
            </a:r>
            <a:r>
              <a:rPr lang="en-US" b="1" dirty="0" smtClean="0"/>
              <a:t> </a:t>
            </a:r>
            <a:r>
              <a:rPr lang="en-US" dirty="0" err="1" smtClean="0"/>
              <a:t>tertinggi</a:t>
            </a:r>
            <a:r>
              <a:rPr lang="en-US" dirty="0" smtClean="0"/>
              <a:t>/</a:t>
            </a:r>
            <a:r>
              <a:rPr lang="en-US" dirty="0" err="1" smtClean="0"/>
              <a:t>mencapai</a:t>
            </a:r>
            <a:r>
              <a:rPr lang="en-US" dirty="0" smtClean="0"/>
              <a:t> </a:t>
            </a:r>
            <a:r>
              <a:rPr lang="en-US" dirty="0" err="1" smtClean="0"/>
              <a:t>maksimum</a:t>
            </a:r>
            <a:r>
              <a:rPr lang="en-US" dirty="0" smtClean="0"/>
              <a:t> </a:t>
            </a:r>
            <a:r>
              <a:rPr lang="en-US" dirty="0" err="1" smtClean="0"/>
              <a:t>pada</a:t>
            </a:r>
            <a:r>
              <a:rPr lang="en-US" dirty="0" smtClean="0"/>
              <a:t> </a:t>
            </a:r>
            <a:r>
              <a:rPr lang="en-US" dirty="0" err="1" smtClean="0"/>
              <a:t>saat</a:t>
            </a:r>
            <a:r>
              <a:rPr lang="en-US" dirty="0" smtClean="0"/>
              <a:t> </a:t>
            </a:r>
            <a:r>
              <a:rPr lang="en-US" dirty="0" err="1" smtClean="0"/>
              <a:t>keuntungan</a:t>
            </a:r>
            <a:r>
              <a:rPr lang="en-US" dirty="0" smtClean="0"/>
              <a:t> (</a:t>
            </a:r>
            <a:r>
              <a:rPr lang="en-US" dirty="0" err="1" smtClean="0"/>
              <a:t>selisih</a:t>
            </a:r>
            <a:r>
              <a:rPr lang="en-US" dirty="0" smtClean="0"/>
              <a:t> </a:t>
            </a:r>
            <a:r>
              <a:rPr lang="en-US" dirty="0" err="1" smtClean="0"/>
              <a:t>antara</a:t>
            </a:r>
            <a:r>
              <a:rPr lang="en-US" dirty="0" smtClean="0"/>
              <a:t> </a:t>
            </a:r>
            <a:r>
              <a:rPr lang="en-US" dirty="0" err="1" smtClean="0"/>
              <a:t>penerimaan</a:t>
            </a:r>
            <a:r>
              <a:rPr lang="en-US" dirty="0" smtClean="0"/>
              <a:t> </a:t>
            </a:r>
            <a:r>
              <a:rPr lang="en-US" dirty="0" err="1" smtClean="0"/>
              <a:t>dengan</a:t>
            </a:r>
            <a:r>
              <a:rPr lang="en-US" dirty="0" smtClean="0"/>
              <a:t> </a:t>
            </a:r>
            <a:r>
              <a:rPr lang="en-US" dirty="0" err="1" smtClean="0"/>
              <a:t>biaya</a:t>
            </a:r>
            <a:r>
              <a:rPr lang="en-US" dirty="0" smtClean="0"/>
              <a:t>) paling </a:t>
            </a:r>
            <a:r>
              <a:rPr lang="en-US" dirty="0" err="1" smtClean="0"/>
              <a:t>besar</a:t>
            </a:r>
            <a:endParaRPr lang="en-US" dirty="0" smtClean="0"/>
          </a:p>
          <a:p>
            <a:pPr>
              <a:lnSpc>
                <a:spcPct val="120000"/>
              </a:lnSpc>
            </a:pPr>
            <a:endParaRPr lang="id-ID" dirty="0"/>
          </a:p>
        </p:txBody>
      </p:sp>
      <p:grpSp>
        <p:nvGrpSpPr>
          <p:cNvPr id="4" name="Group 3"/>
          <p:cNvGrpSpPr/>
          <p:nvPr/>
        </p:nvGrpSpPr>
        <p:grpSpPr>
          <a:xfrm>
            <a:off x="-32" y="6570684"/>
            <a:ext cx="9144000" cy="73026"/>
            <a:chOff x="-32" y="571480"/>
            <a:chExt cx="9144000" cy="73026"/>
          </a:xfrm>
        </p:grpSpPr>
        <p:cxnSp>
          <p:nvCxnSpPr>
            <p:cNvPr id="5" name="Straight Connector 4"/>
            <p:cNvCxnSpPr/>
            <p:nvPr/>
          </p:nvCxnSpPr>
          <p:spPr>
            <a:xfrm>
              <a:off x="357158" y="571480"/>
              <a:ext cx="84600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6" name="Straight Connector 5"/>
            <p:cNvCxnSpPr/>
            <p:nvPr/>
          </p:nvCxnSpPr>
          <p:spPr>
            <a:xfrm>
              <a:off x="-32" y="642918"/>
              <a:ext cx="9144000" cy="1588"/>
            </a:xfrm>
            <a:prstGeom prst="line">
              <a:avLst/>
            </a:prstGeom>
          </p:spPr>
          <p:style>
            <a:lnRef idx="3">
              <a:schemeClr val="accent1"/>
            </a:lnRef>
            <a:fillRef idx="0">
              <a:schemeClr val="accent1"/>
            </a:fillRef>
            <a:effectRef idx="2">
              <a:schemeClr val="accent1"/>
            </a:effectRef>
            <a:fontRef idx="minor">
              <a:schemeClr val="tx1"/>
            </a:fontRef>
          </p:style>
        </p:cxn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186106" cy="654032"/>
          </a:xfrm>
          <a:solidFill>
            <a:srgbClr val="C00000"/>
          </a:solidFill>
        </p:spPr>
        <p:txBody>
          <a:bodyPr>
            <a:normAutofit fontScale="90000"/>
          </a:bodyPr>
          <a:lstStyle/>
          <a:p>
            <a:r>
              <a:rPr lang="id-ID" dirty="0" smtClean="0">
                <a:solidFill>
                  <a:schemeClr val="bg1"/>
                </a:solidFill>
              </a:rPr>
              <a:t>Biaya </a:t>
            </a:r>
            <a:endParaRPr lang="id-ID" dirty="0">
              <a:solidFill>
                <a:schemeClr val="bg1"/>
              </a:solidFill>
            </a:endParaRPr>
          </a:p>
        </p:txBody>
      </p:sp>
      <p:sp>
        <p:nvSpPr>
          <p:cNvPr id="3" name="Content Placeholder 2"/>
          <p:cNvSpPr>
            <a:spLocks noGrp="1"/>
          </p:cNvSpPr>
          <p:nvPr>
            <p:ph idx="1"/>
          </p:nvPr>
        </p:nvSpPr>
        <p:spPr>
          <a:xfrm>
            <a:off x="457200" y="1142984"/>
            <a:ext cx="8229600" cy="4983179"/>
          </a:xfrm>
        </p:spPr>
        <p:txBody>
          <a:bodyPr>
            <a:normAutofit/>
          </a:bodyPr>
          <a:lstStyle/>
          <a:p>
            <a:pPr marL="0" indent="0">
              <a:buNone/>
            </a:pPr>
            <a:r>
              <a:rPr lang="en-US" sz="3000" b="1" dirty="0" err="1" smtClean="0"/>
              <a:t>Arti</a:t>
            </a:r>
            <a:r>
              <a:rPr lang="en-US" sz="3000" b="1" dirty="0" smtClean="0"/>
              <a:t> : </a:t>
            </a:r>
          </a:p>
          <a:p>
            <a:pPr marL="0" indent="0">
              <a:buNone/>
            </a:pPr>
            <a:r>
              <a:rPr lang="en-US" sz="3000" dirty="0" err="1" smtClean="0"/>
              <a:t>semua</a:t>
            </a:r>
            <a:r>
              <a:rPr lang="en-US" sz="3000" dirty="0" smtClean="0"/>
              <a:t> </a:t>
            </a:r>
            <a:r>
              <a:rPr lang="en-US" sz="3000" dirty="0" err="1" smtClean="0"/>
              <a:t>pengeluaran</a:t>
            </a:r>
            <a:r>
              <a:rPr lang="en-US" sz="3000" dirty="0" smtClean="0"/>
              <a:t> </a:t>
            </a:r>
            <a:r>
              <a:rPr lang="en-US" sz="3000" dirty="0" err="1" smtClean="0"/>
              <a:t>produsen</a:t>
            </a:r>
            <a:r>
              <a:rPr lang="en-US" sz="3000" dirty="0" smtClean="0"/>
              <a:t> </a:t>
            </a:r>
            <a:r>
              <a:rPr lang="en-US" sz="3000" dirty="0" err="1" smtClean="0"/>
              <a:t>untuk</a:t>
            </a:r>
            <a:r>
              <a:rPr lang="en-US" sz="3000" dirty="0" smtClean="0"/>
              <a:t> </a:t>
            </a:r>
            <a:r>
              <a:rPr lang="en-US" sz="3000" dirty="0" err="1" smtClean="0"/>
              <a:t>memperoleh</a:t>
            </a:r>
            <a:r>
              <a:rPr lang="en-US" sz="3000" dirty="0" smtClean="0"/>
              <a:t> </a:t>
            </a:r>
            <a:r>
              <a:rPr lang="en-US" sz="3000" dirty="0" err="1" smtClean="0"/>
              <a:t>faktor-faktor</a:t>
            </a:r>
            <a:r>
              <a:rPr lang="en-US" sz="3000" dirty="0" smtClean="0"/>
              <a:t> </a:t>
            </a:r>
            <a:r>
              <a:rPr lang="en-US" sz="3000" dirty="0" err="1" smtClean="0"/>
              <a:t>produksi</a:t>
            </a:r>
            <a:r>
              <a:rPr lang="en-US" sz="3000" dirty="0" smtClean="0"/>
              <a:t> </a:t>
            </a:r>
            <a:r>
              <a:rPr lang="en-US" sz="3000" dirty="0" err="1" smtClean="0"/>
              <a:t>guna</a:t>
            </a:r>
            <a:r>
              <a:rPr lang="en-US" sz="3000" dirty="0" smtClean="0"/>
              <a:t> </a:t>
            </a:r>
            <a:r>
              <a:rPr lang="en-US" sz="3000" dirty="0" err="1" smtClean="0"/>
              <a:t>menciptakan</a:t>
            </a:r>
            <a:r>
              <a:rPr lang="en-US" sz="3000" dirty="0" smtClean="0"/>
              <a:t> </a:t>
            </a:r>
            <a:r>
              <a:rPr lang="en-US" sz="3000" dirty="0" err="1" smtClean="0"/>
              <a:t>barang</a:t>
            </a:r>
            <a:endParaRPr lang="en-US" sz="3000" dirty="0" smtClean="0"/>
          </a:p>
          <a:p>
            <a:pPr>
              <a:buNone/>
            </a:pPr>
            <a:r>
              <a:rPr lang="id-ID" sz="3000" b="1" dirty="0" smtClean="0"/>
              <a:t>Penggolongan Biaya </a:t>
            </a:r>
            <a:r>
              <a:rPr lang="id-ID" sz="3000" dirty="0" smtClean="0"/>
              <a:t>: </a:t>
            </a:r>
          </a:p>
          <a:p>
            <a:r>
              <a:rPr lang="id-ID" sz="3000" dirty="0" smtClean="0"/>
              <a:t>Biaya uang dan  biaya in natura</a:t>
            </a:r>
          </a:p>
          <a:p>
            <a:r>
              <a:rPr lang="id-ID" sz="3000" dirty="0" smtClean="0"/>
              <a:t>Biaya tetap (</a:t>
            </a:r>
            <a:r>
              <a:rPr lang="id-ID" sz="3000" i="1" dirty="0" smtClean="0"/>
              <a:t>Total Fixed Cost </a:t>
            </a:r>
            <a:r>
              <a:rPr lang="id-ID" sz="3000" dirty="0" smtClean="0"/>
              <a:t>= TFC )</a:t>
            </a:r>
          </a:p>
          <a:p>
            <a:r>
              <a:rPr lang="id-ID" sz="3000" dirty="0" smtClean="0"/>
              <a:t>Biaya variabel   (</a:t>
            </a:r>
            <a:r>
              <a:rPr lang="id-ID" sz="3000" i="1" dirty="0" smtClean="0"/>
              <a:t>Total Variable Cost </a:t>
            </a:r>
            <a:r>
              <a:rPr lang="id-ID" sz="3000" dirty="0" smtClean="0"/>
              <a:t>= TVC )</a:t>
            </a:r>
          </a:p>
          <a:p>
            <a:r>
              <a:rPr lang="id-ID" sz="3000" dirty="0" smtClean="0"/>
              <a:t>Biaya implisit dan biaya eksplisit</a:t>
            </a:r>
          </a:p>
          <a:p>
            <a:r>
              <a:rPr lang="id-ID" sz="3000" dirty="0" smtClean="0"/>
              <a:t>dll</a:t>
            </a:r>
          </a:p>
          <a:p>
            <a:endParaRPr lang="id-ID" dirty="0"/>
          </a:p>
        </p:txBody>
      </p:sp>
      <p:grpSp>
        <p:nvGrpSpPr>
          <p:cNvPr id="4" name="Group 3"/>
          <p:cNvGrpSpPr/>
          <p:nvPr/>
        </p:nvGrpSpPr>
        <p:grpSpPr>
          <a:xfrm>
            <a:off x="-32" y="6570684"/>
            <a:ext cx="9144000" cy="73026"/>
            <a:chOff x="-32" y="571480"/>
            <a:chExt cx="9144000" cy="73026"/>
          </a:xfrm>
        </p:grpSpPr>
        <p:cxnSp>
          <p:nvCxnSpPr>
            <p:cNvPr id="5" name="Straight Connector 4"/>
            <p:cNvCxnSpPr/>
            <p:nvPr/>
          </p:nvCxnSpPr>
          <p:spPr>
            <a:xfrm>
              <a:off x="357158" y="571480"/>
              <a:ext cx="84600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6" name="Straight Connector 5"/>
            <p:cNvCxnSpPr/>
            <p:nvPr/>
          </p:nvCxnSpPr>
          <p:spPr>
            <a:xfrm>
              <a:off x="-32" y="642918"/>
              <a:ext cx="9144000" cy="1588"/>
            </a:xfrm>
            <a:prstGeom prst="line">
              <a:avLst/>
            </a:prstGeom>
          </p:spPr>
          <p:style>
            <a:lnRef idx="3">
              <a:schemeClr val="accent1"/>
            </a:lnRef>
            <a:fillRef idx="0">
              <a:schemeClr val="accent1"/>
            </a:fillRef>
            <a:effectRef idx="2">
              <a:schemeClr val="accent1"/>
            </a:effectRef>
            <a:fontRef idx="minor">
              <a:schemeClr val="tx1"/>
            </a:fontRef>
          </p:style>
        </p:cxn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Tahoma"/>
        <a:ea typeface=""/>
        <a:cs typeface=""/>
      </a:majorFont>
      <a:minorFont>
        <a:latin typeface="Cambr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TotalTime>
  <Words>1189</Words>
  <Application>Microsoft Office PowerPoint</Application>
  <PresentationFormat>On-screen Show (4:3)</PresentationFormat>
  <Paragraphs>299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Prinsip Ekonomi dalam Usahatani</vt:lpstr>
      <vt:lpstr>Ingat Kembali!</vt:lpstr>
      <vt:lpstr>Slide 3</vt:lpstr>
      <vt:lpstr>Pengertian Usahatani (Farm)</vt:lpstr>
      <vt:lpstr>Ilmu Usahatani</vt:lpstr>
      <vt:lpstr>Manajemen Usahatani</vt:lpstr>
      <vt:lpstr>Fungsi Produksi</vt:lpstr>
      <vt:lpstr>Efisiensi Usahatani</vt:lpstr>
      <vt:lpstr>Biaya </vt:lpstr>
      <vt:lpstr>Slide 10</vt:lpstr>
      <vt:lpstr>Slide 11</vt:lpstr>
      <vt:lpstr>Slide 12</vt:lpstr>
      <vt:lpstr>Slide 13</vt:lpstr>
      <vt:lpstr>Slide 14</vt:lpstr>
      <vt:lpstr>Slide 15</vt:lpstr>
      <vt:lpstr>Contoh Soal:   Lengkapi tabel berikut, selanjutnya gambarkan dalam 1 bidang koordinat</vt:lpstr>
      <vt:lpstr>Penerimaan (Total Revenue = TR)</vt:lpstr>
      <vt:lpstr>Pendapatan = Keuntungan (Profit)</vt:lpstr>
      <vt:lpstr>Analisis Pendapatan dan Biaya Usahatani</vt:lpstr>
      <vt:lpstr>Slide 20</vt:lpstr>
      <vt:lpstr>Slide 21</vt:lpstr>
      <vt:lpstr>Analisis Usaha Budidaya Stroberi di Tawangmangu Tahun 2010</vt:lpstr>
      <vt:lpstr>Slide 23</vt:lpstr>
      <vt:lpstr>Slide 24</vt:lpstr>
      <vt:lpstr>Slide 25</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Prinsip Ekonomi dalam Usahatani</dc:title>
  <dc:creator>user</dc:creator>
  <cp:lastModifiedBy>rhina</cp:lastModifiedBy>
  <cp:revision>33</cp:revision>
  <dcterms:created xsi:type="dcterms:W3CDTF">2015-09-26T13:12:34Z</dcterms:created>
  <dcterms:modified xsi:type="dcterms:W3CDTF">2020-10-03T03:20:16Z</dcterms:modified>
</cp:coreProperties>
</file>