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A526FD-8262-48E5-8DE8-E309BF83665E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E14C4B-F81C-45CA-9A88-C37E4B27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229600" cy="2819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8000" dirty="0" err="1" smtClean="0">
                <a:solidFill>
                  <a:srgbClr val="92D050"/>
                </a:solidFill>
              </a:rPr>
              <a:t>Latar</a:t>
            </a:r>
            <a:r>
              <a:rPr lang="en-US" sz="8000" dirty="0" smtClean="0">
                <a:solidFill>
                  <a:srgbClr val="92D050"/>
                </a:solidFill>
              </a:rPr>
              <a:t/>
            </a:r>
            <a:br>
              <a:rPr lang="en-US" sz="8000" dirty="0" smtClean="0">
                <a:solidFill>
                  <a:srgbClr val="92D050"/>
                </a:solidFill>
              </a:rPr>
            </a:br>
            <a:r>
              <a:rPr lang="en-US" sz="8000" dirty="0" smtClean="0">
                <a:solidFill>
                  <a:srgbClr val="FFC000"/>
                </a:solidFill>
              </a:rPr>
              <a:t>[</a:t>
            </a:r>
            <a:r>
              <a:rPr lang="en-US" sz="8000" i="1" dirty="0" smtClean="0">
                <a:solidFill>
                  <a:srgbClr val="FFC000"/>
                </a:solidFill>
              </a:rPr>
              <a:t>setting</a:t>
            </a:r>
            <a:r>
              <a:rPr lang="en-US" sz="8000" dirty="0" smtClean="0">
                <a:solidFill>
                  <a:srgbClr val="FFC000"/>
                </a:solidFill>
              </a:rPr>
              <a:t>]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762000" y="26670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err="1"/>
              <a:t>Latar</a:t>
            </a:r>
            <a:r>
              <a:rPr lang="en-US" sz="3600" dirty="0"/>
              <a:t> </a:t>
            </a:r>
          </a:p>
        </p:txBody>
      </p:sp>
      <p:sp>
        <p:nvSpPr>
          <p:cNvPr id="43011" name="Oval 5"/>
          <p:cNvSpPr>
            <a:spLocks noChangeArrowheads="1"/>
          </p:cNvSpPr>
          <p:nvPr/>
        </p:nvSpPr>
        <p:spPr bwMode="auto">
          <a:xfrm>
            <a:off x="5257800" y="914400"/>
            <a:ext cx="2667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 err="1"/>
              <a:t>Ruang</a:t>
            </a:r>
            <a:r>
              <a:rPr lang="en-US" sz="2400" dirty="0"/>
              <a:t> [</a:t>
            </a:r>
            <a:r>
              <a:rPr lang="en-US" sz="2400" i="1" dirty="0"/>
              <a:t>where</a:t>
            </a:r>
            <a:r>
              <a:rPr lang="en-US" sz="2400" dirty="0"/>
              <a:t>]</a:t>
            </a:r>
          </a:p>
        </p:txBody>
      </p:sp>
      <p:sp>
        <p:nvSpPr>
          <p:cNvPr id="43012" name="Oval 6"/>
          <p:cNvSpPr>
            <a:spLocks noChangeArrowheads="1"/>
          </p:cNvSpPr>
          <p:nvPr/>
        </p:nvSpPr>
        <p:spPr bwMode="auto">
          <a:xfrm>
            <a:off x="5257800" y="2667000"/>
            <a:ext cx="2667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 err="1"/>
              <a:t>Waktu</a:t>
            </a:r>
            <a:r>
              <a:rPr lang="en-US" sz="2400" dirty="0"/>
              <a:t> [</a:t>
            </a:r>
            <a:r>
              <a:rPr lang="en-US" sz="2400" i="1" dirty="0"/>
              <a:t>when</a:t>
            </a:r>
            <a:r>
              <a:rPr lang="en-US" sz="2400" dirty="0"/>
              <a:t>]</a:t>
            </a:r>
          </a:p>
        </p:txBody>
      </p:sp>
      <p:sp>
        <p:nvSpPr>
          <p:cNvPr id="43013" name="Oval 7"/>
          <p:cNvSpPr>
            <a:spLocks noChangeArrowheads="1"/>
          </p:cNvSpPr>
          <p:nvPr/>
        </p:nvSpPr>
        <p:spPr bwMode="auto">
          <a:xfrm>
            <a:off x="5334000" y="4724400"/>
            <a:ext cx="2819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dirty="0" err="1"/>
              <a:t>Suasana</a:t>
            </a:r>
            <a:r>
              <a:rPr lang="en-US" sz="2400" dirty="0"/>
              <a:t> [</a:t>
            </a:r>
            <a:r>
              <a:rPr lang="en-US" sz="2400" i="1" dirty="0"/>
              <a:t>while</a:t>
            </a:r>
            <a:r>
              <a:rPr lang="en-US" sz="2400" dirty="0"/>
              <a:t>]</a:t>
            </a:r>
          </a:p>
        </p:txBody>
      </p:sp>
      <p:sp>
        <p:nvSpPr>
          <p:cNvPr id="43014" name="Line 8"/>
          <p:cNvSpPr>
            <a:spLocks noChangeShapeType="1"/>
          </p:cNvSpPr>
          <p:nvPr/>
        </p:nvSpPr>
        <p:spPr bwMode="auto">
          <a:xfrm flipV="1">
            <a:off x="2971800" y="12954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>
            <a:off x="2895600" y="2971800"/>
            <a:ext cx="2209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Line 10"/>
          <p:cNvSpPr>
            <a:spLocks noChangeShapeType="1"/>
          </p:cNvSpPr>
          <p:nvPr/>
        </p:nvSpPr>
        <p:spPr bwMode="auto">
          <a:xfrm>
            <a:off x="2971800" y="3048000"/>
            <a:ext cx="2362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366868" y="533400"/>
            <a:ext cx="5105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err="1" smtClean="0"/>
              <a:t>Aspek</a:t>
            </a:r>
            <a:r>
              <a:rPr lang="en-US" sz="6000" dirty="0" smtClean="0"/>
              <a:t> </a:t>
            </a:r>
            <a:r>
              <a:rPr lang="en-US" sz="6000" dirty="0" err="1" smtClean="0"/>
              <a:t>ruang</a:t>
            </a:r>
            <a:r>
              <a:rPr lang="en-US" sz="6000" dirty="0" smtClean="0"/>
              <a:t> [</a:t>
            </a:r>
            <a:r>
              <a:rPr lang="en-US" sz="6000" dirty="0" err="1" smtClean="0"/>
              <a:t>tempat</a:t>
            </a:r>
            <a:r>
              <a:rPr lang="en-US" sz="6000" dirty="0" smtClean="0"/>
              <a:t>]: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781800" cy="2514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00B050"/>
                </a:solidFill>
              </a:rPr>
              <a:t>Berisi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tentang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aspek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di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mana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suatu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peristiwa</a:t>
            </a:r>
            <a:r>
              <a:rPr lang="en-US" sz="4000" dirty="0" smtClean="0">
                <a:solidFill>
                  <a:srgbClr val="00B050"/>
                </a:solidFill>
              </a:rPr>
              <a:t>/</a:t>
            </a:r>
            <a:r>
              <a:rPr lang="en-US" sz="4000" dirty="0" err="1" smtClean="0">
                <a:solidFill>
                  <a:srgbClr val="00B050"/>
                </a:solidFill>
              </a:rPr>
              <a:t>kejadian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dalam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cerita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itu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terjadi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533400"/>
            <a:ext cx="6400800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600" dirty="0" err="1" smtClean="0"/>
              <a:t>Aspek</a:t>
            </a:r>
            <a:r>
              <a:rPr lang="en-US" sz="6600" dirty="0" smtClean="0"/>
              <a:t> </a:t>
            </a:r>
            <a:r>
              <a:rPr lang="en-US" sz="6600" dirty="0" err="1" smtClean="0"/>
              <a:t>waktu</a:t>
            </a:r>
            <a:r>
              <a:rPr lang="en-US" sz="6600" dirty="0" smtClean="0"/>
              <a:t>: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505200"/>
            <a:ext cx="6400800" cy="1524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00B050"/>
                </a:solidFill>
              </a:rPr>
              <a:t>Kapan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peristiwa</a:t>
            </a:r>
            <a:r>
              <a:rPr lang="en-US" sz="4000" dirty="0" smtClean="0">
                <a:solidFill>
                  <a:srgbClr val="00B050"/>
                </a:solidFill>
              </a:rPr>
              <a:t>/</a:t>
            </a:r>
            <a:r>
              <a:rPr lang="en-US" sz="4000" dirty="0" err="1" smtClean="0">
                <a:solidFill>
                  <a:srgbClr val="00B050"/>
                </a:solidFill>
              </a:rPr>
              <a:t>kejadian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dalam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cerita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tersebut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terjadi</a:t>
            </a:r>
            <a:endParaRPr lang="en-US" sz="4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3581400" y="1219200"/>
            <a:ext cx="2438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endParaRPr lang="en-US" sz="2800" dirty="0"/>
          </a:p>
        </p:txBody>
      </p:sp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1219200" y="37338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endParaRPr lang="en-US" sz="2400" dirty="0"/>
          </a:p>
          <a:p>
            <a:pPr algn="ctr"/>
            <a:r>
              <a:rPr lang="en-US" sz="2400" dirty="0"/>
              <a:t>[fable-time]</a:t>
            </a:r>
          </a:p>
        </p:txBody>
      </p:sp>
      <p:sp>
        <p:nvSpPr>
          <p:cNvPr id="46084" name="Rectangle 7"/>
          <p:cNvSpPr>
            <a:spLocks noChangeArrowheads="1"/>
          </p:cNvSpPr>
          <p:nvPr/>
        </p:nvSpPr>
        <p:spPr bwMode="auto">
          <a:xfrm>
            <a:off x="5181600" y="37338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penceritaan</a:t>
            </a:r>
            <a:endParaRPr lang="en-US" sz="2400" dirty="0"/>
          </a:p>
          <a:p>
            <a:pPr algn="ctr"/>
            <a:r>
              <a:rPr lang="en-US" sz="2400" dirty="0"/>
              <a:t>[narrative-time]</a:t>
            </a:r>
          </a:p>
        </p:txBody>
      </p:sp>
      <p:sp>
        <p:nvSpPr>
          <p:cNvPr id="46085" name="Line 8"/>
          <p:cNvSpPr>
            <a:spLocks noChangeShapeType="1"/>
          </p:cNvSpPr>
          <p:nvPr/>
        </p:nvSpPr>
        <p:spPr bwMode="auto">
          <a:xfrm flipH="1">
            <a:off x="2667000" y="1828800"/>
            <a:ext cx="2057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9"/>
          <p:cNvSpPr>
            <a:spLocks noChangeShapeType="1"/>
          </p:cNvSpPr>
          <p:nvPr/>
        </p:nvSpPr>
        <p:spPr bwMode="auto">
          <a:xfrm>
            <a:off x="4724400" y="1828800"/>
            <a:ext cx="1752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6255488" cy="1362075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Waktu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cerita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fable time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352800"/>
            <a:ext cx="6255488" cy="1981200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solidFill>
                  <a:srgbClr val="00B050"/>
                </a:solidFill>
              </a:rPr>
              <a:t>Fable time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waktu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cerita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cerita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6255488" cy="1362075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Waktu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penceritaan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(narrative time)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124200"/>
            <a:ext cx="7315200" cy="26670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teknis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naskah</a:t>
            </a:r>
            <a:r>
              <a:rPr lang="en-US" sz="2800" dirty="0" smtClean="0"/>
              <a:t> </a:t>
            </a:r>
            <a:r>
              <a:rPr lang="en-US" sz="2800" dirty="0" err="1" smtClean="0"/>
              <a:t>lakon</a:t>
            </a:r>
            <a:r>
              <a:rPr lang="en-US" sz="2800" dirty="0" smtClean="0"/>
              <a:t>.</a:t>
            </a:r>
          </a:p>
          <a:p>
            <a:pPr algn="ctr"/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lakon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babak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bab</a:t>
            </a:r>
            <a:r>
              <a:rPr lang="en-US" sz="2800" dirty="0" smtClean="0"/>
              <a:t>.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adegan</a:t>
            </a:r>
            <a:r>
              <a:rPr lang="en-US" sz="2800" dirty="0" smtClean="0"/>
              <a:t>.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.</a:t>
            </a:r>
          </a:p>
          <a:p>
            <a:pPr algn="ctr"/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durasi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penceritaan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pementasan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67000" y="1219200"/>
            <a:ext cx="6172200" cy="1447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6000" dirty="0" err="1" smtClean="0">
                <a:solidFill>
                  <a:schemeClr val="bg2"/>
                </a:solidFill>
              </a:rPr>
              <a:t>Aspek</a:t>
            </a:r>
            <a:r>
              <a:rPr lang="en-US" sz="6000" dirty="0" smtClean="0">
                <a:solidFill>
                  <a:schemeClr val="bg2"/>
                </a:solidFill>
              </a:rPr>
              <a:t> </a:t>
            </a:r>
            <a:r>
              <a:rPr lang="en-US" sz="6000" dirty="0" err="1" smtClean="0">
                <a:solidFill>
                  <a:schemeClr val="bg2"/>
                </a:solidFill>
              </a:rPr>
              <a:t>suasana</a:t>
            </a:r>
            <a:r>
              <a:rPr lang="en-US" sz="6000" dirty="0" smtClean="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276600"/>
            <a:ext cx="5649820" cy="2438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00B050"/>
                </a:solidFill>
              </a:rPr>
              <a:t>Dalam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situasi</a:t>
            </a:r>
            <a:r>
              <a:rPr lang="en-US" sz="3200" dirty="0" smtClean="0">
                <a:solidFill>
                  <a:srgbClr val="00B050"/>
                </a:solidFill>
              </a:rPr>
              <a:t> yang </a:t>
            </a:r>
            <a:r>
              <a:rPr lang="en-US" sz="3200" dirty="0" err="1" smtClean="0">
                <a:solidFill>
                  <a:srgbClr val="00B050"/>
                </a:solidFill>
              </a:rPr>
              <a:t>bagaimana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peristiwa</a:t>
            </a:r>
            <a:r>
              <a:rPr lang="en-US" sz="3200" dirty="0" smtClean="0">
                <a:solidFill>
                  <a:srgbClr val="00B050"/>
                </a:solidFill>
              </a:rPr>
              <a:t>/</a:t>
            </a:r>
            <a:r>
              <a:rPr lang="en-US" sz="3200" dirty="0" err="1" smtClean="0">
                <a:solidFill>
                  <a:srgbClr val="00B050"/>
                </a:solidFill>
              </a:rPr>
              <a:t>kejadian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dalam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cerita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tersebut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terjadi</a:t>
            </a:r>
            <a:r>
              <a:rPr lang="en-US" sz="3200" dirty="0" smtClean="0">
                <a:solidFill>
                  <a:srgbClr val="00B050"/>
                </a:solidFill>
              </a:rPr>
              <a:t>. </a:t>
            </a:r>
            <a:r>
              <a:rPr lang="en-US" sz="3200" dirty="0" err="1" smtClean="0">
                <a:solidFill>
                  <a:srgbClr val="00B050"/>
                </a:solidFill>
              </a:rPr>
              <a:t>Disebut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juga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latar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sosial</a:t>
            </a:r>
            <a:r>
              <a:rPr lang="en-US" sz="3200" dirty="0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125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Latar [setting]</vt:lpstr>
      <vt:lpstr>Slide 2</vt:lpstr>
      <vt:lpstr>Aspek ruang [tempat]:</vt:lpstr>
      <vt:lpstr>Aspek waktu:</vt:lpstr>
      <vt:lpstr>Slide 5</vt:lpstr>
      <vt:lpstr>Waktu cerita fable time</vt:lpstr>
      <vt:lpstr>Waktu penceritaan (narrative time)</vt:lpstr>
      <vt:lpstr>Aspek suasana: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Latar [setting]</dc:title>
  <dc:creator>ACER</dc:creator>
  <cp:lastModifiedBy>ACER</cp:lastModifiedBy>
  <cp:revision>6</cp:revision>
  <dcterms:created xsi:type="dcterms:W3CDTF">2020-10-05T13:44:22Z</dcterms:created>
  <dcterms:modified xsi:type="dcterms:W3CDTF">2020-11-01T11:56:03Z</dcterms:modified>
</cp:coreProperties>
</file>