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00" r:id="rId2"/>
    <p:sldId id="390" r:id="rId3"/>
    <p:sldId id="391" r:id="rId4"/>
    <p:sldId id="392" r:id="rId5"/>
    <p:sldId id="333" r:id="rId6"/>
  </p:sldIdLst>
  <p:sldSz cx="9144000" cy="6858000" type="screen4x3"/>
  <p:notesSz cx="6667500" cy="9904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8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18/10/2020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18/10/2020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5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986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82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52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29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4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94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325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1101C6B-F66C-488A-9018-AC50C502A3C9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9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18/10/2020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47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D3CF-0051-4762-8073-B4CBB8AB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r>
              <a:rPr lang="en-US" dirty="0"/>
              <a:t>LANDASAN PSIKOLOGI KOGNITIF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AFC55-BA0C-4768-8D9E-71D7B676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112C6-0170-48EA-ADA8-4F0B851F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524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5623-161B-4EE9-97DD-812B7D7D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PSIKOLOGI KOGNITIF (1)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79374-1B3D-4559-8647-9417F2EA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EB944-7A36-439F-B506-01AE9524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D80CE0-3CFA-49BC-8B81-1510724AB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33219"/>
              </p:ext>
            </p:extLst>
          </p:nvPr>
        </p:nvGraphicFramePr>
        <p:xfrm>
          <a:off x="533400" y="1200150"/>
          <a:ext cx="8305800" cy="5064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102">
                  <a:extLst>
                    <a:ext uri="{9D8B030D-6E8A-4147-A177-3AD203B41FA5}">
                      <a16:colId xmlns:a16="http://schemas.microsoft.com/office/drawing/2014/main" val="3570023454"/>
                    </a:ext>
                  </a:extLst>
                </a:gridCol>
                <a:gridCol w="7248698">
                  <a:extLst>
                    <a:ext uri="{9D8B030D-6E8A-4147-A177-3AD203B41FA5}">
                      <a16:colId xmlns:a16="http://schemas.microsoft.com/office/drawing/2014/main" val="673074790"/>
                    </a:ext>
                  </a:extLst>
                </a:gridCol>
              </a:tblGrid>
              <a:tr h="749885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Montessori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r>
                        <a:rPr lang="id-ID" sz="1400" dirty="0">
                          <a:effectLst/>
                        </a:rPr>
                        <a:t>erdasarkan pada pedagogi Pestalozzi</a:t>
                      </a:r>
                      <a:r>
                        <a:rPr lang="en-US" sz="1400" dirty="0">
                          <a:effectLst/>
                        </a:rPr>
                        <a:t>,  </a:t>
                      </a:r>
                      <a:r>
                        <a:rPr lang="en-US" sz="1400" dirty="0" err="1">
                          <a:effectLst/>
                        </a:rPr>
                        <a:t>menekankan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berdasarkan pada pengalaman indrawi dengan benda di lingkungan sekitar, serta keyakinan bahwa keberhasilan belajar didapat pada kondisi emosional yang stabil. 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4081208309"/>
                  </a:ext>
                </a:extLst>
              </a:tr>
              <a:tr h="2534565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Piaget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id-ID" sz="1400" dirty="0">
                          <a:effectLst/>
                        </a:rPr>
                        <a:t>eori adaptasi kognitif: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Tahap sensori motor (0-2 tahun) Pengalaman diperoleh melalui perubahan fisik (gerakan anggota tubuh) dan sensori (koordinasi alat indera)..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Tahap pra-Operasi (2-7 tahun)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id-ID" sz="1400" dirty="0">
                          <a:effectLst/>
                        </a:rPr>
                        <a:t>Objek dan peristiwa mulai mengambil makna simbolis.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</a:t>
                      </a: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id-ID" sz="1400" dirty="0">
                          <a:effectLst/>
                        </a:rPr>
                        <a:t> operasi konkrit (7-11 tahun)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id-ID" sz="1400" dirty="0">
                          <a:effectLst/>
                        </a:rPr>
                        <a:t>Anak mulai mengatur hubungan logis dan memanipulasi data untuk memecahkan masalah.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Tahap operasi formal (usia 11 tahun ke atas) Individu dapat memahami operasi formal dan abstrak, </a:t>
                      </a:r>
                      <a:endParaRPr lang="en-ID" sz="1400" dirty="0">
                        <a:effectLst/>
                      </a:endParaRP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</a:rPr>
                        <a:t>Tiga proses kognitif dasar dari teori pengalaman Dewey dan Piaget adalah : asimilasi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id-ID" sz="1400" dirty="0">
                          <a:effectLst/>
                        </a:rPr>
                        <a:t>akomodasi</a:t>
                      </a:r>
                      <a:r>
                        <a:rPr lang="en-US" sz="1400" dirty="0">
                          <a:effectLst/>
                        </a:rPr>
                        <a:t>, dan </a:t>
                      </a:r>
                      <a:r>
                        <a:rPr lang="id-ID" sz="1400" dirty="0">
                          <a:effectLst/>
                        </a:rPr>
                        <a:t>equilibrium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904088251"/>
                  </a:ext>
                </a:extLst>
              </a:tr>
              <a:tr h="26000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Tyler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Tiga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metode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pengorganisasian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pengelaman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belajar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err="1">
                          <a:effectLst/>
                        </a:rPr>
                        <a:t>kontinuitas</a:t>
                      </a:r>
                      <a:r>
                        <a:rPr lang="en-US" sz="1400" dirty="0">
                          <a:effectLst/>
                        </a:rPr>
                        <a:t>, sequence, </a:t>
                      </a:r>
                      <a:r>
                        <a:rPr lang="en-US" sz="1400" dirty="0" err="1">
                          <a:effectLst/>
                        </a:rPr>
                        <a:t>integrasi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1230940836"/>
                  </a:ext>
                </a:extLst>
              </a:tr>
              <a:tr h="26000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Brunner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</a:rPr>
                        <a:t>Tiga proses </a:t>
                      </a:r>
                      <a:r>
                        <a:rPr lang="en-US" sz="1400" dirty="0" err="1">
                          <a:effectLst/>
                        </a:rPr>
                        <a:t>pembelajaran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yang saling terkait, 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id-ID" sz="1400" dirty="0">
                          <a:effectLst/>
                        </a:rPr>
                        <a:t>cquisition,</a:t>
                      </a:r>
                      <a:r>
                        <a:rPr lang="en-US" sz="1400" dirty="0">
                          <a:effectLst/>
                        </a:rPr>
                        <a:t> t</a:t>
                      </a:r>
                      <a:r>
                        <a:rPr lang="id-ID" sz="1400" dirty="0">
                          <a:effectLst/>
                        </a:rPr>
                        <a:t>ransformation, </a:t>
                      </a:r>
                      <a:r>
                        <a:rPr lang="en-US" sz="1400" dirty="0">
                          <a:effectLst/>
                        </a:rPr>
                        <a:t>e</a:t>
                      </a:r>
                      <a:r>
                        <a:rPr lang="id-ID" sz="1400" dirty="0">
                          <a:effectLst/>
                        </a:rPr>
                        <a:t>valuation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138467585"/>
                  </a:ext>
                </a:extLst>
              </a:tr>
              <a:tr h="1259793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Kholberg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Tahap perkembangan moral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Preconventional level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id-ID" sz="1400" dirty="0">
                          <a:effectLst/>
                        </a:rPr>
                        <a:t>anak belum bis</a:t>
                      </a:r>
                      <a:r>
                        <a:rPr lang="en-US" sz="1400" dirty="0">
                          <a:effectLst/>
                        </a:rPr>
                        <a:t>a </a:t>
                      </a:r>
                      <a:r>
                        <a:rPr lang="id-ID" sz="1400" dirty="0">
                          <a:effectLst/>
                        </a:rPr>
                        <a:t>membedakan benar salah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Conventional level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id-ID" sz="1400" dirty="0">
                          <a:effectLst/>
                        </a:rPr>
                        <a:t> anak khawatir mengenai apa yang orang lain pikirkan tentang mereka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id-ID" sz="1400" dirty="0">
                          <a:effectLst/>
                        </a:rPr>
                        <a:t>ostconventional level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  <a:r>
                        <a:rPr lang="id-ID" sz="1400" dirty="0">
                          <a:effectLst/>
                        </a:rPr>
                        <a:t> anak-anak menganggap bahwa moralitas disasarkan pada apa yang or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id-ID" sz="1400" dirty="0">
                          <a:effectLst/>
                        </a:rPr>
                        <a:t>ng lain rasakan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2116029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00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5841-77AE-4405-8FC4-A8D34EAA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PSIKOLOGI KOGNITIF (2)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40BA1-526C-4F93-8966-023AD177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564C7-D1BC-4249-9C6A-92A33D7B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829B6D-F19F-4EB2-972F-6BCC2519D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95589"/>
              </p:ext>
            </p:extLst>
          </p:nvPr>
        </p:nvGraphicFramePr>
        <p:xfrm>
          <a:off x="457200" y="1250188"/>
          <a:ext cx="8229599" cy="560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079429096"/>
                    </a:ext>
                  </a:extLst>
                </a:gridCol>
                <a:gridCol w="6857999">
                  <a:extLst>
                    <a:ext uri="{9D8B030D-6E8A-4147-A177-3AD203B41FA5}">
                      <a16:colId xmlns:a16="http://schemas.microsoft.com/office/drawing/2014/main" val="513052516"/>
                    </a:ext>
                  </a:extLst>
                </a:gridCol>
              </a:tblGrid>
              <a:tr h="8439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Bloom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mastery learning (</a:t>
                      </a:r>
                      <a:r>
                        <a:rPr lang="en-US" sz="1800" dirty="0" err="1">
                          <a:effectLst/>
                        </a:rPr>
                        <a:t>kemampuan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inteklegensi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perihal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waktu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diperklukan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menyelesaikan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tugas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1713430645"/>
                  </a:ext>
                </a:extLst>
              </a:tr>
              <a:tr h="8439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Vygotsky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id-ID" sz="1800" dirty="0">
                          <a:effectLst/>
                        </a:rPr>
                        <a:t>eori konstruktivisme sosial: </a:t>
                      </a:r>
                      <a:r>
                        <a:rPr lang="en-US" sz="1800" dirty="0" err="1">
                          <a:effectLst/>
                        </a:rPr>
                        <a:t>pembelajaran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terjadi</a:t>
                      </a:r>
                      <a:r>
                        <a:rPr lang="id-ID" sz="1800" dirty="0">
                          <a:effectLst/>
                        </a:rPr>
                        <a:t> dalam bentuk interaksi </a:t>
                      </a:r>
                      <a:r>
                        <a:rPr lang="en-US" sz="1800" dirty="0" err="1">
                          <a:effectLst/>
                        </a:rPr>
                        <a:t>aktif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dengan </a:t>
                      </a:r>
                      <a:r>
                        <a:rPr lang="en-US" sz="1800" dirty="0" err="1">
                          <a:effectLst/>
                        </a:rPr>
                        <a:t>lingkungan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sosial maupun fisik. 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820277"/>
                  </a:ext>
                </a:extLst>
              </a:tr>
              <a:tr h="8439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Gardner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nine multiple intelligence: 1) verbal/ linguistic, 2) </a:t>
                      </a:r>
                      <a:r>
                        <a:rPr lang="en-US" sz="1800" dirty="0" err="1">
                          <a:effectLst/>
                        </a:rPr>
                        <a:t>logika</a:t>
                      </a:r>
                      <a:r>
                        <a:rPr lang="en-US" sz="1800" dirty="0">
                          <a:effectLst/>
                        </a:rPr>
                        <a:t>/ </a:t>
                      </a:r>
                      <a:r>
                        <a:rPr lang="en-US" sz="1800" dirty="0" err="1">
                          <a:effectLst/>
                        </a:rPr>
                        <a:t>matematik</a:t>
                      </a:r>
                      <a:r>
                        <a:rPr lang="en-US" sz="1800" dirty="0">
                          <a:effectLst/>
                        </a:rPr>
                        <a:t>, 3) visual/</a:t>
                      </a:r>
                      <a:r>
                        <a:rPr lang="en-US" sz="1800" dirty="0" err="1">
                          <a:effectLst/>
                        </a:rPr>
                        <a:t>spasial</a:t>
                      </a:r>
                      <a:r>
                        <a:rPr lang="en-US" sz="1800" dirty="0">
                          <a:effectLst/>
                        </a:rPr>
                        <a:t>, 4) </a:t>
                      </a:r>
                      <a:r>
                        <a:rPr lang="en-US" sz="1800" dirty="0" err="1">
                          <a:effectLst/>
                        </a:rPr>
                        <a:t>kinestetik</a:t>
                      </a:r>
                      <a:r>
                        <a:rPr lang="en-US" sz="1800" dirty="0">
                          <a:effectLst/>
                        </a:rPr>
                        <a:t>, 5) musical, 6) interpersonal, 7) intrapersonal, 8) naturalistic, 9) </a:t>
                      </a:r>
                      <a:r>
                        <a:rPr lang="en-US" sz="1800" dirty="0" err="1">
                          <a:effectLst/>
                        </a:rPr>
                        <a:t>eksistensial</a:t>
                      </a:r>
                      <a:r>
                        <a:rPr lang="en-US" sz="1800" dirty="0">
                          <a:effectLst/>
                        </a:rPr>
                        <a:t> 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279936"/>
                  </a:ext>
                </a:extLst>
              </a:tr>
              <a:tr h="171337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Guilford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structure of intellect, </a:t>
                      </a:r>
                      <a:r>
                        <a:rPr lang="en-US" sz="1800" dirty="0" err="1">
                          <a:effectLst/>
                        </a:rPr>
                        <a:t>terdiri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dimensi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yaitu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n-US" sz="1800" dirty="0" err="1">
                          <a:effectLst/>
                        </a:rPr>
                        <a:t>produk</a:t>
                      </a:r>
                      <a:r>
                        <a:rPr lang="en-US" sz="1800" dirty="0">
                          <a:effectLst/>
                        </a:rPr>
                        <a:t> 6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: (unit, </a:t>
                      </a:r>
                      <a:r>
                        <a:rPr lang="en-US" sz="1800" dirty="0" err="1">
                          <a:effectLst/>
                        </a:rPr>
                        <a:t>kelas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,, </a:t>
                      </a:r>
                      <a:r>
                        <a:rPr lang="en-US" sz="1800" dirty="0" err="1">
                          <a:effectLst/>
                        </a:rPr>
                        <a:t>sistem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transformasi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implikasi</a:t>
                      </a:r>
                      <a:r>
                        <a:rPr lang="en-US" sz="1800" dirty="0">
                          <a:effectLst/>
                        </a:rPr>
                        <a:t>), </a:t>
                      </a:r>
                      <a:r>
                        <a:rPr lang="en-US" sz="1800" dirty="0" err="1">
                          <a:effectLst/>
                        </a:rPr>
                        <a:t>demensi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operasi</a:t>
                      </a:r>
                      <a:r>
                        <a:rPr lang="en-US" sz="1800" dirty="0">
                          <a:effectLst/>
                        </a:rPr>
                        <a:t>  5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memori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berfikir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divergen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berpikir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konvergen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evaluasi</a:t>
                      </a:r>
                      <a:r>
                        <a:rPr lang="en-US" sz="1800" dirty="0">
                          <a:effectLst/>
                        </a:rPr>
                        <a:t>), </a:t>
                      </a:r>
                      <a:r>
                        <a:rPr lang="en-US" sz="1800" dirty="0" err="1">
                          <a:effectLst/>
                        </a:rPr>
                        <a:t>dimensi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konten</a:t>
                      </a:r>
                      <a:r>
                        <a:rPr lang="en-US" sz="1800" dirty="0">
                          <a:effectLst/>
                        </a:rPr>
                        <a:t> 4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 (figured, </a:t>
                      </a:r>
                      <a:r>
                        <a:rPr lang="en-US" sz="1800" dirty="0" err="1">
                          <a:effectLst/>
                        </a:rPr>
                        <a:t>simbolis</a:t>
                      </a:r>
                      <a:r>
                        <a:rPr lang="en-US" sz="1800" dirty="0">
                          <a:effectLst/>
                        </a:rPr>
                        <a:t>, semantic dan behavioral). </a:t>
                      </a:r>
                      <a:r>
                        <a:rPr lang="en-US" sz="1800" dirty="0" err="1">
                          <a:effectLst/>
                        </a:rPr>
                        <a:t>Semua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ada</a:t>
                      </a:r>
                      <a:r>
                        <a:rPr lang="en-US" sz="1800" dirty="0">
                          <a:effectLst/>
                        </a:rPr>
                        <a:t> 120 </a:t>
                      </a:r>
                      <a:r>
                        <a:rPr lang="en-US" sz="1800" dirty="0" err="1">
                          <a:effectLst/>
                        </a:rPr>
                        <a:t>sel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intelegensi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9232752"/>
                  </a:ext>
                </a:extLst>
              </a:tr>
              <a:tr h="127866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Goleman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Social and emotional learning (SEL), </a:t>
                      </a:r>
                      <a:r>
                        <a:rPr lang="en-US" sz="1800" dirty="0" err="1">
                          <a:effectLst/>
                        </a:rPr>
                        <a:t>Kemajuan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keberhasilan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seseorang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tergantung</a:t>
                      </a:r>
                      <a:r>
                        <a:rPr lang="en-US" sz="1800" dirty="0">
                          <a:effectLst/>
                        </a:rPr>
                        <a:t> pada </a:t>
                      </a:r>
                      <a:r>
                        <a:rPr lang="en-US" sz="1800" dirty="0" err="1">
                          <a:effectLst/>
                        </a:rPr>
                        <a:t>kesadaran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pemahaman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emosi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sendiri</a:t>
                      </a:r>
                      <a:r>
                        <a:rPr lang="en-US" sz="1800" dirty="0">
                          <a:effectLst/>
                        </a:rPr>
                        <a:t> (intrapersonal) </a:t>
                      </a:r>
                      <a:r>
                        <a:rPr lang="en-US" sz="1800" dirty="0" err="1">
                          <a:effectLst/>
                        </a:rPr>
                        <a:t>serta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emosi</a:t>
                      </a:r>
                      <a:r>
                        <a:rPr lang="en-US" sz="1800" dirty="0">
                          <a:effectLst/>
                        </a:rPr>
                        <a:t> orang lain(interpersonal)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2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6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23E56-DFCE-4EDA-B50B-6DB80924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BELAJAR KOGNITIF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D2A26-53F8-41DA-B08D-FE4A5EEC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D784F-18AF-4151-9682-99F1D312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AE5ED2-9784-4F51-AC48-6265717EC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01026"/>
              </p:ext>
            </p:extLst>
          </p:nvPr>
        </p:nvGraphicFramePr>
        <p:xfrm>
          <a:off x="457200" y="1516388"/>
          <a:ext cx="8229600" cy="5044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4098675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768046378"/>
                    </a:ext>
                  </a:extLst>
                </a:gridCol>
              </a:tblGrid>
              <a:tr h="72184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Problem solving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pembelajaran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berdasarkan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pemikiran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induktif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prosedur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analitis</a:t>
                      </a:r>
                      <a:r>
                        <a:rPr lang="en-US" sz="1800" dirty="0">
                          <a:effectLst/>
                        </a:rPr>
                        <a:t> dan proses </a:t>
                      </a:r>
                      <a:r>
                        <a:rPr lang="en-US" sz="1800" dirty="0" err="1">
                          <a:effectLst/>
                        </a:rPr>
                        <a:t>bersifat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konvergensi</a:t>
                      </a:r>
                      <a:r>
                        <a:rPr lang="en-US" sz="1800" dirty="0">
                          <a:effectLst/>
                        </a:rPr>
                        <a:t>;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cara-cara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ilmiah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mencapai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solusi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jawaban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benar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1665196629"/>
                  </a:ext>
                </a:extLst>
              </a:tr>
              <a:tr h="72184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Reflective thinking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Pertimbangan yang bersifat aktif, terus-menerus dan teliti mengenai sebuah keyakinan atau bentuk pengetahuan dari sudut pandang yang mendukung.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1927788547"/>
                  </a:ext>
                </a:extLst>
              </a:tr>
              <a:tr h="237201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Critical thinking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Keterampilan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memecahkan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 13 </a:t>
                      </a:r>
                      <a:r>
                        <a:rPr lang="en-US" sz="1800" dirty="0" err="1">
                          <a:effectLst/>
                        </a:rPr>
                        <a:t>atribut</a:t>
                      </a:r>
                      <a:r>
                        <a:rPr lang="en-US" sz="1800" dirty="0">
                          <a:effectLst/>
                        </a:rPr>
                        <a:t>  1) </a:t>
                      </a:r>
                      <a:r>
                        <a:rPr lang="en-US" sz="1800" dirty="0" err="1">
                          <a:effectLst/>
                        </a:rPr>
                        <a:t>berpikiran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terbuka</a:t>
                      </a:r>
                      <a:r>
                        <a:rPr lang="en-US" sz="1800" dirty="0">
                          <a:effectLst/>
                        </a:rPr>
                        <a:t>, 2) </a:t>
                      </a:r>
                      <a:r>
                        <a:rPr lang="en-US" sz="1800" dirty="0" err="1">
                          <a:effectLst/>
                        </a:rPr>
                        <a:t>mengambil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kesimpulan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n-US" sz="1800" dirty="0" err="1">
                          <a:effectLst/>
                        </a:rPr>
                        <a:t>berdasarkan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bukti</a:t>
                      </a:r>
                      <a:r>
                        <a:rPr lang="en-US" sz="1800" dirty="0">
                          <a:effectLst/>
                        </a:rPr>
                        <a:t>, 3) </a:t>
                      </a:r>
                      <a:r>
                        <a:rPr lang="en-US" sz="1800" dirty="0" err="1">
                          <a:effectLst/>
                        </a:rPr>
                        <a:t>memperhitungkan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berbagai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situasi</a:t>
                      </a:r>
                      <a:r>
                        <a:rPr lang="en-US" sz="1800" dirty="0">
                          <a:effectLst/>
                        </a:rPr>
                        <a:t>, 4) </a:t>
                      </a:r>
                      <a:r>
                        <a:rPr lang="en-US" sz="1800" dirty="0" err="1">
                          <a:effectLst/>
                        </a:rPr>
                        <a:t>pencari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informasi</a:t>
                      </a:r>
                      <a:r>
                        <a:rPr lang="en-US" sz="1800" dirty="0">
                          <a:effectLst/>
                        </a:rPr>
                        <a:t>, 5)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ketepatan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informasi</a:t>
                      </a:r>
                      <a:r>
                        <a:rPr lang="en-US" sz="1800" dirty="0">
                          <a:effectLst/>
                        </a:rPr>
                        <a:t>, 6) </a:t>
                      </a:r>
                      <a:r>
                        <a:rPr lang="en-US" sz="1800" dirty="0" err="1">
                          <a:effectLst/>
                        </a:rPr>
                        <a:t>teratur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permasalahan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kompleks</a:t>
                      </a:r>
                      <a:r>
                        <a:rPr lang="en-US" sz="1800" dirty="0">
                          <a:effectLst/>
                        </a:rPr>
                        <a:t>, 7)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opsi</a:t>
                      </a:r>
                      <a:r>
                        <a:rPr lang="en-US" sz="1800" dirty="0">
                          <a:effectLst/>
                        </a:rPr>
                        <a:t> alternative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, 8)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alasan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sebuah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, 9)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pernyataan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jelas</a:t>
                      </a:r>
                      <a:r>
                        <a:rPr lang="en-US" sz="1800" dirty="0">
                          <a:effectLst/>
                        </a:rPr>
                        <a:t>, 10) </a:t>
                      </a:r>
                      <a:r>
                        <a:rPr lang="en-US" sz="1800" dirty="0" err="1">
                          <a:effectLst/>
                        </a:rPr>
                        <a:t>mengingat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aslinya</a:t>
                      </a:r>
                      <a:r>
                        <a:rPr lang="en-US" sz="1800" dirty="0">
                          <a:effectLst/>
                        </a:rPr>
                        <a:t>, 11) </a:t>
                      </a:r>
                      <a:r>
                        <a:rPr lang="en-US" sz="1800" dirty="0" err="1">
                          <a:effectLst/>
                        </a:rPr>
                        <a:t>menggunakan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sumber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kredibel</a:t>
                      </a:r>
                      <a:r>
                        <a:rPr lang="en-US" sz="1800" dirty="0">
                          <a:effectLst/>
                        </a:rPr>
                        <a:t>, 12) </a:t>
                      </a:r>
                      <a:r>
                        <a:rPr lang="en-US" sz="1800" dirty="0" err="1">
                          <a:effectLst/>
                        </a:rPr>
                        <a:t>tetap</a:t>
                      </a:r>
                      <a:r>
                        <a:rPr lang="en-US" sz="1800" dirty="0">
                          <a:effectLst/>
                        </a:rPr>
                        <a:t> pada </a:t>
                      </a:r>
                      <a:r>
                        <a:rPr lang="en-US" sz="1800" dirty="0" err="1">
                          <a:effectLst/>
                        </a:rPr>
                        <a:t>intinya</a:t>
                      </a:r>
                      <a:r>
                        <a:rPr lang="en-US" sz="1800" dirty="0">
                          <a:effectLst/>
                        </a:rPr>
                        <a:t>, 13) </a:t>
                      </a:r>
                      <a:r>
                        <a:rPr lang="en-US" sz="1800" dirty="0" err="1">
                          <a:effectLst/>
                        </a:rPr>
                        <a:t>menunjukkan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sensitivitas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perasaan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tingkat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3577347128"/>
                  </a:ext>
                </a:extLst>
              </a:tr>
              <a:tr h="68772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Intuitive thinking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Merupakan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bagian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proses discovery,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memahami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berbagai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menambah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baru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369907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49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1671</TotalTime>
  <Words>576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LANDASAN PSIKOLOGI KOGNITIF</vt:lpstr>
      <vt:lpstr>PSIKOLOGI KOGNITIF (1)</vt:lpstr>
      <vt:lpstr>PSIKOLOGI KOGNITIF (2)</vt:lpstr>
      <vt:lpstr>TEORI BELAJAR KOGNITIF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149</cp:revision>
  <dcterms:created xsi:type="dcterms:W3CDTF">2009-04-28T08:16:00Z</dcterms:created>
  <dcterms:modified xsi:type="dcterms:W3CDTF">2020-10-18T03:55:14Z</dcterms:modified>
</cp:coreProperties>
</file>