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6" r:id="rId2"/>
    <p:sldId id="258" r:id="rId3"/>
    <p:sldId id="259" r:id="rId4"/>
    <p:sldId id="260" r:id="rId5"/>
    <p:sldId id="277" r:id="rId6"/>
    <p:sldId id="278" r:id="rId7"/>
    <p:sldId id="279" r:id="rId8"/>
    <p:sldId id="280" r:id="rId9"/>
    <p:sldId id="281" r:id="rId10"/>
    <p:sldId id="282"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261" r:id="rId50"/>
    <p:sldId id="262" r:id="rId51"/>
    <p:sldId id="263" r:id="rId52"/>
    <p:sldId id="264" r:id="rId53"/>
    <p:sldId id="265" r:id="rId54"/>
    <p:sldId id="266" r:id="rId55"/>
    <p:sldId id="267" r:id="rId56"/>
    <p:sldId id="268" r:id="rId57"/>
    <p:sldId id="269" r:id="rId58"/>
    <p:sldId id="270" r:id="rId59"/>
    <p:sldId id="271" r:id="rId60"/>
    <p:sldId id="272" r:id="rId61"/>
    <p:sldId id="273" r:id="rId62"/>
    <p:sldId id="274" r:id="rId63"/>
    <p:sldId id="275" r:id="rId64"/>
    <p:sldId id="276" r:id="rId65"/>
    <p:sldId id="283" r:id="rId66"/>
    <p:sldId id="284" r:id="rId67"/>
    <p:sldId id="285"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4F1C75-CA36-4DAF-BC96-DBE14460C79F}" type="datetimeFigureOut">
              <a:rPr lang="id-ID" smtClean="0"/>
              <a:t>29/04/2014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7B900F-E398-4D31-B0AB-B912CAD4607E}" type="slidenum">
              <a:rPr lang="id-ID" smtClean="0"/>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3238C1-B517-4D8A-B857-D639C1443D02}" type="slidenum">
              <a:rPr lang="en-US"/>
              <a:pPr/>
              <a:t>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16387"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18435"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20483"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22531"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24579"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26627"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28675"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30723"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32771"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34819"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5D15A0-E29E-4107-94B6-65D2A769BAFB}" type="slidenum">
              <a:rPr lang="en-US"/>
              <a:pPr/>
              <a:t>3</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36867"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38915"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40963"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43011"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45059"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47107"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49155"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51203"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53251"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55299"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272C0-E0F9-4C7A-A4D6-E46D654ADE9E}" type="slidenum">
              <a:rPr lang="en-US"/>
              <a:pPr/>
              <a:t>4</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57347"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59395"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61443"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63491"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65539"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67587"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69635"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71683"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73731"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75779"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4099"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77827"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79875"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6147"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8195"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10243"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12291"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Rot="1" noChangeArrowheads="1" noTextEdit="1"/>
          </p:cNvSpPr>
          <p:nvPr>
            <p:ph type="sldImg"/>
          </p:nvPr>
        </p:nvSpPr>
        <p:spPr bwMode="auto">
          <a:xfrm>
            <a:off x="1136650" y="687817"/>
            <a:ext cx="4584700" cy="3424849"/>
          </a:xfrm>
          <a:prstGeom prst="rect">
            <a:avLst/>
          </a:prstGeom>
          <a:noFill/>
          <a:ln w="12700">
            <a:solidFill>
              <a:srgbClr val="000000"/>
            </a:solidFill>
            <a:miter lim="800000"/>
            <a:headEnd/>
            <a:tailEnd/>
          </a:ln>
        </p:spPr>
      </p:sp>
      <p:sp>
        <p:nvSpPr>
          <p:cNvPr id="14339" name="Rectangle 3"/>
          <p:cNvSpPr>
            <a:spLocks noGrp="1" noChangeArrowheads="1"/>
          </p:cNvSpPr>
          <p:nvPr>
            <p:ph type="body" idx="1"/>
          </p:nvPr>
        </p:nvSpPr>
        <p:spPr bwMode="auto">
          <a:xfrm>
            <a:off x="685800" y="4343520"/>
            <a:ext cx="5486400" cy="4114246"/>
          </a:xfrm>
          <a:prstGeom prst="rect">
            <a:avLst/>
          </a:prstGeom>
          <a:noFill/>
          <a:ln>
            <a:miter lim="800000"/>
            <a:headEnd/>
            <a:tailEnd/>
          </a:ln>
        </p:spPr>
        <p:txBody>
          <a:bodyPr lIns="92075" tIns="46038" rIns="92075" bIns="46038"/>
          <a:lstStyle/>
          <a:p>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4/29/2014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B4B3606-DCF5-4DE4-BE66-262D0D64F1FE}"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E2F538A-720D-43FE-8547-21A89C823964}"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id-ID"/>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193ECD1B-CC4D-42B9-9DBE-638294254E68}" type="slidenum">
              <a:rPr lang="en-US"/>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D2EF557-9072-4CF5-B1DD-4D766724401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4/29/2014</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4/29/2014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4/29/2014</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4/29/2014</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4/29/2014</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4/29/2014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Catalyst</a:t>
            </a:r>
            <a:endParaRPr lang="id-ID" dirty="0"/>
          </a:p>
        </p:txBody>
      </p:sp>
      <p:sp>
        <p:nvSpPr>
          <p:cNvPr id="3" name="Subtitle 2"/>
          <p:cNvSpPr>
            <a:spLocks noGrp="1"/>
          </p:cNvSpPr>
          <p:nvPr>
            <p:ph type="subTitle" idx="1"/>
          </p:nvPr>
        </p:nvSpPr>
        <p:spPr/>
        <p:txBody>
          <a:bodyPr/>
          <a:lstStyle/>
          <a:p>
            <a:r>
              <a:rPr lang="id-ID" dirty="0" smtClean="0"/>
              <a:t>Acid-base catalytic reaction</a:t>
            </a:r>
            <a:endParaRPr lang="id-ID"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609600"/>
            <a:ext cx="7772400" cy="533400"/>
          </a:xfrm>
        </p:spPr>
        <p:txBody>
          <a:bodyPr>
            <a:normAutofit fontScale="90000"/>
          </a:bodyPr>
          <a:lstStyle/>
          <a:p>
            <a:r>
              <a:rPr lang="en-US" sz="3200"/>
              <a:t>General acid/base catalysis</a:t>
            </a:r>
            <a:endParaRPr lang="en-US"/>
          </a:p>
        </p:txBody>
      </p:sp>
      <p:sp>
        <p:nvSpPr>
          <p:cNvPr id="16387" name="Text Box 3"/>
          <p:cNvSpPr txBox="1">
            <a:spLocks noChangeArrowheads="1"/>
          </p:cNvSpPr>
          <p:nvPr/>
        </p:nvSpPr>
        <p:spPr bwMode="auto">
          <a:xfrm>
            <a:off x="469900" y="1219200"/>
            <a:ext cx="5451475" cy="822325"/>
          </a:xfrm>
          <a:prstGeom prst="rect">
            <a:avLst/>
          </a:prstGeom>
          <a:noFill/>
          <a:ln w="9525">
            <a:noFill/>
            <a:miter lim="800000"/>
            <a:headEnd/>
            <a:tailEnd/>
          </a:ln>
          <a:effectLst/>
        </p:spPr>
        <p:txBody>
          <a:bodyPr wrap="none">
            <a:spAutoFit/>
          </a:bodyPr>
          <a:lstStyle/>
          <a:p>
            <a:r>
              <a:rPr lang="en-US"/>
              <a:t>Proton transfer is the rate determining step.</a:t>
            </a:r>
          </a:p>
          <a:p>
            <a:r>
              <a:rPr lang="en-US"/>
              <a:t>Example: the hydrolysis of ortho esters:</a:t>
            </a:r>
          </a:p>
        </p:txBody>
      </p:sp>
      <p:sp>
        <p:nvSpPr>
          <p:cNvPr id="16389" name="Text Box 5"/>
          <p:cNvSpPr txBox="1">
            <a:spLocks noChangeArrowheads="1"/>
          </p:cNvSpPr>
          <p:nvPr/>
        </p:nvSpPr>
        <p:spPr bwMode="auto">
          <a:xfrm>
            <a:off x="304800" y="3644900"/>
            <a:ext cx="4572000" cy="1616075"/>
          </a:xfrm>
          <a:prstGeom prst="rect">
            <a:avLst/>
          </a:prstGeom>
          <a:noFill/>
          <a:ln w="9525">
            <a:noFill/>
            <a:miter lim="800000"/>
            <a:headEnd/>
            <a:tailEnd/>
          </a:ln>
          <a:effectLst/>
        </p:spPr>
        <p:txBody>
          <a:bodyPr>
            <a:spAutoFit/>
          </a:bodyPr>
          <a:lstStyle/>
          <a:p>
            <a:r>
              <a:rPr lang="en-US" sz="2000"/>
              <a:t>The reaction is studied in a series of buffers (</a:t>
            </a:r>
            <a:r>
              <a:rPr lang="en-US" sz="2000" i="1"/>
              <a:t>m</a:t>
            </a:r>
            <a:r>
              <a:rPr lang="en-US" sz="2000"/>
              <a:t>-NO</a:t>
            </a:r>
            <a:r>
              <a:rPr lang="en-US" sz="2000" baseline="-25000"/>
              <a:t>2</a:t>
            </a:r>
            <a:r>
              <a:rPr lang="en-US" sz="2000"/>
              <a:t>-Ph-OH/</a:t>
            </a:r>
            <a:r>
              <a:rPr lang="en-US" sz="2000" i="1"/>
              <a:t>m</a:t>
            </a:r>
            <a:r>
              <a:rPr lang="en-US" sz="2000"/>
              <a:t>-NO</a:t>
            </a:r>
            <a:r>
              <a:rPr lang="en-US" sz="2000" baseline="-25000"/>
              <a:t>2</a:t>
            </a:r>
            <a:r>
              <a:rPr lang="en-US" sz="2000"/>
              <a:t>-Ph-O</a:t>
            </a:r>
            <a:r>
              <a:rPr lang="en-US" sz="2000" baseline="30000"/>
              <a:t>–</a:t>
            </a:r>
            <a:r>
              <a:rPr lang="en-US" sz="2000"/>
              <a:t>): reaction rate increases with increasing buffer concentration, even if the pH remains constant</a:t>
            </a:r>
          </a:p>
        </p:txBody>
      </p:sp>
      <p:sp>
        <p:nvSpPr>
          <p:cNvPr id="16410" name="Text Box 26"/>
          <p:cNvSpPr txBox="1">
            <a:spLocks noChangeArrowheads="1"/>
          </p:cNvSpPr>
          <p:nvPr/>
        </p:nvSpPr>
        <p:spPr bwMode="auto">
          <a:xfrm>
            <a:off x="304800" y="5951538"/>
            <a:ext cx="8575675" cy="396875"/>
          </a:xfrm>
          <a:prstGeom prst="rect">
            <a:avLst/>
          </a:prstGeom>
          <a:noFill/>
          <a:ln w="9525">
            <a:noFill/>
            <a:miter lim="800000"/>
            <a:headEnd/>
            <a:tailEnd/>
          </a:ln>
          <a:effectLst/>
        </p:spPr>
        <p:txBody>
          <a:bodyPr wrap="none">
            <a:spAutoFit/>
          </a:bodyPr>
          <a:lstStyle/>
          <a:p>
            <a:r>
              <a:rPr lang="en-US" sz="2000">
                <a:latin typeface="Symbol" pitchFamily="18" charset="2"/>
              </a:rPr>
              <a:t>n</a:t>
            </a:r>
            <a:r>
              <a:rPr lang="en-US" sz="2000"/>
              <a:t> = {k(H</a:t>
            </a:r>
            <a:r>
              <a:rPr lang="en-US" sz="2000" baseline="-25000"/>
              <a:t>2</a:t>
            </a:r>
            <a:r>
              <a:rPr lang="en-US" sz="2000"/>
              <a:t>O)·[H</a:t>
            </a:r>
            <a:r>
              <a:rPr lang="en-US" sz="2000" baseline="-25000"/>
              <a:t>2</a:t>
            </a:r>
            <a:r>
              <a:rPr lang="en-US" sz="2000"/>
              <a:t>O] + k(H</a:t>
            </a:r>
            <a:r>
              <a:rPr lang="en-US" sz="2000" baseline="-25000"/>
              <a:t>3</a:t>
            </a:r>
            <a:r>
              <a:rPr lang="en-US" sz="2000"/>
              <a:t>O</a:t>
            </a:r>
            <a:r>
              <a:rPr lang="en-US" sz="2000" baseline="30000"/>
              <a:t>+</a:t>
            </a:r>
            <a:r>
              <a:rPr lang="en-US" sz="2000"/>
              <a:t>)·[H</a:t>
            </a:r>
            <a:r>
              <a:rPr lang="en-US" sz="2000" baseline="-25000"/>
              <a:t>3</a:t>
            </a:r>
            <a:r>
              <a:rPr lang="en-US" sz="2000"/>
              <a:t>O</a:t>
            </a:r>
            <a:r>
              <a:rPr lang="en-US" sz="2000" baseline="30000"/>
              <a:t>+</a:t>
            </a:r>
            <a:r>
              <a:rPr lang="en-US" sz="2000"/>
              <a:t>] + k(</a:t>
            </a:r>
            <a:r>
              <a:rPr lang="en-US" sz="2000" i="1"/>
              <a:t>m</a:t>
            </a:r>
            <a:r>
              <a:rPr lang="en-US" sz="2000"/>
              <a:t>-NO</a:t>
            </a:r>
            <a:r>
              <a:rPr lang="en-US" sz="2000" baseline="-25000"/>
              <a:t>2</a:t>
            </a:r>
            <a:r>
              <a:rPr lang="en-US" sz="2000"/>
              <a:t>-Ph-OH)·[</a:t>
            </a:r>
            <a:r>
              <a:rPr lang="en-US" sz="2000" i="1"/>
              <a:t>m</a:t>
            </a:r>
            <a:r>
              <a:rPr lang="en-US" sz="2000"/>
              <a:t>-NO</a:t>
            </a:r>
            <a:r>
              <a:rPr lang="en-US" sz="2000" baseline="-25000"/>
              <a:t>2</a:t>
            </a:r>
            <a:r>
              <a:rPr lang="en-US" sz="2000"/>
              <a:t>-Ph-OH]}·[III]</a:t>
            </a:r>
          </a:p>
        </p:txBody>
      </p:sp>
      <p:graphicFrame>
        <p:nvGraphicFramePr>
          <p:cNvPr id="16423" name="Object 39"/>
          <p:cNvGraphicFramePr>
            <a:graphicFrameLocks noChangeAspect="1"/>
          </p:cNvGraphicFramePr>
          <p:nvPr/>
        </p:nvGraphicFramePr>
        <p:xfrm>
          <a:off x="1219200" y="2233613"/>
          <a:ext cx="5867400" cy="1042987"/>
        </p:xfrm>
        <a:graphic>
          <a:graphicData uri="http://schemas.openxmlformats.org/presentationml/2006/ole">
            <p:oleObj spid="_x0000_s6146" name="CS ChemDraw Drawing" r:id="rId3" imgW="3891240" imgH="693360" progId="ChemDraw.Document.4.5">
              <p:embed/>
            </p:oleObj>
          </a:graphicData>
        </a:graphic>
      </p:graphicFrame>
      <p:grpSp>
        <p:nvGrpSpPr>
          <p:cNvPr id="2" name="Group 42"/>
          <p:cNvGrpSpPr>
            <a:grpSpLocks/>
          </p:cNvGrpSpPr>
          <p:nvPr/>
        </p:nvGrpSpPr>
        <p:grpSpPr bwMode="auto">
          <a:xfrm>
            <a:off x="4776788" y="3236913"/>
            <a:ext cx="3833812" cy="2478087"/>
            <a:chOff x="3511" y="2011"/>
            <a:chExt cx="2415" cy="1561"/>
          </a:xfrm>
        </p:grpSpPr>
        <p:sp>
          <p:nvSpPr>
            <p:cNvPr id="16411" name="Line 27"/>
            <p:cNvSpPr>
              <a:spLocks noChangeShapeType="1"/>
            </p:cNvSpPr>
            <p:nvPr/>
          </p:nvSpPr>
          <p:spPr bwMode="auto">
            <a:xfrm>
              <a:off x="3738" y="2011"/>
              <a:ext cx="0" cy="1361"/>
            </a:xfrm>
            <a:prstGeom prst="line">
              <a:avLst/>
            </a:prstGeom>
            <a:noFill/>
            <a:ln w="9525">
              <a:solidFill>
                <a:schemeClr val="tx1"/>
              </a:solidFill>
              <a:round/>
              <a:headEnd/>
              <a:tailEnd/>
            </a:ln>
            <a:effectLst/>
          </p:spPr>
          <p:txBody>
            <a:bodyPr/>
            <a:lstStyle/>
            <a:p>
              <a:endParaRPr lang="id-ID"/>
            </a:p>
          </p:txBody>
        </p:sp>
        <p:sp>
          <p:nvSpPr>
            <p:cNvPr id="16412" name="Line 28"/>
            <p:cNvSpPr>
              <a:spLocks noChangeShapeType="1"/>
            </p:cNvSpPr>
            <p:nvPr/>
          </p:nvSpPr>
          <p:spPr bwMode="auto">
            <a:xfrm>
              <a:off x="3738" y="3372"/>
              <a:ext cx="1633" cy="0"/>
            </a:xfrm>
            <a:prstGeom prst="line">
              <a:avLst/>
            </a:prstGeom>
            <a:noFill/>
            <a:ln w="9525">
              <a:solidFill>
                <a:schemeClr val="tx1"/>
              </a:solidFill>
              <a:round/>
              <a:headEnd/>
              <a:tailEnd/>
            </a:ln>
            <a:effectLst/>
          </p:spPr>
          <p:txBody>
            <a:bodyPr/>
            <a:lstStyle/>
            <a:p>
              <a:endParaRPr lang="id-ID"/>
            </a:p>
          </p:txBody>
        </p:sp>
        <p:sp>
          <p:nvSpPr>
            <p:cNvPr id="16413" name="Line 29"/>
            <p:cNvSpPr>
              <a:spLocks noChangeShapeType="1"/>
            </p:cNvSpPr>
            <p:nvPr/>
          </p:nvSpPr>
          <p:spPr bwMode="auto">
            <a:xfrm flipV="1">
              <a:off x="3602" y="2440"/>
              <a:ext cx="0" cy="363"/>
            </a:xfrm>
            <a:prstGeom prst="line">
              <a:avLst/>
            </a:prstGeom>
            <a:noFill/>
            <a:ln w="9525">
              <a:solidFill>
                <a:schemeClr val="tx1"/>
              </a:solidFill>
              <a:round/>
              <a:headEnd/>
              <a:tailEnd type="triangle" w="med" len="med"/>
            </a:ln>
            <a:effectLst/>
          </p:spPr>
          <p:txBody>
            <a:bodyPr/>
            <a:lstStyle/>
            <a:p>
              <a:endParaRPr lang="id-ID"/>
            </a:p>
          </p:txBody>
        </p:sp>
        <p:sp>
          <p:nvSpPr>
            <p:cNvPr id="16414" name="Text Box 30"/>
            <p:cNvSpPr txBox="1">
              <a:spLocks noChangeArrowheads="1"/>
            </p:cNvSpPr>
            <p:nvPr/>
          </p:nvSpPr>
          <p:spPr bwMode="auto">
            <a:xfrm>
              <a:off x="4142" y="3360"/>
              <a:ext cx="516" cy="212"/>
            </a:xfrm>
            <a:prstGeom prst="rect">
              <a:avLst/>
            </a:prstGeom>
            <a:noFill/>
            <a:ln w="9525">
              <a:noFill/>
              <a:miter lim="800000"/>
              <a:headEnd/>
              <a:tailEnd/>
            </a:ln>
            <a:effectLst/>
          </p:spPr>
          <p:txBody>
            <a:bodyPr wrap="none">
              <a:spAutoFit/>
            </a:bodyPr>
            <a:lstStyle/>
            <a:p>
              <a:r>
                <a:rPr lang="nl-NL" sz="1600"/>
                <a:t>[buffer]</a:t>
              </a:r>
            </a:p>
          </p:txBody>
        </p:sp>
        <p:sp>
          <p:nvSpPr>
            <p:cNvPr id="16416" name="Text Box 32"/>
            <p:cNvSpPr txBox="1">
              <a:spLocks noChangeArrowheads="1"/>
            </p:cNvSpPr>
            <p:nvPr/>
          </p:nvSpPr>
          <p:spPr bwMode="auto">
            <a:xfrm rot="21600000">
              <a:off x="3511" y="2772"/>
              <a:ext cx="191" cy="231"/>
            </a:xfrm>
            <a:prstGeom prst="rect">
              <a:avLst/>
            </a:prstGeom>
            <a:noFill/>
            <a:ln w="9525">
              <a:noFill/>
              <a:miter lim="800000"/>
              <a:headEnd/>
              <a:tailEnd/>
            </a:ln>
            <a:effectLst/>
          </p:spPr>
          <p:txBody>
            <a:bodyPr wrap="none">
              <a:spAutoFit/>
            </a:bodyPr>
            <a:lstStyle/>
            <a:p>
              <a:r>
                <a:rPr lang="nl-NL" sz="1800">
                  <a:latin typeface="Symbol" pitchFamily="18" charset="2"/>
                </a:rPr>
                <a:t>n</a:t>
              </a:r>
            </a:p>
          </p:txBody>
        </p:sp>
        <p:sp>
          <p:nvSpPr>
            <p:cNvPr id="16417" name="Line 33"/>
            <p:cNvSpPr>
              <a:spLocks noChangeShapeType="1"/>
            </p:cNvSpPr>
            <p:nvPr/>
          </p:nvSpPr>
          <p:spPr bwMode="auto">
            <a:xfrm flipV="1">
              <a:off x="3738" y="2102"/>
              <a:ext cx="1542" cy="681"/>
            </a:xfrm>
            <a:prstGeom prst="line">
              <a:avLst/>
            </a:prstGeom>
            <a:noFill/>
            <a:ln w="19050">
              <a:solidFill>
                <a:srgbClr val="FF0000"/>
              </a:solidFill>
              <a:round/>
              <a:headEnd/>
              <a:tailEnd/>
            </a:ln>
            <a:effectLst/>
          </p:spPr>
          <p:txBody>
            <a:bodyPr/>
            <a:lstStyle/>
            <a:p>
              <a:endParaRPr lang="id-ID"/>
            </a:p>
          </p:txBody>
        </p:sp>
        <p:sp>
          <p:nvSpPr>
            <p:cNvPr id="16418" name="AutoShape 34"/>
            <p:cNvSpPr>
              <a:spLocks/>
            </p:cNvSpPr>
            <p:nvPr/>
          </p:nvSpPr>
          <p:spPr bwMode="auto">
            <a:xfrm>
              <a:off x="3783" y="2828"/>
              <a:ext cx="46" cy="499"/>
            </a:xfrm>
            <a:prstGeom prst="rightBrace">
              <a:avLst>
                <a:gd name="adj1" fmla="val 90399"/>
                <a:gd name="adj2" fmla="val 50000"/>
              </a:avLst>
            </a:prstGeom>
            <a:noFill/>
            <a:ln w="9525">
              <a:solidFill>
                <a:schemeClr val="tx1"/>
              </a:solidFill>
              <a:round/>
              <a:headEnd/>
              <a:tailEnd/>
            </a:ln>
            <a:effectLst/>
          </p:spPr>
          <p:txBody>
            <a:bodyPr wrap="none" anchor="ctr"/>
            <a:lstStyle/>
            <a:p>
              <a:endParaRPr lang="id-ID"/>
            </a:p>
          </p:txBody>
        </p:sp>
        <p:sp>
          <p:nvSpPr>
            <p:cNvPr id="16419" name="Text Box 35"/>
            <p:cNvSpPr txBox="1">
              <a:spLocks noChangeArrowheads="1"/>
            </p:cNvSpPr>
            <p:nvPr/>
          </p:nvSpPr>
          <p:spPr bwMode="auto">
            <a:xfrm>
              <a:off x="3832" y="3014"/>
              <a:ext cx="2094" cy="212"/>
            </a:xfrm>
            <a:prstGeom prst="rect">
              <a:avLst/>
            </a:prstGeom>
            <a:noFill/>
            <a:ln w="9525">
              <a:noFill/>
              <a:miter lim="800000"/>
              <a:headEnd/>
              <a:tailEnd/>
            </a:ln>
            <a:effectLst/>
          </p:spPr>
          <p:txBody>
            <a:bodyPr wrap="none">
              <a:spAutoFit/>
            </a:bodyPr>
            <a:lstStyle/>
            <a:p>
              <a:r>
                <a:rPr lang="nl-NL" sz="1600"/>
                <a:t>{k(H</a:t>
              </a:r>
              <a:r>
                <a:rPr lang="nl-NL" sz="1600" baseline="-25000"/>
                <a:t>3</a:t>
              </a:r>
              <a:r>
                <a:rPr lang="nl-NL" sz="1600"/>
                <a:t>O</a:t>
              </a:r>
              <a:r>
                <a:rPr lang="nl-NL" sz="1600" baseline="30000"/>
                <a:t>+</a:t>
              </a:r>
              <a:r>
                <a:rPr lang="nl-NL" sz="1600"/>
                <a:t>)[H</a:t>
              </a:r>
              <a:r>
                <a:rPr lang="nl-NL" sz="1600" baseline="-25000"/>
                <a:t>3</a:t>
              </a:r>
              <a:r>
                <a:rPr lang="nl-NL" sz="1600"/>
                <a:t>O</a:t>
              </a:r>
              <a:r>
                <a:rPr lang="nl-NL" sz="1600" baseline="30000"/>
                <a:t>+</a:t>
              </a:r>
              <a:r>
                <a:rPr lang="nl-NL" sz="1600"/>
                <a:t>] + k(H</a:t>
              </a:r>
              <a:r>
                <a:rPr lang="nl-NL" sz="1600" baseline="-25000"/>
                <a:t>2</a:t>
              </a:r>
              <a:r>
                <a:rPr lang="nl-NL" sz="1600"/>
                <a:t>O)[H</a:t>
              </a:r>
              <a:r>
                <a:rPr lang="nl-NL" sz="1600" baseline="-25000"/>
                <a:t>2</a:t>
              </a:r>
              <a:r>
                <a:rPr lang="nl-NL" sz="1600"/>
                <a:t>O]}[</a:t>
              </a:r>
              <a:r>
                <a:rPr lang="nl-NL" sz="1600" b="1"/>
                <a:t>III</a:t>
              </a:r>
              <a:r>
                <a:rPr lang="nl-NL" sz="1600"/>
                <a:t>]</a:t>
              </a:r>
              <a:endParaRPr lang="nl-NL" sz="1800"/>
            </a:p>
          </p:txBody>
        </p:sp>
        <p:sp>
          <p:nvSpPr>
            <p:cNvPr id="16420" name="Line 36"/>
            <p:cNvSpPr>
              <a:spLocks noChangeShapeType="1"/>
            </p:cNvSpPr>
            <p:nvPr/>
          </p:nvSpPr>
          <p:spPr bwMode="auto">
            <a:xfrm>
              <a:off x="4147" y="2601"/>
              <a:ext cx="1179" cy="0"/>
            </a:xfrm>
            <a:prstGeom prst="line">
              <a:avLst/>
            </a:prstGeom>
            <a:noFill/>
            <a:ln w="19050">
              <a:solidFill>
                <a:schemeClr val="accent1"/>
              </a:solidFill>
              <a:prstDash val="dash"/>
              <a:round/>
              <a:headEnd/>
              <a:tailEnd/>
            </a:ln>
            <a:effectLst/>
          </p:spPr>
          <p:txBody>
            <a:bodyPr/>
            <a:lstStyle/>
            <a:p>
              <a:endParaRPr lang="id-ID"/>
            </a:p>
          </p:txBody>
        </p:sp>
        <p:sp>
          <p:nvSpPr>
            <p:cNvPr id="16421" name="Freeform 37"/>
            <p:cNvSpPr>
              <a:spLocks/>
            </p:cNvSpPr>
            <p:nvPr/>
          </p:nvSpPr>
          <p:spPr bwMode="auto">
            <a:xfrm>
              <a:off x="4600" y="2420"/>
              <a:ext cx="45" cy="181"/>
            </a:xfrm>
            <a:custGeom>
              <a:avLst/>
              <a:gdLst/>
              <a:ahLst/>
              <a:cxnLst>
                <a:cxn ang="0">
                  <a:pos x="0" y="0"/>
                </a:cxn>
                <a:cxn ang="0">
                  <a:pos x="45" y="90"/>
                </a:cxn>
                <a:cxn ang="0">
                  <a:pos x="0" y="181"/>
                </a:cxn>
              </a:cxnLst>
              <a:rect l="0" t="0" r="r" b="b"/>
              <a:pathLst>
                <a:path w="45" h="181">
                  <a:moveTo>
                    <a:pt x="0" y="0"/>
                  </a:moveTo>
                  <a:cubicBezTo>
                    <a:pt x="22" y="30"/>
                    <a:pt x="45" y="60"/>
                    <a:pt x="45" y="90"/>
                  </a:cubicBezTo>
                  <a:cubicBezTo>
                    <a:pt x="45" y="120"/>
                    <a:pt x="7" y="166"/>
                    <a:pt x="0" y="181"/>
                  </a:cubicBezTo>
                </a:path>
              </a:pathLst>
            </a:custGeom>
            <a:noFill/>
            <a:ln w="9525">
              <a:solidFill>
                <a:schemeClr val="tx1"/>
              </a:solidFill>
              <a:round/>
              <a:headEnd/>
              <a:tailEnd/>
            </a:ln>
            <a:effectLst/>
          </p:spPr>
          <p:txBody>
            <a:bodyPr/>
            <a:lstStyle/>
            <a:p>
              <a:endParaRPr lang="id-ID"/>
            </a:p>
          </p:txBody>
        </p:sp>
        <p:sp>
          <p:nvSpPr>
            <p:cNvPr id="16422" name="Text Box 38"/>
            <p:cNvSpPr txBox="1">
              <a:spLocks noChangeArrowheads="1"/>
            </p:cNvSpPr>
            <p:nvPr/>
          </p:nvSpPr>
          <p:spPr bwMode="auto">
            <a:xfrm>
              <a:off x="4613" y="2424"/>
              <a:ext cx="580" cy="212"/>
            </a:xfrm>
            <a:prstGeom prst="rect">
              <a:avLst/>
            </a:prstGeom>
            <a:noFill/>
            <a:ln w="9525">
              <a:noFill/>
              <a:miter lim="800000"/>
              <a:headEnd/>
              <a:tailEnd/>
            </a:ln>
            <a:effectLst/>
          </p:spPr>
          <p:txBody>
            <a:bodyPr wrap="none">
              <a:spAutoFit/>
            </a:bodyPr>
            <a:lstStyle/>
            <a:p>
              <a:r>
                <a:rPr lang="nl-NL" sz="1600"/>
                <a:t>k(buffer)</a:t>
              </a:r>
            </a:p>
          </p:txBody>
        </p:sp>
        <p:sp>
          <p:nvSpPr>
            <p:cNvPr id="16424" name="Line 40"/>
            <p:cNvSpPr>
              <a:spLocks noChangeShapeType="1"/>
            </p:cNvSpPr>
            <p:nvPr/>
          </p:nvSpPr>
          <p:spPr bwMode="auto">
            <a:xfrm>
              <a:off x="4704" y="3480"/>
              <a:ext cx="336" cy="0"/>
            </a:xfrm>
            <a:prstGeom prst="line">
              <a:avLst/>
            </a:prstGeom>
            <a:noFill/>
            <a:ln w="9525">
              <a:solidFill>
                <a:schemeClr val="tx1"/>
              </a:solidFill>
              <a:round/>
              <a:headEnd/>
              <a:tailEnd type="triangle" w="med" len="med"/>
            </a:ln>
            <a:effectLst/>
          </p:spPr>
          <p:txBody>
            <a:bodyPr wrap="none" anchor="ctr"/>
            <a:lstStyle/>
            <a:p>
              <a:endParaRPr lang="id-ID"/>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996950" y="2597150"/>
            <a:ext cx="6845300" cy="1054100"/>
          </a:xfrm>
          <a:prstGeom prst="rect">
            <a:avLst/>
          </a:prstGeom>
          <a:solidFill>
            <a:srgbClr val="FFFF99">
              <a:alpha val="50000"/>
            </a:srgbClr>
          </a:solidFill>
          <a:ln w="12700">
            <a:solidFill>
              <a:schemeClr val="tx1"/>
            </a:solidFill>
            <a:miter lim="800000"/>
            <a:headEnd/>
            <a:tailEnd/>
          </a:ln>
          <a:effectLst/>
        </p:spPr>
        <p:txBody>
          <a:bodyPr wrap="none" anchor="ctr"/>
          <a:lstStyle/>
          <a:p>
            <a:endParaRPr lang="id-ID"/>
          </a:p>
        </p:txBody>
      </p:sp>
      <p:sp>
        <p:nvSpPr>
          <p:cNvPr id="3075" name="Rectangle 3"/>
          <p:cNvSpPr>
            <a:spLocks noChangeArrowheads="1"/>
          </p:cNvSpPr>
          <p:nvPr/>
        </p:nvSpPr>
        <p:spPr bwMode="auto">
          <a:xfrm>
            <a:off x="1847850" y="2779713"/>
            <a:ext cx="4899025" cy="701675"/>
          </a:xfrm>
          <a:prstGeom prst="rect">
            <a:avLst/>
          </a:prstGeom>
          <a:noFill/>
          <a:ln w="9525">
            <a:noFill/>
            <a:miter lim="800000"/>
            <a:headEnd/>
            <a:tailEnd/>
          </a:ln>
          <a:effectLst/>
        </p:spPr>
        <p:txBody>
          <a:bodyPr wrap="none" lIns="92075" tIns="46038" rIns="92075" bIns="46038">
            <a:spAutoFit/>
          </a:bodyPr>
          <a:lstStyle/>
          <a:p>
            <a:r>
              <a:rPr lang="en-US" sz="4000">
                <a:effectLst>
                  <a:outerShdw blurRad="38100" dist="38100" dir="2700000" algn="tl">
                    <a:srgbClr val="C0C0C0"/>
                  </a:outerShdw>
                </a:effectLst>
              </a:rPr>
              <a:t>NUCLEOPHILICITY</a:t>
            </a:r>
          </a:p>
        </p:txBody>
      </p:sp>
      <p:sp>
        <p:nvSpPr>
          <p:cNvPr id="3076" name="Rectangle 4"/>
          <p:cNvSpPr>
            <a:spLocks noChangeArrowheads="1"/>
          </p:cNvSpPr>
          <p:nvPr/>
        </p:nvSpPr>
        <p:spPr bwMode="auto">
          <a:xfrm>
            <a:off x="1965325" y="4983163"/>
            <a:ext cx="5114925" cy="396875"/>
          </a:xfrm>
          <a:prstGeom prst="rect">
            <a:avLst/>
          </a:prstGeom>
          <a:noFill/>
          <a:ln w="9525">
            <a:noFill/>
            <a:miter lim="800000"/>
            <a:headEnd/>
            <a:tailEnd/>
          </a:ln>
          <a:effectLst/>
        </p:spPr>
        <p:txBody>
          <a:bodyPr wrap="none" lIns="92075" tIns="46038" rIns="92075" bIns="46038">
            <a:spAutoFit/>
          </a:bodyPr>
          <a:lstStyle/>
          <a:p>
            <a:r>
              <a:rPr lang="en-US"/>
              <a:t>WHAT MAKES A GOOD NUCLEOPHILE?</a:t>
            </a:r>
          </a:p>
        </p:txBody>
      </p:sp>
      <p:sp>
        <p:nvSpPr>
          <p:cNvPr id="3077" name="Rectangle 5"/>
          <p:cNvSpPr>
            <a:spLocks noChangeArrowheads="1"/>
          </p:cNvSpPr>
          <p:nvPr/>
        </p:nvSpPr>
        <p:spPr bwMode="auto">
          <a:xfrm>
            <a:off x="1965325" y="4297363"/>
            <a:ext cx="4937125" cy="396875"/>
          </a:xfrm>
          <a:prstGeom prst="rect">
            <a:avLst/>
          </a:prstGeom>
          <a:noFill/>
          <a:ln w="9525">
            <a:noFill/>
            <a:miter lim="800000"/>
            <a:headEnd/>
            <a:tailEnd/>
          </a:ln>
          <a:effectLst/>
        </p:spPr>
        <p:txBody>
          <a:bodyPr wrap="none" lIns="92075" tIns="46038" rIns="92075" bIns="46038">
            <a:spAutoFit/>
          </a:bodyPr>
          <a:lstStyle/>
          <a:p>
            <a:r>
              <a:rPr lang="en-US"/>
              <a:t>WHAT IS A NUCLEOPHILE ?  A BASE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63550" y="2597150"/>
            <a:ext cx="2654300" cy="673100"/>
          </a:xfrm>
          <a:prstGeom prst="rect">
            <a:avLst/>
          </a:prstGeom>
          <a:solidFill>
            <a:schemeClr val="hlink">
              <a:alpha val="50000"/>
            </a:schemeClr>
          </a:solidFill>
          <a:ln w="12700">
            <a:solidFill>
              <a:schemeClr val="tx1"/>
            </a:solidFill>
            <a:miter lim="800000"/>
            <a:headEnd/>
            <a:tailEnd/>
          </a:ln>
          <a:effectLst/>
        </p:spPr>
        <p:txBody>
          <a:bodyPr wrap="none" anchor="ctr"/>
          <a:lstStyle/>
          <a:p>
            <a:endParaRPr lang="id-ID"/>
          </a:p>
        </p:txBody>
      </p:sp>
      <p:sp>
        <p:nvSpPr>
          <p:cNvPr id="5123" name="Rectangle 3"/>
          <p:cNvSpPr>
            <a:spLocks noChangeArrowheads="1"/>
          </p:cNvSpPr>
          <p:nvPr/>
        </p:nvSpPr>
        <p:spPr bwMode="auto">
          <a:xfrm>
            <a:off x="463550" y="1454150"/>
            <a:ext cx="2654300" cy="749300"/>
          </a:xfrm>
          <a:prstGeom prst="rect">
            <a:avLst/>
          </a:prstGeom>
          <a:solidFill>
            <a:srgbClr val="FFFFCC">
              <a:alpha val="50000"/>
            </a:srgbClr>
          </a:solidFill>
          <a:ln w="12700">
            <a:solidFill>
              <a:schemeClr val="tx1"/>
            </a:solidFill>
            <a:miter lim="800000"/>
            <a:headEnd/>
            <a:tailEnd/>
          </a:ln>
          <a:effectLst/>
        </p:spPr>
        <p:txBody>
          <a:bodyPr wrap="none" anchor="ctr"/>
          <a:lstStyle/>
          <a:p>
            <a:endParaRPr lang="id-ID"/>
          </a:p>
        </p:txBody>
      </p:sp>
      <p:sp>
        <p:nvSpPr>
          <p:cNvPr id="5124" name="Rectangle 4"/>
          <p:cNvSpPr>
            <a:spLocks noChangeArrowheads="1"/>
          </p:cNvSpPr>
          <p:nvPr/>
        </p:nvSpPr>
        <p:spPr bwMode="auto">
          <a:xfrm>
            <a:off x="600075" y="1601788"/>
            <a:ext cx="2387600" cy="457200"/>
          </a:xfrm>
          <a:prstGeom prst="rect">
            <a:avLst/>
          </a:prstGeom>
          <a:noFill/>
          <a:ln w="9525">
            <a:noFill/>
            <a:miter lim="800000"/>
            <a:headEnd/>
            <a:tailEnd/>
          </a:ln>
          <a:effectLst/>
        </p:spPr>
        <p:txBody>
          <a:bodyPr wrap="none" lIns="92075" tIns="46038" rIns="92075" bIns="46038">
            <a:spAutoFit/>
          </a:bodyPr>
          <a:lstStyle/>
          <a:p>
            <a:r>
              <a:rPr lang="en-US" sz="2400"/>
              <a:t>Nucleophilicity</a:t>
            </a:r>
          </a:p>
        </p:txBody>
      </p:sp>
      <p:sp>
        <p:nvSpPr>
          <p:cNvPr id="5125" name="Rectangle 5"/>
          <p:cNvSpPr>
            <a:spLocks noChangeArrowheads="1"/>
          </p:cNvSpPr>
          <p:nvPr/>
        </p:nvSpPr>
        <p:spPr bwMode="auto">
          <a:xfrm>
            <a:off x="1127125" y="2727325"/>
            <a:ext cx="1368425" cy="457200"/>
          </a:xfrm>
          <a:prstGeom prst="rect">
            <a:avLst/>
          </a:prstGeom>
          <a:noFill/>
          <a:ln w="9525">
            <a:noFill/>
            <a:miter lim="800000"/>
            <a:headEnd/>
            <a:tailEnd/>
          </a:ln>
          <a:effectLst/>
        </p:spPr>
        <p:txBody>
          <a:bodyPr wrap="none" lIns="92075" tIns="46038" rIns="92075" bIns="46038">
            <a:spAutoFit/>
          </a:bodyPr>
          <a:lstStyle/>
          <a:p>
            <a:r>
              <a:rPr lang="en-US" sz="2400"/>
              <a:t>Basicity</a:t>
            </a:r>
          </a:p>
        </p:txBody>
      </p:sp>
      <p:sp>
        <p:nvSpPr>
          <p:cNvPr id="5126" name="Rectangle 6"/>
          <p:cNvSpPr>
            <a:spLocks noChangeArrowheads="1"/>
          </p:cNvSpPr>
          <p:nvPr/>
        </p:nvSpPr>
        <p:spPr bwMode="auto">
          <a:xfrm>
            <a:off x="1355725" y="274638"/>
            <a:ext cx="5938838" cy="579437"/>
          </a:xfrm>
          <a:prstGeom prst="rect">
            <a:avLst/>
          </a:prstGeom>
          <a:noFill/>
          <a:ln w="9525">
            <a:noFill/>
            <a:miter lim="800000"/>
            <a:headEnd/>
            <a:tailEnd/>
          </a:ln>
          <a:effectLst/>
        </p:spPr>
        <p:txBody>
          <a:bodyPr wrap="none" lIns="92075" tIns="46038" rIns="92075" bIns="46038">
            <a:spAutoFit/>
          </a:bodyPr>
          <a:lstStyle/>
          <a:p>
            <a:r>
              <a:rPr lang="en-US" sz="3200">
                <a:solidFill>
                  <a:srgbClr val="009900"/>
                </a:solidFill>
                <a:effectLst>
                  <a:outerShdw blurRad="38100" dist="38100" dir="2700000" algn="tl">
                    <a:srgbClr val="C0C0C0"/>
                  </a:outerShdw>
                </a:effectLst>
              </a:rPr>
              <a:t>NUCLEOPHILES AND BASES</a:t>
            </a:r>
          </a:p>
        </p:txBody>
      </p:sp>
      <p:sp>
        <p:nvSpPr>
          <p:cNvPr id="5127" name="Rectangle 7"/>
          <p:cNvSpPr>
            <a:spLocks noChangeArrowheads="1"/>
          </p:cNvSpPr>
          <p:nvPr/>
        </p:nvSpPr>
        <p:spPr bwMode="auto">
          <a:xfrm>
            <a:off x="898525" y="3946525"/>
            <a:ext cx="6653213" cy="822325"/>
          </a:xfrm>
          <a:prstGeom prst="rect">
            <a:avLst/>
          </a:prstGeom>
          <a:noFill/>
          <a:ln w="9525">
            <a:noFill/>
            <a:miter lim="800000"/>
            <a:headEnd/>
            <a:tailEnd/>
          </a:ln>
          <a:effectLst/>
        </p:spPr>
        <p:txBody>
          <a:bodyPr wrap="none" lIns="92075" tIns="46038" rIns="92075" bIns="46038">
            <a:spAutoFit/>
          </a:bodyPr>
          <a:lstStyle/>
          <a:p>
            <a:r>
              <a:rPr lang="en-US" sz="2400">
                <a:solidFill>
                  <a:schemeClr val="accent2"/>
                </a:solidFill>
              </a:rPr>
              <a:t>All nucleophiles are bases …... </a:t>
            </a:r>
          </a:p>
          <a:p>
            <a:r>
              <a:rPr lang="en-US" sz="2400">
                <a:solidFill>
                  <a:schemeClr val="accent2"/>
                </a:solidFill>
              </a:rPr>
              <a:t>                         and all bases are nucleophiles.</a:t>
            </a:r>
          </a:p>
        </p:txBody>
      </p:sp>
      <p:sp>
        <p:nvSpPr>
          <p:cNvPr id="5128" name="Rectangle 8"/>
          <p:cNvSpPr>
            <a:spLocks noChangeArrowheads="1"/>
          </p:cNvSpPr>
          <p:nvPr/>
        </p:nvSpPr>
        <p:spPr bwMode="auto">
          <a:xfrm>
            <a:off x="1965325" y="868363"/>
            <a:ext cx="4500563" cy="396875"/>
          </a:xfrm>
          <a:prstGeom prst="rect">
            <a:avLst/>
          </a:prstGeom>
          <a:noFill/>
          <a:ln w="9525">
            <a:noFill/>
            <a:miter lim="800000"/>
            <a:headEnd/>
            <a:tailEnd/>
          </a:ln>
          <a:effectLst/>
        </p:spPr>
        <p:txBody>
          <a:bodyPr wrap="none" lIns="92075" tIns="46038" rIns="92075" bIns="46038">
            <a:spAutoFit/>
          </a:bodyPr>
          <a:lstStyle/>
          <a:p>
            <a:r>
              <a:rPr lang="en-US">
                <a:solidFill>
                  <a:srgbClr val="009900"/>
                </a:solidFill>
              </a:rPr>
              <a:t>THE FUNDAMENTAL DISTINCTION</a:t>
            </a:r>
          </a:p>
        </p:txBody>
      </p:sp>
      <p:sp>
        <p:nvSpPr>
          <p:cNvPr id="5129" name="Rectangle 9"/>
          <p:cNvSpPr>
            <a:spLocks noChangeArrowheads="1"/>
          </p:cNvSpPr>
          <p:nvPr/>
        </p:nvSpPr>
        <p:spPr bwMode="auto">
          <a:xfrm>
            <a:off x="3108325" y="5318125"/>
            <a:ext cx="5395913" cy="822325"/>
          </a:xfrm>
          <a:prstGeom prst="rect">
            <a:avLst/>
          </a:prstGeom>
          <a:noFill/>
          <a:ln w="9525">
            <a:noFill/>
            <a:miter lim="800000"/>
            <a:headEnd/>
            <a:tailEnd/>
          </a:ln>
          <a:effectLst/>
        </p:spPr>
        <p:txBody>
          <a:bodyPr wrap="none" lIns="92075" tIns="46038" rIns="92075" bIns="46038">
            <a:spAutoFit/>
          </a:bodyPr>
          <a:lstStyle/>
          <a:p>
            <a:r>
              <a:rPr lang="en-US" sz="2400">
                <a:solidFill>
                  <a:srgbClr val="FF0033"/>
                </a:solidFill>
              </a:rPr>
              <a:t>A good base is not necessarily </a:t>
            </a:r>
          </a:p>
          <a:p>
            <a:r>
              <a:rPr lang="en-US" sz="2400">
                <a:solidFill>
                  <a:srgbClr val="FF0033"/>
                </a:solidFill>
              </a:rPr>
              <a:t>a good nucleophile, and vice versa.</a:t>
            </a:r>
          </a:p>
        </p:txBody>
      </p:sp>
      <p:sp>
        <p:nvSpPr>
          <p:cNvPr id="5130" name="Rectangle 10"/>
          <p:cNvSpPr>
            <a:spLocks noChangeArrowheads="1"/>
          </p:cNvSpPr>
          <p:nvPr/>
        </p:nvSpPr>
        <p:spPr bwMode="auto">
          <a:xfrm>
            <a:off x="746125" y="5456238"/>
            <a:ext cx="2244725" cy="519112"/>
          </a:xfrm>
          <a:prstGeom prst="rect">
            <a:avLst/>
          </a:prstGeom>
          <a:noFill/>
          <a:ln w="9525">
            <a:noFill/>
            <a:miter lim="800000"/>
            <a:headEnd/>
            <a:tailEnd/>
          </a:ln>
          <a:effectLst/>
        </p:spPr>
        <p:txBody>
          <a:bodyPr wrap="none" lIns="92075" tIns="46038" rIns="92075" bIns="46038">
            <a:spAutoFit/>
          </a:bodyPr>
          <a:lstStyle/>
          <a:p>
            <a:r>
              <a:rPr lang="en-US" sz="2800"/>
              <a:t>HOWEVER :</a:t>
            </a:r>
          </a:p>
        </p:txBody>
      </p:sp>
      <p:sp>
        <p:nvSpPr>
          <p:cNvPr id="5131" name="Rectangle 11"/>
          <p:cNvSpPr>
            <a:spLocks noChangeArrowheads="1"/>
          </p:cNvSpPr>
          <p:nvPr/>
        </p:nvSpPr>
        <p:spPr bwMode="auto">
          <a:xfrm>
            <a:off x="3565525" y="1584325"/>
            <a:ext cx="4103688" cy="457200"/>
          </a:xfrm>
          <a:prstGeom prst="rect">
            <a:avLst/>
          </a:prstGeom>
          <a:noFill/>
          <a:ln w="9525">
            <a:noFill/>
            <a:miter lim="800000"/>
            <a:headEnd/>
            <a:tailEnd/>
          </a:ln>
          <a:effectLst/>
        </p:spPr>
        <p:txBody>
          <a:bodyPr wrap="none" lIns="92075" tIns="46038" rIns="92075" bIns="46038">
            <a:spAutoFit/>
          </a:bodyPr>
          <a:lstStyle/>
          <a:p>
            <a:r>
              <a:rPr lang="en-US" sz="2400"/>
              <a:t>kinetic (or rate) parameter</a:t>
            </a:r>
          </a:p>
        </p:txBody>
      </p:sp>
      <p:sp>
        <p:nvSpPr>
          <p:cNvPr id="5132" name="Rectangle 12"/>
          <p:cNvSpPr>
            <a:spLocks noChangeArrowheads="1"/>
          </p:cNvSpPr>
          <p:nvPr/>
        </p:nvSpPr>
        <p:spPr bwMode="auto">
          <a:xfrm>
            <a:off x="3565525" y="2727325"/>
            <a:ext cx="4924425" cy="822325"/>
          </a:xfrm>
          <a:prstGeom prst="rect">
            <a:avLst/>
          </a:prstGeom>
          <a:noFill/>
          <a:ln w="9525">
            <a:noFill/>
            <a:miter lim="800000"/>
            <a:headEnd/>
            <a:tailEnd/>
          </a:ln>
          <a:effectLst/>
        </p:spPr>
        <p:txBody>
          <a:bodyPr wrap="none" lIns="92075" tIns="46038" rIns="92075" bIns="46038">
            <a:spAutoFit/>
          </a:bodyPr>
          <a:lstStyle/>
          <a:p>
            <a:r>
              <a:rPr lang="en-US" sz="2400"/>
              <a:t>thermodynamic (or equilibrium) </a:t>
            </a:r>
          </a:p>
          <a:p>
            <a:r>
              <a:rPr lang="en-US" sz="2400"/>
              <a:t>parameter.</a:t>
            </a:r>
          </a:p>
        </p:txBody>
      </p:sp>
      <p:sp>
        <p:nvSpPr>
          <p:cNvPr id="5133" name="Rectangle 13"/>
          <p:cNvSpPr>
            <a:spLocks noChangeArrowheads="1"/>
          </p:cNvSpPr>
          <p:nvPr/>
        </p:nvSpPr>
        <p:spPr bwMode="auto">
          <a:xfrm>
            <a:off x="844550" y="3816350"/>
            <a:ext cx="6845300" cy="1130300"/>
          </a:xfrm>
          <a:prstGeom prst="rect">
            <a:avLst/>
          </a:prstGeom>
          <a:noFill/>
          <a:ln w="12700">
            <a:solidFill>
              <a:schemeClr val="tx1"/>
            </a:solidFill>
            <a:miter lim="800000"/>
            <a:headEnd/>
            <a:tailEnd/>
          </a:ln>
          <a:effectLst/>
        </p:spPr>
        <p:txBody>
          <a:bodyPr wrap="none" anchor="ctr"/>
          <a:lstStyle/>
          <a:p>
            <a:endParaRPr lang="id-ID"/>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49250" y="4883150"/>
            <a:ext cx="3568700" cy="1511300"/>
          </a:xfrm>
          <a:prstGeom prst="rect">
            <a:avLst/>
          </a:prstGeom>
          <a:solidFill>
            <a:schemeClr val="hlink">
              <a:alpha val="50000"/>
            </a:schemeClr>
          </a:solidFill>
          <a:ln w="12700">
            <a:solidFill>
              <a:schemeClr val="tx1"/>
            </a:solidFill>
            <a:miter lim="800000"/>
            <a:headEnd/>
            <a:tailEnd/>
          </a:ln>
          <a:effectLst/>
        </p:spPr>
        <p:txBody>
          <a:bodyPr wrap="none" anchor="ctr"/>
          <a:lstStyle/>
          <a:p>
            <a:endParaRPr lang="id-ID"/>
          </a:p>
        </p:txBody>
      </p:sp>
      <p:sp>
        <p:nvSpPr>
          <p:cNvPr id="7171" name="Rectangle 3"/>
          <p:cNvSpPr>
            <a:spLocks noChangeArrowheads="1"/>
          </p:cNvSpPr>
          <p:nvPr/>
        </p:nvSpPr>
        <p:spPr bwMode="auto">
          <a:xfrm>
            <a:off x="273050" y="1530350"/>
            <a:ext cx="3187700" cy="2349500"/>
          </a:xfrm>
          <a:prstGeom prst="rect">
            <a:avLst/>
          </a:prstGeom>
          <a:solidFill>
            <a:srgbClr val="FFFFCC">
              <a:alpha val="50000"/>
            </a:srgbClr>
          </a:solidFill>
          <a:ln w="12700">
            <a:solidFill>
              <a:schemeClr val="tx1"/>
            </a:solidFill>
            <a:miter lim="800000"/>
            <a:headEnd/>
            <a:tailEnd/>
          </a:ln>
          <a:effectLst/>
        </p:spPr>
        <p:txBody>
          <a:bodyPr wrap="none" anchor="ctr"/>
          <a:lstStyle/>
          <a:p>
            <a:endParaRPr lang="id-ID"/>
          </a:p>
        </p:txBody>
      </p:sp>
      <p:sp>
        <p:nvSpPr>
          <p:cNvPr id="7172" name="Rectangle 4"/>
          <p:cNvSpPr>
            <a:spLocks noChangeArrowheads="1"/>
          </p:cNvSpPr>
          <p:nvPr/>
        </p:nvSpPr>
        <p:spPr bwMode="auto">
          <a:xfrm>
            <a:off x="1127125" y="122238"/>
            <a:ext cx="6391275" cy="579437"/>
          </a:xfrm>
          <a:prstGeom prst="rect">
            <a:avLst/>
          </a:prstGeom>
          <a:noFill/>
          <a:ln w="9525">
            <a:noFill/>
            <a:miter lim="800000"/>
            <a:headEnd/>
            <a:tailEnd/>
          </a:ln>
          <a:effectLst/>
        </p:spPr>
        <p:txBody>
          <a:bodyPr wrap="none" lIns="92075" tIns="46038" rIns="92075" bIns="46038">
            <a:spAutoFit/>
          </a:bodyPr>
          <a:lstStyle/>
          <a:p>
            <a:r>
              <a:rPr lang="en-US" sz="3200">
                <a:solidFill>
                  <a:srgbClr val="009900"/>
                </a:solidFill>
                <a:effectLst>
                  <a:outerShdw blurRad="38100" dist="38100" dir="2700000" algn="tl">
                    <a:srgbClr val="C0C0C0"/>
                  </a:outerShdw>
                </a:effectLst>
              </a:rPr>
              <a:t>NUCLEOPHILE  VERSUS  BASE</a:t>
            </a:r>
          </a:p>
        </p:txBody>
      </p:sp>
      <p:sp>
        <p:nvSpPr>
          <p:cNvPr id="7173" name="Line 5"/>
          <p:cNvSpPr>
            <a:spLocks noChangeShapeType="1"/>
          </p:cNvSpPr>
          <p:nvPr/>
        </p:nvSpPr>
        <p:spPr bwMode="auto">
          <a:xfrm flipV="1">
            <a:off x="4778375" y="1333500"/>
            <a:ext cx="1295400" cy="1219200"/>
          </a:xfrm>
          <a:prstGeom prst="line">
            <a:avLst/>
          </a:prstGeom>
          <a:noFill/>
          <a:ln w="12700">
            <a:solidFill>
              <a:schemeClr val="tx1"/>
            </a:solidFill>
            <a:round/>
            <a:headEnd type="stealth" w="med" len="lg"/>
            <a:tailEnd type="none" w="sm" len="sm"/>
          </a:ln>
          <a:effectLst/>
        </p:spPr>
        <p:txBody>
          <a:bodyPr/>
          <a:lstStyle/>
          <a:p>
            <a:endParaRPr lang="id-ID"/>
          </a:p>
        </p:txBody>
      </p:sp>
      <p:sp>
        <p:nvSpPr>
          <p:cNvPr id="7174" name="Line 6"/>
          <p:cNvSpPr>
            <a:spLocks noChangeShapeType="1"/>
          </p:cNvSpPr>
          <p:nvPr/>
        </p:nvSpPr>
        <p:spPr bwMode="auto">
          <a:xfrm flipV="1">
            <a:off x="5845175" y="4724400"/>
            <a:ext cx="685800" cy="533400"/>
          </a:xfrm>
          <a:prstGeom prst="line">
            <a:avLst/>
          </a:prstGeom>
          <a:noFill/>
          <a:ln w="12700">
            <a:solidFill>
              <a:schemeClr val="tx1"/>
            </a:solidFill>
            <a:round/>
            <a:headEnd type="stealth" w="med" len="lg"/>
            <a:tailEnd type="none" w="sm" len="sm"/>
          </a:ln>
          <a:effectLst/>
        </p:spPr>
        <p:txBody>
          <a:bodyPr/>
          <a:lstStyle/>
          <a:p>
            <a:endParaRPr lang="id-ID"/>
          </a:p>
        </p:txBody>
      </p:sp>
      <p:sp>
        <p:nvSpPr>
          <p:cNvPr id="7175" name="Rectangle 7"/>
          <p:cNvSpPr>
            <a:spLocks noChangeArrowheads="1"/>
          </p:cNvSpPr>
          <p:nvPr/>
        </p:nvSpPr>
        <p:spPr bwMode="auto">
          <a:xfrm>
            <a:off x="6038850" y="1020763"/>
            <a:ext cx="1981200" cy="701675"/>
          </a:xfrm>
          <a:prstGeom prst="rect">
            <a:avLst/>
          </a:prstGeom>
          <a:noFill/>
          <a:ln w="9525">
            <a:noFill/>
            <a:miter lim="800000"/>
            <a:headEnd/>
            <a:tailEnd/>
          </a:ln>
          <a:effectLst/>
        </p:spPr>
        <p:txBody>
          <a:bodyPr wrap="none" lIns="92075" tIns="46038" rIns="92075" bIns="46038">
            <a:spAutoFit/>
          </a:bodyPr>
          <a:lstStyle/>
          <a:p>
            <a:r>
              <a:rPr lang="en-US"/>
              <a:t>Nu2 is a better</a:t>
            </a:r>
          </a:p>
          <a:p>
            <a:r>
              <a:rPr lang="en-US"/>
              <a:t>nucleophile</a:t>
            </a:r>
          </a:p>
        </p:txBody>
      </p:sp>
      <p:sp>
        <p:nvSpPr>
          <p:cNvPr id="7176" name="Rectangle 8"/>
          <p:cNvSpPr>
            <a:spLocks noChangeArrowheads="1"/>
          </p:cNvSpPr>
          <p:nvPr/>
        </p:nvSpPr>
        <p:spPr bwMode="auto">
          <a:xfrm>
            <a:off x="6591300" y="4449763"/>
            <a:ext cx="1597025" cy="701675"/>
          </a:xfrm>
          <a:prstGeom prst="rect">
            <a:avLst/>
          </a:prstGeom>
          <a:noFill/>
          <a:ln w="9525">
            <a:noFill/>
            <a:miter lim="800000"/>
            <a:headEnd/>
            <a:tailEnd/>
          </a:ln>
          <a:effectLst/>
        </p:spPr>
        <p:txBody>
          <a:bodyPr wrap="none" lIns="92075" tIns="46038" rIns="92075" bIns="46038">
            <a:spAutoFit/>
          </a:bodyPr>
          <a:lstStyle/>
          <a:p>
            <a:r>
              <a:rPr lang="en-US"/>
              <a:t>Nu1 is a </a:t>
            </a:r>
          </a:p>
          <a:p>
            <a:r>
              <a:rPr lang="en-US"/>
              <a:t>better base</a:t>
            </a:r>
          </a:p>
        </p:txBody>
      </p:sp>
      <p:sp>
        <p:nvSpPr>
          <p:cNvPr id="7177" name="Rectangle 9"/>
          <p:cNvSpPr>
            <a:spLocks noChangeArrowheads="1"/>
          </p:cNvSpPr>
          <p:nvPr/>
        </p:nvSpPr>
        <p:spPr bwMode="auto">
          <a:xfrm>
            <a:off x="6191250" y="1706563"/>
            <a:ext cx="2266950" cy="396875"/>
          </a:xfrm>
          <a:prstGeom prst="rect">
            <a:avLst/>
          </a:prstGeom>
          <a:noFill/>
          <a:ln w="9525">
            <a:noFill/>
            <a:miter lim="800000"/>
            <a:headEnd/>
            <a:tailEnd/>
          </a:ln>
          <a:effectLst/>
        </p:spPr>
        <p:txBody>
          <a:bodyPr wrap="none" lIns="92075" tIns="46038" rIns="92075" bIns="46038">
            <a:spAutoFit/>
          </a:bodyPr>
          <a:lstStyle/>
          <a:p>
            <a:r>
              <a:rPr lang="en-US"/>
              <a:t>( FASTER RATE )</a:t>
            </a:r>
          </a:p>
        </p:txBody>
      </p:sp>
      <p:sp>
        <p:nvSpPr>
          <p:cNvPr id="7178" name="Rectangle 10"/>
          <p:cNvSpPr>
            <a:spLocks noChangeArrowheads="1"/>
          </p:cNvSpPr>
          <p:nvPr/>
        </p:nvSpPr>
        <p:spPr bwMode="auto">
          <a:xfrm>
            <a:off x="6134100" y="5135563"/>
            <a:ext cx="2781300" cy="396875"/>
          </a:xfrm>
          <a:prstGeom prst="rect">
            <a:avLst/>
          </a:prstGeom>
          <a:noFill/>
          <a:ln w="9525">
            <a:noFill/>
            <a:miter lim="800000"/>
            <a:headEnd/>
            <a:tailEnd/>
          </a:ln>
          <a:effectLst/>
        </p:spPr>
        <p:txBody>
          <a:bodyPr wrap="none" lIns="92075" tIns="46038" rIns="92075" bIns="46038">
            <a:spAutoFit/>
          </a:bodyPr>
          <a:lstStyle/>
          <a:p>
            <a:r>
              <a:rPr lang="en-US"/>
              <a:t>( STRONGER BOND )</a:t>
            </a:r>
          </a:p>
        </p:txBody>
      </p:sp>
      <p:sp>
        <p:nvSpPr>
          <p:cNvPr id="7179" name="Rectangle 11"/>
          <p:cNvSpPr>
            <a:spLocks noChangeArrowheads="1"/>
          </p:cNvSpPr>
          <p:nvPr/>
        </p:nvSpPr>
        <p:spPr bwMode="auto">
          <a:xfrm>
            <a:off x="288925" y="1554163"/>
            <a:ext cx="3167063" cy="396875"/>
          </a:xfrm>
          <a:prstGeom prst="rect">
            <a:avLst/>
          </a:prstGeom>
          <a:noFill/>
          <a:ln w="9525">
            <a:noFill/>
            <a:miter lim="800000"/>
            <a:headEnd/>
            <a:tailEnd/>
          </a:ln>
          <a:effectLst/>
        </p:spPr>
        <p:txBody>
          <a:bodyPr wrap="none" lIns="92075" tIns="46038" rIns="92075" bIns="46038">
            <a:spAutoFit/>
          </a:bodyPr>
          <a:lstStyle/>
          <a:p>
            <a:r>
              <a:rPr lang="en-US"/>
              <a:t>Nucleophilicity = Kinetic</a:t>
            </a:r>
          </a:p>
        </p:txBody>
      </p:sp>
      <p:sp>
        <p:nvSpPr>
          <p:cNvPr id="7180" name="Rectangle 12"/>
          <p:cNvSpPr>
            <a:spLocks noChangeArrowheads="1"/>
          </p:cNvSpPr>
          <p:nvPr/>
        </p:nvSpPr>
        <p:spPr bwMode="auto">
          <a:xfrm>
            <a:off x="365125" y="4906963"/>
            <a:ext cx="3444875" cy="396875"/>
          </a:xfrm>
          <a:prstGeom prst="rect">
            <a:avLst/>
          </a:prstGeom>
          <a:noFill/>
          <a:ln w="9525">
            <a:noFill/>
            <a:miter lim="800000"/>
            <a:headEnd/>
            <a:tailEnd/>
          </a:ln>
          <a:effectLst/>
        </p:spPr>
        <p:txBody>
          <a:bodyPr wrap="none" lIns="92075" tIns="46038" rIns="92075" bIns="46038">
            <a:spAutoFit/>
          </a:bodyPr>
          <a:lstStyle/>
          <a:p>
            <a:r>
              <a:rPr lang="en-US"/>
              <a:t>Basicity = Thermodynamic</a:t>
            </a:r>
          </a:p>
        </p:txBody>
      </p:sp>
      <p:sp>
        <p:nvSpPr>
          <p:cNvPr id="7181" name="Rectangle 13"/>
          <p:cNvSpPr>
            <a:spLocks noChangeArrowheads="1"/>
          </p:cNvSpPr>
          <p:nvPr/>
        </p:nvSpPr>
        <p:spPr bwMode="auto">
          <a:xfrm>
            <a:off x="288925" y="2011363"/>
            <a:ext cx="2319338" cy="396875"/>
          </a:xfrm>
          <a:prstGeom prst="rect">
            <a:avLst/>
          </a:prstGeom>
          <a:noFill/>
          <a:ln w="9525">
            <a:noFill/>
            <a:miter lim="800000"/>
            <a:headEnd/>
            <a:tailEnd/>
          </a:ln>
          <a:effectLst/>
        </p:spPr>
        <p:txBody>
          <a:bodyPr wrap="none" lIns="92075" tIns="46038" rIns="92075" bIns="46038">
            <a:spAutoFit/>
          </a:bodyPr>
          <a:lstStyle/>
          <a:p>
            <a:r>
              <a:rPr lang="en-US"/>
              <a:t>Rate = k</a:t>
            </a:r>
            <a:r>
              <a:rPr lang="en-US" baseline="-25000"/>
              <a:t>2</a:t>
            </a:r>
            <a:r>
              <a:rPr lang="en-US"/>
              <a:t>[RX][Nu]</a:t>
            </a:r>
          </a:p>
        </p:txBody>
      </p:sp>
      <p:sp>
        <p:nvSpPr>
          <p:cNvPr id="7182" name="Rectangle 14"/>
          <p:cNvSpPr>
            <a:spLocks noChangeArrowheads="1"/>
          </p:cNvSpPr>
          <p:nvPr/>
        </p:nvSpPr>
        <p:spPr bwMode="auto">
          <a:xfrm>
            <a:off x="593725" y="5287963"/>
            <a:ext cx="1343025" cy="396875"/>
          </a:xfrm>
          <a:prstGeom prst="rect">
            <a:avLst/>
          </a:prstGeom>
          <a:noFill/>
          <a:ln w="9525">
            <a:noFill/>
            <a:miter lim="800000"/>
            <a:headEnd/>
            <a:tailEnd/>
          </a:ln>
          <a:effectLst/>
        </p:spPr>
        <p:txBody>
          <a:bodyPr wrap="none" lIns="92075" tIns="46038" rIns="92075" bIns="46038">
            <a:spAutoFit/>
          </a:bodyPr>
          <a:lstStyle/>
          <a:p>
            <a:r>
              <a:rPr lang="en-US"/>
              <a:t>B:</a:t>
            </a:r>
            <a:r>
              <a:rPr lang="en-US" sz="2800" baseline="30000"/>
              <a:t>- </a:t>
            </a:r>
            <a:r>
              <a:rPr lang="en-US"/>
              <a:t>  +   H</a:t>
            </a:r>
            <a:r>
              <a:rPr lang="en-US" baseline="30000"/>
              <a:t>+</a:t>
            </a:r>
          </a:p>
        </p:txBody>
      </p:sp>
      <p:sp>
        <p:nvSpPr>
          <p:cNvPr id="7183" name="Line 15"/>
          <p:cNvSpPr>
            <a:spLocks noChangeShapeType="1"/>
          </p:cNvSpPr>
          <p:nvPr/>
        </p:nvSpPr>
        <p:spPr bwMode="auto">
          <a:xfrm>
            <a:off x="2133600" y="5410200"/>
            <a:ext cx="533400" cy="0"/>
          </a:xfrm>
          <a:prstGeom prst="line">
            <a:avLst/>
          </a:prstGeom>
          <a:noFill/>
          <a:ln w="12700">
            <a:solidFill>
              <a:schemeClr val="tx1"/>
            </a:solidFill>
            <a:round/>
            <a:headEnd type="none" w="sm" len="sm"/>
            <a:tailEnd type="stealth" w="med" len="med"/>
          </a:ln>
          <a:effectLst/>
        </p:spPr>
        <p:txBody>
          <a:bodyPr/>
          <a:lstStyle/>
          <a:p>
            <a:endParaRPr lang="id-ID"/>
          </a:p>
        </p:txBody>
      </p:sp>
      <p:sp>
        <p:nvSpPr>
          <p:cNvPr id="7184" name="Line 16"/>
          <p:cNvSpPr>
            <a:spLocks noChangeShapeType="1"/>
          </p:cNvSpPr>
          <p:nvPr/>
        </p:nvSpPr>
        <p:spPr bwMode="auto">
          <a:xfrm flipH="1">
            <a:off x="2133600" y="5486400"/>
            <a:ext cx="533400" cy="0"/>
          </a:xfrm>
          <a:prstGeom prst="line">
            <a:avLst/>
          </a:prstGeom>
          <a:noFill/>
          <a:ln w="12700">
            <a:solidFill>
              <a:schemeClr val="tx1"/>
            </a:solidFill>
            <a:round/>
            <a:headEnd type="none" w="sm" len="sm"/>
            <a:tailEnd type="stealth" w="med" len="med"/>
          </a:ln>
          <a:effectLst/>
        </p:spPr>
        <p:txBody>
          <a:bodyPr/>
          <a:lstStyle/>
          <a:p>
            <a:endParaRPr lang="id-ID"/>
          </a:p>
        </p:txBody>
      </p:sp>
      <p:sp>
        <p:nvSpPr>
          <p:cNvPr id="7185" name="Rectangle 17"/>
          <p:cNvSpPr>
            <a:spLocks noChangeArrowheads="1"/>
          </p:cNvSpPr>
          <p:nvPr/>
        </p:nvSpPr>
        <p:spPr bwMode="auto">
          <a:xfrm>
            <a:off x="2955925" y="5287963"/>
            <a:ext cx="644525" cy="396875"/>
          </a:xfrm>
          <a:prstGeom prst="rect">
            <a:avLst/>
          </a:prstGeom>
          <a:noFill/>
          <a:ln w="9525">
            <a:noFill/>
            <a:miter lim="800000"/>
            <a:headEnd/>
            <a:tailEnd/>
          </a:ln>
          <a:effectLst/>
        </p:spPr>
        <p:txBody>
          <a:bodyPr wrap="none" lIns="92075" tIns="46038" rIns="92075" bIns="46038">
            <a:spAutoFit/>
          </a:bodyPr>
          <a:lstStyle/>
          <a:p>
            <a:r>
              <a:rPr lang="en-US"/>
              <a:t>B-H</a:t>
            </a:r>
          </a:p>
        </p:txBody>
      </p:sp>
      <p:sp>
        <p:nvSpPr>
          <p:cNvPr id="7186" name="Line 18"/>
          <p:cNvSpPr>
            <a:spLocks noChangeShapeType="1"/>
          </p:cNvSpPr>
          <p:nvPr/>
        </p:nvSpPr>
        <p:spPr bwMode="auto">
          <a:xfrm flipH="1" flipV="1">
            <a:off x="3886200" y="1143000"/>
            <a:ext cx="762000" cy="838200"/>
          </a:xfrm>
          <a:prstGeom prst="line">
            <a:avLst/>
          </a:prstGeom>
          <a:noFill/>
          <a:ln w="12700">
            <a:solidFill>
              <a:srgbClr val="CC0000"/>
            </a:solidFill>
            <a:round/>
            <a:headEnd type="stealth" w="med" len="lg"/>
            <a:tailEnd type="none" w="sm" len="sm"/>
          </a:ln>
          <a:effectLst/>
        </p:spPr>
        <p:txBody>
          <a:bodyPr/>
          <a:lstStyle/>
          <a:p>
            <a:endParaRPr lang="id-ID"/>
          </a:p>
        </p:txBody>
      </p:sp>
      <p:sp>
        <p:nvSpPr>
          <p:cNvPr id="7187" name="Rectangle 19"/>
          <p:cNvSpPr>
            <a:spLocks noChangeArrowheads="1"/>
          </p:cNvSpPr>
          <p:nvPr/>
        </p:nvSpPr>
        <p:spPr bwMode="auto">
          <a:xfrm>
            <a:off x="3260725" y="944563"/>
            <a:ext cx="681038" cy="396875"/>
          </a:xfrm>
          <a:prstGeom prst="rect">
            <a:avLst/>
          </a:prstGeom>
          <a:noFill/>
          <a:ln w="9525">
            <a:noFill/>
            <a:miter lim="800000"/>
            <a:headEnd/>
            <a:tailEnd/>
          </a:ln>
          <a:effectLst/>
        </p:spPr>
        <p:txBody>
          <a:bodyPr wrap="none" lIns="92075" tIns="46038" rIns="92075" bIns="46038">
            <a:spAutoFit/>
          </a:bodyPr>
          <a:lstStyle/>
          <a:p>
            <a:r>
              <a:rPr lang="en-US">
                <a:solidFill>
                  <a:srgbClr val="CC0000"/>
                </a:solidFill>
              </a:rPr>
              <a:t>Nu1</a:t>
            </a:r>
          </a:p>
        </p:txBody>
      </p:sp>
      <p:sp>
        <p:nvSpPr>
          <p:cNvPr id="7188" name="Line 20"/>
          <p:cNvSpPr>
            <a:spLocks noChangeShapeType="1"/>
          </p:cNvSpPr>
          <p:nvPr/>
        </p:nvSpPr>
        <p:spPr bwMode="auto">
          <a:xfrm flipV="1">
            <a:off x="4987925" y="2362200"/>
            <a:ext cx="838200" cy="228600"/>
          </a:xfrm>
          <a:prstGeom prst="line">
            <a:avLst/>
          </a:prstGeom>
          <a:noFill/>
          <a:ln w="12700">
            <a:solidFill>
              <a:schemeClr val="accent2"/>
            </a:solidFill>
            <a:round/>
            <a:headEnd type="stealth" w="med" len="lg"/>
            <a:tailEnd type="none" w="sm" len="sm"/>
          </a:ln>
          <a:effectLst/>
        </p:spPr>
        <p:txBody>
          <a:bodyPr/>
          <a:lstStyle/>
          <a:p>
            <a:endParaRPr lang="id-ID"/>
          </a:p>
        </p:txBody>
      </p:sp>
      <p:sp>
        <p:nvSpPr>
          <p:cNvPr id="7189" name="Rectangle 21"/>
          <p:cNvSpPr>
            <a:spLocks noChangeArrowheads="1"/>
          </p:cNvSpPr>
          <p:nvPr/>
        </p:nvSpPr>
        <p:spPr bwMode="auto">
          <a:xfrm>
            <a:off x="5734050" y="2163763"/>
            <a:ext cx="681038" cy="396875"/>
          </a:xfrm>
          <a:prstGeom prst="rect">
            <a:avLst/>
          </a:prstGeom>
          <a:noFill/>
          <a:ln w="9525">
            <a:noFill/>
            <a:miter lim="800000"/>
            <a:headEnd/>
            <a:tailEnd/>
          </a:ln>
          <a:effectLst/>
        </p:spPr>
        <p:txBody>
          <a:bodyPr wrap="none" lIns="92075" tIns="46038" rIns="92075" bIns="46038">
            <a:spAutoFit/>
          </a:bodyPr>
          <a:lstStyle/>
          <a:p>
            <a:r>
              <a:rPr lang="en-US">
                <a:solidFill>
                  <a:schemeClr val="accent2"/>
                </a:solidFill>
              </a:rPr>
              <a:t>Nu2</a:t>
            </a:r>
          </a:p>
        </p:txBody>
      </p:sp>
      <p:sp>
        <p:nvSpPr>
          <p:cNvPr id="7190" name="Rectangle 22"/>
          <p:cNvSpPr>
            <a:spLocks noChangeArrowheads="1"/>
          </p:cNvSpPr>
          <p:nvPr/>
        </p:nvSpPr>
        <p:spPr bwMode="auto">
          <a:xfrm>
            <a:off x="1355725" y="5592763"/>
            <a:ext cx="1890713" cy="701675"/>
          </a:xfrm>
          <a:prstGeom prst="rect">
            <a:avLst/>
          </a:prstGeom>
          <a:noFill/>
          <a:ln w="9525">
            <a:noFill/>
            <a:miter lim="800000"/>
            <a:headEnd/>
            <a:tailEnd/>
          </a:ln>
          <a:effectLst/>
        </p:spPr>
        <p:txBody>
          <a:bodyPr wrap="none" lIns="92075" tIns="46038" rIns="92075" bIns="46038">
            <a:spAutoFit/>
          </a:bodyPr>
          <a:lstStyle/>
          <a:p>
            <a:r>
              <a:rPr lang="en-US">
                <a:solidFill>
                  <a:schemeClr val="accent2"/>
                </a:solidFill>
              </a:rPr>
              <a:t>strong base</a:t>
            </a:r>
          </a:p>
          <a:p>
            <a:r>
              <a:rPr lang="en-US">
                <a:solidFill>
                  <a:schemeClr val="accent2"/>
                </a:solidFill>
              </a:rPr>
              <a:t>shifts  equilib.</a:t>
            </a:r>
          </a:p>
        </p:txBody>
      </p:sp>
      <p:sp>
        <p:nvSpPr>
          <p:cNvPr id="7191" name="Line 23"/>
          <p:cNvSpPr>
            <a:spLocks noChangeShapeType="1"/>
          </p:cNvSpPr>
          <p:nvPr/>
        </p:nvSpPr>
        <p:spPr bwMode="auto">
          <a:xfrm>
            <a:off x="3124200" y="6019800"/>
            <a:ext cx="609600" cy="0"/>
          </a:xfrm>
          <a:prstGeom prst="line">
            <a:avLst/>
          </a:prstGeom>
          <a:noFill/>
          <a:ln w="12700">
            <a:solidFill>
              <a:schemeClr val="accent2"/>
            </a:solidFill>
            <a:round/>
            <a:headEnd type="none" w="sm" len="sm"/>
            <a:tailEnd type="stealth" w="med" len="lg"/>
          </a:ln>
          <a:effectLst/>
        </p:spPr>
        <p:txBody>
          <a:bodyPr/>
          <a:lstStyle/>
          <a:p>
            <a:endParaRPr lang="id-ID"/>
          </a:p>
        </p:txBody>
      </p:sp>
      <p:sp>
        <p:nvSpPr>
          <p:cNvPr id="7192" name="Line 24"/>
          <p:cNvSpPr>
            <a:spLocks noChangeShapeType="1"/>
          </p:cNvSpPr>
          <p:nvPr/>
        </p:nvSpPr>
        <p:spPr bwMode="auto">
          <a:xfrm>
            <a:off x="1295400" y="2438400"/>
            <a:ext cx="0" cy="457200"/>
          </a:xfrm>
          <a:prstGeom prst="line">
            <a:avLst/>
          </a:prstGeom>
          <a:noFill/>
          <a:ln w="12700">
            <a:solidFill>
              <a:schemeClr val="accent2"/>
            </a:solidFill>
            <a:round/>
            <a:headEnd type="stealth" w="med" len="lg"/>
            <a:tailEnd type="none" w="sm" len="sm"/>
          </a:ln>
          <a:effectLst/>
        </p:spPr>
        <p:txBody>
          <a:bodyPr/>
          <a:lstStyle/>
          <a:p>
            <a:endParaRPr lang="id-ID"/>
          </a:p>
        </p:txBody>
      </p:sp>
      <p:sp>
        <p:nvSpPr>
          <p:cNvPr id="7193" name="Rectangle 25"/>
          <p:cNvSpPr>
            <a:spLocks noChangeArrowheads="1"/>
          </p:cNvSpPr>
          <p:nvPr/>
        </p:nvSpPr>
        <p:spPr bwMode="auto">
          <a:xfrm>
            <a:off x="593725" y="2849563"/>
            <a:ext cx="2303463" cy="1006475"/>
          </a:xfrm>
          <a:prstGeom prst="rect">
            <a:avLst/>
          </a:prstGeom>
          <a:noFill/>
          <a:ln w="9525">
            <a:noFill/>
            <a:miter lim="800000"/>
            <a:headEnd/>
            <a:tailEnd/>
          </a:ln>
          <a:effectLst/>
        </p:spPr>
        <p:txBody>
          <a:bodyPr wrap="none" lIns="92075" tIns="46038" rIns="92075" bIns="46038">
            <a:spAutoFit/>
          </a:bodyPr>
          <a:lstStyle/>
          <a:p>
            <a:r>
              <a:rPr lang="en-US">
                <a:solidFill>
                  <a:schemeClr val="accent2"/>
                </a:solidFill>
              </a:rPr>
              <a:t>good nucleophile</a:t>
            </a:r>
          </a:p>
          <a:p>
            <a:r>
              <a:rPr lang="en-US">
                <a:solidFill>
                  <a:schemeClr val="accent2"/>
                </a:solidFill>
              </a:rPr>
              <a:t>increases k</a:t>
            </a:r>
            <a:r>
              <a:rPr lang="en-US" baseline="-25000">
                <a:solidFill>
                  <a:schemeClr val="accent2"/>
                </a:solidFill>
              </a:rPr>
              <a:t>2</a:t>
            </a:r>
          </a:p>
          <a:p>
            <a:r>
              <a:rPr lang="en-US">
                <a:solidFill>
                  <a:schemeClr val="accent2"/>
                </a:solidFill>
              </a:rPr>
              <a:t>(I.e., the rate)</a:t>
            </a:r>
          </a:p>
        </p:txBody>
      </p:sp>
      <p:grpSp>
        <p:nvGrpSpPr>
          <p:cNvPr id="2" name="Group 32"/>
          <p:cNvGrpSpPr>
            <a:grpSpLocks/>
          </p:cNvGrpSpPr>
          <p:nvPr/>
        </p:nvGrpSpPr>
        <p:grpSpPr bwMode="auto">
          <a:xfrm>
            <a:off x="3263900" y="2057400"/>
            <a:ext cx="2603500" cy="3352800"/>
            <a:chOff x="2056" y="1296"/>
            <a:chExt cx="1640" cy="2112"/>
          </a:xfrm>
        </p:grpSpPr>
        <p:sp>
          <p:nvSpPr>
            <p:cNvPr id="7194" name="Arc 26"/>
            <p:cNvSpPr>
              <a:spLocks/>
            </p:cNvSpPr>
            <p:nvPr/>
          </p:nvSpPr>
          <p:spPr bwMode="auto">
            <a:xfrm>
              <a:off x="2688" y="1296"/>
              <a:ext cx="672" cy="432"/>
            </a:xfrm>
            <a:custGeom>
              <a:avLst/>
              <a:gdLst>
                <a:gd name="G0" fmla="+- 21600 0 0"/>
                <a:gd name="G1" fmla="+- 21600 0 0"/>
                <a:gd name="G2" fmla="+- 21600 0 0"/>
                <a:gd name="T0" fmla="*/ 0 w 43199"/>
                <a:gd name="T1" fmla="*/ 21600 h 21600"/>
                <a:gd name="T2" fmla="*/ 43199 w 43199"/>
                <a:gd name="T3" fmla="*/ 21349 h 21600"/>
                <a:gd name="T4" fmla="*/ 21600 w 43199"/>
                <a:gd name="T5" fmla="*/ 21600 h 21600"/>
              </a:gdLst>
              <a:ahLst/>
              <a:cxnLst>
                <a:cxn ang="0">
                  <a:pos x="T0" y="T1"/>
                </a:cxn>
                <a:cxn ang="0">
                  <a:pos x="T2" y="T3"/>
                </a:cxn>
                <a:cxn ang="0">
                  <a:pos x="T4" y="T5"/>
                </a:cxn>
              </a:cxnLst>
              <a:rect l="0" t="0" r="r" b="b"/>
              <a:pathLst>
                <a:path w="43199" h="21600" fill="none" extrusionOk="0">
                  <a:moveTo>
                    <a:pt x="0" y="21600"/>
                  </a:moveTo>
                  <a:cubicBezTo>
                    <a:pt x="0" y="9670"/>
                    <a:pt x="9670" y="0"/>
                    <a:pt x="21600" y="0"/>
                  </a:cubicBezTo>
                  <a:cubicBezTo>
                    <a:pt x="33431" y="0"/>
                    <a:pt x="43061" y="9518"/>
                    <a:pt x="43198" y="21349"/>
                  </a:cubicBezTo>
                </a:path>
                <a:path w="43199" h="21600" stroke="0" extrusionOk="0">
                  <a:moveTo>
                    <a:pt x="0" y="21600"/>
                  </a:moveTo>
                  <a:cubicBezTo>
                    <a:pt x="0" y="9670"/>
                    <a:pt x="9670" y="0"/>
                    <a:pt x="21600" y="0"/>
                  </a:cubicBezTo>
                  <a:cubicBezTo>
                    <a:pt x="33431" y="0"/>
                    <a:pt x="43061" y="9518"/>
                    <a:pt x="43198" y="21349"/>
                  </a:cubicBezTo>
                  <a:lnTo>
                    <a:pt x="21600" y="21600"/>
                  </a:lnTo>
                  <a:close/>
                </a:path>
              </a:pathLst>
            </a:custGeom>
            <a:noFill/>
            <a:ln w="25400" cap="rnd">
              <a:solidFill>
                <a:srgbClr val="CC0000"/>
              </a:solidFill>
              <a:round/>
              <a:headEnd type="none" w="sm" len="sm"/>
              <a:tailEnd type="none" w="sm" len="sm"/>
            </a:ln>
            <a:effectLst/>
          </p:spPr>
          <p:txBody>
            <a:bodyPr/>
            <a:lstStyle/>
            <a:p>
              <a:endParaRPr lang="id-ID"/>
            </a:p>
          </p:txBody>
        </p:sp>
        <p:sp>
          <p:nvSpPr>
            <p:cNvPr id="7195" name="Arc 27"/>
            <p:cNvSpPr>
              <a:spLocks/>
            </p:cNvSpPr>
            <p:nvPr/>
          </p:nvSpPr>
          <p:spPr bwMode="auto">
            <a:xfrm>
              <a:off x="2064" y="1728"/>
              <a:ext cx="624" cy="1104"/>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CC0000"/>
              </a:solidFill>
              <a:round/>
              <a:headEnd type="none" w="sm" len="sm"/>
              <a:tailEnd type="none" w="sm" len="sm"/>
            </a:ln>
            <a:effectLst/>
          </p:spPr>
          <p:txBody>
            <a:bodyPr/>
            <a:lstStyle/>
            <a:p>
              <a:endParaRPr lang="id-ID"/>
            </a:p>
          </p:txBody>
        </p:sp>
        <p:sp>
          <p:nvSpPr>
            <p:cNvPr id="7196" name="Arc 28"/>
            <p:cNvSpPr>
              <a:spLocks/>
            </p:cNvSpPr>
            <p:nvPr/>
          </p:nvSpPr>
          <p:spPr bwMode="auto">
            <a:xfrm>
              <a:off x="3360" y="1680"/>
              <a:ext cx="336" cy="1728"/>
            </a:xfrm>
            <a:custGeom>
              <a:avLst/>
              <a:gdLst>
                <a:gd name="G0" fmla="+- 21600 0 0"/>
                <a:gd name="G1" fmla="+- 0 0 0"/>
                <a:gd name="G2" fmla="+- 21600 0 0"/>
                <a:gd name="T0" fmla="*/ 21536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536" y="21599"/>
                  </a:moveTo>
                  <a:cubicBezTo>
                    <a:pt x="9631" y="21564"/>
                    <a:pt x="0" y="11904"/>
                    <a:pt x="0" y="0"/>
                  </a:cubicBezTo>
                </a:path>
                <a:path w="21600" h="21600" stroke="0" extrusionOk="0">
                  <a:moveTo>
                    <a:pt x="21536" y="21599"/>
                  </a:moveTo>
                  <a:cubicBezTo>
                    <a:pt x="9631" y="21564"/>
                    <a:pt x="0" y="11904"/>
                    <a:pt x="0" y="0"/>
                  </a:cubicBezTo>
                  <a:lnTo>
                    <a:pt x="21600" y="0"/>
                  </a:lnTo>
                  <a:close/>
                </a:path>
              </a:pathLst>
            </a:custGeom>
            <a:noFill/>
            <a:ln w="25400" cap="rnd">
              <a:solidFill>
                <a:srgbClr val="CC0000"/>
              </a:solidFill>
              <a:round/>
              <a:headEnd type="none" w="sm" len="sm"/>
              <a:tailEnd type="none" w="sm" len="sm"/>
            </a:ln>
            <a:effectLst/>
          </p:spPr>
          <p:txBody>
            <a:bodyPr/>
            <a:lstStyle/>
            <a:p>
              <a:endParaRPr lang="id-ID"/>
            </a:p>
          </p:txBody>
        </p:sp>
        <p:sp>
          <p:nvSpPr>
            <p:cNvPr id="7197" name="Arc 29"/>
            <p:cNvSpPr>
              <a:spLocks/>
            </p:cNvSpPr>
            <p:nvPr/>
          </p:nvSpPr>
          <p:spPr bwMode="auto">
            <a:xfrm>
              <a:off x="2680" y="1632"/>
              <a:ext cx="672" cy="432"/>
            </a:xfrm>
            <a:custGeom>
              <a:avLst/>
              <a:gdLst>
                <a:gd name="G0" fmla="+- 21600 0 0"/>
                <a:gd name="G1" fmla="+- 21600 0 0"/>
                <a:gd name="G2" fmla="+- 21600 0 0"/>
                <a:gd name="T0" fmla="*/ 0 w 43199"/>
                <a:gd name="T1" fmla="*/ 21600 h 21600"/>
                <a:gd name="T2" fmla="*/ 43199 w 43199"/>
                <a:gd name="T3" fmla="*/ 21349 h 21600"/>
                <a:gd name="T4" fmla="*/ 21600 w 43199"/>
                <a:gd name="T5" fmla="*/ 21600 h 21600"/>
              </a:gdLst>
              <a:ahLst/>
              <a:cxnLst>
                <a:cxn ang="0">
                  <a:pos x="T0" y="T1"/>
                </a:cxn>
                <a:cxn ang="0">
                  <a:pos x="T2" y="T3"/>
                </a:cxn>
                <a:cxn ang="0">
                  <a:pos x="T4" y="T5"/>
                </a:cxn>
              </a:cxnLst>
              <a:rect l="0" t="0" r="r" b="b"/>
              <a:pathLst>
                <a:path w="43199" h="21600" fill="none" extrusionOk="0">
                  <a:moveTo>
                    <a:pt x="0" y="21600"/>
                  </a:moveTo>
                  <a:cubicBezTo>
                    <a:pt x="0" y="9670"/>
                    <a:pt x="9670" y="0"/>
                    <a:pt x="21600" y="0"/>
                  </a:cubicBezTo>
                  <a:cubicBezTo>
                    <a:pt x="33431" y="0"/>
                    <a:pt x="43061" y="9518"/>
                    <a:pt x="43198" y="21349"/>
                  </a:cubicBezTo>
                </a:path>
                <a:path w="43199" h="21600" stroke="0" extrusionOk="0">
                  <a:moveTo>
                    <a:pt x="0" y="21600"/>
                  </a:moveTo>
                  <a:cubicBezTo>
                    <a:pt x="0" y="9670"/>
                    <a:pt x="9670" y="0"/>
                    <a:pt x="21600" y="0"/>
                  </a:cubicBezTo>
                  <a:cubicBezTo>
                    <a:pt x="33431" y="0"/>
                    <a:pt x="43061" y="9518"/>
                    <a:pt x="43198" y="21349"/>
                  </a:cubicBezTo>
                  <a:lnTo>
                    <a:pt x="21600" y="21600"/>
                  </a:lnTo>
                  <a:close/>
                </a:path>
              </a:pathLst>
            </a:custGeom>
            <a:noFill/>
            <a:ln w="25400" cap="rnd">
              <a:solidFill>
                <a:schemeClr val="accent2"/>
              </a:solidFill>
              <a:round/>
              <a:headEnd type="none" w="sm" len="sm"/>
              <a:tailEnd type="none" w="sm" len="sm"/>
            </a:ln>
            <a:effectLst/>
          </p:spPr>
          <p:txBody>
            <a:bodyPr/>
            <a:lstStyle/>
            <a:p>
              <a:endParaRPr lang="id-ID"/>
            </a:p>
          </p:txBody>
        </p:sp>
        <p:sp>
          <p:nvSpPr>
            <p:cNvPr id="7198" name="Arc 30"/>
            <p:cNvSpPr>
              <a:spLocks/>
            </p:cNvSpPr>
            <p:nvPr/>
          </p:nvSpPr>
          <p:spPr bwMode="auto">
            <a:xfrm>
              <a:off x="2056" y="2064"/>
              <a:ext cx="624" cy="81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accent2"/>
              </a:solidFill>
              <a:round/>
              <a:headEnd type="none" w="sm" len="sm"/>
              <a:tailEnd type="none" w="sm" len="sm"/>
            </a:ln>
            <a:effectLst/>
          </p:spPr>
          <p:txBody>
            <a:bodyPr/>
            <a:lstStyle/>
            <a:p>
              <a:endParaRPr lang="id-ID"/>
            </a:p>
          </p:txBody>
        </p:sp>
        <p:sp>
          <p:nvSpPr>
            <p:cNvPr id="7199" name="Arc 31"/>
            <p:cNvSpPr>
              <a:spLocks/>
            </p:cNvSpPr>
            <p:nvPr/>
          </p:nvSpPr>
          <p:spPr bwMode="auto">
            <a:xfrm>
              <a:off x="3352" y="2016"/>
              <a:ext cx="336" cy="1008"/>
            </a:xfrm>
            <a:custGeom>
              <a:avLst/>
              <a:gdLst>
                <a:gd name="G0" fmla="+- 21600 0 0"/>
                <a:gd name="G1" fmla="+- 0 0 0"/>
                <a:gd name="G2" fmla="+- 21600 0 0"/>
                <a:gd name="T0" fmla="*/ 21536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536" y="21599"/>
                  </a:moveTo>
                  <a:cubicBezTo>
                    <a:pt x="9631" y="21564"/>
                    <a:pt x="0" y="11904"/>
                    <a:pt x="0" y="0"/>
                  </a:cubicBezTo>
                </a:path>
                <a:path w="21600" h="21600" stroke="0" extrusionOk="0">
                  <a:moveTo>
                    <a:pt x="21536" y="21599"/>
                  </a:moveTo>
                  <a:cubicBezTo>
                    <a:pt x="9631" y="21564"/>
                    <a:pt x="0" y="11904"/>
                    <a:pt x="0" y="0"/>
                  </a:cubicBezTo>
                  <a:lnTo>
                    <a:pt x="21600" y="0"/>
                  </a:lnTo>
                  <a:close/>
                </a:path>
              </a:pathLst>
            </a:custGeom>
            <a:noFill/>
            <a:ln w="25400" cap="rnd">
              <a:solidFill>
                <a:schemeClr val="accent2"/>
              </a:solidFill>
              <a:round/>
              <a:headEnd type="none" w="sm" len="sm"/>
              <a:tailEnd type="none" w="sm" len="sm"/>
            </a:ln>
            <a:effectLst/>
          </p:spPr>
          <p:txBody>
            <a:bodyPr/>
            <a:lstStyle/>
            <a:p>
              <a:endParaRPr lang="id-ID"/>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407150" y="4273550"/>
            <a:ext cx="2425700" cy="749300"/>
          </a:xfrm>
          <a:prstGeom prst="rect">
            <a:avLst/>
          </a:prstGeom>
          <a:solidFill>
            <a:srgbClr val="CCFFCC">
              <a:alpha val="50000"/>
            </a:srgbClr>
          </a:solidFill>
          <a:ln w="12700">
            <a:solidFill>
              <a:schemeClr val="tx1"/>
            </a:solidFill>
            <a:miter lim="800000"/>
            <a:headEnd/>
            <a:tailEnd/>
          </a:ln>
          <a:effectLst/>
        </p:spPr>
        <p:txBody>
          <a:bodyPr wrap="none" anchor="ctr"/>
          <a:lstStyle/>
          <a:p>
            <a:endParaRPr lang="id-ID"/>
          </a:p>
        </p:txBody>
      </p:sp>
      <p:sp>
        <p:nvSpPr>
          <p:cNvPr id="9219" name="Rectangle 3"/>
          <p:cNvSpPr>
            <a:spLocks noChangeArrowheads="1"/>
          </p:cNvSpPr>
          <p:nvPr/>
        </p:nvSpPr>
        <p:spPr bwMode="auto">
          <a:xfrm>
            <a:off x="158750" y="1835150"/>
            <a:ext cx="2425700" cy="749300"/>
          </a:xfrm>
          <a:prstGeom prst="rect">
            <a:avLst/>
          </a:prstGeom>
          <a:solidFill>
            <a:schemeClr val="hlink">
              <a:alpha val="50000"/>
            </a:schemeClr>
          </a:solidFill>
          <a:ln w="12700">
            <a:solidFill>
              <a:schemeClr val="tx1"/>
            </a:solidFill>
            <a:miter lim="800000"/>
            <a:headEnd/>
            <a:tailEnd/>
          </a:ln>
          <a:effectLst/>
        </p:spPr>
        <p:txBody>
          <a:bodyPr wrap="none" anchor="ctr"/>
          <a:lstStyle/>
          <a:p>
            <a:endParaRPr lang="id-ID"/>
          </a:p>
        </p:txBody>
      </p:sp>
      <p:sp>
        <p:nvSpPr>
          <p:cNvPr id="9220" name="Oval 4"/>
          <p:cNvSpPr>
            <a:spLocks noChangeArrowheads="1"/>
          </p:cNvSpPr>
          <p:nvPr/>
        </p:nvSpPr>
        <p:spPr bwMode="auto">
          <a:xfrm>
            <a:off x="4654550" y="4806950"/>
            <a:ext cx="1587500" cy="1663700"/>
          </a:xfrm>
          <a:prstGeom prst="ellipse">
            <a:avLst/>
          </a:prstGeom>
          <a:solidFill>
            <a:srgbClr val="FFFFCC">
              <a:alpha val="50000"/>
            </a:srgbClr>
          </a:solidFill>
          <a:ln w="12700">
            <a:solidFill>
              <a:schemeClr val="tx1"/>
            </a:solidFill>
            <a:round/>
            <a:headEnd/>
            <a:tailEnd/>
          </a:ln>
          <a:effectLst/>
        </p:spPr>
        <p:txBody>
          <a:bodyPr wrap="none" anchor="ctr"/>
          <a:lstStyle/>
          <a:p>
            <a:endParaRPr lang="id-ID"/>
          </a:p>
        </p:txBody>
      </p:sp>
      <p:sp>
        <p:nvSpPr>
          <p:cNvPr id="9221" name="Oval 5"/>
          <p:cNvSpPr>
            <a:spLocks noChangeArrowheads="1"/>
          </p:cNvSpPr>
          <p:nvPr/>
        </p:nvSpPr>
        <p:spPr bwMode="auto">
          <a:xfrm>
            <a:off x="3511550" y="2139950"/>
            <a:ext cx="1822450" cy="1822450"/>
          </a:xfrm>
          <a:prstGeom prst="ellipse">
            <a:avLst/>
          </a:prstGeom>
          <a:solidFill>
            <a:srgbClr val="FFFFCC">
              <a:alpha val="50000"/>
            </a:srgbClr>
          </a:solidFill>
          <a:ln w="12700">
            <a:solidFill>
              <a:schemeClr val="tx1"/>
            </a:solidFill>
            <a:round/>
            <a:headEnd/>
            <a:tailEnd/>
          </a:ln>
          <a:effectLst/>
        </p:spPr>
        <p:txBody>
          <a:bodyPr wrap="none" anchor="ctr"/>
          <a:lstStyle/>
          <a:p>
            <a:endParaRPr lang="id-ID"/>
          </a:p>
        </p:txBody>
      </p:sp>
      <p:sp>
        <p:nvSpPr>
          <p:cNvPr id="9222" name="Rectangle 6"/>
          <p:cNvSpPr>
            <a:spLocks noChangeArrowheads="1"/>
          </p:cNvSpPr>
          <p:nvPr/>
        </p:nvSpPr>
        <p:spPr bwMode="auto">
          <a:xfrm>
            <a:off x="212725" y="1858963"/>
            <a:ext cx="2290763" cy="701675"/>
          </a:xfrm>
          <a:prstGeom prst="rect">
            <a:avLst/>
          </a:prstGeom>
          <a:noFill/>
          <a:ln w="9525">
            <a:noFill/>
            <a:miter lim="800000"/>
            <a:headEnd/>
            <a:tailEnd/>
          </a:ln>
          <a:effectLst/>
        </p:spPr>
        <p:txBody>
          <a:bodyPr wrap="none" lIns="92075" tIns="46038" rIns="92075" bIns="46038">
            <a:spAutoFit/>
          </a:bodyPr>
          <a:lstStyle/>
          <a:p>
            <a:r>
              <a:rPr lang="en-US"/>
              <a:t>Nucleophilicity is</a:t>
            </a:r>
          </a:p>
          <a:p>
            <a:r>
              <a:rPr lang="en-US"/>
              <a:t>determined here</a:t>
            </a:r>
          </a:p>
        </p:txBody>
      </p:sp>
      <p:sp>
        <p:nvSpPr>
          <p:cNvPr id="9223" name="Line 7"/>
          <p:cNvSpPr>
            <a:spLocks noChangeShapeType="1"/>
          </p:cNvSpPr>
          <p:nvPr/>
        </p:nvSpPr>
        <p:spPr bwMode="auto">
          <a:xfrm>
            <a:off x="2590800" y="2057400"/>
            <a:ext cx="1219200" cy="533400"/>
          </a:xfrm>
          <a:prstGeom prst="line">
            <a:avLst/>
          </a:prstGeom>
          <a:noFill/>
          <a:ln w="12700">
            <a:solidFill>
              <a:schemeClr val="tx1"/>
            </a:solidFill>
            <a:round/>
            <a:headEnd type="none" w="sm" len="sm"/>
            <a:tailEnd type="stealth" w="med" len="lg"/>
          </a:ln>
          <a:effectLst/>
        </p:spPr>
        <p:txBody>
          <a:bodyPr/>
          <a:lstStyle/>
          <a:p>
            <a:endParaRPr lang="id-ID"/>
          </a:p>
        </p:txBody>
      </p:sp>
      <p:sp>
        <p:nvSpPr>
          <p:cNvPr id="9224" name="Rectangle 8"/>
          <p:cNvSpPr>
            <a:spLocks noChangeArrowheads="1"/>
          </p:cNvSpPr>
          <p:nvPr/>
        </p:nvSpPr>
        <p:spPr bwMode="auto">
          <a:xfrm>
            <a:off x="136525" y="2697163"/>
            <a:ext cx="2422525" cy="701675"/>
          </a:xfrm>
          <a:prstGeom prst="rect">
            <a:avLst/>
          </a:prstGeom>
          <a:noFill/>
          <a:ln w="9525">
            <a:noFill/>
            <a:miter lim="800000"/>
            <a:headEnd/>
            <a:tailEnd/>
          </a:ln>
          <a:effectLst/>
        </p:spPr>
        <p:txBody>
          <a:bodyPr wrap="none" lIns="92075" tIns="46038" rIns="92075" bIns="46038">
            <a:spAutoFit/>
          </a:bodyPr>
          <a:lstStyle/>
          <a:p>
            <a:r>
              <a:rPr lang="en-US"/>
              <a:t>activation energy</a:t>
            </a:r>
          </a:p>
          <a:p>
            <a:r>
              <a:rPr lang="en-US"/>
              <a:t>and rate (kinetics)</a:t>
            </a:r>
          </a:p>
        </p:txBody>
      </p:sp>
      <p:sp>
        <p:nvSpPr>
          <p:cNvPr id="9225" name="Rectangle 9"/>
          <p:cNvSpPr>
            <a:spLocks noChangeArrowheads="1"/>
          </p:cNvSpPr>
          <p:nvPr/>
        </p:nvSpPr>
        <p:spPr bwMode="auto">
          <a:xfrm>
            <a:off x="6461125" y="4297363"/>
            <a:ext cx="2232025" cy="701675"/>
          </a:xfrm>
          <a:prstGeom prst="rect">
            <a:avLst/>
          </a:prstGeom>
          <a:noFill/>
          <a:ln w="9525">
            <a:noFill/>
            <a:miter lim="800000"/>
            <a:headEnd/>
            <a:tailEnd/>
          </a:ln>
          <a:effectLst/>
        </p:spPr>
        <p:txBody>
          <a:bodyPr wrap="none" lIns="92075" tIns="46038" rIns="92075" bIns="46038">
            <a:spAutoFit/>
          </a:bodyPr>
          <a:lstStyle/>
          <a:p>
            <a:r>
              <a:rPr lang="en-US"/>
              <a:t>Basicity is</a:t>
            </a:r>
          </a:p>
          <a:p>
            <a:r>
              <a:rPr lang="en-US"/>
              <a:t>determined here</a:t>
            </a:r>
          </a:p>
        </p:txBody>
      </p:sp>
      <p:sp>
        <p:nvSpPr>
          <p:cNvPr id="9226" name="Rectangle 10"/>
          <p:cNvSpPr>
            <a:spLocks noChangeArrowheads="1"/>
          </p:cNvSpPr>
          <p:nvPr/>
        </p:nvSpPr>
        <p:spPr bwMode="auto">
          <a:xfrm>
            <a:off x="6461125" y="5211763"/>
            <a:ext cx="2355850" cy="1006475"/>
          </a:xfrm>
          <a:prstGeom prst="rect">
            <a:avLst/>
          </a:prstGeom>
          <a:noFill/>
          <a:ln w="9525">
            <a:noFill/>
            <a:miter lim="800000"/>
            <a:headEnd/>
            <a:tailEnd/>
          </a:ln>
          <a:effectLst/>
        </p:spPr>
        <p:txBody>
          <a:bodyPr wrap="none" lIns="92075" tIns="46038" rIns="92075" bIns="46038">
            <a:spAutoFit/>
          </a:bodyPr>
          <a:lstStyle/>
          <a:p>
            <a:r>
              <a:rPr lang="en-US"/>
              <a:t>strength of bonds</a:t>
            </a:r>
          </a:p>
          <a:p>
            <a:r>
              <a:rPr lang="en-US"/>
              <a:t>and position of</a:t>
            </a:r>
          </a:p>
          <a:p>
            <a:r>
              <a:rPr lang="en-US"/>
              <a:t>equilibrium</a:t>
            </a:r>
          </a:p>
        </p:txBody>
      </p:sp>
      <p:sp>
        <p:nvSpPr>
          <p:cNvPr id="9227" name="Line 11"/>
          <p:cNvSpPr>
            <a:spLocks noChangeShapeType="1"/>
          </p:cNvSpPr>
          <p:nvPr/>
        </p:nvSpPr>
        <p:spPr bwMode="auto">
          <a:xfrm>
            <a:off x="2514600" y="5105400"/>
            <a:ext cx="3733800" cy="0"/>
          </a:xfrm>
          <a:prstGeom prst="line">
            <a:avLst/>
          </a:prstGeom>
          <a:noFill/>
          <a:ln w="12700">
            <a:solidFill>
              <a:schemeClr val="tx1"/>
            </a:solidFill>
            <a:prstDash val="dash"/>
            <a:round/>
            <a:headEnd type="none" w="sm" len="sm"/>
            <a:tailEnd type="none" w="sm" len="sm"/>
          </a:ln>
          <a:effectLst/>
        </p:spPr>
        <p:txBody>
          <a:bodyPr/>
          <a:lstStyle/>
          <a:p>
            <a:endParaRPr lang="id-ID"/>
          </a:p>
        </p:txBody>
      </p:sp>
      <p:sp>
        <p:nvSpPr>
          <p:cNvPr id="9228" name="Line 12"/>
          <p:cNvSpPr>
            <a:spLocks noChangeShapeType="1"/>
          </p:cNvSpPr>
          <p:nvPr/>
        </p:nvSpPr>
        <p:spPr bwMode="auto">
          <a:xfrm flipV="1">
            <a:off x="4343400" y="2667000"/>
            <a:ext cx="0" cy="2438400"/>
          </a:xfrm>
          <a:prstGeom prst="line">
            <a:avLst/>
          </a:prstGeom>
          <a:noFill/>
          <a:ln w="12700">
            <a:solidFill>
              <a:schemeClr val="tx1"/>
            </a:solidFill>
            <a:round/>
            <a:headEnd type="none" w="sm" len="sm"/>
            <a:tailEnd type="stealth" w="med" len="lg"/>
          </a:ln>
          <a:effectLst/>
        </p:spPr>
        <p:txBody>
          <a:bodyPr/>
          <a:lstStyle/>
          <a:p>
            <a:endParaRPr lang="id-ID"/>
          </a:p>
        </p:txBody>
      </p:sp>
      <p:sp>
        <p:nvSpPr>
          <p:cNvPr id="9229" name="Line 13"/>
          <p:cNvSpPr>
            <a:spLocks noChangeShapeType="1"/>
          </p:cNvSpPr>
          <p:nvPr/>
        </p:nvSpPr>
        <p:spPr bwMode="auto">
          <a:xfrm flipV="1">
            <a:off x="4419600" y="3200400"/>
            <a:ext cx="0" cy="1905000"/>
          </a:xfrm>
          <a:prstGeom prst="line">
            <a:avLst/>
          </a:prstGeom>
          <a:noFill/>
          <a:ln w="12700">
            <a:solidFill>
              <a:schemeClr val="tx1"/>
            </a:solidFill>
            <a:round/>
            <a:headEnd type="none" w="sm" len="sm"/>
            <a:tailEnd type="stealth" w="med" len="lg"/>
          </a:ln>
          <a:effectLst/>
        </p:spPr>
        <p:txBody>
          <a:bodyPr/>
          <a:lstStyle/>
          <a:p>
            <a:endParaRPr lang="id-ID"/>
          </a:p>
        </p:txBody>
      </p:sp>
      <p:sp>
        <p:nvSpPr>
          <p:cNvPr id="9230" name="Line 14"/>
          <p:cNvSpPr>
            <a:spLocks noChangeShapeType="1"/>
          </p:cNvSpPr>
          <p:nvPr/>
        </p:nvSpPr>
        <p:spPr bwMode="auto">
          <a:xfrm flipH="1">
            <a:off x="5867400" y="5029200"/>
            <a:ext cx="533400" cy="609600"/>
          </a:xfrm>
          <a:prstGeom prst="line">
            <a:avLst/>
          </a:prstGeom>
          <a:noFill/>
          <a:ln w="12700">
            <a:solidFill>
              <a:schemeClr val="tx1"/>
            </a:solidFill>
            <a:round/>
            <a:headEnd type="none" w="sm" len="sm"/>
            <a:tailEnd type="stealth" w="med" len="lg"/>
          </a:ln>
          <a:effectLst/>
        </p:spPr>
        <p:txBody>
          <a:bodyPr/>
          <a:lstStyle/>
          <a:p>
            <a:endParaRPr lang="id-ID"/>
          </a:p>
        </p:txBody>
      </p:sp>
      <p:sp>
        <p:nvSpPr>
          <p:cNvPr id="9231" name="Rectangle 15"/>
          <p:cNvSpPr>
            <a:spLocks noChangeArrowheads="1"/>
          </p:cNvSpPr>
          <p:nvPr/>
        </p:nvSpPr>
        <p:spPr bwMode="auto">
          <a:xfrm>
            <a:off x="365125" y="90488"/>
            <a:ext cx="8528050" cy="946150"/>
          </a:xfrm>
          <a:prstGeom prst="rect">
            <a:avLst/>
          </a:prstGeom>
          <a:noFill/>
          <a:ln w="9525">
            <a:noFill/>
            <a:miter lim="800000"/>
            <a:headEnd/>
            <a:tailEnd/>
          </a:ln>
          <a:effectLst/>
        </p:spPr>
        <p:txBody>
          <a:bodyPr wrap="none" lIns="92075" tIns="46038" rIns="92075" bIns="46038">
            <a:spAutoFit/>
          </a:bodyPr>
          <a:lstStyle/>
          <a:p>
            <a:r>
              <a:rPr lang="en-US" sz="2800">
                <a:solidFill>
                  <a:schemeClr val="accent2"/>
                </a:solidFill>
                <a:effectLst>
                  <a:outerShdw blurRad="38100" dist="38100" dir="2700000" algn="tl">
                    <a:srgbClr val="C0C0C0"/>
                  </a:outerShdw>
                </a:effectLst>
              </a:rPr>
              <a:t>DIFFERENT PLACES ON THE ENERGY PROFILE </a:t>
            </a:r>
          </a:p>
          <a:p>
            <a:r>
              <a:rPr lang="en-US" sz="2800">
                <a:solidFill>
                  <a:schemeClr val="accent2"/>
                </a:solidFill>
                <a:effectLst>
                  <a:outerShdw blurRad="38100" dist="38100" dir="2700000" algn="tl">
                    <a:srgbClr val="C0C0C0"/>
                  </a:outerShdw>
                </a:effectLst>
              </a:rPr>
              <a:t>DETERMINE NUCLEOPHILICITY AND BASICITY</a:t>
            </a:r>
          </a:p>
        </p:txBody>
      </p:sp>
      <p:sp>
        <p:nvSpPr>
          <p:cNvPr id="9232" name="Rectangle 16"/>
          <p:cNvSpPr>
            <a:spLocks noChangeArrowheads="1"/>
          </p:cNvSpPr>
          <p:nvPr/>
        </p:nvSpPr>
        <p:spPr bwMode="auto">
          <a:xfrm>
            <a:off x="212725" y="3535363"/>
            <a:ext cx="1993900" cy="396875"/>
          </a:xfrm>
          <a:prstGeom prst="rect">
            <a:avLst/>
          </a:prstGeom>
          <a:noFill/>
          <a:ln w="9525">
            <a:noFill/>
            <a:miter lim="800000"/>
            <a:headEnd/>
            <a:tailEnd/>
          </a:ln>
          <a:effectLst/>
        </p:spPr>
        <p:txBody>
          <a:bodyPr wrap="none" lIns="92075" tIns="46038" rIns="92075" bIns="46038">
            <a:spAutoFit/>
          </a:bodyPr>
          <a:lstStyle/>
          <a:p>
            <a:r>
              <a:rPr lang="en-US"/>
              <a:t>faster is better</a:t>
            </a:r>
          </a:p>
        </p:txBody>
      </p:sp>
      <p:sp>
        <p:nvSpPr>
          <p:cNvPr id="9233" name="Rectangle 17"/>
          <p:cNvSpPr>
            <a:spLocks noChangeArrowheads="1"/>
          </p:cNvSpPr>
          <p:nvPr/>
        </p:nvSpPr>
        <p:spPr bwMode="auto">
          <a:xfrm>
            <a:off x="6156325" y="6278563"/>
            <a:ext cx="2886075" cy="396875"/>
          </a:xfrm>
          <a:prstGeom prst="rect">
            <a:avLst/>
          </a:prstGeom>
          <a:noFill/>
          <a:ln w="9525">
            <a:noFill/>
            <a:miter lim="800000"/>
            <a:headEnd/>
            <a:tailEnd/>
          </a:ln>
          <a:effectLst/>
        </p:spPr>
        <p:txBody>
          <a:bodyPr wrap="none" lIns="92075" tIns="46038" rIns="92075" bIns="46038">
            <a:spAutoFit/>
          </a:bodyPr>
          <a:lstStyle/>
          <a:p>
            <a:r>
              <a:rPr lang="en-US"/>
              <a:t>lower energy is better</a:t>
            </a:r>
          </a:p>
        </p:txBody>
      </p:sp>
      <p:sp>
        <p:nvSpPr>
          <p:cNvPr id="9234" name="Rectangle 18"/>
          <p:cNvSpPr>
            <a:spLocks noChangeArrowheads="1"/>
          </p:cNvSpPr>
          <p:nvPr/>
        </p:nvSpPr>
        <p:spPr bwMode="auto">
          <a:xfrm>
            <a:off x="288925" y="1477963"/>
            <a:ext cx="2216150" cy="396875"/>
          </a:xfrm>
          <a:prstGeom prst="rect">
            <a:avLst/>
          </a:prstGeom>
          <a:noFill/>
          <a:ln w="9525">
            <a:noFill/>
            <a:miter lim="800000"/>
            <a:headEnd/>
            <a:tailEnd/>
          </a:ln>
          <a:effectLst/>
        </p:spPr>
        <p:txBody>
          <a:bodyPr wrap="none" lIns="92075" tIns="46038" rIns="92075" bIns="46038">
            <a:spAutoFit/>
          </a:bodyPr>
          <a:lstStyle/>
          <a:p>
            <a:r>
              <a:rPr lang="en-US"/>
              <a:t>NUCLEOPHILES</a:t>
            </a:r>
          </a:p>
        </p:txBody>
      </p:sp>
      <p:sp>
        <p:nvSpPr>
          <p:cNvPr id="9235" name="Rectangle 19"/>
          <p:cNvSpPr>
            <a:spLocks noChangeArrowheads="1"/>
          </p:cNvSpPr>
          <p:nvPr/>
        </p:nvSpPr>
        <p:spPr bwMode="auto">
          <a:xfrm>
            <a:off x="6994525" y="3916363"/>
            <a:ext cx="1057275" cy="396875"/>
          </a:xfrm>
          <a:prstGeom prst="rect">
            <a:avLst/>
          </a:prstGeom>
          <a:noFill/>
          <a:ln w="9525">
            <a:noFill/>
            <a:miter lim="800000"/>
            <a:headEnd/>
            <a:tailEnd/>
          </a:ln>
          <a:effectLst/>
        </p:spPr>
        <p:txBody>
          <a:bodyPr wrap="none" lIns="92075" tIns="46038" rIns="92075" bIns="46038">
            <a:spAutoFit/>
          </a:bodyPr>
          <a:lstStyle/>
          <a:p>
            <a:r>
              <a:rPr lang="en-US"/>
              <a:t>BASES</a:t>
            </a:r>
          </a:p>
        </p:txBody>
      </p:sp>
      <p:sp>
        <p:nvSpPr>
          <p:cNvPr id="9236" name="Line 20"/>
          <p:cNvSpPr>
            <a:spLocks noChangeShapeType="1"/>
          </p:cNvSpPr>
          <p:nvPr/>
        </p:nvSpPr>
        <p:spPr bwMode="auto">
          <a:xfrm>
            <a:off x="5562600" y="5105400"/>
            <a:ext cx="0" cy="914400"/>
          </a:xfrm>
          <a:prstGeom prst="line">
            <a:avLst/>
          </a:prstGeom>
          <a:noFill/>
          <a:ln w="12700">
            <a:solidFill>
              <a:schemeClr val="tx1"/>
            </a:solidFill>
            <a:round/>
            <a:headEnd type="none" w="sm" len="sm"/>
            <a:tailEnd type="stealth" w="med" len="lg"/>
          </a:ln>
          <a:effectLst/>
        </p:spPr>
        <p:txBody>
          <a:bodyPr/>
          <a:lstStyle/>
          <a:p>
            <a:endParaRPr lang="id-ID"/>
          </a:p>
        </p:txBody>
      </p:sp>
      <p:sp>
        <p:nvSpPr>
          <p:cNvPr id="9237" name="Line 21"/>
          <p:cNvSpPr>
            <a:spLocks noChangeShapeType="1"/>
          </p:cNvSpPr>
          <p:nvPr/>
        </p:nvSpPr>
        <p:spPr bwMode="auto">
          <a:xfrm>
            <a:off x="5638800" y="5105400"/>
            <a:ext cx="0" cy="381000"/>
          </a:xfrm>
          <a:prstGeom prst="line">
            <a:avLst/>
          </a:prstGeom>
          <a:noFill/>
          <a:ln w="12700">
            <a:solidFill>
              <a:schemeClr val="tx1"/>
            </a:solidFill>
            <a:round/>
            <a:headEnd type="none" w="sm" len="sm"/>
            <a:tailEnd type="stealth" w="med" len="lg"/>
          </a:ln>
          <a:effectLst/>
        </p:spPr>
        <p:txBody>
          <a:bodyPr/>
          <a:lstStyle/>
          <a:p>
            <a:endParaRPr lang="id-ID"/>
          </a:p>
        </p:txBody>
      </p:sp>
      <p:grpSp>
        <p:nvGrpSpPr>
          <p:cNvPr id="2" name="Group 28"/>
          <p:cNvGrpSpPr>
            <a:grpSpLocks/>
          </p:cNvGrpSpPr>
          <p:nvPr/>
        </p:nvGrpSpPr>
        <p:grpSpPr bwMode="auto">
          <a:xfrm>
            <a:off x="2882900" y="2667000"/>
            <a:ext cx="2603500" cy="3352800"/>
            <a:chOff x="1816" y="1680"/>
            <a:chExt cx="1640" cy="2112"/>
          </a:xfrm>
        </p:grpSpPr>
        <p:sp>
          <p:nvSpPr>
            <p:cNvPr id="9238" name="Arc 22"/>
            <p:cNvSpPr>
              <a:spLocks/>
            </p:cNvSpPr>
            <p:nvPr/>
          </p:nvSpPr>
          <p:spPr bwMode="auto">
            <a:xfrm>
              <a:off x="2448" y="1680"/>
              <a:ext cx="672" cy="432"/>
            </a:xfrm>
            <a:custGeom>
              <a:avLst/>
              <a:gdLst>
                <a:gd name="G0" fmla="+- 21600 0 0"/>
                <a:gd name="G1" fmla="+- 21600 0 0"/>
                <a:gd name="G2" fmla="+- 21600 0 0"/>
                <a:gd name="T0" fmla="*/ 0 w 43199"/>
                <a:gd name="T1" fmla="*/ 21600 h 21600"/>
                <a:gd name="T2" fmla="*/ 43199 w 43199"/>
                <a:gd name="T3" fmla="*/ 21349 h 21600"/>
                <a:gd name="T4" fmla="*/ 21600 w 43199"/>
                <a:gd name="T5" fmla="*/ 21600 h 21600"/>
              </a:gdLst>
              <a:ahLst/>
              <a:cxnLst>
                <a:cxn ang="0">
                  <a:pos x="T0" y="T1"/>
                </a:cxn>
                <a:cxn ang="0">
                  <a:pos x="T2" y="T3"/>
                </a:cxn>
                <a:cxn ang="0">
                  <a:pos x="T4" y="T5"/>
                </a:cxn>
              </a:cxnLst>
              <a:rect l="0" t="0" r="r" b="b"/>
              <a:pathLst>
                <a:path w="43199" h="21600" fill="none" extrusionOk="0">
                  <a:moveTo>
                    <a:pt x="0" y="21600"/>
                  </a:moveTo>
                  <a:cubicBezTo>
                    <a:pt x="0" y="9670"/>
                    <a:pt x="9670" y="0"/>
                    <a:pt x="21600" y="0"/>
                  </a:cubicBezTo>
                  <a:cubicBezTo>
                    <a:pt x="33431" y="0"/>
                    <a:pt x="43061" y="9518"/>
                    <a:pt x="43198" y="21349"/>
                  </a:cubicBezTo>
                </a:path>
                <a:path w="43199" h="21600" stroke="0" extrusionOk="0">
                  <a:moveTo>
                    <a:pt x="0" y="21600"/>
                  </a:moveTo>
                  <a:cubicBezTo>
                    <a:pt x="0" y="9670"/>
                    <a:pt x="9670" y="0"/>
                    <a:pt x="21600" y="0"/>
                  </a:cubicBezTo>
                  <a:cubicBezTo>
                    <a:pt x="33431" y="0"/>
                    <a:pt x="43061" y="9518"/>
                    <a:pt x="43198" y="21349"/>
                  </a:cubicBezTo>
                  <a:lnTo>
                    <a:pt x="21600" y="21600"/>
                  </a:lnTo>
                  <a:close/>
                </a:path>
              </a:pathLst>
            </a:custGeom>
            <a:noFill/>
            <a:ln w="25400" cap="rnd">
              <a:solidFill>
                <a:srgbClr val="CC0000"/>
              </a:solidFill>
              <a:round/>
              <a:headEnd type="none" w="sm" len="sm"/>
              <a:tailEnd type="none" w="sm" len="sm"/>
            </a:ln>
            <a:effectLst/>
          </p:spPr>
          <p:txBody>
            <a:bodyPr/>
            <a:lstStyle/>
            <a:p>
              <a:endParaRPr lang="id-ID"/>
            </a:p>
          </p:txBody>
        </p:sp>
        <p:sp>
          <p:nvSpPr>
            <p:cNvPr id="9239" name="Arc 23"/>
            <p:cNvSpPr>
              <a:spLocks/>
            </p:cNvSpPr>
            <p:nvPr/>
          </p:nvSpPr>
          <p:spPr bwMode="auto">
            <a:xfrm>
              <a:off x="1824" y="2112"/>
              <a:ext cx="624" cy="1104"/>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CC0000"/>
              </a:solidFill>
              <a:round/>
              <a:headEnd type="none" w="sm" len="sm"/>
              <a:tailEnd type="none" w="sm" len="sm"/>
            </a:ln>
            <a:effectLst/>
          </p:spPr>
          <p:txBody>
            <a:bodyPr/>
            <a:lstStyle/>
            <a:p>
              <a:endParaRPr lang="id-ID"/>
            </a:p>
          </p:txBody>
        </p:sp>
        <p:sp>
          <p:nvSpPr>
            <p:cNvPr id="9240" name="Arc 24"/>
            <p:cNvSpPr>
              <a:spLocks/>
            </p:cNvSpPr>
            <p:nvPr/>
          </p:nvSpPr>
          <p:spPr bwMode="auto">
            <a:xfrm>
              <a:off x="3120" y="2064"/>
              <a:ext cx="336" cy="1728"/>
            </a:xfrm>
            <a:custGeom>
              <a:avLst/>
              <a:gdLst>
                <a:gd name="G0" fmla="+- 21600 0 0"/>
                <a:gd name="G1" fmla="+- 0 0 0"/>
                <a:gd name="G2" fmla="+- 21600 0 0"/>
                <a:gd name="T0" fmla="*/ 21536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536" y="21599"/>
                  </a:moveTo>
                  <a:cubicBezTo>
                    <a:pt x="9631" y="21564"/>
                    <a:pt x="0" y="11904"/>
                    <a:pt x="0" y="0"/>
                  </a:cubicBezTo>
                </a:path>
                <a:path w="21600" h="21600" stroke="0" extrusionOk="0">
                  <a:moveTo>
                    <a:pt x="21536" y="21599"/>
                  </a:moveTo>
                  <a:cubicBezTo>
                    <a:pt x="9631" y="21564"/>
                    <a:pt x="0" y="11904"/>
                    <a:pt x="0" y="0"/>
                  </a:cubicBezTo>
                  <a:lnTo>
                    <a:pt x="21600" y="0"/>
                  </a:lnTo>
                  <a:close/>
                </a:path>
              </a:pathLst>
            </a:custGeom>
            <a:noFill/>
            <a:ln w="25400" cap="rnd">
              <a:solidFill>
                <a:srgbClr val="CC0000"/>
              </a:solidFill>
              <a:round/>
              <a:headEnd type="none" w="sm" len="sm"/>
              <a:tailEnd type="none" w="sm" len="sm"/>
            </a:ln>
            <a:effectLst/>
          </p:spPr>
          <p:txBody>
            <a:bodyPr/>
            <a:lstStyle/>
            <a:p>
              <a:endParaRPr lang="id-ID"/>
            </a:p>
          </p:txBody>
        </p:sp>
        <p:sp>
          <p:nvSpPr>
            <p:cNvPr id="9241" name="Arc 25"/>
            <p:cNvSpPr>
              <a:spLocks/>
            </p:cNvSpPr>
            <p:nvPr/>
          </p:nvSpPr>
          <p:spPr bwMode="auto">
            <a:xfrm>
              <a:off x="2440" y="2016"/>
              <a:ext cx="672" cy="432"/>
            </a:xfrm>
            <a:custGeom>
              <a:avLst/>
              <a:gdLst>
                <a:gd name="G0" fmla="+- 21600 0 0"/>
                <a:gd name="G1" fmla="+- 21600 0 0"/>
                <a:gd name="G2" fmla="+- 21600 0 0"/>
                <a:gd name="T0" fmla="*/ 0 w 43199"/>
                <a:gd name="T1" fmla="*/ 21600 h 21600"/>
                <a:gd name="T2" fmla="*/ 43199 w 43199"/>
                <a:gd name="T3" fmla="*/ 21349 h 21600"/>
                <a:gd name="T4" fmla="*/ 21600 w 43199"/>
                <a:gd name="T5" fmla="*/ 21600 h 21600"/>
              </a:gdLst>
              <a:ahLst/>
              <a:cxnLst>
                <a:cxn ang="0">
                  <a:pos x="T0" y="T1"/>
                </a:cxn>
                <a:cxn ang="0">
                  <a:pos x="T2" y="T3"/>
                </a:cxn>
                <a:cxn ang="0">
                  <a:pos x="T4" y="T5"/>
                </a:cxn>
              </a:cxnLst>
              <a:rect l="0" t="0" r="r" b="b"/>
              <a:pathLst>
                <a:path w="43199" h="21600" fill="none" extrusionOk="0">
                  <a:moveTo>
                    <a:pt x="0" y="21600"/>
                  </a:moveTo>
                  <a:cubicBezTo>
                    <a:pt x="0" y="9670"/>
                    <a:pt x="9670" y="0"/>
                    <a:pt x="21600" y="0"/>
                  </a:cubicBezTo>
                  <a:cubicBezTo>
                    <a:pt x="33431" y="0"/>
                    <a:pt x="43061" y="9518"/>
                    <a:pt x="43198" y="21349"/>
                  </a:cubicBezTo>
                </a:path>
                <a:path w="43199" h="21600" stroke="0" extrusionOk="0">
                  <a:moveTo>
                    <a:pt x="0" y="21600"/>
                  </a:moveTo>
                  <a:cubicBezTo>
                    <a:pt x="0" y="9670"/>
                    <a:pt x="9670" y="0"/>
                    <a:pt x="21600" y="0"/>
                  </a:cubicBezTo>
                  <a:cubicBezTo>
                    <a:pt x="33431" y="0"/>
                    <a:pt x="43061" y="9518"/>
                    <a:pt x="43198" y="21349"/>
                  </a:cubicBezTo>
                  <a:lnTo>
                    <a:pt x="21600" y="21600"/>
                  </a:lnTo>
                  <a:close/>
                </a:path>
              </a:pathLst>
            </a:custGeom>
            <a:noFill/>
            <a:ln w="25400" cap="rnd">
              <a:solidFill>
                <a:schemeClr val="accent2"/>
              </a:solidFill>
              <a:round/>
              <a:headEnd type="none" w="sm" len="sm"/>
              <a:tailEnd type="none" w="sm" len="sm"/>
            </a:ln>
            <a:effectLst/>
          </p:spPr>
          <p:txBody>
            <a:bodyPr/>
            <a:lstStyle/>
            <a:p>
              <a:endParaRPr lang="id-ID"/>
            </a:p>
          </p:txBody>
        </p:sp>
        <p:sp>
          <p:nvSpPr>
            <p:cNvPr id="9242" name="Arc 26"/>
            <p:cNvSpPr>
              <a:spLocks/>
            </p:cNvSpPr>
            <p:nvPr/>
          </p:nvSpPr>
          <p:spPr bwMode="auto">
            <a:xfrm>
              <a:off x="1816" y="2448"/>
              <a:ext cx="624" cy="81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accent2"/>
              </a:solidFill>
              <a:round/>
              <a:headEnd type="none" w="sm" len="sm"/>
              <a:tailEnd type="none" w="sm" len="sm"/>
            </a:ln>
            <a:effectLst/>
          </p:spPr>
          <p:txBody>
            <a:bodyPr/>
            <a:lstStyle/>
            <a:p>
              <a:endParaRPr lang="id-ID"/>
            </a:p>
          </p:txBody>
        </p:sp>
        <p:sp>
          <p:nvSpPr>
            <p:cNvPr id="9243" name="Arc 27"/>
            <p:cNvSpPr>
              <a:spLocks/>
            </p:cNvSpPr>
            <p:nvPr/>
          </p:nvSpPr>
          <p:spPr bwMode="auto">
            <a:xfrm>
              <a:off x="3112" y="2400"/>
              <a:ext cx="336" cy="1008"/>
            </a:xfrm>
            <a:custGeom>
              <a:avLst/>
              <a:gdLst>
                <a:gd name="G0" fmla="+- 21600 0 0"/>
                <a:gd name="G1" fmla="+- 0 0 0"/>
                <a:gd name="G2" fmla="+- 21600 0 0"/>
                <a:gd name="T0" fmla="*/ 21536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536" y="21599"/>
                  </a:moveTo>
                  <a:cubicBezTo>
                    <a:pt x="9631" y="21564"/>
                    <a:pt x="0" y="11904"/>
                    <a:pt x="0" y="0"/>
                  </a:cubicBezTo>
                </a:path>
                <a:path w="21600" h="21600" stroke="0" extrusionOk="0">
                  <a:moveTo>
                    <a:pt x="21536" y="21599"/>
                  </a:moveTo>
                  <a:cubicBezTo>
                    <a:pt x="9631" y="21564"/>
                    <a:pt x="0" y="11904"/>
                    <a:pt x="0" y="0"/>
                  </a:cubicBezTo>
                  <a:lnTo>
                    <a:pt x="21600" y="0"/>
                  </a:lnTo>
                  <a:close/>
                </a:path>
              </a:pathLst>
            </a:custGeom>
            <a:noFill/>
            <a:ln w="25400" cap="rnd">
              <a:solidFill>
                <a:schemeClr val="accent2"/>
              </a:solidFill>
              <a:round/>
              <a:headEnd type="none" w="sm" len="sm"/>
              <a:tailEnd type="none" w="sm" len="sm"/>
            </a:ln>
            <a:effectLst/>
          </p:spPr>
          <p:txBody>
            <a:bodyPr/>
            <a:lstStyle/>
            <a:p>
              <a:endParaRPr lang="id-ID"/>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34950" y="2978150"/>
            <a:ext cx="8597900" cy="1587500"/>
          </a:xfrm>
          <a:prstGeom prst="rect">
            <a:avLst/>
          </a:prstGeom>
          <a:solidFill>
            <a:srgbClr val="FFFFCC"/>
          </a:solidFill>
          <a:ln w="12700">
            <a:solidFill>
              <a:schemeClr val="tx1"/>
            </a:solidFill>
            <a:miter lim="800000"/>
            <a:headEnd/>
            <a:tailEnd/>
          </a:ln>
          <a:effectLst/>
        </p:spPr>
        <p:txBody>
          <a:bodyPr wrap="none" anchor="ctr"/>
          <a:lstStyle/>
          <a:p>
            <a:endParaRPr lang="id-ID"/>
          </a:p>
        </p:txBody>
      </p:sp>
      <p:sp>
        <p:nvSpPr>
          <p:cNvPr id="11267" name="Rectangle 3"/>
          <p:cNvSpPr>
            <a:spLocks noChangeArrowheads="1"/>
          </p:cNvSpPr>
          <p:nvPr/>
        </p:nvSpPr>
        <p:spPr bwMode="auto">
          <a:xfrm>
            <a:off x="441325" y="3198813"/>
            <a:ext cx="8321675" cy="1190625"/>
          </a:xfrm>
          <a:prstGeom prst="rect">
            <a:avLst/>
          </a:prstGeom>
          <a:noFill/>
          <a:ln w="9525">
            <a:noFill/>
            <a:miter lim="800000"/>
            <a:headEnd/>
            <a:tailEnd/>
          </a:ln>
          <a:effectLst/>
        </p:spPr>
        <p:txBody>
          <a:bodyPr wrap="none" lIns="92075" tIns="46038" rIns="92075" bIns="46038">
            <a:spAutoFit/>
          </a:bodyPr>
          <a:lstStyle/>
          <a:p>
            <a:r>
              <a:rPr lang="en-US" sz="3600">
                <a:solidFill>
                  <a:srgbClr val="5F5F5F"/>
                </a:solidFill>
                <a:effectLst>
                  <a:outerShdw blurRad="38100" dist="38100" dir="2700000" algn="tl">
                    <a:srgbClr val="C0C0C0"/>
                  </a:outerShdw>
                </a:effectLst>
              </a:rPr>
              <a:t>IS THE NUCLEOPHILE IMPORTANT</a:t>
            </a:r>
          </a:p>
          <a:p>
            <a:r>
              <a:rPr lang="en-US" sz="3600">
                <a:solidFill>
                  <a:srgbClr val="5F5F5F"/>
                </a:solidFill>
                <a:effectLst>
                  <a:outerShdw blurRad="38100" dist="38100" dir="2700000" algn="tl">
                    <a:srgbClr val="C0C0C0"/>
                  </a:outerShdw>
                </a:effectLst>
              </a:rPr>
              <a:t>IN BOTH S</a:t>
            </a:r>
            <a:r>
              <a:rPr lang="en-US" sz="3600" baseline="-25000">
                <a:solidFill>
                  <a:srgbClr val="5F5F5F"/>
                </a:solidFill>
                <a:effectLst>
                  <a:outerShdw blurRad="38100" dist="38100" dir="2700000" algn="tl">
                    <a:srgbClr val="C0C0C0"/>
                  </a:outerShdw>
                </a:effectLst>
              </a:rPr>
              <a:t>N</a:t>
            </a:r>
            <a:r>
              <a:rPr lang="en-US" sz="3600">
                <a:solidFill>
                  <a:srgbClr val="5F5F5F"/>
                </a:solidFill>
                <a:effectLst>
                  <a:outerShdw blurRad="38100" dist="38100" dir="2700000" algn="tl">
                    <a:srgbClr val="C0C0C0"/>
                  </a:outerShdw>
                </a:effectLst>
              </a:rPr>
              <a:t>1 AND S</a:t>
            </a:r>
            <a:r>
              <a:rPr lang="en-US" sz="3600" baseline="-25000">
                <a:solidFill>
                  <a:srgbClr val="5F5F5F"/>
                </a:solidFill>
                <a:effectLst>
                  <a:outerShdw blurRad="38100" dist="38100" dir="2700000" algn="tl">
                    <a:srgbClr val="C0C0C0"/>
                  </a:outerShdw>
                </a:effectLst>
              </a:rPr>
              <a:t>N</a:t>
            </a:r>
            <a:r>
              <a:rPr lang="en-US" sz="3600">
                <a:solidFill>
                  <a:srgbClr val="5F5F5F"/>
                </a:solidFill>
                <a:effectLst>
                  <a:outerShdw blurRad="38100" dist="38100" dir="2700000" algn="tl">
                    <a:srgbClr val="C0C0C0"/>
                  </a:outerShdw>
                </a:effectLst>
              </a:rPr>
              <a:t>2 REACTIONS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11150" y="4197350"/>
            <a:ext cx="8369300" cy="2044700"/>
          </a:xfrm>
          <a:prstGeom prst="rect">
            <a:avLst/>
          </a:prstGeom>
          <a:solidFill>
            <a:schemeClr val="hlink">
              <a:alpha val="50000"/>
            </a:schemeClr>
          </a:solidFill>
          <a:ln w="12700">
            <a:solidFill>
              <a:schemeClr val="tx1"/>
            </a:solidFill>
            <a:miter lim="800000"/>
            <a:headEnd/>
            <a:tailEnd/>
          </a:ln>
          <a:effectLst/>
        </p:spPr>
        <p:txBody>
          <a:bodyPr wrap="none" anchor="ctr"/>
          <a:lstStyle/>
          <a:p>
            <a:endParaRPr lang="id-ID"/>
          </a:p>
        </p:txBody>
      </p:sp>
      <p:sp>
        <p:nvSpPr>
          <p:cNvPr id="13315" name="Rectangle 3"/>
          <p:cNvSpPr>
            <a:spLocks noChangeArrowheads="1"/>
          </p:cNvSpPr>
          <p:nvPr/>
        </p:nvSpPr>
        <p:spPr bwMode="auto">
          <a:xfrm>
            <a:off x="311150" y="1682750"/>
            <a:ext cx="8369300" cy="2044700"/>
          </a:xfrm>
          <a:prstGeom prst="rect">
            <a:avLst/>
          </a:prstGeom>
          <a:solidFill>
            <a:srgbClr val="FFFFCC">
              <a:alpha val="50000"/>
            </a:srgbClr>
          </a:solidFill>
          <a:ln w="12700">
            <a:solidFill>
              <a:schemeClr val="tx1"/>
            </a:solidFill>
            <a:miter lim="800000"/>
            <a:headEnd/>
            <a:tailEnd/>
          </a:ln>
          <a:effectLst/>
        </p:spPr>
        <p:txBody>
          <a:bodyPr wrap="none" anchor="ctr"/>
          <a:lstStyle/>
          <a:p>
            <a:endParaRPr lang="id-ID"/>
          </a:p>
        </p:txBody>
      </p:sp>
      <p:sp>
        <p:nvSpPr>
          <p:cNvPr id="13316" name="Rectangle 4"/>
          <p:cNvSpPr>
            <a:spLocks noChangeArrowheads="1"/>
          </p:cNvSpPr>
          <p:nvPr/>
        </p:nvSpPr>
        <p:spPr bwMode="auto">
          <a:xfrm>
            <a:off x="517525" y="1812925"/>
            <a:ext cx="7535863" cy="822325"/>
          </a:xfrm>
          <a:prstGeom prst="rect">
            <a:avLst/>
          </a:prstGeom>
          <a:noFill/>
          <a:ln w="9525">
            <a:noFill/>
            <a:miter lim="800000"/>
            <a:headEnd/>
            <a:tailEnd/>
          </a:ln>
          <a:effectLst/>
        </p:spPr>
        <p:txBody>
          <a:bodyPr wrap="none" lIns="92075" tIns="46038" rIns="92075" bIns="46038">
            <a:spAutoFit/>
          </a:bodyPr>
          <a:lstStyle/>
          <a:p>
            <a:r>
              <a:rPr lang="en-US" sz="2400"/>
              <a:t>Nucleophiles are unimportant in an S</a:t>
            </a:r>
            <a:r>
              <a:rPr lang="en-US" sz="2400" baseline="-25000"/>
              <a:t>N</a:t>
            </a:r>
            <a:r>
              <a:rPr lang="en-US" sz="2400"/>
              <a:t>1 reaction;</a:t>
            </a:r>
          </a:p>
          <a:p>
            <a:r>
              <a:rPr lang="en-US" sz="2400"/>
              <a:t>they are not involved in the rate-determining step.</a:t>
            </a:r>
          </a:p>
        </p:txBody>
      </p:sp>
      <p:sp>
        <p:nvSpPr>
          <p:cNvPr id="13317" name="Rectangle 5"/>
          <p:cNvSpPr>
            <a:spLocks noChangeArrowheads="1"/>
          </p:cNvSpPr>
          <p:nvPr/>
        </p:nvSpPr>
        <p:spPr bwMode="auto">
          <a:xfrm>
            <a:off x="2193925" y="2941638"/>
            <a:ext cx="3802063" cy="579437"/>
          </a:xfrm>
          <a:prstGeom prst="rect">
            <a:avLst/>
          </a:prstGeom>
          <a:noFill/>
          <a:ln w="9525">
            <a:noFill/>
            <a:miter lim="800000"/>
            <a:headEnd/>
            <a:tailEnd/>
          </a:ln>
          <a:effectLst/>
        </p:spPr>
        <p:txBody>
          <a:bodyPr wrap="none" lIns="92075" tIns="46038" rIns="92075" bIns="46038">
            <a:spAutoFit/>
          </a:bodyPr>
          <a:lstStyle/>
          <a:p>
            <a:r>
              <a:rPr lang="en-US" sz="3200"/>
              <a:t>S</a:t>
            </a:r>
            <a:r>
              <a:rPr lang="en-US" sz="3200" baseline="-25000"/>
              <a:t>N</a:t>
            </a:r>
            <a:r>
              <a:rPr lang="en-US" sz="3200"/>
              <a:t>1 rate  =  K</a:t>
            </a:r>
            <a:r>
              <a:rPr lang="en-US" sz="3200" baseline="-25000"/>
              <a:t>1 </a:t>
            </a:r>
            <a:r>
              <a:rPr lang="en-US" sz="3200"/>
              <a:t>[RX]</a:t>
            </a:r>
          </a:p>
        </p:txBody>
      </p:sp>
      <p:sp>
        <p:nvSpPr>
          <p:cNvPr id="13318" name="Rectangle 6"/>
          <p:cNvSpPr>
            <a:spLocks noChangeArrowheads="1"/>
          </p:cNvSpPr>
          <p:nvPr/>
        </p:nvSpPr>
        <p:spPr bwMode="auto">
          <a:xfrm>
            <a:off x="669925" y="4327525"/>
            <a:ext cx="7104063" cy="822325"/>
          </a:xfrm>
          <a:prstGeom prst="rect">
            <a:avLst/>
          </a:prstGeom>
          <a:noFill/>
          <a:ln w="9525">
            <a:noFill/>
            <a:miter lim="800000"/>
            <a:headEnd/>
            <a:tailEnd/>
          </a:ln>
          <a:effectLst/>
        </p:spPr>
        <p:txBody>
          <a:bodyPr wrap="none" lIns="92075" tIns="46038" rIns="92075" bIns="46038">
            <a:spAutoFit/>
          </a:bodyPr>
          <a:lstStyle/>
          <a:p>
            <a:r>
              <a:rPr lang="en-US" sz="2400"/>
              <a:t>The nature of a nucleophile is only important to</a:t>
            </a:r>
          </a:p>
          <a:p>
            <a:r>
              <a:rPr lang="en-US" sz="2400"/>
              <a:t>an S</a:t>
            </a:r>
            <a:r>
              <a:rPr lang="en-US" sz="2400" baseline="-25000"/>
              <a:t>N</a:t>
            </a:r>
            <a:r>
              <a:rPr lang="en-US" sz="2400"/>
              <a:t>2 reaction.</a:t>
            </a:r>
          </a:p>
        </p:txBody>
      </p:sp>
      <p:sp>
        <p:nvSpPr>
          <p:cNvPr id="13319" name="Rectangle 7"/>
          <p:cNvSpPr>
            <a:spLocks noChangeArrowheads="1"/>
          </p:cNvSpPr>
          <p:nvPr/>
        </p:nvSpPr>
        <p:spPr bwMode="auto">
          <a:xfrm>
            <a:off x="1889125" y="5456238"/>
            <a:ext cx="4678363" cy="579437"/>
          </a:xfrm>
          <a:prstGeom prst="rect">
            <a:avLst/>
          </a:prstGeom>
          <a:noFill/>
          <a:ln w="9525">
            <a:noFill/>
            <a:miter lim="800000"/>
            <a:headEnd/>
            <a:tailEnd/>
          </a:ln>
          <a:effectLst/>
        </p:spPr>
        <p:txBody>
          <a:bodyPr wrap="none" lIns="92075" tIns="46038" rIns="92075" bIns="46038">
            <a:spAutoFit/>
          </a:bodyPr>
          <a:lstStyle/>
          <a:p>
            <a:r>
              <a:rPr lang="en-US" sz="3200"/>
              <a:t>S</a:t>
            </a:r>
            <a:r>
              <a:rPr lang="en-US" sz="3200" baseline="-25000"/>
              <a:t>N</a:t>
            </a:r>
            <a:r>
              <a:rPr lang="en-US" sz="3200"/>
              <a:t>2 rate  =  K</a:t>
            </a:r>
            <a:r>
              <a:rPr lang="en-US" sz="3200" baseline="-25000"/>
              <a:t>2</a:t>
            </a:r>
            <a:r>
              <a:rPr lang="en-US" sz="3200"/>
              <a:t> [RX][Nu]</a:t>
            </a:r>
          </a:p>
        </p:txBody>
      </p:sp>
      <p:sp>
        <p:nvSpPr>
          <p:cNvPr id="13320" name="AutoShape 8"/>
          <p:cNvSpPr>
            <a:spLocks noChangeArrowheads="1"/>
          </p:cNvSpPr>
          <p:nvPr/>
        </p:nvSpPr>
        <p:spPr bwMode="auto">
          <a:xfrm>
            <a:off x="5949950" y="6026150"/>
            <a:ext cx="292100" cy="368300"/>
          </a:xfrm>
          <a:prstGeom prst="upArrow">
            <a:avLst>
              <a:gd name="adj1" fmla="val 50000"/>
              <a:gd name="adj2" fmla="val 63026"/>
            </a:avLst>
          </a:prstGeom>
          <a:solidFill>
            <a:schemeClr val="accent1"/>
          </a:solidFill>
          <a:ln w="12700">
            <a:solidFill>
              <a:schemeClr val="tx1"/>
            </a:solidFill>
            <a:miter lim="800000"/>
            <a:headEnd/>
            <a:tailEnd/>
          </a:ln>
          <a:effectLst/>
        </p:spPr>
        <p:txBody>
          <a:bodyPr wrap="none" anchor="ctr"/>
          <a:lstStyle/>
          <a:p>
            <a:endParaRPr lang="id-ID"/>
          </a:p>
        </p:txBody>
      </p:sp>
      <p:sp>
        <p:nvSpPr>
          <p:cNvPr id="13321" name="Rectangle 9"/>
          <p:cNvSpPr>
            <a:spLocks noChangeArrowheads="1"/>
          </p:cNvSpPr>
          <p:nvPr/>
        </p:nvSpPr>
        <p:spPr bwMode="auto">
          <a:xfrm>
            <a:off x="669925" y="319088"/>
            <a:ext cx="7627938" cy="946150"/>
          </a:xfrm>
          <a:prstGeom prst="rect">
            <a:avLst/>
          </a:prstGeom>
          <a:noFill/>
          <a:ln w="9525">
            <a:noFill/>
            <a:miter lim="800000"/>
            <a:headEnd/>
            <a:tailEnd/>
          </a:ln>
          <a:effectLst/>
        </p:spPr>
        <p:txBody>
          <a:bodyPr wrap="none" lIns="92075" tIns="46038" rIns="92075" bIns="46038">
            <a:spAutoFit/>
          </a:bodyPr>
          <a:lstStyle/>
          <a:p>
            <a:r>
              <a:rPr lang="en-US" sz="2800">
                <a:solidFill>
                  <a:srgbClr val="CC0000"/>
                </a:solidFill>
                <a:effectLst>
                  <a:outerShdw blurRad="38100" dist="38100" dir="2700000" algn="tl">
                    <a:srgbClr val="C0C0C0"/>
                  </a:outerShdw>
                </a:effectLst>
              </a:rPr>
              <a:t>                       NUCLEOPHILES</a:t>
            </a:r>
          </a:p>
          <a:p>
            <a:r>
              <a:rPr lang="en-US" sz="2800">
                <a:solidFill>
                  <a:srgbClr val="CC0000"/>
                </a:solidFill>
                <a:effectLst>
                  <a:outerShdw blurRad="38100" dist="38100" dir="2700000" algn="tl">
                    <a:srgbClr val="C0C0C0"/>
                  </a:outerShdw>
                </a:effectLst>
              </a:rPr>
              <a:t>IMPORTANCE IN S</a:t>
            </a:r>
            <a:r>
              <a:rPr lang="en-US" sz="2800" baseline="-25000">
                <a:solidFill>
                  <a:srgbClr val="CC0000"/>
                </a:solidFill>
                <a:effectLst>
                  <a:outerShdw blurRad="38100" dist="38100" dir="2700000" algn="tl">
                    <a:srgbClr val="C0C0C0"/>
                  </a:outerShdw>
                </a:effectLst>
              </a:rPr>
              <a:t>N</a:t>
            </a:r>
            <a:r>
              <a:rPr lang="en-US" sz="2800">
                <a:solidFill>
                  <a:srgbClr val="CC0000"/>
                </a:solidFill>
                <a:effectLst>
                  <a:outerShdw blurRad="38100" dist="38100" dir="2700000" algn="tl">
                    <a:srgbClr val="C0C0C0"/>
                  </a:outerShdw>
                </a:effectLst>
              </a:rPr>
              <a:t>1 AND S</a:t>
            </a:r>
            <a:r>
              <a:rPr lang="en-US" sz="2800" baseline="-25000">
                <a:solidFill>
                  <a:srgbClr val="CC0000"/>
                </a:solidFill>
                <a:effectLst>
                  <a:outerShdw blurRad="38100" dist="38100" dir="2700000" algn="tl">
                    <a:srgbClr val="C0C0C0"/>
                  </a:outerShdw>
                </a:effectLst>
              </a:rPr>
              <a:t>N</a:t>
            </a:r>
            <a:r>
              <a:rPr lang="en-US" sz="2800">
                <a:solidFill>
                  <a:srgbClr val="CC0000"/>
                </a:solidFill>
                <a:effectLst>
                  <a:outerShdw blurRad="38100" dist="38100" dir="2700000" algn="tl">
                    <a:srgbClr val="C0C0C0"/>
                  </a:outerShdw>
                </a:effectLst>
              </a:rPr>
              <a:t>2 REACTIONS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149350" y="2673350"/>
            <a:ext cx="6692900" cy="2197100"/>
          </a:xfrm>
          <a:prstGeom prst="rect">
            <a:avLst/>
          </a:prstGeom>
          <a:solidFill>
            <a:srgbClr val="3399FF">
              <a:alpha val="50000"/>
            </a:srgbClr>
          </a:solidFill>
          <a:ln w="12700">
            <a:solidFill>
              <a:schemeClr val="tx1"/>
            </a:solidFill>
            <a:miter lim="800000"/>
            <a:headEnd/>
            <a:tailEnd/>
          </a:ln>
          <a:effectLst/>
        </p:spPr>
        <p:txBody>
          <a:bodyPr wrap="none" anchor="ctr"/>
          <a:lstStyle/>
          <a:p>
            <a:endParaRPr lang="id-ID"/>
          </a:p>
        </p:txBody>
      </p:sp>
      <p:sp>
        <p:nvSpPr>
          <p:cNvPr id="15363" name="Rectangle 3"/>
          <p:cNvSpPr>
            <a:spLocks noChangeArrowheads="1"/>
          </p:cNvSpPr>
          <p:nvPr/>
        </p:nvSpPr>
        <p:spPr bwMode="auto">
          <a:xfrm>
            <a:off x="1479550" y="3078163"/>
            <a:ext cx="6037263" cy="1311275"/>
          </a:xfrm>
          <a:prstGeom prst="rect">
            <a:avLst/>
          </a:prstGeom>
          <a:noFill/>
          <a:ln w="9525">
            <a:noFill/>
            <a:miter lim="800000"/>
            <a:headEnd/>
            <a:tailEnd/>
          </a:ln>
          <a:effectLst/>
        </p:spPr>
        <p:txBody>
          <a:bodyPr wrap="none" lIns="92075" tIns="46038" rIns="92075" bIns="46038">
            <a:spAutoFit/>
          </a:bodyPr>
          <a:lstStyle/>
          <a:p>
            <a:r>
              <a:rPr lang="en-US" sz="4000">
                <a:solidFill>
                  <a:srgbClr val="009900"/>
                </a:solidFill>
                <a:effectLst>
                  <a:outerShdw blurRad="38100" dist="38100" dir="2700000" algn="tl">
                    <a:srgbClr val="C0C0C0"/>
                  </a:outerShdw>
                </a:effectLst>
              </a:rPr>
              <a:t>           WHAT IS A </a:t>
            </a:r>
          </a:p>
          <a:p>
            <a:r>
              <a:rPr lang="en-US" sz="4000">
                <a:solidFill>
                  <a:srgbClr val="009900"/>
                </a:solidFill>
                <a:effectLst>
                  <a:outerShdw blurRad="38100" dist="38100" dir="2700000" algn="tl">
                    <a:srgbClr val="C0C0C0"/>
                  </a:outerShdw>
                </a:effectLst>
              </a:rPr>
              <a:t>GOOD NUCLEOPHILE ?</a:t>
            </a:r>
          </a:p>
        </p:txBody>
      </p:sp>
      <p:sp>
        <p:nvSpPr>
          <p:cNvPr id="15364" name="Rectangle 4"/>
          <p:cNvSpPr>
            <a:spLocks noChangeArrowheads="1"/>
          </p:cNvSpPr>
          <p:nvPr/>
        </p:nvSpPr>
        <p:spPr bwMode="auto">
          <a:xfrm>
            <a:off x="3336925" y="5287963"/>
            <a:ext cx="2217738" cy="396875"/>
          </a:xfrm>
          <a:prstGeom prst="rect">
            <a:avLst/>
          </a:prstGeom>
          <a:noFill/>
          <a:ln w="9525">
            <a:noFill/>
            <a:miter lim="800000"/>
            <a:headEnd/>
            <a:tailEnd/>
          </a:ln>
          <a:effectLst/>
        </p:spPr>
        <p:txBody>
          <a:bodyPr wrap="none" lIns="92075" tIns="46038" rIns="92075" bIns="46038">
            <a:spAutoFit/>
          </a:bodyPr>
          <a:lstStyle/>
          <a:p>
            <a:r>
              <a:rPr lang="en-US"/>
              <a:t>S</a:t>
            </a:r>
            <a:r>
              <a:rPr lang="en-US" baseline="-25000"/>
              <a:t>N</a:t>
            </a:r>
            <a:r>
              <a:rPr lang="en-US"/>
              <a:t>2 REACTIONS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996950" y="5111750"/>
            <a:ext cx="1587500" cy="825500"/>
          </a:xfrm>
          <a:prstGeom prst="rect">
            <a:avLst/>
          </a:prstGeom>
          <a:solidFill>
            <a:srgbClr val="FFFFCC"/>
          </a:solidFill>
          <a:ln w="12700">
            <a:solidFill>
              <a:schemeClr val="tx1"/>
            </a:solidFill>
            <a:miter lim="800000"/>
            <a:headEnd/>
            <a:tailEnd/>
          </a:ln>
          <a:effectLst/>
        </p:spPr>
        <p:txBody>
          <a:bodyPr wrap="none" anchor="ctr"/>
          <a:lstStyle/>
          <a:p>
            <a:endParaRPr lang="id-ID"/>
          </a:p>
        </p:txBody>
      </p:sp>
      <p:sp>
        <p:nvSpPr>
          <p:cNvPr id="17411" name="Oval 3"/>
          <p:cNvSpPr>
            <a:spLocks noChangeArrowheads="1"/>
          </p:cNvSpPr>
          <p:nvPr/>
        </p:nvSpPr>
        <p:spPr bwMode="auto">
          <a:xfrm>
            <a:off x="3892550" y="3663950"/>
            <a:ext cx="1358900" cy="1282700"/>
          </a:xfrm>
          <a:prstGeom prst="ellipse">
            <a:avLst/>
          </a:prstGeom>
          <a:solidFill>
            <a:schemeClr val="folHlink">
              <a:alpha val="50000"/>
            </a:schemeClr>
          </a:solidFill>
          <a:ln w="12700">
            <a:solidFill>
              <a:schemeClr val="tx1"/>
            </a:solidFill>
            <a:round/>
            <a:headEnd/>
            <a:tailEnd/>
          </a:ln>
          <a:effectLst/>
        </p:spPr>
        <p:txBody>
          <a:bodyPr wrap="none" anchor="ctr"/>
          <a:lstStyle/>
          <a:p>
            <a:endParaRPr lang="id-ID"/>
          </a:p>
        </p:txBody>
      </p:sp>
      <p:sp>
        <p:nvSpPr>
          <p:cNvPr id="17412" name="Rectangle 4"/>
          <p:cNvSpPr>
            <a:spLocks noChangeArrowheads="1"/>
          </p:cNvSpPr>
          <p:nvPr/>
        </p:nvSpPr>
        <p:spPr bwMode="auto">
          <a:xfrm>
            <a:off x="5089525" y="3614738"/>
            <a:ext cx="447675" cy="519112"/>
          </a:xfrm>
          <a:prstGeom prst="rect">
            <a:avLst/>
          </a:prstGeom>
          <a:noFill/>
          <a:ln w="9525">
            <a:noFill/>
            <a:miter lim="800000"/>
            <a:headEnd/>
            <a:tailEnd/>
          </a:ln>
          <a:effectLst/>
        </p:spPr>
        <p:txBody>
          <a:bodyPr wrap="none" lIns="92075" tIns="46038" rIns="92075" bIns="46038">
            <a:spAutoFit/>
          </a:bodyPr>
          <a:lstStyle/>
          <a:p>
            <a:r>
              <a:rPr lang="en-US" sz="2800"/>
              <a:t>C</a:t>
            </a:r>
          </a:p>
        </p:txBody>
      </p:sp>
      <p:sp>
        <p:nvSpPr>
          <p:cNvPr id="17413" name="Oval 5"/>
          <p:cNvSpPr>
            <a:spLocks noChangeArrowheads="1"/>
          </p:cNvSpPr>
          <p:nvPr/>
        </p:nvSpPr>
        <p:spPr bwMode="auto">
          <a:xfrm>
            <a:off x="5492750" y="3625850"/>
            <a:ext cx="825500" cy="444500"/>
          </a:xfrm>
          <a:prstGeom prst="ellipse">
            <a:avLst/>
          </a:prstGeom>
          <a:solidFill>
            <a:schemeClr val="accent1"/>
          </a:solidFill>
          <a:ln w="12700">
            <a:solidFill>
              <a:schemeClr val="tx1"/>
            </a:solidFill>
            <a:round/>
            <a:headEnd/>
            <a:tailEnd/>
          </a:ln>
          <a:effectLst/>
        </p:spPr>
        <p:txBody>
          <a:bodyPr wrap="none" anchor="ctr"/>
          <a:lstStyle/>
          <a:p>
            <a:endParaRPr lang="id-ID"/>
          </a:p>
        </p:txBody>
      </p:sp>
      <p:sp>
        <p:nvSpPr>
          <p:cNvPr id="17414" name="Oval 6"/>
          <p:cNvSpPr>
            <a:spLocks noChangeArrowheads="1"/>
          </p:cNvSpPr>
          <p:nvPr/>
        </p:nvSpPr>
        <p:spPr bwMode="auto">
          <a:xfrm>
            <a:off x="4768850" y="3702050"/>
            <a:ext cx="368300" cy="273050"/>
          </a:xfrm>
          <a:prstGeom prst="ellipse">
            <a:avLst/>
          </a:prstGeom>
          <a:solidFill>
            <a:schemeClr val="accent1"/>
          </a:solidFill>
          <a:ln w="12700">
            <a:solidFill>
              <a:schemeClr val="tx1"/>
            </a:solidFill>
            <a:round/>
            <a:headEnd/>
            <a:tailEnd/>
          </a:ln>
          <a:effectLst/>
        </p:spPr>
        <p:txBody>
          <a:bodyPr wrap="none" anchor="ctr"/>
          <a:lstStyle/>
          <a:p>
            <a:endParaRPr lang="id-ID"/>
          </a:p>
        </p:txBody>
      </p:sp>
      <p:sp>
        <p:nvSpPr>
          <p:cNvPr id="17415" name="Line 7"/>
          <p:cNvSpPr>
            <a:spLocks noChangeShapeType="1"/>
          </p:cNvSpPr>
          <p:nvPr/>
        </p:nvSpPr>
        <p:spPr bwMode="auto">
          <a:xfrm flipH="1">
            <a:off x="4838700" y="4019550"/>
            <a:ext cx="381000" cy="533400"/>
          </a:xfrm>
          <a:prstGeom prst="line">
            <a:avLst/>
          </a:prstGeom>
          <a:noFill/>
          <a:ln w="12700">
            <a:solidFill>
              <a:schemeClr val="tx1"/>
            </a:solidFill>
            <a:prstDash val="dash"/>
            <a:round/>
            <a:headEnd type="none" w="sm" len="sm"/>
            <a:tailEnd type="none" w="sm" len="sm"/>
          </a:ln>
          <a:effectLst/>
        </p:spPr>
        <p:txBody>
          <a:bodyPr/>
          <a:lstStyle/>
          <a:p>
            <a:endParaRPr lang="id-ID"/>
          </a:p>
        </p:txBody>
      </p:sp>
      <p:sp>
        <p:nvSpPr>
          <p:cNvPr id="17416" name="Line 8"/>
          <p:cNvSpPr>
            <a:spLocks noChangeShapeType="1"/>
          </p:cNvSpPr>
          <p:nvPr/>
        </p:nvSpPr>
        <p:spPr bwMode="auto">
          <a:xfrm flipH="1">
            <a:off x="5181600" y="4057650"/>
            <a:ext cx="152400" cy="838200"/>
          </a:xfrm>
          <a:prstGeom prst="line">
            <a:avLst/>
          </a:prstGeom>
          <a:noFill/>
          <a:ln w="50800">
            <a:solidFill>
              <a:schemeClr val="tx1"/>
            </a:solidFill>
            <a:round/>
            <a:headEnd type="none" w="sm" len="sm"/>
            <a:tailEnd type="none" w="sm" len="sm"/>
          </a:ln>
          <a:effectLst/>
        </p:spPr>
        <p:txBody>
          <a:bodyPr/>
          <a:lstStyle/>
          <a:p>
            <a:endParaRPr lang="id-ID"/>
          </a:p>
        </p:txBody>
      </p:sp>
      <p:sp>
        <p:nvSpPr>
          <p:cNvPr id="17417" name="Line 9"/>
          <p:cNvSpPr>
            <a:spLocks noChangeShapeType="1"/>
          </p:cNvSpPr>
          <p:nvPr/>
        </p:nvSpPr>
        <p:spPr bwMode="auto">
          <a:xfrm flipH="1" flipV="1">
            <a:off x="5162550" y="3124200"/>
            <a:ext cx="152400" cy="533400"/>
          </a:xfrm>
          <a:prstGeom prst="line">
            <a:avLst/>
          </a:prstGeom>
          <a:noFill/>
          <a:ln w="12700">
            <a:solidFill>
              <a:schemeClr val="tx1"/>
            </a:solidFill>
            <a:round/>
            <a:headEnd type="none" w="sm" len="sm"/>
            <a:tailEnd type="none" w="sm" len="sm"/>
          </a:ln>
          <a:effectLst/>
        </p:spPr>
        <p:txBody>
          <a:bodyPr/>
          <a:lstStyle/>
          <a:p>
            <a:endParaRPr lang="id-ID"/>
          </a:p>
        </p:txBody>
      </p:sp>
      <p:sp>
        <p:nvSpPr>
          <p:cNvPr id="17418" name="Rectangle 10"/>
          <p:cNvSpPr>
            <a:spLocks noChangeArrowheads="1"/>
          </p:cNvSpPr>
          <p:nvPr/>
        </p:nvSpPr>
        <p:spPr bwMode="auto">
          <a:xfrm>
            <a:off x="4975225" y="2738438"/>
            <a:ext cx="439738" cy="519112"/>
          </a:xfrm>
          <a:prstGeom prst="rect">
            <a:avLst/>
          </a:prstGeom>
          <a:noFill/>
          <a:ln w="9525">
            <a:noFill/>
            <a:miter lim="800000"/>
            <a:headEnd/>
            <a:tailEnd/>
          </a:ln>
          <a:effectLst/>
        </p:spPr>
        <p:txBody>
          <a:bodyPr wrap="none" lIns="92075" tIns="46038" rIns="92075" bIns="46038">
            <a:spAutoFit/>
          </a:bodyPr>
          <a:lstStyle/>
          <a:p>
            <a:r>
              <a:rPr lang="en-US" sz="2800"/>
              <a:t>R</a:t>
            </a:r>
          </a:p>
        </p:txBody>
      </p:sp>
      <p:sp>
        <p:nvSpPr>
          <p:cNvPr id="17419" name="Oval 11"/>
          <p:cNvSpPr>
            <a:spLocks noChangeArrowheads="1"/>
          </p:cNvSpPr>
          <p:nvPr/>
        </p:nvSpPr>
        <p:spPr bwMode="auto">
          <a:xfrm>
            <a:off x="6102350" y="3473450"/>
            <a:ext cx="825500" cy="749300"/>
          </a:xfrm>
          <a:prstGeom prst="ellipse">
            <a:avLst/>
          </a:prstGeom>
          <a:solidFill>
            <a:srgbClr val="FFFF99">
              <a:alpha val="50000"/>
            </a:srgbClr>
          </a:solidFill>
          <a:ln w="12700">
            <a:solidFill>
              <a:schemeClr val="tx1"/>
            </a:solidFill>
            <a:round/>
            <a:headEnd/>
            <a:tailEnd/>
          </a:ln>
          <a:effectLst/>
        </p:spPr>
        <p:txBody>
          <a:bodyPr wrap="none" anchor="ctr"/>
          <a:lstStyle/>
          <a:p>
            <a:endParaRPr lang="id-ID"/>
          </a:p>
        </p:txBody>
      </p:sp>
      <p:sp>
        <p:nvSpPr>
          <p:cNvPr id="17420" name="Rectangle 12"/>
          <p:cNvSpPr>
            <a:spLocks noChangeArrowheads="1"/>
          </p:cNvSpPr>
          <p:nvPr/>
        </p:nvSpPr>
        <p:spPr bwMode="auto">
          <a:xfrm>
            <a:off x="6308725" y="3614738"/>
            <a:ext cx="595313" cy="519112"/>
          </a:xfrm>
          <a:prstGeom prst="rect">
            <a:avLst/>
          </a:prstGeom>
          <a:noFill/>
          <a:ln w="9525">
            <a:noFill/>
            <a:miter lim="800000"/>
            <a:headEnd/>
            <a:tailEnd/>
          </a:ln>
          <a:effectLst/>
        </p:spPr>
        <p:txBody>
          <a:bodyPr wrap="none" lIns="92075" tIns="46038" rIns="92075" bIns="46038">
            <a:spAutoFit/>
          </a:bodyPr>
          <a:lstStyle/>
          <a:p>
            <a:r>
              <a:rPr lang="en-US" sz="2800"/>
              <a:t>Br</a:t>
            </a:r>
          </a:p>
        </p:txBody>
      </p:sp>
      <p:sp>
        <p:nvSpPr>
          <p:cNvPr id="17421" name="Rectangle 13"/>
          <p:cNvSpPr>
            <a:spLocks noChangeArrowheads="1"/>
          </p:cNvSpPr>
          <p:nvPr/>
        </p:nvSpPr>
        <p:spPr bwMode="auto">
          <a:xfrm>
            <a:off x="6061075" y="3595688"/>
            <a:ext cx="295275" cy="519112"/>
          </a:xfrm>
          <a:prstGeom prst="rect">
            <a:avLst/>
          </a:prstGeom>
          <a:noFill/>
          <a:ln w="9525">
            <a:noFill/>
            <a:miter lim="800000"/>
            <a:headEnd/>
            <a:tailEnd/>
          </a:ln>
          <a:effectLst/>
        </p:spPr>
        <p:txBody>
          <a:bodyPr wrap="none" lIns="92075" tIns="46038" rIns="92075" bIns="46038">
            <a:spAutoFit/>
          </a:bodyPr>
          <a:lstStyle/>
          <a:p>
            <a:r>
              <a:rPr lang="en-US" sz="2800"/>
              <a:t>:</a:t>
            </a:r>
          </a:p>
        </p:txBody>
      </p:sp>
      <p:sp>
        <p:nvSpPr>
          <p:cNvPr id="17422" name="Arc 14"/>
          <p:cNvSpPr>
            <a:spLocks/>
          </p:cNvSpPr>
          <p:nvPr/>
        </p:nvSpPr>
        <p:spPr bwMode="auto">
          <a:xfrm>
            <a:off x="6515100" y="3181350"/>
            <a:ext cx="304800" cy="457200"/>
          </a:xfrm>
          <a:custGeom>
            <a:avLst/>
            <a:gdLst>
              <a:gd name="G0" fmla="+- 21600 0 0"/>
              <a:gd name="G1" fmla="+- 21600 0 0"/>
              <a:gd name="G2" fmla="+- 21600 0 0"/>
              <a:gd name="T0" fmla="*/ 0 w 21600"/>
              <a:gd name="T1" fmla="*/ 21525 h 21600"/>
              <a:gd name="T2" fmla="*/ 2148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25"/>
                </a:moveTo>
                <a:cubicBezTo>
                  <a:pt x="41" y="9668"/>
                  <a:pt x="9631" y="61"/>
                  <a:pt x="21488" y="0"/>
                </a:cubicBezTo>
              </a:path>
              <a:path w="21600" h="21600" stroke="0" extrusionOk="0">
                <a:moveTo>
                  <a:pt x="0" y="21525"/>
                </a:moveTo>
                <a:cubicBezTo>
                  <a:pt x="41" y="9668"/>
                  <a:pt x="9631" y="61"/>
                  <a:pt x="21488" y="0"/>
                </a:cubicBezTo>
                <a:lnTo>
                  <a:pt x="21600" y="21600"/>
                </a:lnTo>
                <a:close/>
              </a:path>
            </a:pathLst>
          </a:custGeom>
          <a:noFill/>
          <a:ln w="12700" cap="rnd">
            <a:solidFill>
              <a:schemeClr val="tx1"/>
            </a:solidFill>
            <a:round/>
            <a:headEnd type="none" w="sm" len="sm"/>
            <a:tailEnd type="stealth" w="med" len="lg"/>
          </a:ln>
          <a:effectLst/>
        </p:spPr>
        <p:txBody>
          <a:bodyPr/>
          <a:lstStyle/>
          <a:p>
            <a:endParaRPr lang="id-ID"/>
          </a:p>
        </p:txBody>
      </p:sp>
      <p:sp>
        <p:nvSpPr>
          <p:cNvPr id="17423" name="Rectangle 15"/>
          <p:cNvSpPr>
            <a:spLocks noChangeArrowheads="1"/>
          </p:cNvSpPr>
          <p:nvPr/>
        </p:nvSpPr>
        <p:spPr bwMode="auto">
          <a:xfrm>
            <a:off x="4899025" y="4872038"/>
            <a:ext cx="439738" cy="519112"/>
          </a:xfrm>
          <a:prstGeom prst="rect">
            <a:avLst/>
          </a:prstGeom>
          <a:noFill/>
          <a:ln w="9525">
            <a:noFill/>
            <a:miter lim="800000"/>
            <a:headEnd/>
            <a:tailEnd/>
          </a:ln>
          <a:effectLst/>
        </p:spPr>
        <p:txBody>
          <a:bodyPr wrap="none" lIns="92075" tIns="46038" rIns="92075" bIns="46038">
            <a:spAutoFit/>
          </a:bodyPr>
          <a:lstStyle/>
          <a:p>
            <a:r>
              <a:rPr lang="en-US" sz="2800"/>
              <a:t>R</a:t>
            </a:r>
          </a:p>
        </p:txBody>
      </p:sp>
      <p:sp>
        <p:nvSpPr>
          <p:cNvPr id="17424" name="Rectangle 16"/>
          <p:cNvSpPr>
            <a:spLocks noChangeArrowheads="1"/>
          </p:cNvSpPr>
          <p:nvPr/>
        </p:nvSpPr>
        <p:spPr bwMode="auto">
          <a:xfrm>
            <a:off x="4441825" y="4414838"/>
            <a:ext cx="439738" cy="519112"/>
          </a:xfrm>
          <a:prstGeom prst="rect">
            <a:avLst/>
          </a:prstGeom>
          <a:noFill/>
          <a:ln w="9525">
            <a:noFill/>
            <a:miter lim="800000"/>
            <a:headEnd/>
            <a:tailEnd/>
          </a:ln>
          <a:effectLst/>
        </p:spPr>
        <p:txBody>
          <a:bodyPr wrap="none" lIns="92075" tIns="46038" rIns="92075" bIns="46038">
            <a:spAutoFit/>
          </a:bodyPr>
          <a:lstStyle/>
          <a:p>
            <a:r>
              <a:rPr lang="en-US" sz="2800"/>
              <a:t>R</a:t>
            </a:r>
          </a:p>
        </p:txBody>
      </p:sp>
      <p:sp>
        <p:nvSpPr>
          <p:cNvPr id="17425" name="Oval 17"/>
          <p:cNvSpPr>
            <a:spLocks noChangeArrowheads="1"/>
          </p:cNvSpPr>
          <p:nvPr/>
        </p:nvSpPr>
        <p:spPr bwMode="auto">
          <a:xfrm>
            <a:off x="4578350" y="3968750"/>
            <a:ext cx="1511300" cy="1435100"/>
          </a:xfrm>
          <a:prstGeom prst="ellipse">
            <a:avLst/>
          </a:prstGeom>
          <a:solidFill>
            <a:schemeClr val="folHlink">
              <a:alpha val="50000"/>
            </a:schemeClr>
          </a:solidFill>
          <a:ln w="12700">
            <a:solidFill>
              <a:schemeClr val="tx1"/>
            </a:solidFill>
            <a:round/>
            <a:headEnd/>
            <a:tailEnd/>
          </a:ln>
          <a:effectLst/>
        </p:spPr>
        <p:txBody>
          <a:bodyPr wrap="none" anchor="ctr"/>
          <a:lstStyle/>
          <a:p>
            <a:endParaRPr lang="id-ID"/>
          </a:p>
        </p:txBody>
      </p:sp>
      <p:sp>
        <p:nvSpPr>
          <p:cNvPr id="17426" name="Oval 18"/>
          <p:cNvSpPr>
            <a:spLocks noChangeArrowheads="1"/>
          </p:cNvSpPr>
          <p:nvPr/>
        </p:nvSpPr>
        <p:spPr bwMode="auto">
          <a:xfrm>
            <a:off x="4502150" y="2597150"/>
            <a:ext cx="1358900" cy="1282700"/>
          </a:xfrm>
          <a:prstGeom prst="ellipse">
            <a:avLst/>
          </a:prstGeom>
          <a:solidFill>
            <a:schemeClr val="folHlink">
              <a:alpha val="50000"/>
            </a:schemeClr>
          </a:solidFill>
          <a:ln w="12700">
            <a:solidFill>
              <a:schemeClr val="tx1"/>
            </a:solidFill>
            <a:round/>
            <a:headEnd/>
            <a:tailEnd/>
          </a:ln>
          <a:effectLst/>
        </p:spPr>
        <p:txBody>
          <a:bodyPr wrap="none" anchor="ctr"/>
          <a:lstStyle/>
          <a:p>
            <a:endParaRPr lang="id-ID"/>
          </a:p>
        </p:txBody>
      </p:sp>
      <p:sp>
        <p:nvSpPr>
          <p:cNvPr id="17427" name="Line 19"/>
          <p:cNvSpPr>
            <a:spLocks noChangeShapeType="1"/>
          </p:cNvSpPr>
          <p:nvPr/>
        </p:nvSpPr>
        <p:spPr bwMode="auto">
          <a:xfrm>
            <a:off x="2971800" y="3810000"/>
            <a:ext cx="1676400" cy="0"/>
          </a:xfrm>
          <a:prstGeom prst="line">
            <a:avLst/>
          </a:prstGeom>
          <a:noFill/>
          <a:ln w="50800">
            <a:solidFill>
              <a:schemeClr val="tx1"/>
            </a:solidFill>
            <a:round/>
            <a:headEnd type="none" w="sm" len="sm"/>
            <a:tailEnd type="stealth" w="med" len="lg"/>
          </a:ln>
          <a:effectLst/>
        </p:spPr>
        <p:txBody>
          <a:bodyPr/>
          <a:lstStyle/>
          <a:p>
            <a:endParaRPr lang="id-ID"/>
          </a:p>
        </p:txBody>
      </p:sp>
      <p:sp>
        <p:nvSpPr>
          <p:cNvPr id="17428" name="Line 20"/>
          <p:cNvSpPr>
            <a:spLocks noChangeShapeType="1"/>
          </p:cNvSpPr>
          <p:nvPr/>
        </p:nvSpPr>
        <p:spPr bwMode="auto">
          <a:xfrm>
            <a:off x="2895600" y="2286000"/>
            <a:ext cx="1219200" cy="838200"/>
          </a:xfrm>
          <a:prstGeom prst="line">
            <a:avLst/>
          </a:prstGeom>
          <a:noFill/>
          <a:ln w="50800">
            <a:solidFill>
              <a:srgbClr val="FF3300"/>
            </a:solidFill>
            <a:round/>
            <a:headEnd type="none" w="sm" len="sm"/>
            <a:tailEnd type="stealth" w="med" len="lg"/>
          </a:ln>
          <a:effectLst/>
        </p:spPr>
        <p:txBody>
          <a:bodyPr/>
          <a:lstStyle/>
          <a:p>
            <a:endParaRPr lang="id-ID"/>
          </a:p>
        </p:txBody>
      </p:sp>
      <p:sp>
        <p:nvSpPr>
          <p:cNvPr id="17429" name="Arc 21"/>
          <p:cNvSpPr>
            <a:spLocks/>
          </p:cNvSpPr>
          <p:nvPr/>
        </p:nvSpPr>
        <p:spPr bwMode="auto">
          <a:xfrm>
            <a:off x="4267200" y="2933700"/>
            <a:ext cx="76200" cy="457200"/>
          </a:xfrm>
          <a:custGeom>
            <a:avLst/>
            <a:gdLst>
              <a:gd name="G0" fmla="+- 21600 0 0"/>
              <a:gd name="G1" fmla="+- 21595 0 0"/>
              <a:gd name="G2" fmla="+- 21600 0 0"/>
              <a:gd name="T0" fmla="*/ 0 w 21600"/>
              <a:gd name="T1" fmla="*/ 21520 h 21595"/>
              <a:gd name="T2" fmla="*/ 21150 w 21600"/>
              <a:gd name="T3" fmla="*/ 0 h 21595"/>
              <a:gd name="T4" fmla="*/ 21600 w 21600"/>
              <a:gd name="T5" fmla="*/ 21595 h 21595"/>
            </a:gdLst>
            <a:ahLst/>
            <a:cxnLst>
              <a:cxn ang="0">
                <a:pos x="T0" y="T1"/>
              </a:cxn>
              <a:cxn ang="0">
                <a:pos x="T2" y="T3"/>
              </a:cxn>
              <a:cxn ang="0">
                <a:pos x="T4" y="T5"/>
              </a:cxn>
            </a:cxnLst>
            <a:rect l="0" t="0" r="r" b="b"/>
            <a:pathLst>
              <a:path w="21600" h="21595" fill="none" extrusionOk="0">
                <a:moveTo>
                  <a:pt x="0" y="21520"/>
                </a:moveTo>
                <a:cubicBezTo>
                  <a:pt x="40" y="9795"/>
                  <a:pt x="9427" y="243"/>
                  <a:pt x="21149" y="-1"/>
                </a:cubicBezTo>
              </a:path>
              <a:path w="21600" h="21595" stroke="0" extrusionOk="0">
                <a:moveTo>
                  <a:pt x="0" y="21520"/>
                </a:moveTo>
                <a:cubicBezTo>
                  <a:pt x="40" y="9795"/>
                  <a:pt x="9427" y="243"/>
                  <a:pt x="21149" y="-1"/>
                </a:cubicBezTo>
                <a:lnTo>
                  <a:pt x="21600" y="21595"/>
                </a:lnTo>
                <a:close/>
              </a:path>
            </a:pathLst>
          </a:custGeom>
          <a:noFill/>
          <a:ln w="12700" cap="rnd">
            <a:solidFill>
              <a:srgbClr val="FF3300"/>
            </a:solidFill>
            <a:round/>
            <a:headEnd type="none" w="sm" len="sm"/>
            <a:tailEnd type="none" w="sm" len="sm"/>
          </a:ln>
          <a:effectLst/>
        </p:spPr>
        <p:txBody>
          <a:bodyPr/>
          <a:lstStyle/>
          <a:p>
            <a:endParaRPr lang="id-ID"/>
          </a:p>
        </p:txBody>
      </p:sp>
      <p:sp>
        <p:nvSpPr>
          <p:cNvPr id="17430" name="Arc 22"/>
          <p:cNvSpPr>
            <a:spLocks/>
          </p:cNvSpPr>
          <p:nvPr/>
        </p:nvSpPr>
        <p:spPr bwMode="auto">
          <a:xfrm>
            <a:off x="4037013" y="2898775"/>
            <a:ext cx="153987" cy="461963"/>
          </a:xfrm>
          <a:custGeom>
            <a:avLst/>
            <a:gdLst>
              <a:gd name="G0" fmla="+- 225 0 0"/>
              <a:gd name="G1" fmla="+- 21600 0 0"/>
              <a:gd name="G2" fmla="+- 21600 0 0"/>
              <a:gd name="T0" fmla="*/ 0 w 21825"/>
              <a:gd name="T1" fmla="*/ 1 h 26237"/>
              <a:gd name="T2" fmla="*/ 21321 w 21825"/>
              <a:gd name="T3" fmla="*/ 26237 h 26237"/>
              <a:gd name="T4" fmla="*/ 225 w 21825"/>
              <a:gd name="T5" fmla="*/ 21600 h 26237"/>
            </a:gdLst>
            <a:ahLst/>
            <a:cxnLst>
              <a:cxn ang="0">
                <a:pos x="T0" y="T1"/>
              </a:cxn>
              <a:cxn ang="0">
                <a:pos x="T2" y="T3"/>
              </a:cxn>
              <a:cxn ang="0">
                <a:pos x="T4" y="T5"/>
              </a:cxn>
            </a:cxnLst>
            <a:rect l="0" t="0" r="r" b="b"/>
            <a:pathLst>
              <a:path w="21825" h="26237" fill="none" extrusionOk="0">
                <a:moveTo>
                  <a:pt x="0" y="1"/>
                </a:moveTo>
                <a:cubicBezTo>
                  <a:pt x="74" y="0"/>
                  <a:pt x="149" y="-1"/>
                  <a:pt x="225" y="0"/>
                </a:cubicBezTo>
                <a:cubicBezTo>
                  <a:pt x="12154" y="0"/>
                  <a:pt x="21825" y="9670"/>
                  <a:pt x="21825" y="21600"/>
                </a:cubicBezTo>
                <a:cubicBezTo>
                  <a:pt x="21825" y="23159"/>
                  <a:pt x="21656" y="24714"/>
                  <a:pt x="21321" y="26237"/>
                </a:cubicBezTo>
              </a:path>
              <a:path w="21825" h="26237" stroke="0" extrusionOk="0">
                <a:moveTo>
                  <a:pt x="0" y="1"/>
                </a:moveTo>
                <a:cubicBezTo>
                  <a:pt x="74" y="0"/>
                  <a:pt x="149" y="-1"/>
                  <a:pt x="225" y="0"/>
                </a:cubicBezTo>
                <a:cubicBezTo>
                  <a:pt x="12154" y="0"/>
                  <a:pt x="21825" y="9670"/>
                  <a:pt x="21825" y="21600"/>
                </a:cubicBezTo>
                <a:cubicBezTo>
                  <a:pt x="21825" y="23159"/>
                  <a:pt x="21656" y="24714"/>
                  <a:pt x="21321" y="26237"/>
                </a:cubicBezTo>
                <a:lnTo>
                  <a:pt x="225" y="21600"/>
                </a:lnTo>
                <a:close/>
              </a:path>
            </a:pathLst>
          </a:custGeom>
          <a:noFill/>
          <a:ln w="12700" cap="rnd">
            <a:solidFill>
              <a:srgbClr val="FF3300"/>
            </a:solidFill>
            <a:round/>
            <a:headEnd type="none" w="sm" len="sm"/>
            <a:tailEnd type="none" w="sm" len="sm"/>
          </a:ln>
          <a:effectLst/>
        </p:spPr>
        <p:txBody>
          <a:bodyPr/>
          <a:lstStyle/>
          <a:p>
            <a:endParaRPr lang="id-ID"/>
          </a:p>
        </p:txBody>
      </p:sp>
      <p:grpSp>
        <p:nvGrpSpPr>
          <p:cNvPr id="2" name="Group 30"/>
          <p:cNvGrpSpPr>
            <a:grpSpLocks/>
          </p:cNvGrpSpPr>
          <p:nvPr/>
        </p:nvGrpSpPr>
        <p:grpSpPr bwMode="auto">
          <a:xfrm>
            <a:off x="1657350" y="833438"/>
            <a:ext cx="1435100" cy="1662112"/>
            <a:chOff x="1044" y="525"/>
            <a:chExt cx="904" cy="1047"/>
          </a:xfrm>
        </p:grpSpPr>
        <p:sp>
          <p:nvSpPr>
            <p:cNvPr id="17431" name="Oval 23"/>
            <p:cNvSpPr>
              <a:spLocks noChangeArrowheads="1"/>
            </p:cNvSpPr>
            <p:nvPr/>
          </p:nvSpPr>
          <p:spPr bwMode="auto">
            <a:xfrm>
              <a:off x="1044" y="712"/>
              <a:ext cx="904" cy="856"/>
            </a:xfrm>
            <a:prstGeom prst="ellipse">
              <a:avLst/>
            </a:prstGeom>
            <a:solidFill>
              <a:schemeClr val="hlink">
                <a:alpha val="50000"/>
              </a:schemeClr>
            </a:solidFill>
            <a:ln w="12700">
              <a:solidFill>
                <a:schemeClr val="tx1"/>
              </a:solidFill>
              <a:round/>
              <a:headEnd/>
              <a:tailEnd/>
            </a:ln>
            <a:effectLst/>
          </p:spPr>
          <p:txBody>
            <a:bodyPr wrap="none" anchor="ctr"/>
            <a:lstStyle/>
            <a:p>
              <a:endParaRPr lang="id-ID"/>
            </a:p>
          </p:txBody>
        </p:sp>
        <p:sp>
          <p:nvSpPr>
            <p:cNvPr id="17432" name="Rectangle 24"/>
            <p:cNvSpPr>
              <a:spLocks noChangeArrowheads="1"/>
            </p:cNvSpPr>
            <p:nvPr/>
          </p:nvSpPr>
          <p:spPr bwMode="auto">
            <a:xfrm>
              <a:off x="1274" y="909"/>
              <a:ext cx="356" cy="519"/>
            </a:xfrm>
            <a:prstGeom prst="rect">
              <a:avLst/>
            </a:prstGeom>
            <a:noFill/>
            <a:ln w="9525">
              <a:noFill/>
              <a:miter lim="800000"/>
              <a:headEnd/>
              <a:tailEnd/>
            </a:ln>
            <a:effectLst/>
          </p:spPr>
          <p:txBody>
            <a:bodyPr wrap="none" lIns="92075" tIns="46038" rIns="92075" bIns="46038">
              <a:spAutoFit/>
            </a:bodyPr>
            <a:lstStyle/>
            <a:p>
              <a:r>
                <a:rPr lang="en-US" sz="4800"/>
                <a:t>Y</a:t>
              </a:r>
            </a:p>
          </p:txBody>
        </p:sp>
        <p:sp>
          <p:nvSpPr>
            <p:cNvPr id="17433" name="Rectangle 25"/>
            <p:cNvSpPr>
              <a:spLocks noChangeArrowheads="1"/>
            </p:cNvSpPr>
            <p:nvPr/>
          </p:nvSpPr>
          <p:spPr bwMode="auto">
            <a:xfrm>
              <a:off x="1106" y="873"/>
              <a:ext cx="236" cy="519"/>
            </a:xfrm>
            <a:prstGeom prst="rect">
              <a:avLst/>
            </a:prstGeom>
            <a:noFill/>
            <a:ln w="9525">
              <a:noFill/>
              <a:miter lim="800000"/>
              <a:headEnd/>
              <a:tailEnd/>
            </a:ln>
            <a:effectLst/>
          </p:spPr>
          <p:txBody>
            <a:bodyPr wrap="none" lIns="92075" tIns="46038" rIns="92075" bIns="46038">
              <a:spAutoFit/>
            </a:bodyPr>
            <a:lstStyle/>
            <a:p>
              <a:r>
                <a:rPr lang="en-US" sz="4800"/>
                <a:t>:</a:t>
              </a:r>
            </a:p>
          </p:txBody>
        </p:sp>
        <p:sp>
          <p:nvSpPr>
            <p:cNvPr id="17434" name="Rectangle 26"/>
            <p:cNvSpPr>
              <a:spLocks noChangeArrowheads="1"/>
            </p:cNvSpPr>
            <p:nvPr/>
          </p:nvSpPr>
          <p:spPr bwMode="auto">
            <a:xfrm>
              <a:off x="1562" y="873"/>
              <a:ext cx="236" cy="519"/>
            </a:xfrm>
            <a:prstGeom prst="rect">
              <a:avLst/>
            </a:prstGeom>
            <a:noFill/>
            <a:ln w="9525">
              <a:noFill/>
              <a:miter lim="800000"/>
              <a:headEnd/>
              <a:tailEnd/>
            </a:ln>
            <a:effectLst/>
          </p:spPr>
          <p:txBody>
            <a:bodyPr wrap="none" lIns="92075" tIns="46038" rIns="92075" bIns="46038">
              <a:spAutoFit/>
            </a:bodyPr>
            <a:lstStyle/>
            <a:p>
              <a:r>
                <a:rPr lang="en-US" sz="4800"/>
                <a:t>:</a:t>
              </a:r>
            </a:p>
          </p:txBody>
        </p:sp>
        <p:sp>
          <p:nvSpPr>
            <p:cNvPr id="17435" name="Rectangle 27"/>
            <p:cNvSpPr>
              <a:spLocks noChangeArrowheads="1"/>
            </p:cNvSpPr>
            <p:nvPr/>
          </p:nvSpPr>
          <p:spPr bwMode="auto">
            <a:xfrm>
              <a:off x="1274" y="525"/>
              <a:ext cx="356" cy="519"/>
            </a:xfrm>
            <a:prstGeom prst="rect">
              <a:avLst/>
            </a:prstGeom>
            <a:noFill/>
            <a:ln w="9525">
              <a:noFill/>
              <a:miter lim="800000"/>
              <a:headEnd/>
              <a:tailEnd/>
            </a:ln>
            <a:effectLst/>
          </p:spPr>
          <p:txBody>
            <a:bodyPr wrap="none" lIns="92075" tIns="46038" rIns="92075" bIns="46038">
              <a:spAutoFit/>
            </a:bodyPr>
            <a:lstStyle/>
            <a:p>
              <a:r>
                <a:rPr lang="en-US" sz="4800"/>
                <a:t>..</a:t>
              </a:r>
            </a:p>
          </p:txBody>
        </p:sp>
        <p:sp>
          <p:nvSpPr>
            <p:cNvPr id="17436" name="Rectangle 28"/>
            <p:cNvSpPr>
              <a:spLocks noChangeArrowheads="1"/>
            </p:cNvSpPr>
            <p:nvPr/>
          </p:nvSpPr>
          <p:spPr bwMode="auto">
            <a:xfrm>
              <a:off x="1274" y="1053"/>
              <a:ext cx="356" cy="519"/>
            </a:xfrm>
            <a:prstGeom prst="rect">
              <a:avLst/>
            </a:prstGeom>
            <a:noFill/>
            <a:ln w="9525">
              <a:noFill/>
              <a:miter lim="800000"/>
              <a:headEnd/>
              <a:tailEnd/>
            </a:ln>
            <a:effectLst/>
          </p:spPr>
          <p:txBody>
            <a:bodyPr wrap="none" lIns="92075" tIns="46038" rIns="92075" bIns="46038">
              <a:spAutoFit/>
            </a:bodyPr>
            <a:lstStyle/>
            <a:p>
              <a:r>
                <a:rPr lang="en-US" sz="4800"/>
                <a:t>..</a:t>
              </a:r>
            </a:p>
          </p:txBody>
        </p:sp>
        <p:sp>
          <p:nvSpPr>
            <p:cNvPr id="17437" name="Line 29"/>
            <p:cNvSpPr>
              <a:spLocks noChangeShapeType="1"/>
            </p:cNvSpPr>
            <p:nvPr/>
          </p:nvSpPr>
          <p:spPr bwMode="auto">
            <a:xfrm>
              <a:off x="1654" y="886"/>
              <a:ext cx="96" cy="0"/>
            </a:xfrm>
            <a:prstGeom prst="line">
              <a:avLst/>
            </a:prstGeom>
            <a:noFill/>
            <a:ln w="50800">
              <a:solidFill>
                <a:schemeClr val="tx1"/>
              </a:solidFill>
              <a:round/>
              <a:headEnd type="none" w="sm" len="sm"/>
              <a:tailEnd type="none" w="sm" len="sm"/>
            </a:ln>
            <a:effectLst/>
          </p:spPr>
          <p:txBody>
            <a:bodyPr/>
            <a:lstStyle/>
            <a:p>
              <a:endParaRPr lang="id-ID"/>
            </a:p>
          </p:txBody>
        </p:sp>
      </p:grpSp>
      <p:sp>
        <p:nvSpPr>
          <p:cNvPr id="17439" name="Rectangle 31"/>
          <p:cNvSpPr>
            <a:spLocks noChangeArrowheads="1"/>
          </p:cNvSpPr>
          <p:nvPr/>
        </p:nvSpPr>
        <p:spPr bwMode="auto">
          <a:xfrm>
            <a:off x="593725" y="198438"/>
            <a:ext cx="7610475" cy="579437"/>
          </a:xfrm>
          <a:prstGeom prst="rect">
            <a:avLst/>
          </a:prstGeom>
          <a:noFill/>
          <a:ln w="9525">
            <a:noFill/>
            <a:miter lim="800000"/>
            <a:headEnd/>
            <a:tailEnd/>
          </a:ln>
          <a:effectLst/>
        </p:spPr>
        <p:txBody>
          <a:bodyPr wrap="none" lIns="92075" tIns="46038" rIns="92075" bIns="46038">
            <a:spAutoFit/>
          </a:bodyPr>
          <a:lstStyle/>
          <a:p>
            <a:r>
              <a:rPr lang="en-US" sz="3200">
                <a:solidFill>
                  <a:schemeClr val="accent2"/>
                </a:solidFill>
                <a:effectLst>
                  <a:outerShdw blurRad="38100" dist="38100" dir="2700000" algn="tl">
                    <a:srgbClr val="C0C0C0"/>
                  </a:outerShdw>
                </a:effectLst>
              </a:rPr>
              <a:t>WHAT IS THE IDEAL NUCLEOPHILE ?</a:t>
            </a:r>
          </a:p>
        </p:txBody>
      </p:sp>
      <p:sp>
        <p:nvSpPr>
          <p:cNvPr id="17440" name="Rectangle 32"/>
          <p:cNvSpPr>
            <a:spLocks noChangeArrowheads="1"/>
          </p:cNvSpPr>
          <p:nvPr/>
        </p:nvSpPr>
        <p:spPr bwMode="auto">
          <a:xfrm>
            <a:off x="3260725" y="2087563"/>
            <a:ext cx="1793875" cy="396875"/>
          </a:xfrm>
          <a:prstGeom prst="rect">
            <a:avLst/>
          </a:prstGeom>
          <a:noFill/>
          <a:ln w="9525">
            <a:noFill/>
            <a:miter lim="800000"/>
            <a:headEnd/>
            <a:tailEnd/>
          </a:ln>
          <a:effectLst/>
        </p:spPr>
        <p:txBody>
          <a:bodyPr wrap="none" lIns="92075" tIns="46038" rIns="92075" bIns="46038">
            <a:spAutoFit/>
          </a:bodyPr>
          <a:lstStyle/>
          <a:p>
            <a:r>
              <a:rPr lang="en-US">
                <a:solidFill>
                  <a:srgbClr val="FF3300"/>
                </a:solidFill>
                <a:effectLst>
                  <a:outerShdw blurRad="38100" dist="38100" dir="2700000" algn="tl">
                    <a:srgbClr val="C0C0C0"/>
                  </a:outerShdw>
                </a:effectLst>
              </a:rPr>
              <a:t>no way !  bad</a:t>
            </a:r>
          </a:p>
        </p:txBody>
      </p:sp>
      <p:sp>
        <p:nvSpPr>
          <p:cNvPr id="17441" name="Rectangle 33"/>
          <p:cNvSpPr>
            <a:spLocks noChangeArrowheads="1"/>
          </p:cNvSpPr>
          <p:nvPr/>
        </p:nvSpPr>
        <p:spPr bwMode="auto">
          <a:xfrm>
            <a:off x="3260725" y="1782763"/>
            <a:ext cx="2635250" cy="396875"/>
          </a:xfrm>
          <a:prstGeom prst="rect">
            <a:avLst/>
          </a:prstGeom>
          <a:noFill/>
          <a:ln w="9525">
            <a:noFill/>
            <a:miter lim="800000"/>
            <a:headEnd/>
            <a:tailEnd/>
          </a:ln>
          <a:effectLst/>
        </p:spPr>
        <p:txBody>
          <a:bodyPr wrap="none" lIns="92075" tIns="46038" rIns="92075" bIns="46038">
            <a:spAutoFit/>
          </a:bodyPr>
          <a:lstStyle/>
          <a:p>
            <a:r>
              <a:rPr lang="en-US"/>
              <a:t>STERIC PROBLEMS</a:t>
            </a:r>
          </a:p>
        </p:txBody>
      </p:sp>
      <p:sp>
        <p:nvSpPr>
          <p:cNvPr id="17442" name="Rectangle 34"/>
          <p:cNvSpPr>
            <a:spLocks noChangeArrowheads="1"/>
          </p:cNvSpPr>
          <p:nvPr/>
        </p:nvSpPr>
        <p:spPr bwMode="auto">
          <a:xfrm>
            <a:off x="1127125" y="5211763"/>
            <a:ext cx="1354138" cy="701675"/>
          </a:xfrm>
          <a:prstGeom prst="rect">
            <a:avLst/>
          </a:prstGeom>
          <a:noFill/>
          <a:ln w="9525">
            <a:noFill/>
            <a:miter lim="800000"/>
            <a:headEnd/>
            <a:tailEnd/>
          </a:ln>
          <a:effectLst/>
        </p:spPr>
        <p:txBody>
          <a:bodyPr wrap="none" lIns="92075" tIns="46038" rIns="92075" bIns="46038">
            <a:spAutoFit/>
          </a:bodyPr>
          <a:lstStyle/>
          <a:p>
            <a:r>
              <a:rPr lang="en-US"/>
              <a:t>Smaller</a:t>
            </a:r>
          </a:p>
          <a:p>
            <a:r>
              <a:rPr lang="en-US"/>
              <a:t>is better !</a:t>
            </a:r>
          </a:p>
        </p:txBody>
      </p:sp>
      <p:sp>
        <p:nvSpPr>
          <p:cNvPr id="17443" name="Rectangle 35"/>
          <p:cNvSpPr>
            <a:spLocks noChangeArrowheads="1"/>
          </p:cNvSpPr>
          <p:nvPr/>
        </p:nvSpPr>
        <p:spPr bwMode="auto">
          <a:xfrm>
            <a:off x="746125" y="944563"/>
            <a:ext cx="1073150" cy="396875"/>
          </a:xfrm>
          <a:prstGeom prst="rect">
            <a:avLst/>
          </a:prstGeom>
          <a:noFill/>
          <a:ln w="9525">
            <a:noFill/>
            <a:miter lim="800000"/>
            <a:headEnd/>
            <a:tailEnd/>
          </a:ln>
          <a:effectLst/>
        </p:spPr>
        <p:txBody>
          <a:bodyPr wrap="none" lIns="92075" tIns="46038" rIns="92075" bIns="46038">
            <a:spAutoFit/>
          </a:bodyPr>
          <a:lstStyle/>
          <a:p>
            <a:r>
              <a:rPr lang="en-US">
                <a:solidFill>
                  <a:schemeClr val="accent2"/>
                </a:solidFill>
              </a:rPr>
              <a:t>LARGE</a:t>
            </a:r>
          </a:p>
        </p:txBody>
      </p:sp>
      <p:sp>
        <p:nvSpPr>
          <p:cNvPr id="17444" name="Rectangle 36"/>
          <p:cNvSpPr>
            <a:spLocks noChangeArrowheads="1"/>
          </p:cNvSpPr>
          <p:nvPr/>
        </p:nvSpPr>
        <p:spPr bwMode="auto">
          <a:xfrm>
            <a:off x="1279525" y="3230563"/>
            <a:ext cx="1054100" cy="396875"/>
          </a:xfrm>
          <a:prstGeom prst="rect">
            <a:avLst/>
          </a:prstGeom>
          <a:noFill/>
          <a:ln w="9525">
            <a:noFill/>
            <a:miter lim="800000"/>
            <a:headEnd/>
            <a:tailEnd/>
          </a:ln>
          <a:effectLst/>
        </p:spPr>
        <p:txBody>
          <a:bodyPr wrap="none" lIns="92075" tIns="46038" rIns="92075" bIns="46038">
            <a:spAutoFit/>
          </a:bodyPr>
          <a:lstStyle/>
          <a:p>
            <a:r>
              <a:rPr lang="en-US">
                <a:solidFill>
                  <a:srgbClr val="009900"/>
                </a:solidFill>
              </a:rPr>
              <a:t>SMALL</a:t>
            </a:r>
          </a:p>
        </p:txBody>
      </p:sp>
      <p:sp>
        <p:nvSpPr>
          <p:cNvPr id="17445" name="Rectangle 37"/>
          <p:cNvSpPr>
            <a:spLocks noChangeArrowheads="1"/>
          </p:cNvSpPr>
          <p:nvPr/>
        </p:nvSpPr>
        <p:spPr bwMode="auto">
          <a:xfrm>
            <a:off x="3336925" y="639763"/>
            <a:ext cx="2217738" cy="396875"/>
          </a:xfrm>
          <a:prstGeom prst="rect">
            <a:avLst/>
          </a:prstGeom>
          <a:noFill/>
          <a:ln w="9525">
            <a:noFill/>
            <a:miter lim="800000"/>
            <a:headEnd/>
            <a:tailEnd/>
          </a:ln>
          <a:effectLst/>
        </p:spPr>
        <p:txBody>
          <a:bodyPr wrap="none" lIns="92075" tIns="46038" rIns="92075" bIns="46038">
            <a:spAutoFit/>
          </a:bodyPr>
          <a:lstStyle/>
          <a:p>
            <a:r>
              <a:rPr lang="en-US">
                <a:solidFill>
                  <a:schemeClr val="accent2"/>
                </a:solidFill>
              </a:rPr>
              <a:t>S</a:t>
            </a:r>
            <a:r>
              <a:rPr lang="en-US" baseline="-25000">
                <a:solidFill>
                  <a:schemeClr val="accent2"/>
                </a:solidFill>
              </a:rPr>
              <a:t>N</a:t>
            </a:r>
            <a:r>
              <a:rPr lang="en-US">
                <a:solidFill>
                  <a:schemeClr val="accent2"/>
                </a:solidFill>
              </a:rPr>
              <a:t>2 REACTIONS</a:t>
            </a:r>
          </a:p>
        </p:txBody>
      </p:sp>
      <p:sp>
        <p:nvSpPr>
          <p:cNvPr id="17446" name="Rectangle 38"/>
          <p:cNvSpPr>
            <a:spLocks noChangeArrowheads="1"/>
          </p:cNvSpPr>
          <p:nvPr/>
        </p:nvSpPr>
        <p:spPr bwMode="auto">
          <a:xfrm>
            <a:off x="2803525" y="5668963"/>
            <a:ext cx="5824538" cy="1006475"/>
          </a:xfrm>
          <a:prstGeom prst="rect">
            <a:avLst/>
          </a:prstGeom>
          <a:noFill/>
          <a:ln w="9525">
            <a:noFill/>
            <a:miter lim="800000"/>
            <a:headEnd/>
            <a:tailEnd/>
          </a:ln>
          <a:effectLst/>
        </p:spPr>
        <p:txBody>
          <a:bodyPr wrap="none" lIns="92075" tIns="46038" rIns="92075" bIns="46038">
            <a:spAutoFit/>
          </a:bodyPr>
          <a:lstStyle/>
          <a:p>
            <a:r>
              <a:rPr lang="en-US"/>
              <a:t>For an S</a:t>
            </a:r>
            <a:r>
              <a:rPr lang="en-US" baseline="-25000"/>
              <a:t>N</a:t>
            </a:r>
            <a:r>
              <a:rPr lang="en-US"/>
              <a:t>2 reaction the nucleophile must find </a:t>
            </a:r>
          </a:p>
          <a:p>
            <a:r>
              <a:rPr lang="en-US"/>
              <a:t>the back lobe of the sp</a:t>
            </a:r>
            <a:r>
              <a:rPr lang="en-US" baseline="30000"/>
              <a:t>3 </a:t>
            </a:r>
            <a:r>
              <a:rPr lang="en-US"/>
              <a:t>hybrid orbital that the </a:t>
            </a:r>
          </a:p>
          <a:p>
            <a:r>
              <a:rPr lang="en-US"/>
              <a:t>leaving group is bonded to.</a:t>
            </a:r>
          </a:p>
        </p:txBody>
      </p:sp>
      <p:grpSp>
        <p:nvGrpSpPr>
          <p:cNvPr id="3" name="Group 46"/>
          <p:cNvGrpSpPr>
            <a:grpSpLocks/>
          </p:cNvGrpSpPr>
          <p:nvPr/>
        </p:nvGrpSpPr>
        <p:grpSpPr bwMode="auto">
          <a:xfrm>
            <a:off x="2282825" y="3309938"/>
            <a:ext cx="682625" cy="900112"/>
            <a:chOff x="1438" y="2085"/>
            <a:chExt cx="430" cy="567"/>
          </a:xfrm>
        </p:grpSpPr>
        <p:sp>
          <p:nvSpPr>
            <p:cNvPr id="17447" name="Oval 39"/>
            <p:cNvSpPr>
              <a:spLocks noChangeArrowheads="1"/>
            </p:cNvSpPr>
            <p:nvPr/>
          </p:nvSpPr>
          <p:spPr bwMode="auto">
            <a:xfrm>
              <a:off x="1440" y="2201"/>
              <a:ext cx="425" cy="424"/>
            </a:xfrm>
            <a:prstGeom prst="ellipse">
              <a:avLst/>
            </a:prstGeom>
            <a:solidFill>
              <a:srgbClr val="99FFCC">
                <a:alpha val="50000"/>
              </a:srgbClr>
            </a:solidFill>
            <a:ln w="12700">
              <a:solidFill>
                <a:schemeClr val="tx1"/>
              </a:solidFill>
              <a:round/>
              <a:headEnd/>
              <a:tailEnd/>
            </a:ln>
            <a:effectLst/>
          </p:spPr>
          <p:txBody>
            <a:bodyPr wrap="none" anchor="ctr"/>
            <a:lstStyle/>
            <a:p>
              <a:endParaRPr lang="id-ID"/>
            </a:p>
          </p:txBody>
        </p:sp>
        <p:sp>
          <p:nvSpPr>
            <p:cNvPr id="17448" name="Rectangle 40"/>
            <p:cNvSpPr>
              <a:spLocks noChangeArrowheads="1"/>
            </p:cNvSpPr>
            <p:nvPr/>
          </p:nvSpPr>
          <p:spPr bwMode="auto">
            <a:xfrm>
              <a:off x="1666" y="2253"/>
              <a:ext cx="186" cy="327"/>
            </a:xfrm>
            <a:prstGeom prst="rect">
              <a:avLst/>
            </a:prstGeom>
            <a:noFill/>
            <a:ln w="9525">
              <a:noFill/>
              <a:miter lim="800000"/>
              <a:headEnd/>
              <a:tailEnd/>
            </a:ln>
            <a:effectLst/>
          </p:spPr>
          <p:txBody>
            <a:bodyPr wrap="none" lIns="92075" tIns="46038" rIns="92075" bIns="46038">
              <a:spAutoFit/>
            </a:bodyPr>
            <a:lstStyle/>
            <a:p>
              <a:r>
                <a:rPr lang="en-US" sz="2800"/>
                <a:t>:</a:t>
              </a:r>
            </a:p>
          </p:txBody>
        </p:sp>
        <p:sp>
          <p:nvSpPr>
            <p:cNvPr id="17449" name="Rectangle 41"/>
            <p:cNvSpPr>
              <a:spLocks noChangeArrowheads="1"/>
            </p:cNvSpPr>
            <p:nvPr/>
          </p:nvSpPr>
          <p:spPr bwMode="auto">
            <a:xfrm>
              <a:off x="1510" y="2325"/>
              <a:ext cx="256" cy="327"/>
            </a:xfrm>
            <a:prstGeom prst="rect">
              <a:avLst/>
            </a:prstGeom>
            <a:noFill/>
            <a:ln w="9525">
              <a:noFill/>
              <a:miter lim="800000"/>
              <a:headEnd/>
              <a:tailEnd/>
            </a:ln>
            <a:effectLst/>
          </p:spPr>
          <p:txBody>
            <a:bodyPr wrap="none" lIns="92075" tIns="46038" rIns="92075" bIns="46038">
              <a:spAutoFit/>
            </a:bodyPr>
            <a:lstStyle/>
            <a:p>
              <a:r>
                <a:rPr lang="en-US" sz="2800"/>
                <a:t>..</a:t>
              </a:r>
            </a:p>
          </p:txBody>
        </p:sp>
        <p:sp>
          <p:nvSpPr>
            <p:cNvPr id="17450" name="Rectangle 42"/>
            <p:cNvSpPr>
              <a:spLocks noChangeArrowheads="1"/>
            </p:cNvSpPr>
            <p:nvPr/>
          </p:nvSpPr>
          <p:spPr bwMode="auto">
            <a:xfrm>
              <a:off x="1510" y="2085"/>
              <a:ext cx="256" cy="327"/>
            </a:xfrm>
            <a:prstGeom prst="rect">
              <a:avLst/>
            </a:prstGeom>
            <a:noFill/>
            <a:ln w="9525">
              <a:noFill/>
              <a:miter lim="800000"/>
              <a:headEnd/>
              <a:tailEnd/>
            </a:ln>
            <a:effectLst/>
          </p:spPr>
          <p:txBody>
            <a:bodyPr wrap="none" lIns="92075" tIns="46038" rIns="92075" bIns="46038">
              <a:spAutoFit/>
            </a:bodyPr>
            <a:lstStyle/>
            <a:p>
              <a:r>
                <a:rPr lang="en-US" sz="2800"/>
                <a:t>..</a:t>
              </a:r>
            </a:p>
          </p:txBody>
        </p:sp>
        <p:sp>
          <p:nvSpPr>
            <p:cNvPr id="17451" name="Rectangle 43"/>
            <p:cNvSpPr>
              <a:spLocks noChangeArrowheads="1"/>
            </p:cNvSpPr>
            <p:nvPr/>
          </p:nvSpPr>
          <p:spPr bwMode="auto">
            <a:xfrm>
              <a:off x="1522" y="2294"/>
              <a:ext cx="232" cy="288"/>
            </a:xfrm>
            <a:prstGeom prst="rect">
              <a:avLst/>
            </a:prstGeom>
            <a:noFill/>
            <a:ln w="9525">
              <a:noFill/>
              <a:miter lim="800000"/>
              <a:headEnd/>
              <a:tailEnd/>
            </a:ln>
            <a:effectLst/>
          </p:spPr>
          <p:txBody>
            <a:bodyPr wrap="none" lIns="92075" tIns="46038" rIns="92075" bIns="46038">
              <a:spAutoFit/>
            </a:bodyPr>
            <a:lstStyle/>
            <a:p>
              <a:r>
                <a:rPr lang="en-US" sz="2400"/>
                <a:t>X</a:t>
              </a:r>
            </a:p>
          </p:txBody>
        </p:sp>
        <p:sp>
          <p:nvSpPr>
            <p:cNvPr id="17452" name="Rectangle 44"/>
            <p:cNvSpPr>
              <a:spLocks noChangeArrowheads="1"/>
            </p:cNvSpPr>
            <p:nvPr/>
          </p:nvSpPr>
          <p:spPr bwMode="auto">
            <a:xfrm>
              <a:off x="1438" y="2253"/>
              <a:ext cx="186" cy="327"/>
            </a:xfrm>
            <a:prstGeom prst="rect">
              <a:avLst/>
            </a:prstGeom>
            <a:noFill/>
            <a:ln w="9525">
              <a:noFill/>
              <a:miter lim="800000"/>
              <a:headEnd/>
              <a:tailEnd/>
            </a:ln>
            <a:effectLst/>
          </p:spPr>
          <p:txBody>
            <a:bodyPr wrap="none" lIns="92075" tIns="46038" rIns="92075" bIns="46038">
              <a:spAutoFit/>
            </a:bodyPr>
            <a:lstStyle/>
            <a:p>
              <a:r>
                <a:rPr lang="en-US" sz="2800"/>
                <a:t>:</a:t>
              </a:r>
            </a:p>
          </p:txBody>
        </p:sp>
        <p:sp>
          <p:nvSpPr>
            <p:cNvPr id="17453" name="Rectangle 45"/>
            <p:cNvSpPr>
              <a:spLocks noChangeArrowheads="1"/>
            </p:cNvSpPr>
            <p:nvPr/>
          </p:nvSpPr>
          <p:spPr bwMode="auto">
            <a:xfrm>
              <a:off x="1688" y="2139"/>
              <a:ext cx="180" cy="288"/>
            </a:xfrm>
            <a:prstGeom prst="rect">
              <a:avLst/>
            </a:prstGeom>
            <a:noFill/>
            <a:ln w="9525">
              <a:noFill/>
              <a:miter lim="800000"/>
              <a:headEnd/>
              <a:tailEnd/>
            </a:ln>
            <a:effectLst/>
          </p:spPr>
          <p:txBody>
            <a:bodyPr wrap="none" lIns="92075" tIns="46038" rIns="92075" bIns="46038">
              <a:spAutoFit/>
            </a:bodyPr>
            <a:lstStyle/>
            <a:p>
              <a:r>
                <a:rPr lang="en-US" sz="2400"/>
                <a:t>-</a:t>
              </a:r>
            </a:p>
          </p:txBody>
        </p:sp>
      </p:grpSp>
      <p:sp>
        <p:nvSpPr>
          <p:cNvPr id="17455" name="Rectangle 47"/>
          <p:cNvSpPr>
            <a:spLocks noChangeArrowheads="1"/>
          </p:cNvSpPr>
          <p:nvPr/>
        </p:nvSpPr>
        <p:spPr bwMode="auto">
          <a:xfrm>
            <a:off x="3038475" y="3835400"/>
            <a:ext cx="808038" cy="396875"/>
          </a:xfrm>
          <a:prstGeom prst="rect">
            <a:avLst/>
          </a:prstGeom>
          <a:noFill/>
          <a:ln w="9525">
            <a:noFill/>
            <a:miter lim="800000"/>
            <a:headEnd/>
            <a:tailEnd/>
          </a:ln>
          <a:effectLst/>
        </p:spPr>
        <p:txBody>
          <a:bodyPr wrap="none" lIns="92075" tIns="46038" rIns="92075" bIns="46038">
            <a:spAutoFit/>
          </a:bodyPr>
          <a:lstStyle/>
          <a:p>
            <a:r>
              <a:rPr lang="en-US">
                <a:solidFill>
                  <a:srgbClr val="009900"/>
                </a:solidFill>
                <a:effectLst>
                  <a:outerShdw blurRad="38100" dist="38100" dir="2700000" algn="tl">
                    <a:srgbClr val="C0C0C0"/>
                  </a:outerShdw>
                </a:effectLst>
              </a:rPr>
              <a:t>good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82550" y="4114800"/>
            <a:ext cx="1739900" cy="1511300"/>
          </a:xfrm>
          <a:prstGeom prst="rect">
            <a:avLst/>
          </a:prstGeom>
          <a:solidFill>
            <a:srgbClr val="EAEAEA">
              <a:alpha val="50000"/>
            </a:srgbClr>
          </a:solidFill>
          <a:ln w="12700">
            <a:solidFill>
              <a:schemeClr val="tx1"/>
            </a:solidFill>
            <a:miter lim="800000"/>
            <a:headEnd/>
            <a:tailEnd/>
          </a:ln>
          <a:effectLst/>
        </p:spPr>
        <p:txBody>
          <a:bodyPr wrap="none" anchor="ctr"/>
          <a:lstStyle/>
          <a:p>
            <a:endParaRPr lang="id-ID"/>
          </a:p>
        </p:txBody>
      </p:sp>
      <p:sp>
        <p:nvSpPr>
          <p:cNvPr id="19459" name="Rectangle 3"/>
          <p:cNvSpPr>
            <a:spLocks noChangeArrowheads="1"/>
          </p:cNvSpPr>
          <p:nvPr/>
        </p:nvSpPr>
        <p:spPr bwMode="auto">
          <a:xfrm>
            <a:off x="2063750" y="3663950"/>
            <a:ext cx="6464300" cy="2273300"/>
          </a:xfrm>
          <a:prstGeom prst="rect">
            <a:avLst/>
          </a:prstGeom>
          <a:solidFill>
            <a:srgbClr val="CCFFCC">
              <a:alpha val="50000"/>
            </a:srgbClr>
          </a:solidFill>
          <a:ln w="12700">
            <a:solidFill>
              <a:schemeClr val="tx1"/>
            </a:solidFill>
            <a:miter lim="800000"/>
            <a:headEnd/>
            <a:tailEnd/>
          </a:ln>
          <a:effectLst/>
        </p:spPr>
        <p:txBody>
          <a:bodyPr wrap="none" anchor="ctr"/>
          <a:lstStyle/>
          <a:p>
            <a:endParaRPr lang="id-ID"/>
          </a:p>
        </p:txBody>
      </p:sp>
      <p:sp>
        <p:nvSpPr>
          <p:cNvPr id="19460" name="Rectangle 4"/>
          <p:cNvSpPr>
            <a:spLocks noChangeArrowheads="1"/>
          </p:cNvSpPr>
          <p:nvPr/>
        </p:nvSpPr>
        <p:spPr bwMode="auto">
          <a:xfrm>
            <a:off x="539750" y="1225550"/>
            <a:ext cx="7912100" cy="2044700"/>
          </a:xfrm>
          <a:prstGeom prst="rect">
            <a:avLst/>
          </a:prstGeom>
          <a:solidFill>
            <a:srgbClr val="FFFFCC">
              <a:alpha val="50000"/>
            </a:srgbClr>
          </a:solidFill>
          <a:ln w="12700">
            <a:solidFill>
              <a:schemeClr val="tx1"/>
            </a:solidFill>
            <a:miter lim="800000"/>
            <a:headEnd/>
            <a:tailEnd/>
          </a:ln>
          <a:effectLst/>
        </p:spPr>
        <p:txBody>
          <a:bodyPr wrap="none" anchor="ctr"/>
          <a:lstStyle/>
          <a:p>
            <a:endParaRPr lang="id-ID"/>
          </a:p>
        </p:txBody>
      </p:sp>
      <p:sp>
        <p:nvSpPr>
          <p:cNvPr id="19461" name="Oval 5"/>
          <p:cNvSpPr>
            <a:spLocks noChangeArrowheads="1"/>
          </p:cNvSpPr>
          <p:nvPr/>
        </p:nvSpPr>
        <p:spPr bwMode="auto">
          <a:xfrm>
            <a:off x="768350" y="2216150"/>
            <a:ext cx="292100" cy="368300"/>
          </a:xfrm>
          <a:prstGeom prst="ellipse">
            <a:avLst/>
          </a:prstGeom>
          <a:solidFill>
            <a:schemeClr val="accent1"/>
          </a:solidFill>
          <a:ln w="12700">
            <a:solidFill>
              <a:schemeClr val="tx1"/>
            </a:solidFill>
            <a:round/>
            <a:headEnd/>
            <a:tailEnd/>
          </a:ln>
          <a:effectLst/>
        </p:spPr>
        <p:txBody>
          <a:bodyPr wrap="none" anchor="ctr"/>
          <a:lstStyle/>
          <a:p>
            <a:endParaRPr lang="id-ID"/>
          </a:p>
        </p:txBody>
      </p:sp>
      <p:sp>
        <p:nvSpPr>
          <p:cNvPr id="19462" name="Line 6"/>
          <p:cNvSpPr>
            <a:spLocks noChangeShapeType="1"/>
          </p:cNvSpPr>
          <p:nvPr/>
        </p:nvSpPr>
        <p:spPr bwMode="auto">
          <a:xfrm flipV="1">
            <a:off x="838200" y="1543050"/>
            <a:ext cx="1066800" cy="685800"/>
          </a:xfrm>
          <a:prstGeom prst="line">
            <a:avLst/>
          </a:prstGeom>
          <a:noFill/>
          <a:ln w="12700">
            <a:solidFill>
              <a:schemeClr val="tx1"/>
            </a:solidFill>
            <a:round/>
            <a:headEnd type="none" w="sm" len="sm"/>
            <a:tailEnd type="none" w="sm" len="sm"/>
          </a:ln>
          <a:effectLst/>
        </p:spPr>
        <p:txBody>
          <a:bodyPr/>
          <a:lstStyle/>
          <a:p>
            <a:endParaRPr lang="id-ID"/>
          </a:p>
        </p:txBody>
      </p:sp>
      <p:sp>
        <p:nvSpPr>
          <p:cNvPr id="19463" name="Line 7"/>
          <p:cNvSpPr>
            <a:spLocks noChangeShapeType="1"/>
          </p:cNvSpPr>
          <p:nvPr/>
        </p:nvSpPr>
        <p:spPr bwMode="auto">
          <a:xfrm flipV="1">
            <a:off x="990600" y="1828800"/>
            <a:ext cx="1143000" cy="723900"/>
          </a:xfrm>
          <a:prstGeom prst="line">
            <a:avLst/>
          </a:prstGeom>
          <a:noFill/>
          <a:ln w="12700">
            <a:solidFill>
              <a:schemeClr val="tx1"/>
            </a:solidFill>
            <a:round/>
            <a:headEnd type="none" w="sm" len="sm"/>
            <a:tailEnd type="none" w="sm" len="sm"/>
          </a:ln>
          <a:effectLst/>
        </p:spPr>
        <p:txBody>
          <a:bodyPr/>
          <a:lstStyle/>
          <a:p>
            <a:endParaRPr lang="id-ID"/>
          </a:p>
        </p:txBody>
      </p:sp>
      <p:sp>
        <p:nvSpPr>
          <p:cNvPr id="19464" name="Arc 8"/>
          <p:cNvSpPr>
            <a:spLocks/>
          </p:cNvSpPr>
          <p:nvPr/>
        </p:nvSpPr>
        <p:spPr bwMode="auto">
          <a:xfrm>
            <a:off x="1830388" y="1527175"/>
            <a:ext cx="304800" cy="303213"/>
          </a:xfrm>
          <a:custGeom>
            <a:avLst/>
            <a:gdLst>
              <a:gd name="G0" fmla="+- 15880 0 0"/>
              <a:gd name="G1" fmla="+- 21600 0 0"/>
              <a:gd name="G2" fmla="+- 21600 0 0"/>
              <a:gd name="T0" fmla="*/ 0 w 37480"/>
              <a:gd name="T1" fmla="*/ 6958 h 24143"/>
              <a:gd name="T2" fmla="*/ 37330 w 37480"/>
              <a:gd name="T3" fmla="*/ 24143 h 24143"/>
              <a:gd name="T4" fmla="*/ 15880 w 37480"/>
              <a:gd name="T5" fmla="*/ 21600 h 24143"/>
            </a:gdLst>
            <a:ahLst/>
            <a:cxnLst>
              <a:cxn ang="0">
                <a:pos x="T0" y="T1"/>
              </a:cxn>
              <a:cxn ang="0">
                <a:pos x="T2" y="T3"/>
              </a:cxn>
              <a:cxn ang="0">
                <a:pos x="T4" y="T5"/>
              </a:cxn>
            </a:cxnLst>
            <a:rect l="0" t="0" r="r" b="b"/>
            <a:pathLst>
              <a:path w="37480" h="24143" fill="none" extrusionOk="0">
                <a:moveTo>
                  <a:pt x="0" y="6958"/>
                </a:moveTo>
                <a:cubicBezTo>
                  <a:pt x="4089" y="2522"/>
                  <a:pt x="9847" y="-1"/>
                  <a:pt x="15880" y="0"/>
                </a:cubicBezTo>
                <a:cubicBezTo>
                  <a:pt x="27809" y="0"/>
                  <a:pt x="37480" y="9670"/>
                  <a:pt x="37480" y="21600"/>
                </a:cubicBezTo>
                <a:cubicBezTo>
                  <a:pt x="37480" y="22449"/>
                  <a:pt x="37429" y="23299"/>
                  <a:pt x="37329" y="24142"/>
                </a:cubicBezTo>
              </a:path>
              <a:path w="37480" h="24143" stroke="0" extrusionOk="0">
                <a:moveTo>
                  <a:pt x="0" y="6958"/>
                </a:moveTo>
                <a:cubicBezTo>
                  <a:pt x="4089" y="2522"/>
                  <a:pt x="9847" y="-1"/>
                  <a:pt x="15880" y="0"/>
                </a:cubicBezTo>
                <a:cubicBezTo>
                  <a:pt x="27809" y="0"/>
                  <a:pt x="37480" y="9670"/>
                  <a:pt x="37480" y="21600"/>
                </a:cubicBezTo>
                <a:cubicBezTo>
                  <a:pt x="37480" y="22449"/>
                  <a:pt x="37429" y="23299"/>
                  <a:pt x="37329" y="24142"/>
                </a:cubicBezTo>
                <a:lnTo>
                  <a:pt x="15880" y="21600"/>
                </a:lnTo>
                <a:close/>
              </a:path>
            </a:pathLst>
          </a:custGeom>
          <a:noFill/>
          <a:ln w="12700" cap="rnd">
            <a:solidFill>
              <a:schemeClr val="tx1"/>
            </a:solidFill>
            <a:round/>
            <a:headEnd type="none" w="sm" len="sm"/>
            <a:tailEnd type="none" w="sm" len="sm"/>
          </a:ln>
          <a:effectLst/>
        </p:spPr>
        <p:txBody>
          <a:bodyPr/>
          <a:lstStyle/>
          <a:p>
            <a:endParaRPr lang="id-ID"/>
          </a:p>
        </p:txBody>
      </p:sp>
      <p:sp>
        <p:nvSpPr>
          <p:cNvPr id="19465" name="Line 9"/>
          <p:cNvSpPr>
            <a:spLocks noChangeShapeType="1"/>
          </p:cNvSpPr>
          <p:nvPr/>
        </p:nvSpPr>
        <p:spPr bwMode="auto">
          <a:xfrm flipH="1">
            <a:off x="1295400" y="2133600"/>
            <a:ext cx="1219200" cy="838200"/>
          </a:xfrm>
          <a:prstGeom prst="line">
            <a:avLst/>
          </a:prstGeom>
          <a:noFill/>
          <a:ln w="76200">
            <a:solidFill>
              <a:schemeClr val="tx1"/>
            </a:solidFill>
            <a:round/>
            <a:headEnd type="none" w="sm" len="sm"/>
            <a:tailEnd type="stealth" w="med" len="lg"/>
          </a:ln>
          <a:effectLst/>
        </p:spPr>
        <p:txBody>
          <a:bodyPr/>
          <a:lstStyle/>
          <a:p>
            <a:endParaRPr lang="id-ID"/>
          </a:p>
        </p:txBody>
      </p:sp>
      <p:sp>
        <p:nvSpPr>
          <p:cNvPr id="19466" name="Oval 10"/>
          <p:cNvSpPr>
            <a:spLocks noChangeArrowheads="1"/>
          </p:cNvSpPr>
          <p:nvPr/>
        </p:nvSpPr>
        <p:spPr bwMode="auto">
          <a:xfrm>
            <a:off x="5264150" y="3892550"/>
            <a:ext cx="596900" cy="596900"/>
          </a:xfrm>
          <a:prstGeom prst="ellipse">
            <a:avLst/>
          </a:prstGeom>
          <a:solidFill>
            <a:schemeClr val="accent1"/>
          </a:solidFill>
          <a:ln w="12700">
            <a:solidFill>
              <a:schemeClr val="tx1"/>
            </a:solidFill>
            <a:round/>
            <a:headEnd/>
            <a:tailEnd/>
          </a:ln>
          <a:effectLst/>
        </p:spPr>
        <p:txBody>
          <a:bodyPr wrap="none" anchor="ctr"/>
          <a:lstStyle/>
          <a:p>
            <a:endParaRPr lang="id-ID"/>
          </a:p>
        </p:txBody>
      </p:sp>
      <p:sp>
        <p:nvSpPr>
          <p:cNvPr id="19467" name="Rectangle 11"/>
          <p:cNvSpPr>
            <a:spLocks noChangeArrowheads="1"/>
          </p:cNvSpPr>
          <p:nvPr/>
        </p:nvSpPr>
        <p:spPr bwMode="auto">
          <a:xfrm>
            <a:off x="6232525" y="1690688"/>
            <a:ext cx="1384300" cy="519112"/>
          </a:xfrm>
          <a:prstGeom prst="rect">
            <a:avLst/>
          </a:prstGeom>
          <a:noFill/>
          <a:ln w="9525">
            <a:noFill/>
            <a:miter lim="800000"/>
            <a:headEnd/>
            <a:tailEnd/>
          </a:ln>
          <a:effectLst/>
        </p:spPr>
        <p:txBody>
          <a:bodyPr wrap="none" lIns="92075" tIns="46038" rIns="92075" bIns="46038">
            <a:spAutoFit/>
          </a:bodyPr>
          <a:lstStyle/>
          <a:p>
            <a:r>
              <a:rPr lang="en-US" sz="2800"/>
              <a:t>:C     N:</a:t>
            </a:r>
          </a:p>
        </p:txBody>
      </p:sp>
      <p:grpSp>
        <p:nvGrpSpPr>
          <p:cNvPr id="2" name="Group 15"/>
          <p:cNvGrpSpPr>
            <a:grpSpLocks/>
          </p:cNvGrpSpPr>
          <p:nvPr/>
        </p:nvGrpSpPr>
        <p:grpSpPr bwMode="auto">
          <a:xfrm>
            <a:off x="6724650" y="1828800"/>
            <a:ext cx="381000" cy="152400"/>
            <a:chOff x="4236" y="1152"/>
            <a:chExt cx="240" cy="96"/>
          </a:xfrm>
        </p:grpSpPr>
        <p:sp>
          <p:nvSpPr>
            <p:cNvPr id="19468" name="Line 12"/>
            <p:cNvSpPr>
              <a:spLocks noChangeShapeType="1"/>
            </p:cNvSpPr>
            <p:nvPr/>
          </p:nvSpPr>
          <p:spPr bwMode="auto">
            <a:xfrm>
              <a:off x="4236" y="1152"/>
              <a:ext cx="240" cy="0"/>
            </a:xfrm>
            <a:prstGeom prst="line">
              <a:avLst/>
            </a:prstGeom>
            <a:noFill/>
            <a:ln w="12700">
              <a:solidFill>
                <a:schemeClr val="tx1"/>
              </a:solidFill>
              <a:round/>
              <a:headEnd type="none" w="sm" len="sm"/>
              <a:tailEnd type="none" w="sm" len="sm"/>
            </a:ln>
            <a:effectLst/>
          </p:spPr>
          <p:txBody>
            <a:bodyPr/>
            <a:lstStyle/>
            <a:p>
              <a:endParaRPr lang="id-ID"/>
            </a:p>
          </p:txBody>
        </p:sp>
        <p:sp>
          <p:nvSpPr>
            <p:cNvPr id="19469" name="Line 13"/>
            <p:cNvSpPr>
              <a:spLocks noChangeShapeType="1"/>
            </p:cNvSpPr>
            <p:nvPr/>
          </p:nvSpPr>
          <p:spPr bwMode="auto">
            <a:xfrm>
              <a:off x="4236" y="1200"/>
              <a:ext cx="240" cy="0"/>
            </a:xfrm>
            <a:prstGeom prst="line">
              <a:avLst/>
            </a:prstGeom>
            <a:noFill/>
            <a:ln w="12700">
              <a:solidFill>
                <a:schemeClr val="tx1"/>
              </a:solidFill>
              <a:round/>
              <a:headEnd type="none" w="sm" len="sm"/>
              <a:tailEnd type="none" w="sm" len="sm"/>
            </a:ln>
            <a:effectLst/>
          </p:spPr>
          <p:txBody>
            <a:bodyPr/>
            <a:lstStyle/>
            <a:p>
              <a:endParaRPr lang="id-ID"/>
            </a:p>
          </p:txBody>
        </p:sp>
        <p:sp>
          <p:nvSpPr>
            <p:cNvPr id="19470" name="Line 14"/>
            <p:cNvSpPr>
              <a:spLocks noChangeShapeType="1"/>
            </p:cNvSpPr>
            <p:nvPr/>
          </p:nvSpPr>
          <p:spPr bwMode="auto">
            <a:xfrm>
              <a:off x="4236" y="1248"/>
              <a:ext cx="240" cy="0"/>
            </a:xfrm>
            <a:prstGeom prst="line">
              <a:avLst/>
            </a:prstGeom>
            <a:noFill/>
            <a:ln w="12700">
              <a:solidFill>
                <a:schemeClr val="tx1"/>
              </a:solidFill>
              <a:round/>
              <a:headEnd type="none" w="sm" len="sm"/>
              <a:tailEnd type="none" w="sm" len="sm"/>
            </a:ln>
            <a:effectLst/>
          </p:spPr>
          <p:txBody>
            <a:bodyPr/>
            <a:lstStyle/>
            <a:p>
              <a:endParaRPr lang="id-ID"/>
            </a:p>
          </p:txBody>
        </p:sp>
      </p:grpSp>
      <p:grpSp>
        <p:nvGrpSpPr>
          <p:cNvPr id="3" name="Group 20"/>
          <p:cNvGrpSpPr>
            <a:grpSpLocks/>
          </p:cNvGrpSpPr>
          <p:nvPr/>
        </p:nvGrpSpPr>
        <p:grpSpPr bwMode="auto">
          <a:xfrm>
            <a:off x="5851525" y="4395788"/>
            <a:ext cx="622300" cy="1014412"/>
            <a:chOff x="3686" y="2769"/>
            <a:chExt cx="392" cy="639"/>
          </a:xfrm>
        </p:grpSpPr>
        <p:sp>
          <p:nvSpPr>
            <p:cNvPr id="19472" name="Rectangle 16"/>
            <p:cNvSpPr>
              <a:spLocks noChangeArrowheads="1"/>
            </p:cNvSpPr>
            <p:nvPr/>
          </p:nvSpPr>
          <p:spPr bwMode="auto">
            <a:xfrm>
              <a:off x="3770" y="2769"/>
              <a:ext cx="256" cy="327"/>
            </a:xfrm>
            <a:prstGeom prst="rect">
              <a:avLst/>
            </a:prstGeom>
            <a:noFill/>
            <a:ln w="9525">
              <a:noFill/>
              <a:miter lim="800000"/>
              <a:headEnd/>
              <a:tailEnd/>
            </a:ln>
            <a:effectLst/>
          </p:spPr>
          <p:txBody>
            <a:bodyPr wrap="none" lIns="92075" tIns="46038" rIns="92075" bIns="46038">
              <a:spAutoFit/>
            </a:bodyPr>
            <a:lstStyle/>
            <a:p>
              <a:r>
                <a:rPr lang="en-US" sz="2800"/>
                <a:t>..</a:t>
              </a:r>
            </a:p>
          </p:txBody>
        </p:sp>
        <p:grpSp>
          <p:nvGrpSpPr>
            <p:cNvPr id="4" name="Group 19"/>
            <p:cNvGrpSpPr>
              <a:grpSpLocks/>
            </p:cNvGrpSpPr>
            <p:nvPr/>
          </p:nvGrpSpPr>
          <p:grpSpPr bwMode="auto">
            <a:xfrm>
              <a:off x="3686" y="2985"/>
              <a:ext cx="392" cy="423"/>
              <a:chOff x="3686" y="2985"/>
              <a:chExt cx="392" cy="423"/>
            </a:xfrm>
          </p:grpSpPr>
          <p:sp>
            <p:nvSpPr>
              <p:cNvPr id="19473" name="Rectangle 17"/>
              <p:cNvSpPr>
                <a:spLocks noChangeArrowheads="1"/>
              </p:cNvSpPr>
              <p:nvPr/>
            </p:nvSpPr>
            <p:spPr bwMode="auto">
              <a:xfrm>
                <a:off x="3686" y="2985"/>
                <a:ext cx="392" cy="327"/>
              </a:xfrm>
              <a:prstGeom prst="rect">
                <a:avLst/>
              </a:prstGeom>
              <a:noFill/>
              <a:ln w="9525">
                <a:noFill/>
                <a:miter lim="800000"/>
                <a:headEnd/>
                <a:tailEnd/>
              </a:ln>
              <a:effectLst/>
            </p:spPr>
            <p:txBody>
              <a:bodyPr wrap="none" lIns="92075" tIns="46038" rIns="92075" bIns="46038">
                <a:spAutoFit/>
              </a:bodyPr>
              <a:lstStyle/>
              <a:p>
                <a:r>
                  <a:rPr lang="en-US" sz="2800"/>
                  <a:t>:F:</a:t>
                </a:r>
              </a:p>
            </p:txBody>
          </p:sp>
          <p:sp>
            <p:nvSpPr>
              <p:cNvPr id="19474" name="Rectangle 18"/>
              <p:cNvSpPr>
                <a:spLocks noChangeArrowheads="1"/>
              </p:cNvSpPr>
              <p:nvPr/>
            </p:nvSpPr>
            <p:spPr bwMode="auto">
              <a:xfrm>
                <a:off x="3770" y="3081"/>
                <a:ext cx="256" cy="327"/>
              </a:xfrm>
              <a:prstGeom prst="rect">
                <a:avLst/>
              </a:prstGeom>
              <a:noFill/>
              <a:ln w="9525">
                <a:noFill/>
                <a:miter lim="800000"/>
                <a:headEnd/>
                <a:tailEnd/>
              </a:ln>
              <a:effectLst/>
            </p:spPr>
            <p:txBody>
              <a:bodyPr wrap="none" lIns="92075" tIns="46038" rIns="92075" bIns="46038">
                <a:spAutoFit/>
              </a:bodyPr>
              <a:lstStyle/>
              <a:p>
                <a:r>
                  <a:rPr lang="en-US" sz="2800"/>
                  <a:t>..</a:t>
                </a:r>
              </a:p>
            </p:txBody>
          </p:sp>
        </p:grpSp>
      </p:grpSp>
      <p:grpSp>
        <p:nvGrpSpPr>
          <p:cNvPr id="5" name="Group 24"/>
          <p:cNvGrpSpPr>
            <a:grpSpLocks/>
          </p:cNvGrpSpPr>
          <p:nvPr/>
        </p:nvGrpSpPr>
        <p:grpSpPr bwMode="auto">
          <a:xfrm>
            <a:off x="6765925" y="4395788"/>
            <a:ext cx="766763" cy="1014412"/>
            <a:chOff x="4262" y="2769"/>
            <a:chExt cx="483" cy="639"/>
          </a:xfrm>
        </p:grpSpPr>
        <p:sp>
          <p:nvSpPr>
            <p:cNvPr id="19477" name="Rectangle 21"/>
            <p:cNvSpPr>
              <a:spLocks noChangeArrowheads="1"/>
            </p:cNvSpPr>
            <p:nvPr/>
          </p:nvSpPr>
          <p:spPr bwMode="auto">
            <a:xfrm>
              <a:off x="4262" y="2985"/>
              <a:ext cx="483" cy="327"/>
            </a:xfrm>
            <a:prstGeom prst="rect">
              <a:avLst/>
            </a:prstGeom>
            <a:noFill/>
            <a:ln w="9525">
              <a:noFill/>
              <a:miter lim="800000"/>
              <a:headEnd/>
              <a:tailEnd/>
            </a:ln>
            <a:effectLst/>
          </p:spPr>
          <p:txBody>
            <a:bodyPr wrap="none" lIns="92075" tIns="46038" rIns="92075" bIns="46038">
              <a:spAutoFit/>
            </a:bodyPr>
            <a:lstStyle/>
            <a:p>
              <a:r>
                <a:rPr lang="en-US" sz="2800"/>
                <a:t>:Cl:</a:t>
              </a:r>
            </a:p>
          </p:txBody>
        </p:sp>
        <p:sp>
          <p:nvSpPr>
            <p:cNvPr id="19478" name="Rectangle 22"/>
            <p:cNvSpPr>
              <a:spLocks noChangeArrowheads="1"/>
            </p:cNvSpPr>
            <p:nvPr/>
          </p:nvSpPr>
          <p:spPr bwMode="auto">
            <a:xfrm>
              <a:off x="4394" y="3081"/>
              <a:ext cx="256" cy="327"/>
            </a:xfrm>
            <a:prstGeom prst="rect">
              <a:avLst/>
            </a:prstGeom>
            <a:noFill/>
            <a:ln w="9525">
              <a:noFill/>
              <a:miter lim="800000"/>
              <a:headEnd/>
              <a:tailEnd/>
            </a:ln>
            <a:effectLst/>
          </p:spPr>
          <p:txBody>
            <a:bodyPr wrap="none" lIns="92075" tIns="46038" rIns="92075" bIns="46038">
              <a:spAutoFit/>
            </a:bodyPr>
            <a:lstStyle/>
            <a:p>
              <a:r>
                <a:rPr lang="en-US" sz="2800"/>
                <a:t>..</a:t>
              </a:r>
            </a:p>
          </p:txBody>
        </p:sp>
        <p:sp>
          <p:nvSpPr>
            <p:cNvPr id="19479" name="Rectangle 23"/>
            <p:cNvSpPr>
              <a:spLocks noChangeArrowheads="1"/>
            </p:cNvSpPr>
            <p:nvPr/>
          </p:nvSpPr>
          <p:spPr bwMode="auto">
            <a:xfrm>
              <a:off x="4394" y="2769"/>
              <a:ext cx="256" cy="327"/>
            </a:xfrm>
            <a:prstGeom prst="rect">
              <a:avLst/>
            </a:prstGeom>
            <a:noFill/>
            <a:ln w="9525">
              <a:noFill/>
              <a:miter lim="800000"/>
              <a:headEnd/>
              <a:tailEnd/>
            </a:ln>
            <a:effectLst/>
          </p:spPr>
          <p:txBody>
            <a:bodyPr wrap="none" lIns="92075" tIns="46038" rIns="92075" bIns="46038">
              <a:spAutoFit/>
            </a:bodyPr>
            <a:lstStyle/>
            <a:p>
              <a:r>
                <a:rPr lang="en-US" sz="2800"/>
                <a:t>..</a:t>
              </a:r>
            </a:p>
          </p:txBody>
        </p:sp>
      </p:grpSp>
      <p:sp>
        <p:nvSpPr>
          <p:cNvPr id="19481" name="Rectangle 25"/>
          <p:cNvSpPr>
            <a:spLocks noChangeArrowheads="1"/>
          </p:cNvSpPr>
          <p:nvPr/>
        </p:nvSpPr>
        <p:spPr bwMode="auto">
          <a:xfrm>
            <a:off x="3032125" y="4129088"/>
            <a:ext cx="1895475" cy="946150"/>
          </a:xfrm>
          <a:prstGeom prst="rect">
            <a:avLst/>
          </a:prstGeom>
          <a:noFill/>
          <a:ln w="9525">
            <a:noFill/>
            <a:miter lim="800000"/>
            <a:headEnd/>
            <a:tailEnd/>
          </a:ln>
          <a:effectLst/>
        </p:spPr>
        <p:txBody>
          <a:bodyPr wrap="none" lIns="92075" tIns="46038" rIns="92075" bIns="46038">
            <a:spAutoFit/>
          </a:bodyPr>
          <a:lstStyle/>
          <a:p>
            <a:r>
              <a:rPr lang="en-US" sz="2800">
                <a:solidFill>
                  <a:schemeClr val="accent2"/>
                </a:solidFill>
              </a:rPr>
              <a:t>SMALL</a:t>
            </a:r>
          </a:p>
          <a:p>
            <a:r>
              <a:rPr lang="en-US" sz="2800">
                <a:solidFill>
                  <a:schemeClr val="accent2"/>
                </a:solidFill>
              </a:rPr>
              <a:t>SPHERES</a:t>
            </a:r>
          </a:p>
        </p:txBody>
      </p:sp>
      <p:sp>
        <p:nvSpPr>
          <p:cNvPr id="19482" name="Rectangle 26"/>
          <p:cNvSpPr>
            <a:spLocks noChangeArrowheads="1"/>
          </p:cNvSpPr>
          <p:nvPr/>
        </p:nvSpPr>
        <p:spPr bwMode="auto">
          <a:xfrm>
            <a:off x="2955925" y="1538288"/>
            <a:ext cx="2922588" cy="946150"/>
          </a:xfrm>
          <a:prstGeom prst="rect">
            <a:avLst/>
          </a:prstGeom>
          <a:noFill/>
          <a:ln w="9525">
            <a:noFill/>
            <a:miter lim="800000"/>
            <a:headEnd/>
            <a:tailEnd/>
          </a:ln>
          <a:effectLst/>
        </p:spPr>
        <p:txBody>
          <a:bodyPr wrap="none" lIns="92075" tIns="46038" rIns="92075" bIns="46038">
            <a:spAutoFit/>
          </a:bodyPr>
          <a:lstStyle/>
          <a:p>
            <a:r>
              <a:rPr lang="en-US" sz="2800">
                <a:solidFill>
                  <a:schemeClr val="accent2"/>
                </a:solidFill>
              </a:rPr>
              <a:t>ROD OR SPEAR</a:t>
            </a:r>
          </a:p>
          <a:p>
            <a:r>
              <a:rPr lang="en-US" sz="2800">
                <a:solidFill>
                  <a:schemeClr val="accent2"/>
                </a:solidFill>
              </a:rPr>
              <a:t>SHAPED</a:t>
            </a:r>
          </a:p>
        </p:txBody>
      </p:sp>
      <p:sp>
        <p:nvSpPr>
          <p:cNvPr id="19483" name="Rectangle 27"/>
          <p:cNvSpPr>
            <a:spLocks noChangeArrowheads="1"/>
          </p:cNvSpPr>
          <p:nvPr/>
        </p:nvSpPr>
        <p:spPr bwMode="auto">
          <a:xfrm>
            <a:off x="669925" y="122238"/>
            <a:ext cx="7534275" cy="579437"/>
          </a:xfrm>
          <a:prstGeom prst="rect">
            <a:avLst/>
          </a:prstGeom>
          <a:noFill/>
          <a:ln w="9525">
            <a:noFill/>
            <a:miter lim="800000"/>
            <a:headEnd/>
            <a:tailEnd/>
          </a:ln>
          <a:effectLst/>
        </p:spPr>
        <p:txBody>
          <a:bodyPr wrap="none" lIns="92075" tIns="46038" rIns="92075" bIns="46038">
            <a:spAutoFit/>
          </a:bodyPr>
          <a:lstStyle/>
          <a:p>
            <a:r>
              <a:rPr lang="en-US" sz="3200">
                <a:solidFill>
                  <a:srgbClr val="009900"/>
                </a:solidFill>
                <a:effectLst>
                  <a:outerShdw blurRad="38100" dist="38100" dir="2700000" algn="tl">
                    <a:srgbClr val="C0C0C0"/>
                  </a:outerShdw>
                </a:effectLst>
              </a:rPr>
              <a:t>EXPECTED “IDEAL”  NUCLEOPHILES</a:t>
            </a:r>
          </a:p>
        </p:txBody>
      </p:sp>
      <p:sp>
        <p:nvSpPr>
          <p:cNvPr id="19484" name="Rectangle 28"/>
          <p:cNvSpPr>
            <a:spLocks noChangeArrowheads="1"/>
          </p:cNvSpPr>
          <p:nvPr/>
        </p:nvSpPr>
        <p:spPr bwMode="auto">
          <a:xfrm>
            <a:off x="5699125" y="2300288"/>
            <a:ext cx="2106613" cy="519112"/>
          </a:xfrm>
          <a:prstGeom prst="rect">
            <a:avLst/>
          </a:prstGeom>
          <a:noFill/>
          <a:ln w="9525">
            <a:noFill/>
            <a:miter lim="800000"/>
            <a:headEnd/>
            <a:tailEnd/>
          </a:ln>
          <a:effectLst/>
        </p:spPr>
        <p:txBody>
          <a:bodyPr wrap="none" lIns="92075" tIns="46038" rIns="92075" bIns="46038">
            <a:spAutoFit/>
          </a:bodyPr>
          <a:lstStyle/>
          <a:p>
            <a:r>
              <a:rPr lang="en-US" sz="2800"/>
              <a:t>:N     N     N:</a:t>
            </a:r>
          </a:p>
        </p:txBody>
      </p:sp>
      <p:sp>
        <p:nvSpPr>
          <p:cNvPr id="19485" name="Line 29"/>
          <p:cNvSpPr>
            <a:spLocks noChangeShapeType="1"/>
          </p:cNvSpPr>
          <p:nvPr/>
        </p:nvSpPr>
        <p:spPr bwMode="auto">
          <a:xfrm>
            <a:off x="6191250" y="2476500"/>
            <a:ext cx="381000" cy="0"/>
          </a:xfrm>
          <a:prstGeom prst="line">
            <a:avLst/>
          </a:prstGeom>
          <a:noFill/>
          <a:ln w="12700">
            <a:solidFill>
              <a:schemeClr val="tx1"/>
            </a:solidFill>
            <a:round/>
            <a:headEnd type="none" w="sm" len="sm"/>
            <a:tailEnd type="none" w="sm" len="sm"/>
          </a:ln>
          <a:effectLst/>
        </p:spPr>
        <p:txBody>
          <a:bodyPr/>
          <a:lstStyle/>
          <a:p>
            <a:endParaRPr lang="id-ID"/>
          </a:p>
        </p:txBody>
      </p:sp>
      <p:sp>
        <p:nvSpPr>
          <p:cNvPr id="19486" name="Line 30"/>
          <p:cNvSpPr>
            <a:spLocks noChangeShapeType="1"/>
          </p:cNvSpPr>
          <p:nvPr/>
        </p:nvSpPr>
        <p:spPr bwMode="auto">
          <a:xfrm>
            <a:off x="6191250" y="2552700"/>
            <a:ext cx="381000" cy="0"/>
          </a:xfrm>
          <a:prstGeom prst="line">
            <a:avLst/>
          </a:prstGeom>
          <a:noFill/>
          <a:ln w="12700">
            <a:solidFill>
              <a:schemeClr val="tx1"/>
            </a:solidFill>
            <a:round/>
            <a:headEnd type="none" w="sm" len="sm"/>
            <a:tailEnd type="none" w="sm" len="sm"/>
          </a:ln>
          <a:effectLst/>
        </p:spPr>
        <p:txBody>
          <a:bodyPr/>
          <a:lstStyle/>
          <a:p>
            <a:endParaRPr lang="id-ID"/>
          </a:p>
        </p:txBody>
      </p:sp>
      <p:sp>
        <p:nvSpPr>
          <p:cNvPr id="19487" name="Line 31"/>
          <p:cNvSpPr>
            <a:spLocks noChangeShapeType="1"/>
          </p:cNvSpPr>
          <p:nvPr/>
        </p:nvSpPr>
        <p:spPr bwMode="auto">
          <a:xfrm>
            <a:off x="6915150" y="2476500"/>
            <a:ext cx="381000" cy="0"/>
          </a:xfrm>
          <a:prstGeom prst="line">
            <a:avLst/>
          </a:prstGeom>
          <a:noFill/>
          <a:ln w="12700">
            <a:solidFill>
              <a:schemeClr val="tx1"/>
            </a:solidFill>
            <a:round/>
            <a:headEnd type="none" w="sm" len="sm"/>
            <a:tailEnd type="none" w="sm" len="sm"/>
          </a:ln>
          <a:effectLst/>
        </p:spPr>
        <p:txBody>
          <a:bodyPr/>
          <a:lstStyle/>
          <a:p>
            <a:endParaRPr lang="id-ID"/>
          </a:p>
        </p:txBody>
      </p:sp>
      <p:sp>
        <p:nvSpPr>
          <p:cNvPr id="19488" name="Line 32"/>
          <p:cNvSpPr>
            <a:spLocks noChangeShapeType="1"/>
          </p:cNvSpPr>
          <p:nvPr/>
        </p:nvSpPr>
        <p:spPr bwMode="auto">
          <a:xfrm>
            <a:off x="6915150" y="2552700"/>
            <a:ext cx="381000" cy="0"/>
          </a:xfrm>
          <a:prstGeom prst="line">
            <a:avLst/>
          </a:prstGeom>
          <a:noFill/>
          <a:ln w="12700">
            <a:solidFill>
              <a:schemeClr val="tx1"/>
            </a:solidFill>
            <a:round/>
            <a:headEnd type="none" w="sm" len="sm"/>
            <a:tailEnd type="none" w="sm" len="sm"/>
          </a:ln>
          <a:effectLst/>
        </p:spPr>
        <p:txBody>
          <a:bodyPr/>
          <a:lstStyle/>
          <a:p>
            <a:endParaRPr lang="id-ID"/>
          </a:p>
        </p:txBody>
      </p:sp>
      <p:sp>
        <p:nvSpPr>
          <p:cNvPr id="19489" name="Rectangle 33"/>
          <p:cNvSpPr>
            <a:spLocks noChangeArrowheads="1"/>
          </p:cNvSpPr>
          <p:nvPr/>
        </p:nvSpPr>
        <p:spPr bwMode="auto">
          <a:xfrm>
            <a:off x="6080125" y="1462088"/>
            <a:ext cx="303213" cy="519112"/>
          </a:xfrm>
          <a:prstGeom prst="rect">
            <a:avLst/>
          </a:prstGeom>
          <a:noFill/>
          <a:ln w="9525">
            <a:noFill/>
            <a:miter lim="800000"/>
            <a:headEnd/>
            <a:tailEnd/>
          </a:ln>
          <a:effectLst/>
        </p:spPr>
        <p:txBody>
          <a:bodyPr wrap="none" lIns="92075" tIns="46038" rIns="92075" bIns="46038">
            <a:spAutoFit/>
          </a:bodyPr>
          <a:lstStyle/>
          <a:p>
            <a:r>
              <a:rPr lang="en-US" sz="2800" b="1"/>
              <a:t>-</a:t>
            </a:r>
          </a:p>
        </p:txBody>
      </p:sp>
      <p:sp>
        <p:nvSpPr>
          <p:cNvPr id="19490" name="Rectangle 34"/>
          <p:cNvSpPr>
            <a:spLocks noChangeArrowheads="1"/>
          </p:cNvSpPr>
          <p:nvPr/>
        </p:nvSpPr>
        <p:spPr bwMode="auto">
          <a:xfrm>
            <a:off x="5622925" y="2071688"/>
            <a:ext cx="303213" cy="519112"/>
          </a:xfrm>
          <a:prstGeom prst="rect">
            <a:avLst/>
          </a:prstGeom>
          <a:noFill/>
          <a:ln w="9525">
            <a:noFill/>
            <a:miter lim="800000"/>
            <a:headEnd/>
            <a:tailEnd/>
          </a:ln>
          <a:effectLst/>
        </p:spPr>
        <p:txBody>
          <a:bodyPr wrap="none" lIns="92075" tIns="46038" rIns="92075" bIns="46038">
            <a:spAutoFit/>
          </a:bodyPr>
          <a:lstStyle/>
          <a:p>
            <a:r>
              <a:rPr lang="en-US" sz="2800" b="1"/>
              <a:t>-</a:t>
            </a:r>
          </a:p>
        </p:txBody>
      </p:sp>
      <p:sp>
        <p:nvSpPr>
          <p:cNvPr id="19491" name="Rectangle 35"/>
          <p:cNvSpPr>
            <a:spLocks noChangeArrowheads="1"/>
          </p:cNvSpPr>
          <p:nvPr/>
        </p:nvSpPr>
        <p:spPr bwMode="auto">
          <a:xfrm>
            <a:off x="7527925" y="2071688"/>
            <a:ext cx="303213" cy="519112"/>
          </a:xfrm>
          <a:prstGeom prst="rect">
            <a:avLst/>
          </a:prstGeom>
          <a:noFill/>
          <a:ln w="9525">
            <a:noFill/>
            <a:miter lim="800000"/>
            <a:headEnd/>
            <a:tailEnd/>
          </a:ln>
          <a:effectLst/>
        </p:spPr>
        <p:txBody>
          <a:bodyPr wrap="none" lIns="92075" tIns="46038" rIns="92075" bIns="46038">
            <a:spAutoFit/>
          </a:bodyPr>
          <a:lstStyle/>
          <a:p>
            <a:r>
              <a:rPr lang="en-US" sz="2800" b="1"/>
              <a:t>-</a:t>
            </a:r>
          </a:p>
        </p:txBody>
      </p:sp>
      <p:sp>
        <p:nvSpPr>
          <p:cNvPr id="19492" name="Rectangle 36"/>
          <p:cNvSpPr>
            <a:spLocks noChangeArrowheads="1"/>
          </p:cNvSpPr>
          <p:nvPr/>
        </p:nvSpPr>
        <p:spPr bwMode="auto">
          <a:xfrm>
            <a:off x="6308725" y="4510088"/>
            <a:ext cx="303213" cy="519112"/>
          </a:xfrm>
          <a:prstGeom prst="rect">
            <a:avLst/>
          </a:prstGeom>
          <a:noFill/>
          <a:ln w="9525">
            <a:noFill/>
            <a:miter lim="800000"/>
            <a:headEnd/>
            <a:tailEnd/>
          </a:ln>
          <a:effectLst/>
        </p:spPr>
        <p:txBody>
          <a:bodyPr wrap="none" lIns="92075" tIns="46038" rIns="92075" bIns="46038">
            <a:spAutoFit/>
          </a:bodyPr>
          <a:lstStyle/>
          <a:p>
            <a:r>
              <a:rPr lang="en-US" sz="2800" b="1"/>
              <a:t>-</a:t>
            </a:r>
          </a:p>
        </p:txBody>
      </p:sp>
      <p:sp>
        <p:nvSpPr>
          <p:cNvPr id="19493" name="Rectangle 37"/>
          <p:cNvSpPr>
            <a:spLocks noChangeArrowheads="1"/>
          </p:cNvSpPr>
          <p:nvPr/>
        </p:nvSpPr>
        <p:spPr bwMode="auto">
          <a:xfrm>
            <a:off x="7299325" y="4510088"/>
            <a:ext cx="303213" cy="519112"/>
          </a:xfrm>
          <a:prstGeom prst="rect">
            <a:avLst/>
          </a:prstGeom>
          <a:noFill/>
          <a:ln w="9525">
            <a:noFill/>
            <a:miter lim="800000"/>
            <a:headEnd/>
            <a:tailEnd/>
          </a:ln>
          <a:effectLst/>
        </p:spPr>
        <p:txBody>
          <a:bodyPr wrap="none" lIns="92075" tIns="46038" rIns="92075" bIns="46038">
            <a:spAutoFit/>
          </a:bodyPr>
          <a:lstStyle/>
          <a:p>
            <a:r>
              <a:rPr lang="en-US" sz="2800" b="1"/>
              <a:t>-</a:t>
            </a:r>
          </a:p>
        </p:txBody>
      </p:sp>
      <p:sp>
        <p:nvSpPr>
          <p:cNvPr id="19494" name="Rectangle 38"/>
          <p:cNvSpPr>
            <a:spLocks noChangeArrowheads="1"/>
          </p:cNvSpPr>
          <p:nvPr/>
        </p:nvSpPr>
        <p:spPr bwMode="auto">
          <a:xfrm>
            <a:off x="6537325" y="2087563"/>
            <a:ext cx="331788" cy="396875"/>
          </a:xfrm>
          <a:prstGeom prst="rect">
            <a:avLst/>
          </a:prstGeom>
          <a:noFill/>
          <a:ln w="9525">
            <a:noFill/>
            <a:miter lim="800000"/>
            <a:headEnd/>
            <a:tailEnd/>
          </a:ln>
          <a:effectLst/>
        </p:spPr>
        <p:txBody>
          <a:bodyPr wrap="none" lIns="92075" tIns="46038" rIns="92075" bIns="46038">
            <a:spAutoFit/>
          </a:bodyPr>
          <a:lstStyle/>
          <a:p>
            <a:r>
              <a:rPr lang="en-US"/>
              <a:t>+</a:t>
            </a:r>
          </a:p>
        </p:txBody>
      </p:sp>
      <p:sp>
        <p:nvSpPr>
          <p:cNvPr id="19495" name="Rectangle 39"/>
          <p:cNvSpPr>
            <a:spLocks noChangeArrowheads="1"/>
          </p:cNvSpPr>
          <p:nvPr/>
        </p:nvSpPr>
        <p:spPr bwMode="auto">
          <a:xfrm>
            <a:off x="7604125" y="4906963"/>
            <a:ext cx="655638" cy="396875"/>
          </a:xfrm>
          <a:prstGeom prst="rect">
            <a:avLst/>
          </a:prstGeom>
          <a:noFill/>
          <a:ln w="9525">
            <a:noFill/>
            <a:miter lim="800000"/>
            <a:headEnd/>
            <a:tailEnd/>
          </a:ln>
          <a:effectLst/>
        </p:spPr>
        <p:txBody>
          <a:bodyPr wrap="none" lIns="92075" tIns="46038" rIns="92075" bIns="46038">
            <a:spAutoFit/>
          </a:bodyPr>
          <a:lstStyle/>
          <a:p>
            <a:r>
              <a:rPr lang="en-US"/>
              <a:t>etc.</a:t>
            </a:r>
          </a:p>
        </p:txBody>
      </p:sp>
      <p:sp>
        <p:nvSpPr>
          <p:cNvPr id="19496" name="Rectangle 40"/>
          <p:cNvSpPr>
            <a:spLocks noChangeArrowheads="1"/>
          </p:cNvSpPr>
          <p:nvPr/>
        </p:nvSpPr>
        <p:spPr bwMode="auto">
          <a:xfrm>
            <a:off x="119063" y="4221163"/>
            <a:ext cx="1738312" cy="1311275"/>
          </a:xfrm>
          <a:prstGeom prst="rect">
            <a:avLst/>
          </a:prstGeom>
          <a:noFill/>
          <a:ln w="9525">
            <a:noFill/>
            <a:miter lim="800000"/>
            <a:headEnd/>
            <a:tailEnd/>
          </a:ln>
          <a:effectLst/>
        </p:spPr>
        <p:txBody>
          <a:bodyPr wrap="none" lIns="92075" tIns="46038" rIns="92075" bIns="46038">
            <a:spAutoFit/>
          </a:bodyPr>
          <a:lstStyle/>
          <a:p>
            <a:r>
              <a:rPr lang="en-US"/>
              <a:t>These types </a:t>
            </a:r>
          </a:p>
          <a:p>
            <a:r>
              <a:rPr lang="en-US"/>
              <a:t>should be </a:t>
            </a:r>
          </a:p>
          <a:p>
            <a:r>
              <a:rPr lang="en-US"/>
              <a:t>able to find</a:t>
            </a:r>
          </a:p>
          <a:p>
            <a:r>
              <a:rPr lang="en-US"/>
              <a:t>the target !</a:t>
            </a:r>
          </a:p>
        </p:txBody>
      </p:sp>
      <p:sp>
        <p:nvSpPr>
          <p:cNvPr id="19497" name="Rectangle 41"/>
          <p:cNvSpPr>
            <a:spLocks noChangeArrowheads="1"/>
          </p:cNvSpPr>
          <p:nvPr/>
        </p:nvSpPr>
        <p:spPr bwMode="auto">
          <a:xfrm>
            <a:off x="6918325" y="2849563"/>
            <a:ext cx="846138" cy="396875"/>
          </a:xfrm>
          <a:prstGeom prst="rect">
            <a:avLst/>
          </a:prstGeom>
          <a:noFill/>
          <a:ln w="9525">
            <a:noFill/>
            <a:miter lim="800000"/>
            <a:headEnd/>
            <a:tailEnd/>
          </a:ln>
          <a:effectLst/>
        </p:spPr>
        <p:txBody>
          <a:bodyPr wrap="none" lIns="92075" tIns="46038" rIns="92075" bIns="46038">
            <a:spAutoFit/>
          </a:bodyPr>
          <a:lstStyle/>
          <a:p>
            <a:r>
              <a:rPr lang="en-US">
                <a:solidFill>
                  <a:srgbClr val="009900"/>
                </a:solidFill>
              </a:rPr>
              <a:t>azide</a:t>
            </a:r>
          </a:p>
        </p:txBody>
      </p:sp>
      <p:sp>
        <p:nvSpPr>
          <p:cNvPr id="19498" name="Rectangle 42"/>
          <p:cNvSpPr>
            <a:spLocks noChangeArrowheads="1"/>
          </p:cNvSpPr>
          <p:nvPr/>
        </p:nvSpPr>
        <p:spPr bwMode="auto">
          <a:xfrm>
            <a:off x="6918325" y="1249363"/>
            <a:ext cx="1155700" cy="396875"/>
          </a:xfrm>
          <a:prstGeom prst="rect">
            <a:avLst/>
          </a:prstGeom>
          <a:noFill/>
          <a:ln w="9525">
            <a:noFill/>
            <a:miter lim="800000"/>
            <a:headEnd/>
            <a:tailEnd/>
          </a:ln>
          <a:effectLst/>
        </p:spPr>
        <p:txBody>
          <a:bodyPr wrap="none" lIns="92075" tIns="46038" rIns="92075" bIns="46038">
            <a:spAutoFit/>
          </a:bodyPr>
          <a:lstStyle/>
          <a:p>
            <a:r>
              <a:rPr lang="en-US">
                <a:solidFill>
                  <a:srgbClr val="009900"/>
                </a:solidFill>
              </a:rPr>
              <a:t>cyanide</a:t>
            </a:r>
          </a:p>
        </p:txBody>
      </p:sp>
      <p:sp>
        <p:nvSpPr>
          <p:cNvPr id="19499" name="Line 43"/>
          <p:cNvSpPr>
            <a:spLocks noChangeShapeType="1"/>
          </p:cNvSpPr>
          <p:nvPr/>
        </p:nvSpPr>
        <p:spPr bwMode="auto">
          <a:xfrm>
            <a:off x="914400" y="3276600"/>
            <a:ext cx="0" cy="838200"/>
          </a:xfrm>
          <a:prstGeom prst="line">
            <a:avLst/>
          </a:prstGeom>
          <a:noFill/>
          <a:ln w="12700">
            <a:solidFill>
              <a:schemeClr val="tx1"/>
            </a:solidFill>
            <a:round/>
            <a:headEnd type="none" w="sm" len="sm"/>
            <a:tailEnd type="none" w="sm" len="sm"/>
          </a:ln>
          <a:effectLst/>
        </p:spPr>
        <p:txBody>
          <a:bodyPr/>
          <a:lstStyle/>
          <a:p>
            <a:endParaRPr lang="id-ID"/>
          </a:p>
        </p:txBody>
      </p:sp>
      <p:sp>
        <p:nvSpPr>
          <p:cNvPr id="19500" name="Line 44"/>
          <p:cNvSpPr>
            <a:spLocks noChangeShapeType="1"/>
          </p:cNvSpPr>
          <p:nvPr/>
        </p:nvSpPr>
        <p:spPr bwMode="auto">
          <a:xfrm>
            <a:off x="1828800" y="4953000"/>
            <a:ext cx="228600" cy="0"/>
          </a:xfrm>
          <a:prstGeom prst="line">
            <a:avLst/>
          </a:prstGeom>
          <a:noFill/>
          <a:ln w="12700">
            <a:solidFill>
              <a:schemeClr val="tx1"/>
            </a:solidFill>
            <a:round/>
            <a:headEnd type="none" w="sm" len="sm"/>
            <a:tailEnd type="none" w="sm" len="sm"/>
          </a:ln>
          <a:effectLst/>
        </p:spPr>
        <p:txBody>
          <a:bodyPr/>
          <a:lstStyle/>
          <a:p>
            <a:endParaRPr lang="id-ID"/>
          </a:p>
        </p:txBody>
      </p:sp>
      <p:sp>
        <p:nvSpPr>
          <p:cNvPr id="19501" name="Rectangle 45"/>
          <p:cNvSpPr>
            <a:spLocks noChangeArrowheads="1"/>
          </p:cNvSpPr>
          <p:nvPr/>
        </p:nvSpPr>
        <p:spPr bwMode="auto">
          <a:xfrm>
            <a:off x="2727325" y="6278563"/>
            <a:ext cx="3816350" cy="396875"/>
          </a:xfrm>
          <a:prstGeom prst="rect">
            <a:avLst/>
          </a:prstGeom>
          <a:noFill/>
          <a:ln w="9525">
            <a:noFill/>
            <a:miter lim="800000"/>
            <a:headEnd/>
            <a:tailEnd/>
          </a:ln>
          <a:effectLst/>
        </p:spPr>
        <p:txBody>
          <a:bodyPr wrap="none" lIns="92075" tIns="46038" rIns="92075" bIns="46038">
            <a:spAutoFit/>
          </a:bodyPr>
          <a:lstStyle/>
          <a:p>
            <a:r>
              <a:rPr lang="en-US"/>
              <a:t>Generally this idea is correct.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a:t>Catalysts</a:t>
            </a:r>
          </a:p>
        </p:txBody>
      </p:sp>
      <p:sp>
        <p:nvSpPr>
          <p:cNvPr id="69636" name="Rectangle 4"/>
          <p:cNvSpPr>
            <a:spLocks noGrp="1" noChangeArrowheads="1"/>
          </p:cNvSpPr>
          <p:nvPr>
            <p:ph type="body" sz="half" idx="1"/>
          </p:nvPr>
        </p:nvSpPr>
        <p:spPr>
          <a:xfrm>
            <a:off x="685800" y="1447800"/>
            <a:ext cx="7772400" cy="2362200"/>
          </a:xfrm>
        </p:spPr>
        <p:txBody>
          <a:bodyPr/>
          <a:lstStyle/>
          <a:p>
            <a:r>
              <a:rPr lang="en-US" sz="2800" dirty="0"/>
              <a:t>Catalysts increase the rate of a reaction by decreasing the activation energy of the reaction.</a:t>
            </a:r>
          </a:p>
          <a:p>
            <a:r>
              <a:rPr lang="en-US" sz="2800" dirty="0"/>
              <a:t>Catalysts change the mechanism by which the process occurs.</a:t>
            </a:r>
          </a:p>
        </p:txBody>
      </p:sp>
      <p:pic>
        <p:nvPicPr>
          <p:cNvPr id="69639" name="Picture 7" descr="14_20"/>
          <p:cNvPicPr>
            <a:picLocks noGrp="1" noChangeAspect="1" noChangeArrowheads="1"/>
          </p:cNvPicPr>
          <p:nvPr>
            <p:ph sz="half" idx="2"/>
          </p:nvPr>
        </p:nvPicPr>
        <p:blipFill>
          <a:blip r:embed="rId3" cstate="print"/>
          <a:srcRect b="4861"/>
          <a:stretch>
            <a:fillRect/>
          </a:stretch>
        </p:blipFill>
        <p:spPr>
          <a:xfrm>
            <a:off x="838200" y="3962400"/>
            <a:ext cx="4267200" cy="26924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6">
                                            <p:txEl>
                                              <p:pRg st="1" end="1"/>
                                            </p:txEl>
                                          </p:spTgt>
                                        </p:tgtEl>
                                        <p:attrNameLst>
                                          <p:attrName>style.visibility</p:attrName>
                                        </p:attrNameLst>
                                      </p:cBhvr>
                                      <p:to>
                                        <p:strVal val="visible"/>
                                      </p:to>
                                    </p:set>
                                    <p:animEffect transition="in" filter="fade">
                                      <p:cBhvr>
                                        <p:cTn id="7" dur="2000"/>
                                        <p:tgtEl>
                                          <p:spTgt spid="696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
          <p:cNvSpPr>
            <a:spLocks noChangeArrowheads="1"/>
          </p:cNvSpPr>
          <p:nvPr/>
        </p:nvSpPr>
        <p:spPr bwMode="auto">
          <a:xfrm>
            <a:off x="1682750" y="3359150"/>
            <a:ext cx="749300" cy="825500"/>
          </a:xfrm>
          <a:prstGeom prst="ellipse">
            <a:avLst/>
          </a:prstGeom>
          <a:solidFill>
            <a:srgbClr val="009900"/>
          </a:solidFill>
          <a:ln w="12700">
            <a:solidFill>
              <a:schemeClr val="tx1"/>
            </a:solidFill>
            <a:round/>
            <a:headEnd/>
            <a:tailEnd/>
          </a:ln>
          <a:effectLst/>
        </p:spPr>
        <p:txBody>
          <a:bodyPr wrap="none" anchor="ctr"/>
          <a:lstStyle/>
          <a:p>
            <a:endParaRPr lang="id-ID"/>
          </a:p>
        </p:txBody>
      </p:sp>
      <p:sp>
        <p:nvSpPr>
          <p:cNvPr id="21507" name="Oval 3"/>
          <p:cNvSpPr>
            <a:spLocks noChangeArrowheads="1"/>
          </p:cNvSpPr>
          <p:nvPr/>
        </p:nvSpPr>
        <p:spPr bwMode="auto">
          <a:xfrm>
            <a:off x="3206750" y="3282950"/>
            <a:ext cx="901700" cy="977900"/>
          </a:xfrm>
          <a:prstGeom prst="ellipse">
            <a:avLst/>
          </a:prstGeom>
          <a:solidFill>
            <a:srgbClr val="00CC00"/>
          </a:solidFill>
          <a:ln w="12700">
            <a:solidFill>
              <a:schemeClr val="tx1"/>
            </a:solidFill>
            <a:round/>
            <a:headEnd/>
            <a:tailEnd/>
          </a:ln>
          <a:effectLst/>
        </p:spPr>
        <p:txBody>
          <a:bodyPr wrap="none" anchor="ctr"/>
          <a:lstStyle/>
          <a:p>
            <a:endParaRPr lang="id-ID"/>
          </a:p>
        </p:txBody>
      </p:sp>
      <p:sp>
        <p:nvSpPr>
          <p:cNvPr id="21508" name="Oval 4"/>
          <p:cNvSpPr>
            <a:spLocks noChangeArrowheads="1"/>
          </p:cNvSpPr>
          <p:nvPr/>
        </p:nvSpPr>
        <p:spPr bwMode="auto">
          <a:xfrm>
            <a:off x="4806950" y="3130550"/>
            <a:ext cx="1282700" cy="1206500"/>
          </a:xfrm>
          <a:prstGeom prst="ellipse">
            <a:avLst/>
          </a:prstGeom>
          <a:solidFill>
            <a:srgbClr val="66FF99"/>
          </a:solidFill>
          <a:ln w="12700">
            <a:solidFill>
              <a:schemeClr val="tx1"/>
            </a:solidFill>
            <a:round/>
            <a:headEnd/>
            <a:tailEnd/>
          </a:ln>
          <a:effectLst/>
        </p:spPr>
        <p:txBody>
          <a:bodyPr wrap="none" anchor="ctr"/>
          <a:lstStyle/>
          <a:p>
            <a:endParaRPr lang="id-ID"/>
          </a:p>
        </p:txBody>
      </p:sp>
      <p:sp>
        <p:nvSpPr>
          <p:cNvPr id="21509" name="Oval 5"/>
          <p:cNvSpPr>
            <a:spLocks noChangeArrowheads="1"/>
          </p:cNvSpPr>
          <p:nvPr/>
        </p:nvSpPr>
        <p:spPr bwMode="auto">
          <a:xfrm>
            <a:off x="6788150" y="2978150"/>
            <a:ext cx="1587500" cy="1435100"/>
          </a:xfrm>
          <a:prstGeom prst="ellipse">
            <a:avLst/>
          </a:prstGeom>
          <a:solidFill>
            <a:srgbClr val="99FFCC"/>
          </a:solidFill>
          <a:ln w="12700">
            <a:solidFill>
              <a:schemeClr val="tx1"/>
            </a:solidFill>
            <a:round/>
            <a:headEnd/>
            <a:tailEnd/>
          </a:ln>
          <a:effectLst/>
        </p:spPr>
        <p:txBody>
          <a:bodyPr wrap="none" anchor="ctr"/>
          <a:lstStyle/>
          <a:p>
            <a:endParaRPr lang="id-ID"/>
          </a:p>
        </p:txBody>
      </p:sp>
      <p:sp>
        <p:nvSpPr>
          <p:cNvPr id="21510" name="Rectangle 6"/>
          <p:cNvSpPr>
            <a:spLocks noChangeArrowheads="1"/>
          </p:cNvSpPr>
          <p:nvPr/>
        </p:nvSpPr>
        <p:spPr bwMode="auto">
          <a:xfrm>
            <a:off x="1812925" y="3446463"/>
            <a:ext cx="460375" cy="641350"/>
          </a:xfrm>
          <a:prstGeom prst="rect">
            <a:avLst/>
          </a:prstGeom>
          <a:noFill/>
          <a:ln w="9525">
            <a:noFill/>
            <a:miter lim="800000"/>
            <a:headEnd/>
            <a:tailEnd/>
          </a:ln>
          <a:effectLst>
            <a:outerShdw dist="17961" dir="8100000" algn="ctr" rotWithShape="0">
              <a:schemeClr val="bg1">
                <a:alpha val="50000"/>
              </a:schemeClr>
            </a:outerShdw>
          </a:effectLst>
        </p:spPr>
        <p:txBody>
          <a:bodyPr wrap="none" lIns="92075" tIns="46038" rIns="92075" bIns="46038">
            <a:spAutoFit/>
          </a:bodyPr>
          <a:lstStyle/>
          <a:p>
            <a:r>
              <a:rPr lang="en-US" sz="3600">
                <a:effectLst>
                  <a:outerShdw blurRad="38100" dist="38100" dir="2700000" algn="tl">
                    <a:srgbClr val="C0C0C0"/>
                  </a:outerShdw>
                </a:effectLst>
              </a:rPr>
              <a:t>F</a:t>
            </a:r>
          </a:p>
        </p:txBody>
      </p:sp>
      <p:sp>
        <p:nvSpPr>
          <p:cNvPr id="21511" name="Rectangle 7"/>
          <p:cNvSpPr>
            <a:spLocks noChangeArrowheads="1"/>
          </p:cNvSpPr>
          <p:nvPr/>
        </p:nvSpPr>
        <p:spPr bwMode="auto">
          <a:xfrm>
            <a:off x="3355975" y="3494088"/>
            <a:ext cx="595313" cy="579437"/>
          </a:xfrm>
          <a:prstGeom prst="rect">
            <a:avLst/>
          </a:prstGeom>
          <a:noFill/>
          <a:ln w="9525">
            <a:noFill/>
            <a:miter lim="800000"/>
            <a:headEnd/>
            <a:tailEnd/>
          </a:ln>
          <a:effectLst/>
        </p:spPr>
        <p:txBody>
          <a:bodyPr wrap="none" lIns="92075" tIns="46038" rIns="92075" bIns="46038">
            <a:spAutoFit/>
          </a:bodyPr>
          <a:lstStyle/>
          <a:p>
            <a:r>
              <a:rPr lang="en-US" sz="3200"/>
              <a:t>Cl</a:t>
            </a:r>
          </a:p>
        </p:txBody>
      </p:sp>
      <p:sp>
        <p:nvSpPr>
          <p:cNvPr id="21512" name="Rectangle 8"/>
          <p:cNvSpPr>
            <a:spLocks noChangeArrowheads="1"/>
          </p:cNvSpPr>
          <p:nvPr/>
        </p:nvSpPr>
        <p:spPr bwMode="auto">
          <a:xfrm>
            <a:off x="5089525" y="3475038"/>
            <a:ext cx="654050" cy="579437"/>
          </a:xfrm>
          <a:prstGeom prst="rect">
            <a:avLst/>
          </a:prstGeom>
          <a:noFill/>
          <a:ln w="9525">
            <a:noFill/>
            <a:miter lim="800000"/>
            <a:headEnd/>
            <a:tailEnd/>
          </a:ln>
          <a:effectLst/>
        </p:spPr>
        <p:txBody>
          <a:bodyPr wrap="none" lIns="92075" tIns="46038" rIns="92075" bIns="46038">
            <a:spAutoFit/>
          </a:bodyPr>
          <a:lstStyle/>
          <a:p>
            <a:r>
              <a:rPr lang="en-US" sz="3200"/>
              <a:t>Br</a:t>
            </a:r>
          </a:p>
        </p:txBody>
      </p:sp>
      <p:sp>
        <p:nvSpPr>
          <p:cNvPr id="21513" name="Rectangle 9"/>
          <p:cNvSpPr>
            <a:spLocks noChangeArrowheads="1"/>
          </p:cNvSpPr>
          <p:nvPr/>
        </p:nvSpPr>
        <p:spPr bwMode="auto">
          <a:xfrm>
            <a:off x="7413625" y="3475038"/>
            <a:ext cx="311150" cy="579437"/>
          </a:xfrm>
          <a:prstGeom prst="rect">
            <a:avLst/>
          </a:prstGeom>
          <a:noFill/>
          <a:ln w="9525">
            <a:noFill/>
            <a:miter lim="800000"/>
            <a:headEnd/>
            <a:tailEnd/>
          </a:ln>
          <a:effectLst/>
        </p:spPr>
        <p:txBody>
          <a:bodyPr wrap="none" lIns="92075" tIns="46038" rIns="92075" bIns="46038">
            <a:spAutoFit/>
          </a:bodyPr>
          <a:lstStyle/>
          <a:p>
            <a:r>
              <a:rPr lang="en-US" sz="3200"/>
              <a:t>I</a:t>
            </a:r>
          </a:p>
        </p:txBody>
      </p:sp>
      <p:sp>
        <p:nvSpPr>
          <p:cNvPr id="21514" name="Rectangle 10"/>
          <p:cNvSpPr>
            <a:spLocks noChangeArrowheads="1"/>
          </p:cNvSpPr>
          <p:nvPr/>
        </p:nvSpPr>
        <p:spPr bwMode="auto">
          <a:xfrm>
            <a:off x="1660525" y="2392363"/>
            <a:ext cx="6600825" cy="396875"/>
          </a:xfrm>
          <a:prstGeom prst="rect">
            <a:avLst/>
          </a:prstGeom>
          <a:noFill/>
          <a:ln w="9525">
            <a:noFill/>
            <a:miter lim="800000"/>
            <a:headEnd/>
            <a:tailEnd/>
          </a:ln>
          <a:effectLst/>
        </p:spPr>
        <p:txBody>
          <a:bodyPr wrap="none" lIns="92075" tIns="46038" rIns="92075" bIns="46038">
            <a:spAutoFit/>
          </a:bodyPr>
          <a:lstStyle/>
          <a:p>
            <a:r>
              <a:rPr lang="en-US"/>
              <a:t>1.36 A             1.81 A                 1.95 A                      2.16 A</a:t>
            </a:r>
          </a:p>
        </p:txBody>
      </p:sp>
      <p:sp>
        <p:nvSpPr>
          <p:cNvPr id="21515" name="Rectangle 11"/>
          <p:cNvSpPr>
            <a:spLocks noChangeArrowheads="1"/>
          </p:cNvSpPr>
          <p:nvPr/>
        </p:nvSpPr>
        <p:spPr bwMode="auto">
          <a:xfrm>
            <a:off x="2079625" y="3275013"/>
            <a:ext cx="336550" cy="641350"/>
          </a:xfrm>
          <a:prstGeom prst="rect">
            <a:avLst/>
          </a:prstGeom>
          <a:noFill/>
          <a:ln w="9525">
            <a:noFill/>
            <a:miter lim="800000"/>
            <a:headEnd/>
            <a:tailEnd/>
          </a:ln>
          <a:effectLst>
            <a:outerShdw dist="17961" dir="8100000" algn="ctr" rotWithShape="0">
              <a:schemeClr val="bg1">
                <a:alpha val="50000"/>
              </a:schemeClr>
            </a:outerShdw>
          </a:effectLst>
        </p:spPr>
        <p:txBody>
          <a:bodyPr wrap="none" lIns="92075" tIns="46038" rIns="92075" bIns="46038">
            <a:spAutoFit/>
          </a:bodyPr>
          <a:lstStyle/>
          <a:p>
            <a:r>
              <a:rPr lang="en-US" sz="3600">
                <a:effectLst>
                  <a:outerShdw blurRad="38100" dist="38100" dir="2700000" algn="tl">
                    <a:srgbClr val="C0C0C0"/>
                  </a:outerShdw>
                </a:effectLst>
              </a:rPr>
              <a:t>-</a:t>
            </a:r>
          </a:p>
        </p:txBody>
      </p:sp>
      <p:sp>
        <p:nvSpPr>
          <p:cNvPr id="21516" name="Rectangle 12"/>
          <p:cNvSpPr>
            <a:spLocks noChangeArrowheads="1"/>
          </p:cNvSpPr>
          <p:nvPr/>
        </p:nvSpPr>
        <p:spPr bwMode="auto">
          <a:xfrm>
            <a:off x="3775075" y="3275013"/>
            <a:ext cx="336550" cy="641350"/>
          </a:xfrm>
          <a:prstGeom prst="rect">
            <a:avLst/>
          </a:prstGeom>
          <a:noFill/>
          <a:ln w="9525">
            <a:noFill/>
            <a:miter lim="800000"/>
            <a:headEnd/>
            <a:tailEnd/>
          </a:ln>
          <a:effectLst/>
        </p:spPr>
        <p:txBody>
          <a:bodyPr wrap="none" lIns="92075" tIns="46038" rIns="92075" bIns="46038">
            <a:spAutoFit/>
          </a:bodyPr>
          <a:lstStyle/>
          <a:p>
            <a:r>
              <a:rPr lang="en-US" sz="3600"/>
              <a:t>-</a:t>
            </a:r>
          </a:p>
        </p:txBody>
      </p:sp>
      <p:sp>
        <p:nvSpPr>
          <p:cNvPr id="21517" name="Rectangle 13"/>
          <p:cNvSpPr>
            <a:spLocks noChangeArrowheads="1"/>
          </p:cNvSpPr>
          <p:nvPr/>
        </p:nvSpPr>
        <p:spPr bwMode="auto">
          <a:xfrm>
            <a:off x="5603875" y="3275013"/>
            <a:ext cx="336550" cy="641350"/>
          </a:xfrm>
          <a:prstGeom prst="rect">
            <a:avLst/>
          </a:prstGeom>
          <a:noFill/>
          <a:ln w="9525">
            <a:noFill/>
            <a:miter lim="800000"/>
            <a:headEnd/>
            <a:tailEnd/>
          </a:ln>
          <a:effectLst/>
        </p:spPr>
        <p:txBody>
          <a:bodyPr wrap="none" lIns="92075" tIns="46038" rIns="92075" bIns="46038">
            <a:spAutoFit/>
          </a:bodyPr>
          <a:lstStyle/>
          <a:p>
            <a:r>
              <a:rPr lang="en-US" sz="3600"/>
              <a:t>-</a:t>
            </a:r>
          </a:p>
        </p:txBody>
      </p:sp>
      <p:sp>
        <p:nvSpPr>
          <p:cNvPr id="21518" name="Rectangle 14"/>
          <p:cNvSpPr>
            <a:spLocks noChangeArrowheads="1"/>
          </p:cNvSpPr>
          <p:nvPr/>
        </p:nvSpPr>
        <p:spPr bwMode="auto">
          <a:xfrm>
            <a:off x="7585075" y="3275013"/>
            <a:ext cx="336550" cy="641350"/>
          </a:xfrm>
          <a:prstGeom prst="rect">
            <a:avLst/>
          </a:prstGeom>
          <a:noFill/>
          <a:ln w="9525">
            <a:noFill/>
            <a:miter lim="800000"/>
            <a:headEnd/>
            <a:tailEnd/>
          </a:ln>
          <a:effectLst/>
        </p:spPr>
        <p:txBody>
          <a:bodyPr wrap="none" lIns="92075" tIns="46038" rIns="92075" bIns="46038">
            <a:spAutoFit/>
          </a:bodyPr>
          <a:lstStyle/>
          <a:p>
            <a:r>
              <a:rPr lang="en-US" sz="3600"/>
              <a:t>-</a:t>
            </a:r>
          </a:p>
        </p:txBody>
      </p:sp>
      <p:sp>
        <p:nvSpPr>
          <p:cNvPr id="21519" name="Rectangle 15"/>
          <p:cNvSpPr>
            <a:spLocks noChangeArrowheads="1"/>
          </p:cNvSpPr>
          <p:nvPr/>
        </p:nvSpPr>
        <p:spPr bwMode="auto">
          <a:xfrm>
            <a:off x="441325" y="2697163"/>
            <a:ext cx="1214438" cy="701675"/>
          </a:xfrm>
          <a:prstGeom prst="rect">
            <a:avLst/>
          </a:prstGeom>
          <a:noFill/>
          <a:ln w="9525">
            <a:noFill/>
            <a:miter lim="800000"/>
            <a:headEnd/>
            <a:tailEnd/>
          </a:ln>
          <a:effectLst/>
        </p:spPr>
        <p:txBody>
          <a:bodyPr wrap="none" lIns="92075" tIns="46038" rIns="92075" bIns="46038">
            <a:spAutoFit/>
          </a:bodyPr>
          <a:lstStyle/>
          <a:p>
            <a:r>
              <a:rPr lang="en-US">
                <a:solidFill>
                  <a:srgbClr val="CC0000"/>
                </a:solidFill>
              </a:rPr>
              <a:t>smallest</a:t>
            </a:r>
          </a:p>
          <a:p>
            <a:r>
              <a:rPr lang="en-US">
                <a:solidFill>
                  <a:srgbClr val="CC0000"/>
                </a:solidFill>
              </a:rPr>
              <a:t>ion</a:t>
            </a:r>
          </a:p>
        </p:txBody>
      </p:sp>
      <p:sp>
        <p:nvSpPr>
          <p:cNvPr id="21520" name="Line 16"/>
          <p:cNvSpPr>
            <a:spLocks noChangeShapeType="1"/>
          </p:cNvSpPr>
          <p:nvPr/>
        </p:nvSpPr>
        <p:spPr bwMode="auto">
          <a:xfrm>
            <a:off x="1066800" y="3124200"/>
            <a:ext cx="457200" cy="381000"/>
          </a:xfrm>
          <a:prstGeom prst="line">
            <a:avLst/>
          </a:prstGeom>
          <a:noFill/>
          <a:ln w="12700">
            <a:solidFill>
              <a:srgbClr val="CC0000"/>
            </a:solidFill>
            <a:round/>
            <a:headEnd type="none" w="sm" len="sm"/>
            <a:tailEnd type="stealth" w="med" len="lg"/>
          </a:ln>
          <a:effectLst/>
        </p:spPr>
        <p:txBody>
          <a:bodyPr/>
          <a:lstStyle/>
          <a:p>
            <a:endParaRPr lang="id-ID"/>
          </a:p>
        </p:txBody>
      </p:sp>
      <p:sp>
        <p:nvSpPr>
          <p:cNvPr id="21521" name="Rectangle 17"/>
          <p:cNvSpPr>
            <a:spLocks noChangeArrowheads="1"/>
          </p:cNvSpPr>
          <p:nvPr/>
        </p:nvSpPr>
        <p:spPr bwMode="auto">
          <a:xfrm>
            <a:off x="593725" y="5089525"/>
            <a:ext cx="7281863" cy="822325"/>
          </a:xfrm>
          <a:prstGeom prst="rect">
            <a:avLst/>
          </a:prstGeom>
          <a:noFill/>
          <a:ln w="9525">
            <a:noFill/>
            <a:miter lim="800000"/>
            <a:headEnd/>
            <a:tailEnd/>
          </a:ln>
          <a:effectLst/>
        </p:spPr>
        <p:txBody>
          <a:bodyPr wrap="none" lIns="92075" tIns="46038" rIns="92075" bIns="46038">
            <a:spAutoFit/>
          </a:bodyPr>
          <a:lstStyle/>
          <a:p>
            <a:r>
              <a:rPr lang="en-US" sz="2400"/>
              <a:t>and we would expect the smallest one (fluoride) </a:t>
            </a:r>
          </a:p>
          <a:p>
            <a:r>
              <a:rPr lang="en-US" sz="2400"/>
              <a:t>to be the best nucleophile,</a:t>
            </a:r>
          </a:p>
        </p:txBody>
      </p:sp>
      <p:sp>
        <p:nvSpPr>
          <p:cNvPr id="21522" name="Rectangle 18"/>
          <p:cNvSpPr>
            <a:spLocks noChangeArrowheads="1"/>
          </p:cNvSpPr>
          <p:nvPr/>
        </p:nvSpPr>
        <p:spPr bwMode="auto">
          <a:xfrm>
            <a:off x="2041525" y="5927725"/>
            <a:ext cx="6211888" cy="457200"/>
          </a:xfrm>
          <a:prstGeom prst="rect">
            <a:avLst/>
          </a:prstGeom>
          <a:noFill/>
          <a:ln w="9525">
            <a:noFill/>
            <a:miter lim="800000"/>
            <a:headEnd/>
            <a:tailEnd/>
          </a:ln>
          <a:effectLst/>
        </p:spPr>
        <p:txBody>
          <a:bodyPr wrap="none" lIns="92075" tIns="46038" rIns="92075" bIns="46038">
            <a:spAutoFit/>
          </a:bodyPr>
          <a:lstStyle/>
          <a:p>
            <a:r>
              <a:rPr lang="en-US" sz="2400"/>
              <a:t>….. however, that is not usually the case.</a:t>
            </a:r>
          </a:p>
        </p:txBody>
      </p:sp>
      <p:sp>
        <p:nvSpPr>
          <p:cNvPr id="21523" name="Rectangle 19"/>
          <p:cNvSpPr>
            <a:spLocks noChangeArrowheads="1"/>
          </p:cNvSpPr>
          <p:nvPr/>
        </p:nvSpPr>
        <p:spPr bwMode="auto">
          <a:xfrm>
            <a:off x="974725" y="106363"/>
            <a:ext cx="6837363" cy="701675"/>
          </a:xfrm>
          <a:prstGeom prst="rect">
            <a:avLst/>
          </a:prstGeom>
          <a:noFill/>
          <a:ln w="9525">
            <a:noFill/>
            <a:miter lim="800000"/>
            <a:headEnd/>
            <a:tailEnd/>
          </a:ln>
          <a:effectLst/>
        </p:spPr>
        <p:txBody>
          <a:bodyPr wrap="none" lIns="92075" tIns="46038" rIns="92075" bIns="46038">
            <a:spAutoFit/>
          </a:bodyPr>
          <a:lstStyle/>
          <a:p>
            <a:r>
              <a:rPr lang="en-US" sz="4000">
                <a:solidFill>
                  <a:schemeClr val="accent2"/>
                </a:solidFill>
                <a:effectLst>
                  <a:outerShdw blurRad="38100" dist="38100" dir="2700000" algn="tl">
                    <a:srgbClr val="C0C0C0"/>
                  </a:outerShdw>
                </a:effectLst>
              </a:rPr>
              <a:t>OUR NAÏVE EXPECTATION</a:t>
            </a:r>
          </a:p>
        </p:txBody>
      </p:sp>
      <p:sp>
        <p:nvSpPr>
          <p:cNvPr id="21524" name="Rectangle 20"/>
          <p:cNvSpPr>
            <a:spLocks noChangeArrowheads="1"/>
          </p:cNvSpPr>
          <p:nvPr/>
        </p:nvSpPr>
        <p:spPr bwMode="auto">
          <a:xfrm>
            <a:off x="517525" y="1279525"/>
            <a:ext cx="8081963" cy="457200"/>
          </a:xfrm>
          <a:prstGeom prst="rect">
            <a:avLst/>
          </a:prstGeom>
          <a:noFill/>
          <a:ln w="9525">
            <a:noFill/>
            <a:miter lim="800000"/>
            <a:headEnd/>
            <a:tailEnd/>
          </a:ln>
          <a:effectLst/>
        </p:spPr>
        <p:txBody>
          <a:bodyPr wrap="none" lIns="92075" tIns="46038" rIns="92075" bIns="46038">
            <a:spAutoFit/>
          </a:bodyPr>
          <a:lstStyle/>
          <a:p>
            <a:r>
              <a:rPr lang="en-US" sz="2400"/>
              <a:t>We would expect the halides to be good nucleophiles:</a:t>
            </a:r>
          </a:p>
        </p:txBody>
      </p:sp>
      <p:sp>
        <p:nvSpPr>
          <p:cNvPr id="21525" name="Rectangle 21"/>
          <p:cNvSpPr>
            <a:spLocks noChangeArrowheads="1"/>
          </p:cNvSpPr>
          <p:nvPr/>
        </p:nvSpPr>
        <p:spPr bwMode="auto">
          <a:xfrm>
            <a:off x="1660525" y="1935163"/>
            <a:ext cx="1481138" cy="396875"/>
          </a:xfrm>
          <a:prstGeom prst="rect">
            <a:avLst/>
          </a:prstGeom>
          <a:noFill/>
          <a:ln w="9525">
            <a:noFill/>
            <a:miter lim="800000"/>
            <a:headEnd/>
            <a:tailEnd/>
          </a:ln>
          <a:effectLst/>
        </p:spPr>
        <p:txBody>
          <a:bodyPr wrap="none" lIns="92075" tIns="46038" rIns="92075" bIns="46038">
            <a:spAutoFit/>
          </a:bodyPr>
          <a:lstStyle/>
          <a:p>
            <a:r>
              <a:rPr lang="en-US">
                <a:solidFill>
                  <a:schemeClr val="accent2"/>
                </a:solidFill>
              </a:rPr>
              <a:t>ionic radii: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2"/>
          <p:cNvSpPr>
            <a:spLocks noChangeArrowheads="1"/>
          </p:cNvSpPr>
          <p:nvPr/>
        </p:nvSpPr>
        <p:spPr bwMode="auto">
          <a:xfrm>
            <a:off x="7397750" y="2139950"/>
            <a:ext cx="1435100" cy="1054100"/>
          </a:xfrm>
          <a:prstGeom prst="ellipse">
            <a:avLst/>
          </a:prstGeom>
          <a:solidFill>
            <a:srgbClr val="CCFFCC">
              <a:alpha val="50000"/>
            </a:srgbClr>
          </a:solidFill>
          <a:ln w="12700">
            <a:solidFill>
              <a:schemeClr val="tx1"/>
            </a:solidFill>
            <a:round/>
            <a:headEnd/>
            <a:tailEnd/>
          </a:ln>
          <a:effectLst/>
        </p:spPr>
        <p:txBody>
          <a:bodyPr wrap="none" anchor="ctr"/>
          <a:lstStyle/>
          <a:p>
            <a:endParaRPr lang="id-ID"/>
          </a:p>
        </p:txBody>
      </p:sp>
      <p:sp>
        <p:nvSpPr>
          <p:cNvPr id="23555" name="Rectangle 3"/>
          <p:cNvSpPr>
            <a:spLocks noChangeArrowheads="1"/>
          </p:cNvSpPr>
          <p:nvPr/>
        </p:nvSpPr>
        <p:spPr bwMode="auto">
          <a:xfrm>
            <a:off x="1835150" y="2749550"/>
            <a:ext cx="5092700" cy="3263900"/>
          </a:xfrm>
          <a:prstGeom prst="rect">
            <a:avLst/>
          </a:prstGeom>
          <a:solidFill>
            <a:srgbClr val="EAEAEA">
              <a:alpha val="50000"/>
            </a:srgbClr>
          </a:solidFill>
          <a:ln w="12700">
            <a:solidFill>
              <a:schemeClr val="tx1"/>
            </a:solidFill>
            <a:miter lim="800000"/>
            <a:headEnd/>
            <a:tailEnd/>
          </a:ln>
          <a:effectLst/>
        </p:spPr>
        <p:txBody>
          <a:bodyPr wrap="none" anchor="ctr"/>
          <a:lstStyle/>
          <a:p>
            <a:endParaRPr lang="id-ID"/>
          </a:p>
        </p:txBody>
      </p:sp>
      <p:sp>
        <p:nvSpPr>
          <p:cNvPr id="23556" name="Rectangle 4"/>
          <p:cNvSpPr>
            <a:spLocks noChangeArrowheads="1"/>
          </p:cNvSpPr>
          <p:nvPr/>
        </p:nvSpPr>
        <p:spPr bwMode="auto">
          <a:xfrm>
            <a:off x="996950" y="996950"/>
            <a:ext cx="6921500" cy="749300"/>
          </a:xfrm>
          <a:prstGeom prst="rect">
            <a:avLst/>
          </a:prstGeom>
          <a:solidFill>
            <a:srgbClr val="FFFFCC">
              <a:alpha val="50000"/>
            </a:srgbClr>
          </a:solidFill>
          <a:ln w="12700">
            <a:solidFill>
              <a:schemeClr val="tx1"/>
            </a:solidFill>
            <a:miter lim="800000"/>
            <a:headEnd/>
            <a:tailEnd/>
          </a:ln>
          <a:effectLst/>
        </p:spPr>
        <p:txBody>
          <a:bodyPr wrap="none" anchor="ctr"/>
          <a:lstStyle/>
          <a:p>
            <a:endParaRPr lang="id-ID"/>
          </a:p>
        </p:txBody>
      </p:sp>
      <p:sp>
        <p:nvSpPr>
          <p:cNvPr id="23557" name="Rectangle 5"/>
          <p:cNvSpPr>
            <a:spLocks noChangeArrowheads="1"/>
          </p:cNvSpPr>
          <p:nvPr/>
        </p:nvSpPr>
        <p:spPr bwMode="auto">
          <a:xfrm>
            <a:off x="2041525" y="3519488"/>
            <a:ext cx="512763" cy="519112"/>
          </a:xfrm>
          <a:prstGeom prst="rect">
            <a:avLst/>
          </a:prstGeom>
          <a:noFill/>
          <a:ln w="9525">
            <a:noFill/>
            <a:miter lim="800000"/>
            <a:headEnd/>
            <a:tailEnd/>
          </a:ln>
          <a:effectLst/>
        </p:spPr>
        <p:txBody>
          <a:bodyPr wrap="none" lIns="92075" tIns="46038" rIns="92075" bIns="46038">
            <a:spAutoFit/>
          </a:bodyPr>
          <a:lstStyle/>
          <a:p>
            <a:r>
              <a:rPr lang="en-US" sz="2800"/>
              <a:t>F</a:t>
            </a:r>
            <a:r>
              <a:rPr lang="en-US" sz="4000" baseline="30000"/>
              <a:t>-</a:t>
            </a:r>
          </a:p>
        </p:txBody>
      </p:sp>
      <p:sp>
        <p:nvSpPr>
          <p:cNvPr id="23558" name="Rectangle 6"/>
          <p:cNvSpPr>
            <a:spLocks noChangeArrowheads="1"/>
          </p:cNvSpPr>
          <p:nvPr/>
        </p:nvSpPr>
        <p:spPr bwMode="auto">
          <a:xfrm>
            <a:off x="3032125" y="3519488"/>
            <a:ext cx="1323975" cy="519112"/>
          </a:xfrm>
          <a:prstGeom prst="rect">
            <a:avLst/>
          </a:prstGeom>
          <a:noFill/>
          <a:ln w="9525">
            <a:noFill/>
            <a:miter lim="800000"/>
            <a:headEnd/>
            <a:tailEnd/>
          </a:ln>
          <a:effectLst/>
        </p:spPr>
        <p:txBody>
          <a:bodyPr wrap="none" lIns="92075" tIns="46038" rIns="92075" bIns="46038">
            <a:spAutoFit/>
          </a:bodyPr>
          <a:lstStyle/>
          <a:p>
            <a:r>
              <a:rPr lang="en-US" sz="2800"/>
              <a:t>5 x 10</a:t>
            </a:r>
            <a:r>
              <a:rPr lang="en-US" sz="2800" baseline="30000"/>
              <a:t>2</a:t>
            </a:r>
          </a:p>
        </p:txBody>
      </p:sp>
      <p:sp>
        <p:nvSpPr>
          <p:cNvPr id="23559" name="Rectangle 7"/>
          <p:cNvSpPr>
            <a:spLocks noChangeArrowheads="1"/>
          </p:cNvSpPr>
          <p:nvPr/>
        </p:nvSpPr>
        <p:spPr bwMode="auto">
          <a:xfrm>
            <a:off x="1965325" y="4129088"/>
            <a:ext cx="658813" cy="519112"/>
          </a:xfrm>
          <a:prstGeom prst="rect">
            <a:avLst/>
          </a:prstGeom>
          <a:noFill/>
          <a:ln w="9525">
            <a:noFill/>
            <a:miter lim="800000"/>
            <a:headEnd/>
            <a:tailEnd/>
          </a:ln>
          <a:effectLst/>
        </p:spPr>
        <p:txBody>
          <a:bodyPr wrap="none" lIns="92075" tIns="46038" rIns="92075" bIns="46038">
            <a:spAutoFit/>
          </a:bodyPr>
          <a:lstStyle/>
          <a:p>
            <a:r>
              <a:rPr lang="en-US" sz="2800"/>
              <a:t>Cl</a:t>
            </a:r>
            <a:r>
              <a:rPr lang="en-US" sz="4000" baseline="30000"/>
              <a:t>-</a:t>
            </a:r>
          </a:p>
        </p:txBody>
      </p:sp>
      <p:sp>
        <p:nvSpPr>
          <p:cNvPr id="23560" name="Rectangle 8"/>
          <p:cNvSpPr>
            <a:spLocks noChangeArrowheads="1"/>
          </p:cNvSpPr>
          <p:nvPr/>
        </p:nvSpPr>
        <p:spPr bwMode="auto">
          <a:xfrm>
            <a:off x="3032125" y="4129088"/>
            <a:ext cx="1646238" cy="519112"/>
          </a:xfrm>
          <a:prstGeom prst="rect">
            <a:avLst/>
          </a:prstGeom>
          <a:noFill/>
          <a:ln w="9525">
            <a:noFill/>
            <a:miter lim="800000"/>
            <a:headEnd/>
            <a:tailEnd/>
          </a:ln>
          <a:effectLst/>
        </p:spPr>
        <p:txBody>
          <a:bodyPr wrap="none" lIns="92075" tIns="46038" rIns="92075" bIns="46038">
            <a:spAutoFit/>
          </a:bodyPr>
          <a:lstStyle/>
          <a:p>
            <a:r>
              <a:rPr lang="en-US" sz="2800"/>
              <a:t>2.3 x 10</a:t>
            </a:r>
            <a:r>
              <a:rPr lang="en-US" sz="2800" baseline="30000"/>
              <a:t>4</a:t>
            </a:r>
          </a:p>
        </p:txBody>
      </p:sp>
      <p:sp>
        <p:nvSpPr>
          <p:cNvPr id="23561" name="Rectangle 9"/>
          <p:cNvSpPr>
            <a:spLocks noChangeArrowheads="1"/>
          </p:cNvSpPr>
          <p:nvPr/>
        </p:nvSpPr>
        <p:spPr bwMode="auto">
          <a:xfrm>
            <a:off x="1965325" y="4738688"/>
            <a:ext cx="709613" cy="519112"/>
          </a:xfrm>
          <a:prstGeom prst="rect">
            <a:avLst/>
          </a:prstGeom>
          <a:noFill/>
          <a:ln w="9525">
            <a:noFill/>
            <a:miter lim="800000"/>
            <a:headEnd/>
            <a:tailEnd/>
          </a:ln>
          <a:effectLst/>
        </p:spPr>
        <p:txBody>
          <a:bodyPr wrap="none" lIns="92075" tIns="46038" rIns="92075" bIns="46038">
            <a:spAutoFit/>
          </a:bodyPr>
          <a:lstStyle/>
          <a:p>
            <a:r>
              <a:rPr lang="en-US" sz="2800"/>
              <a:t>Br</a:t>
            </a:r>
            <a:r>
              <a:rPr lang="en-US" sz="4000" baseline="30000"/>
              <a:t>-</a:t>
            </a:r>
          </a:p>
        </p:txBody>
      </p:sp>
      <p:sp>
        <p:nvSpPr>
          <p:cNvPr id="23562" name="Rectangle 10"/>
          <p:cNvSpPr>
            <a:spLocks noChangeArrowheads="1"/>
          </p:cNvSpPr>
          <p:nvPr/>
        </p:nvSpPr>
        <p:spPr bwMode="auto">
          <a:xfrm>
            <a:off x="3032125" y="4738688"/>
            <a:ext cx="1323975" cy="519112"/>
          </a:xfrm>
          <a:prstGeom prst="rect">
            <a:avLst/>
          </a:prstGeom>
          <a:noFill/>
          <a:ln w="9525">
            <a:noFill/>
            <a:miter lim="800000"/>
            <a:headEnd/>
            <a:tailEnd/>
          </a:ln>
          <a:effectLst/>
        </p:spPr>
        <p:txBody>
          <a:bodyPr wrap="none" lIns="92075" tIns="46038" rIns="92075" bIns="46038">
            <a:spAutoFit/>
          </a:bodyPr>
          <a:lstStyle/>
          <a:p>
            <a:r>
              <a:rPr lang="en-US" sz="2800"/>
              <a:t>6 x 10</a:t>
            </a:r>
            <a:r>
              <a:rPr lang="en-US" sz="2800" baseline="30000"/>
              <a:t>5</a:t>
            </a:r>
          </a:p>
        </p:txBody>
      </p:sp>
      <p:sp>
        <p:nvSpPr>
          <p:cNvPr id="23563" name="Rectangle 11"/>
          <p:cNvSpPr>
            <a:spLocks noChangeArrowheads="1"/>
          </p:cNvSpPr>
          <p:nvPr/>
        </p:nvSpPr>
        <p:spPr bwMode="auto">
          <a:xfrm>
            <a:off x="2117725" y="5424488"/>
            <a:ext cx="409575" cy="519112"/>
          </a:xfrm>
          <a:prstGeom prst="rect">
            <a:avLst/>
          </a:prstGeom>
          <a:noFill/>
          <a:ln w="9525">
            <a:noFill/>
            <a:miter lim="800000"/>
            <a:headEnd/>
            <a:tailEnd/>
          </a:ln>
          <a:effectLst/>
        </p:spPr>
        <p:txBody>
          <a:bodyPr wrap="none" lIns="92075" tIns="46038" rIns="92075" bIns="46038">
            <a:spAutoFit/>
          </a:bodyPr>
          <a:lstStyle/>
          <a:p>
            <a:r>
              <a:rPr lang="en-US" sz="2800"/>
              <a:t>I</a:t>
            </a:r>
            <a:r>
              <a:rPr lang="en-US" sz="4000" baseline="30000"/>
              <a:t>-</a:t>
            </a:r>
          </a:p>
        </p:txBody>
      </p:sp>
      <p:sp>
        <p:nvSpPr>
          <p:cNvPr id="23564" name="Rectangle 12"/>
          <p:cNvSpPr>
            <a:spLocks noChangeArrowheads="1"/>
          </p:cNvSpPr>
          <p:nvPr/>
        </p:nvSpPr>
        <p:spPr bwMode="auto">
          <a:xfrm>
            <a:off x="3032125" y="5424488"/>
            <a:ext cx="1323975" cy="519112"/>
          </a:xfrm>
          <a:prstGeom prst="rect">
            <a:avLst/>
          </a:prstGeom>
          <a:noFill/>
          <a:ln w="9525">
            <a:noFill/>
            <a:miter lim="800000"/>
            <a:headEnd/>
            <a:tailEnd/>
          </a:ln>
          <a:effectLst/>
        </p:spPr>
        <p:txBody>
          <a:bodyPr wrap="none" lIns="92075" tIns="46038" rIns="92075" bIns="46038">
            <a:spAutoFit/>
          </a:bodyPr>
          <a:lstStyle/>
          <a:p>
            <a:r>
              <a:rPr lang="en-US" sz="2800"/>
              <a:t>2 x 10</a:t>
            </a:r>
            <a:r>
              <a:rPr lang="en-US" sz="2800" baseline="30000"/>
              <a:t>7</a:t>
            </a:r>
          </a:p>
        </p:txBody>
      </p:sp>
      <p:sp>
        <p:nvSpPr>
          <p:cNvPr id="23565" name="Rectangle 13"/>
          <p:cNvSpPr>
            <a:spLocks noChangeArrowheads="1"/>
          </p:cNvSpPr>
          <p:nvPr/>
        </p:nvSpPr>
        <p:spPr bwMode="auto">
          <a:xfrm>
            <a:off x="5013325" y="3475038"/>
            <a:ext cx="1695450" cy="579437"/>
          </a:xfrm>
          <a:prstGeom prst="rect">
            <a:avLst/>
          </a:prstGeom>
          <a:noFill/>
          <a:ln w="9525">
            <a:noFill/>
            <a:miter lim="800000"/>
            <a:headEnd/>
            <a:tailEnd/>
          </a:ln>
          <a:effectLst/>
        </p:spPr>
        <p:txBody>
          <a:bodyPr wrap="none" lIns="92075" tIns="46038" rIns="92075" bIns="46038">
            <a:spAutoFit/>
          </a:bodyPr>
          <a:lstStyle/>
          <a:p>
            <a:r>
              <a:rPr lang="en-US" sz="3200">
                <a:solidFill>
                  <a:srgbClr val="CC0000"/>
                </a:solidFill>
              </a:rPr>
              <a:t>slowest</a:t>
            </a:r>
          </a:p>
        </p:txBody>
      </p:sp>
      <p:sp>
        <p:nvSpPr>
          <p:cNvPr id="23566" name="Rectangle 14"/>
          <p:cNvSpPr>
            <a:spLocks noChangeArrowheads="1"/>
          </p:cNvSpPr>
          <p:nvPr/>
        </p:nvSpPr>
        <p:spPr bwMode="auto">
          <a:xfrm>
            <a:off x="5089525" y="5303838"/>
            <a:ext cx="1530350" cy="579437"/>
          </a:xfrm>
          <a:prstGeom prst="rect">
            <a:avLst/>
          </a:prstGeom>
          <a:noFill/>
          <a:ln w="9525">
            <a:noFill/>
            <a:miter lim="800000"/>
            <a:headEnd/>
            <a:tailEnd/>
          </a:ln>
          <a:effectLst/>
        </p:spPr>
        <p:txBody>
          <a:bodyPr wrap="none" lIns="92075" tIns="46038" rIns="92075" bIns="46038">
            <a:spAutoFit/>
          </a:bodyPr>
          <a:lstStyle/>
          <a:p>
            <a:r>
              <a:rPr lang="en-US" sz="3200">
                <a:solidFill>
                  <a:srgbClr val="009900"/>
                </a:solidFill>
              </a:rPr>
              <a:t>fastest</a:t>
            </a:r>
          </a:p>
        </p:txBody>
      </p:sp>
      <p:sp>
        <p:nvSpPr>
          <p:cNvPr id="23567" name="Line 15"/>
          <p:cNvSpPr>
            <a:spLocks noChangeShapeType="1"/>
          </p:cNvSpPr>
          <p:nvPr/>
        </p:nvSpPr>
        <p:spPr bwMode="auto">
          <a:xfrm>
            <a:off x="2743200" y="2743200"/>
            <a:ext cx="0" cy="3276600"/>
          </a:xfrm>
          <a:prstGeom prst="line">
            <a:avLst/>
          </a:prstGeom>
          <a:noFill/>
          <a:ln w="12700">
            <a:solidFill>
              <a:schemeClr val="tx1"/>
            </a:solidFill>
            <a:round/>
            <a:headEnd type="none" w="sm" len="sm"/>
            <a:tailEnd type="none" w="sm" len="sm"/>
          </a:ln>
          <a:effectLst/>
        </p:spPr>
        <p:txBody>
          <a:bodyPr/>
          <a:lstStyle/>
          <a:p>
            <a:endParaRPr lang="id-ID"/>
          </a:p>
        </p:txBody>
      </p:sp>
      <p:sp>
        <p:nvSpPr>
          <p:cNvPr id="23568" name="Line 16"/>
          <p:cNvSpPr>
            <a:spLocks noChangeShapeType="1"/>
          </p:cNvSpPr>
          <p:nvPr/>
        </p:nvSpPr>
        <p:spPr bwMode="auto">
          <a:xfrm>
            <a:off x="4876800" y="2743200"/>
            <a:ext cx="0" cy="3276600"/>
          </a:xfrm>
          <a:prstGeom prst="line">
            <a:avLst/>
          </a:prstGeom>
          <a:noFill/>
          <a:ln w="12700">
            <a:solidFill>
              <a:schemeClr val="tx1"/>
            </a:solidFill>
            <a:round/>
            <a:headEnd type="none" w="sm" len="sm"/>
            <a:tailEnd type="none" w="sm" len="sm"/>
          </a:ln>
          <a:effectLst/>
        </p:spPr>
        <p:txBody>
          <a:bodyPr/>
          <a:lstStyle/>
          <a:p>
            <a:endParaRPr lang="id-ID"/>
          </a:p>
        </p:txBody>
      </p:sp>
      <p:sp>
        <p:nvSpPr>
          <p:cNvPr id="23569" name="Line 17"/>
          <p:cNvSpPr>
            <a:spLocks noChangeShapeType="1"/>
          </p:cNvSpPr>
          <p:nvPr/>
        </p:nvSpPr>
        <p:spPr bwMode="auto">
          <a:xfrm>
            <a:off x="1828800" y="3429000"/>
            <a:ext cx="5105400" cy="0"/>
          </a:xfrm>
          <a:prstGeom prst="line">
            <a:avLst/>
          </a:prstGeom>
          <a:noFill/>
          <a:ln w="12700">
            <a:solidFill>
              <a:schemeClr val="tx1"/>
            </a:solidFill>
            <a:round/>
            <a:headEnd type="none" w="sm" len="sm"/>
            <a:tailEnd type="none" w="sm" len="sm"/>
          </a:ln>
          <a:effectLst/>
        </p:spPr>
        <p:txBody>
          <a:bodyPr/>
          <a:lstStyle/>
          <a:p>
            <a:endParaRPr lang="id-ID"/>
          </a:p>
        </p:txBody>
      </p:sp>
      <p:sp>
        <p:nvSpPr>
          <p:cNvPr id="23570" name="Rectangle 18"/>
          <p:cNvSpPr>
            <a:spLocks noChangeArrowheads="1"/>
          </p:cNvSpPr>
          <p:nvPr/>
        </p:nvSpPr>
        <p:spPr bwMode="auto">
          <a:xfrm>
            <a:off x="3336925" y="2789238"/>
            <a:ext cx="417513" cy="579437"/>
          </a:xfrm>
          <a:prstGeom prst="rect">
            <a:avLst/>
          </a:prstGeom>
          <a:noFill/>
          <a:ln w="9525">
            <a:noFill/>
            <a:miter lim="800000"/>
            <a:headEnd/>
            <a:tailEnd/>
          </a:ln>
          <a:effectLst/>
        </p:spPr>
        <p:txBody>
          <a:bodyPr wrap="none" lIns="92075" tIns="46038" rIns="92075" bIns="46038">
            <a:spAutoFit/>
          </a:bodyPr>
          <a:lstStyle/>
          <a:p>
            <a:r>
              <a:rPr lang="en-US" sz="3200"/>
              <a:t>k</a:t>
            </a:r>
          </a:p>
        </p:txBody>
      </p:sp>
      <p:sp>
        <p:nvSpPr>
          <p:cNvPr id="23571" name="Rectangle 19"/>
          <p:cNvSpPr>
            <a:spLocks noChangeArrowheads="1"/>
          </p:cNvSpPr>
          <p:nvPr/>
        </p:nvSpPr>
        <p:spPr bwMode="auto">
          <a:xfrm>
            <a:off x="1127125" y="1112838"/>
            <a:ext cx="2654300" cy="579437"/>
          </a:xfrm>
          <a:prstGeom prst="rect">
            <a:avLst/>
          </a:prstGeom>
          <a:noFill/>
          <a:ln w="9525">
            <a:noFill/>
            <a:miter lim="800000"/>
            <a:headEnd/>
            <a:tailEnd/>
          </a:ln>
          <a:effectLst/>
        </p:spPr>
        <p:txBody>
          <a:bodyPr wrap="none" lIns="92075" tIns="46038" rIns="92075" bIns="46038">
            <a:spAutoFit/>
          </a:bodyPr>
          <a:lstStyle/>
          <a:p>
            <a:r>
              <a:rPr lang="en-US" sz="3200"/>
              <a:t>CH</a:t>
            </a:r>
            <a:r>
              <a:rPr lang="en-US" sz="3200" baseline="-25000"/>
              <a:t>3</a:t>
            </a:r>
            <a:r>
              <a:rPr lang="en-US" sz="3200"/>
              <a:t>-I  +  NaX</a:t>
            </a:r>
          </a:p>
        </p:txBody>
      </p:sp>
      <p:sp>
        <p:nvSpPr>
          <p:cNvPr id="23572" name="Rectangle 20"/>
          <p:cNvSpPr>
            <a:spLocks noChangeArrowheads="1"/>
          </p:cNvSpPr>
          <p:nvPr/>
        </p:nvSpPr>
        <p:spPr bwMode="auto">
          <a:xfrm>
            <a:off x="4937125" y="1112838"/>
            <a:ext cx="2654300" cy="579437"/>
          </a:xfrm>
          <a:prstGeom prst="rect">
            <a:avLst/>
          </a:prstGeom>
          <a:noFill/>
          <a:ln w="9525">
            <a:noFill/>
            <a:miter lim="800000"/>
            <a:headEnd/>
            <a:tailEnd/>
          </a:ln>
          <a:effectLst/>
        </p:spPr>
        <p:txBody>
          <a:bodyPr wrap="none" lIns="92075" tIns="46038" rIns="92075" bIns="46038">
            <a:spAutoFit/>
          </a:bodyPr>
          <a:lstStyle/>
          <a:p>
            <a:r>
              <a:rPr lang="en-US" sz="3200"/>
              <a:t>CH</a:t>
            </a:r>
            <a:r>
              <a:rPr lang="en-US" sz="3200" baseline="-25000"/>
              <a:t>3</a:t>
            </a:r>
            <a:r>
              <a:rPr lang="en-US" sz="3200"/>
              <a:t>-X  +  NaI</a:t>
            </a:r>
          </a:p>
        </p:txBody>
      </p:sp>
      <p:sp>
        <p:nvSpPr>
          <p:cNvPr id="23573" name="Line 21"/>
          <p:cNvSpPr>
            <a:spLocks noChangeShapeType="1"/>
          </p:cNvSpPr>
          <p:nvPr/>
        </p:nvSpPr>
        <p:spPr bwMode="auto">
          <a:xfrm>
            <a:off x="3886200" y="1371600"/>
            <a:ext cx="990600" cy="0"/>
          </a:xfrm>
          <a:prstGeom prst="line">
            <a:avLst/>
          </a:prstGeom>
          <a:noFill/>
          <a:ln w="12700">
            <a:solidFill>
              <a:schemeClr val="tx1"/>
            </a:solidFill>
            <a:round/>
            <a:headEnd type="none" w="sm" len="sm"/>
            <a:tailEnd type="stealth" w="med" len="lg"/>
          </a:ln>
          <a:effectLst/>
        </p:spPr>
        <p:txBody>
          <a:bodyPr/>
          <a:lstStyle/>
          <a:p>
            <a:endParaRPr lang="id-ID"/>
          </a:p>
        </p:txBody>
      </p:sp>
      <p:sp>
        <p:nvSpPr>
          <p:cNvPr id="23574" name="Rectangle 22"/>
          <p:cNvSpPr>
            <a:spLocks noChangeArrowheads="1"/>
          </p:cNvSpPr>
          <p:nvPr/>
        </p:nvSpPr>
        <p:spPr bwMode="auto">
          <a:xfrm>
            <a:off x="2422525" y="1951038"/>
            <a:ext cx="3819525" cy="579437"/>
          </a:xfrm>
          <a:prstGeom prst="rect">
            <a:avLst/>
          </a:prstGeom>
          <a:noFill/>
          <a:ln w="9525">
            <a:noFill/>
            <a:miter lim="800000"/>
            <a:headEnd/>
            <a:tailEnd/>
          </a:ln>
          <a:effectLst/>
        </p:spPr>
        <p:txBody>
          <a:bodyPr wrap="none" lIns="92075" tIns="46038" rIns="92075" bIns="46038">
            <a:spAutoFit/>
          </a:bodyPr>
          <a:lstStyle/>
          <a:p>
            <a:r>
              <a:rPr lang="en-US" sz="3200"/>
              <a:t>Rate = k [CH</a:t>
            </a:r>
            <a:r>
              <a:rPr lang="en-US" sz="3200" baseline="-25000"/>
              <a:t>3</a:t>
            </a:r>
            <a:r>
              <a:rPr lang="en-US" sz="3200"/>
              <a:t>I] [X</a:t>
            </a:r>
            <a:r>
              <a:rPr lang="en-US" sz="4400" baseline="30000"/>
              <a:t>-</a:t>
            </a:r>
            <a:r>
              <a:rPr lang="en-US" sz="3200"/>
              <a:t>]</a:t>
            </a:r>
          </a:p>
        </p:txBody>
      </p:sp>
      <p:sp>
        <p:nvSpPr>
          <p:cNvPr id="23575" name="Rectangle 23"/>
          <p:cNvSpPr>
            <a:spLocks noChangeArrowheads="1"/>
          </p:cNvSpPr>
          <p:nvPr/>
        </p:nvSpPr>
        <p:spPr bwMode="auto">
          <a:xfrm>
            <a:off x="517525" y="406400"/>
            <a:ext cx="7886700" cy="457200"/>
          </a:xfrm>
          <a:prstGeom prst="rect">
            <a:avLst/>
          </a:prstGeom>
          <a:noFill/>
          <a:ln w="9525">
            <a:noFill/>
            <a:miter lim="800000"/>
            <a:headEnd/>
            <a:tailEnd/>
          </a:ln>
          <a:effectLst/>
        </p:spPr>
        <p:txBody>
          <a:bodyPr wrap="none" lIns="92075" tIns="46038" rIns="92075" bIns="46038">
            <a:spAutoFit/>
          </a:bodyPr>
          <a:lstStyle/>
          <a:p>
            <a:r>
              <a:rPr lang="en-US" sz="2400">
                <a:solidFill>
                  <a:schemeClr val="accent2"/>
                </a:solidFill>
                <a:effectLst>
                  <a:outerShdw blurRad="38100" dist="38100" dir="2700000" algn="tl">
                    <a:srgbClr val="C0C0C0"/>
                  </a:outerShdw>
                </a:effectLst>
              </a:rPr>
              <a:t>RELATIVE RATES OF REACTION FOR THE HALIDES</a:t>
            </a:r>
          </a:p>
        </p:txBody>
      </p:sp>
      <p:sp>
        <p:nvSpPr>
          <p:cNvPr id="23576" name="Rectangle 24"/>
          <p:cNvSpPr>
            <a:spLocks noChangeArrowheads="1"/>
          </p:cNvSpPr>
          <p:nvPr/>
        </p:nvSpPr>
        <p:spPr bwMode="auto">
          <a:xfrm>
            <a:off x="3829050" y="1020763"/>
            <a:ext cx="941388" cy="396875"/>
          </a:xfrm>
          <a:prstGeom prst="rect">
            <a:avLst/>
          </a:prstGeom>
          <a:noFill/>
          <a:ln w="9525">
            <a:noFill/>
            <a:miter lim="800000"/>
            <a:headEnd/>
            <a:tailEnd/>
          </a:ln>
          <a:effectLst/>
        </p:spPr>
        <p:txBody>
          <a:bodyPr wrap="none" lIns="92075" tIns="46038" rIns="92075" bIns="46038">
            <a:spAutoFit/>
          </a:bodyPr>
          <a:lstStyle/>
          <a:p>
            <a:r>
              <a:rPr lang="en-US"/>
              <a:t>MeOH</a:t>
            </a:r>
          </a:p>
        </p:txBody>
      </p:sp>
      <p:sp>
        <p:nvSpPr>
          <p:cNvPr id="23577" name="Rectangle 25"/>
          <p:cNvSpPr>
            <a:spLocks noChangeArrowheads="1"/>
          </p:cNvSpPr>
          <p:nvPr/>
        </p:nvSpPr>
        <p:spPr bwMode="auto">
          <a:xfrm>
            <a:off x="1584325" y="6281738"/>
            <a:ext cx="5980113" cy="336550"/>
          </a:xfrm>
          <a:prstGeom prst="rect">
            <a:avLst/>
          </a:prstGeom>
          <a:noFill/>
          <a:ln w="9525">
            <a:noFill/>
            <a:miter lim="800000"/>
            <a:headEnd/>
            <a:tailEnd/>
          </a:ln>
          <a:effectLst/>
        </p:spPr>
        <p:txBody>
          <a:bodyPr wrap="none" lIns="92075" tIns="46038" rIns="92075" bIns="46038">
            <a:spAutoFit/>
          </a:bodyPr>
          <a:lstStyle/>
          <a:p>
            <a:r>
              <a:rPr lang="en-US" sz="1600"/>
              <a:t>* MeOH solvates like water but dissolves everything better.</a:t>
            </a:r>
          </a:p>
        </p:txBody>
      </p:sp>
      <p:sp>
        <p:nvSpPr>
          <p:cNvPr id="23578" name="Rectangle 26"/>
          <p:cNvSpPr>
            <a:spLocks noChangeArrowheads="1"/>
          </p:cNvSpPr>
          <p:nvPr/>
        </p:nvSpPr>
        <p:spPr bwMode="auto">
          <a:xfrm>
            <a:off x="2422525" y="30163"/>
            <a:ext cx="3436938" cy="396875"/>
          </a:xfrm>
          <a:prstGeom prst="rect">
            <a:avLst/>
          </a:prstGeom>
          <a:noFill/>
          <a:ln w="9525">
            <a:noFill/>
            <a:miter lim="800000"/>
            <a:headEnd/>
            <a:tailEnd/>
          </a:ln>
          <a:effectLst/>
        </p:spPr>
        <p:txBody>
          <a:bodyPr wrap="none" lIns="92075" tIns="46038" rIns="92075" bIns="46038">
            <a:spAutoFit/>
          </a:bodyPr>
          <a:lstStyle/>
          <a:p>
            <a:r>
              <a:rPr lang="en-US"/>
              <a:t>EXPERIMENTAL RESULTS</a:t>
            </a:r>
          </a:p>
        </p:txBody>
      </p:sp>
      <p:sp>
        <p:nvSpPr>
          <p:cNvPr id="23579" name="Rectangle 27"/>
          <p:cNvSpPr>
            <a:spLocks noChangeArrowheads="1"/>
          </p:cNvSpPr>
          <p:nvPr/>
        </p:nvSpPr>
        <p:spPr bwMode="auto">
          <a:xfrm>
            <a:off x="7604125" y="2360613"/>
            <a:ext cx="992188" cy="641350"/>
          </a:xfrm>
          <a:prstGeom prst="rect">
            <a:avLst/>
          </a:prstGeom>
          <a:noFill/>
          <a:ln w="9525">
            <a:noFill/>
            <a:miter lim="800000"/>
            <a:headEnd/>
            <a:tailEnd/>
          </a:ln>
          <a:effectLst/>
        </p:spPr>
        <p:txBody>
          <a:bodyPr wrap="none" lIns="92075" tIns="46038" rIns="92075" bIns="46038">
            <a:spAutoFit/>
          </a:bodyPr>
          <a:lstStyle/>
          <a:p>
            <a:r>
              <a:rPr lang="en-US" sz="3600">
                <a:solidFill>
                  <a:srgbClr val="CC0000"/>
                </a:solidFill>
              </a:rPr>
              <a:t>S</a:t>
            </a:r>
            <a:r>
              <a:rPr lang="en-US" sz="3600" baseline="-25000">
                <a:solidFill>
                  <a:srgbClr val="CC0000"/>
                </a:solidFill>
              </a:rPr>
              <a:t>N</a:t>
            </a:r>
            <a:r>
              <a:rPr lang="en-US" sz="3600">
                <a:solidFill>
                  <a:srgbClr val="CC0000"/>
                </a:solidFill>
              </a:rPr>
              <a:t>2</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292350" y="2825750"/>
            <a:ext cx="4178300" cy="1130300"/>
          </a:xfrm>
          <a:prstGeom prst="rect">
            <a:avLst/>
          </a:prstGeom>
          <a:solidFill>
            <a:schemeClr val="hlink">
              <a:alpha val="50000"/>
            </a:schemeClr>
          </a:solidFill>
          <a:ln w="12700">
            <a:solidFill>
              <a:schemeClr val="tx1"/>
            </a:solidFill>
            <a:miter lim="800000"/>
            <a:headEnd/>
            <a:tailEnd/>
          </a:ln>
          <a:effectLst/>
        </p:spPr>
        <p:txBody>
          <a:bodyPr wrap="none" anchor="ctr"/>
          <a:lstStyle/>
          <a:p>
            <a:endParaRPr lang="id-ID"/>
          </a:p>
        </p:txBody>
      </p:sp>
      <p:sp>
        <p:nvSpPr>
          <p:cNvPr id="25603" name="Rectangle 3"/>
          <p:cNvSpPr>
            <a:spLocks noChangeArrowheads="1"/>
          </p:cNvSpPr>
          <p:nvPr/>
        </p:nvSpPr>
        <p:spPr bwMode="auto">
          <a:xfrm>
            <a:off x="2727325" y="3078163"/>
            <a:ext cx="3211513" cy="701675"/>
          </a:xfrm>
          <a:prstGeom prst="rect">
            <a:avLst/>
          </a:prstGeom>
          <a:noFill/>
          <a:ln w="9525">
            <a:noFill/>
            <a:miter lim="800000"/>
            <a:headEnd/>
            <a:tailEnd/>
          </a:ln>
          <a:effectLst/>
        </p:spPr>
        <p:txBody>
          <a:bodyPr wrap="none" lIns="92075" tIns="46038" rIns="92075" bIns="46038">
            <a:spAutoFit/>
          </a:bodyPr>
          <a:lstStyle/>
          <a:p>
            <a:r>
              <a:rPr lang="en-US" sz="4000">
                <a:solidFill>
                  <a:schemeClr val="accent2"/>
                </a:solidFill>
                <a:effectLst>
                  <a:outerShdw blurRad="38100" dist="38100" dir="2700000" algn="tl">
                    <a:srgbClr val="C0C0C0"/>
                  </a:outerShdw>
                </a:effectLst>
              </a:rPr>
              <a:t>SOLVATION</a:t>
            </a:r>
          </a:p>
        </p:txBody>
      </p:sp>
      <p:sp>
        <p:nvSpPr>
          <p:cNvPr id="25604" name="Rectangle 4"/>
          <p:cNvSpPr>
            <a:spLocks noChangeArrowheads="1"/>
          </p:cNvSpPr>
          <p:nvPr/>
        </p:nvSpPr>
        <p:spPr bwMode="auto">
          <a:xfrm>
            <a:off x="2193925" y="4906963"/>
            <a:ext cx="4627563" cy="396875"/>
          </a:xfrm>
          <a:prstGeom prst="rect">
            <a:avLst/>
          </a:prstGeom>
          <a:noFill/>
          <a:ln w="9525">
            <a:noFill/>
            <a:miter lim="800000"/>
            <a:headEnd/>
            <a:tailEnd/>
          </a:ln>
          <a:effectLst/>
        </p:spPr>
        <p:txBody>
          <a:bodyPr wrap="none" lIns="92075" tIns="46038" rIns="92075" bIns="46038">
            <a:spAutoFit/>
          </a:bodyPr>
          <a:lstStyle/>
          <a:p>
            <a:r>
              <a:rPr lang="en-US"/>
              <a:t>Solvation reverses our ideas of size.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844550" y="3816350"/>
            <a:ext cx="5168900" cy="2349500"/>
          </a:xfrm>
          <a:prstGeom prst="rect">
            <a:avLst/>
          </a:prstGeom>
          <a:solidFill>
            <a:schemeClr val="hlink">
              <a:alpha val="50000"/>
            </a:schemeClr>
          </a:solidFill>
          <a:ln w="12700">
            <a:solidFill>
              <a:schemeClr val="tx1"/>
            </a:solidFill>
            <a:miter lim="800000"/>
            <a:headEnd/>
            <a:tailEnd/>
          </a:ln>
          <a:effectLst/>
        </p:spPr>
        <p:txBody>
          <a:bodyPr wrap="none" anchor="ctr"/>
          <a:lstStyle/>
          <a:p>
            <a:endParaRPr lang="id-ID"/>
          </a:p>
        </p:txBody>
      </p:sp>
      <p:sp>
        <p:nvSpPr>
          <p:cNvPr id="27651" name="Oval 3"/>
          <p:cNvSpPr>
            <a:spLocks noChangeArrowheads="1"/>
          </p:cNvSpPr>
          <p:nvPr/>
        </p:nvSpPr>
        <p:spPr bwMode="auto">
          <a:xfrm>
            <a:off x="2139950" y="1377950"/>
            <a:ext cx="749300" cy="825500"/>
          </a:xfrm>
          <a:prstGeom prst="ellipse">
            <a:avLst/>
          </a:prstGeom>
          <a:solidFill>
            <a:srgbClr val="009900"/>
          </a:solidFill>
          <a:ln w="12700">
            <a:solidFill>
              <a:schemeClr val="tx1"/>
            </a:solidFill>
            <a:round/>
            <a:headEnd/>
            <a:tailEnd/>
          </a:ln>
          <a:effectLst/>
        </p:spPr>
        <p:txBody>
          <a:bodyPr wrap="none" anchor="ctr"/>
          <a:lstStyle/>
          <a:p>
            <a:endParaRPr lang="id-ID"/>
          </a:p>
        </p:txBody>
      </p:sp>
      <p:sp>
        <p:nvSpPr>
          <p:cNvPr id="27652" name="Rectangle 4"/>
          <p:cNvSpPr>
            <a:spLocks noChangeArrowheads="1"/>
          </p:cNvSpPr>
          <p:nvPr/>
        </p:nvSpPr>
        <p:spPr bwMode="auto">
          <a:xfrm>
            <a:off x="2270125" y="1465263"/>
            <a:ext cx="460375" cy="641350"/>
          </a:xfrm>
          <a:prstGeom prst="rect">
            <a:avLst/>
          </a:prstGeom>
          <a:noFill/>
          <a:ln w="9525">
            <a:noFill/>
            <a:miter lim="800000"/>
            <a:headEnd/>
            <a:tailEnd/>
          </a:ln>
          <a:effectLst>
            <a:outerShdw dist="17961" dir="8100000" algn="ctr" rotWithShape="0">
              <a:schemeClr val="bg1">
                <a:alpha val="50000"/>
              </a:schemeClr>
            </a:outerShdw>
          </a:effectLst>
        </p:spPr>
        <p:txBody>
          <a:bodyPr wrap="none" lIns="92075" tIns="46038" rIns="92075" bIns="46038">
            <a:spAutoFit/>
          </a:bodyPr>
          <a:lstStyle/>
          <a:p>
            <a:r>
              <a:rPr lang="en-US" sz="3600">
                <a:effectLst>
                  <a:outerShdw blurRad="38100" dist="38100" dir="2700000" algn="tl">
                    <a:srgbClr val="C0C0C0"/>
                  </a:outerShdw>
                </a:effectLst>
              </a:rPr>
              <a:t>F</a:t>
            </a:r>
          </a:p>
        </p:txBody>
      </p:sp>
      <p:sp>
        <p:nvSpPr>
          <p:cNvPr id="27653" name="Line 5"/>
          <p:cNvSpPr>
            <a:spLocks noChangeShapeType="1"/>
          </p:cNvSpPr>
          <p:nvPr/>
        </p:nvSpPr>
        <p:spPr bwMode="auto">
          <a:xfrm>
            <a:off x="2514600" y="2362200"/>
            <a:ext cx="0" cy="1752600"/>
          </a:xfrm>
          <a:prstGeom prst="line">
            <a:avLst/>
          </a:prstGeom>
          <a:noFill/>
          <a:ln w="12700">
            <a:solidFill>
              <a:schemeClr val="tx1"/>
            </a:solidFill>
            <a:round/>
            <a:headEnd type="none" w="sm" len="sm"/>
            <a:tailEnd type="stealth" w="med" len="lg"/>
          </a:ln>
          <a:effectLst/>
        </p:spPr>
        <p:txBody>
          <a:bodyPr/>
          <a:lstStyle/>
          <a:p>
            <a:endParaRPr lang="id-ID"/>
          </a:p>
        </p:txBody>
      </p:sp>
      <p:sp>
        <p:nvSpPr>
          <p:cNvPr id="27654" name="Rectangle 6"/>
          <p:cNvSpPr>
            <a:spLocks noChangeArrowheads="1"/>
          </p:cNvSpPr>
          <p:nvPr/>
        </p:nvSpPr>
        <p:spPr bwMode="auto">
          <a:xfrm>
            <a:off x="2574925" y="2605088"/>
            <a:ext cx="2238375" cy="519112"/>
          </a:xfrm>
          <a:prstGeom prst="rect">
            <a:avLst/>
          </a:prstGeom>
          <a:noFill/>
          <a:ln w="9525">
            <a:noFill/>
            <a:miter lim="800000"/>
            <a:headEnd/>
            <a:tailEnd/>
          </a:ln>
          <a:effectLst/>
        </p:spPr>
        <p:txBody>
          <a:bodyPr wrap="none" lIns="92075" tIns="46038" rIns="92075" bIns="46038">
            <a:spAutoFit/>
          </a:bodyPr>
          <a:lstStyle/>
          <a:p>
            <a:r>
              <a:rPr lang="en-US" sz="2800"/>
              <a:t>-</a:t>
            </a:r>
            <a:r>
              <a:rPr lang="en-US"/>
              <a:t> 120 Kcal / mole</a:t>
            </a:r>
          </a:p>
        </p:txBody>
      </p:sp>
      <p:sp>
        <p:nvSpPr>
          <p:cNvPr id="27655" name="Rectangle 7"/>
          <p:cNvSpPr>
            <a:spLocks noChangeArrowheads="1"/>
          </p:cNvSpPr>
          <p:nvPr/>
        </p:nvSpPr>
        <p:spPr bwMode="auto">
          <a:xfrm>
            <a:off x="2536825" y="1293813"/>
            <a:ext cx="336550" cy="641350"/>
          </a:xfrm>
          <a:prstGeom prst="rect">
            <a:avLst/>
          </a:prstGeom>
          <a:noFill/>
          <a:ln w="9525">
            <a:noFill/>
            <a:miter lim="800000"/>
            <a:headEnd/>
            <a:tailEnd/>
          </a:ln>
          <a:effectLst>
            <a:outerShdw dist="17961" dir="8100000" algn="ctr" rotWithShape="0">
              <a:schemeClr val="bg1">
                <a:alpha val="50000"/>
              </a:schemeClr>
            </a:outerShdw>
          </a:effectLst>
        </p:spPr>
        <p:txBody>
          <a:bodyPr wrap="none" lIns="92075" tIns="46038" rIns="92075" bIns="46038">
            <a:spAutoFit/>
          </a:bodyPr>
          <a:lstStyle/>
          <a:p>
            <a:r>
              <a:rPr lang="en-US" sz="3600">
                <a:effectLst>
                  <a:outerShdw blurRad="38100" dist="38100" dir="2700000" algn="tl">
                    <a:srgbClr val="C0C0C0"/>
                  </a:outerShdw>
                </a:effectLst>
              </a:rPr>
              <a:t>-</a:t>
            </a:r>
          </a:p>
        </p:txBody>
      </p:sp>
      <p:sp>
        <p:nvSpPr>
          <p:cNvPr id="27656" name="Rectangle 8"/>
          <p:cNvSpPr>
            <a:spLocks noChangeArrowheads="1"/>
          </p:cNvSpPr>
          <p:nvPr/>
        </p:nvSpPr>
        <p:spPr bwMode="auto">
          <a:xfrm>
            <a:off x="3184525" y="1554163"/>
            <a:ext cx="1446213" cy="396875"/>
          </a:xfrm>
          <a:prstGeom prst="rect">
            <a:avLst/>
          </a:prstGeom>
          <a:noFill/>
          <a:ln w="9525">
            <a:noFill/>
            <a:miter lim="800000"/>
            <a:headEnd/>
            <a:tailEnd/>
          </a:ln>
          <a:effectLst/>
        </p:spPr>
        <p:txBody>
          <a:bodyPr wrap="none" lIns="92075" tIns="46038" rIns="92075" bIns="46038">
            <a:spAutoFit/>
          </a:bodyPr>
          <a:lstStyle/>
          <a:p>
            <a:r>
              <a:rPr lang="en-US"/>
              <a:t>gas phase</a:t>
            </a:r>
          </a:p>
        </p:txBody>
      </p:sp>
      <p:sp>
        <p:nvSpPr>
          <p:cNvPr id="27657" name="Oval 9"/>
          <p:cNvSpPr>
            <a:spLocks noChangeArrowheads="1"/>
          </p:cNvSpPr>
          <p:nvPr/>
        </p:nvSpPr>
        <p:spPr bwMode="auto">
          <a:xfrm>
            <a:off x="2139950" y="4425950"/>
            <a:ext cx="749300" cy="825500"/>
          </a:xfrm>
          <a:prstGeom prst="ellipse">
            <a:avLst/>
          </a:prstGeom>
          <a:solidFill>
            <a:srgbClr val="009900"/>
          </a:solidFill>
          <a:ln w="12700">
            <a:solidFill>
              <a:schemeClr val="tx1"/>
            </a:solidFill>
            <a:round/>
            <a:headEnd/>
            <a:tailEnd/>
          </a:ln>
          <a:effectLst/>
        </p:spPr>
        <p:txBody>
          <a:bodyPr wrap="none" anchor="ctr"/>
          <a:lstStyle/>
          <a:p>
            <a:endParaRPr lang="id-ID"/>
          </a:p>
        </p:txBody>
      </p:sp>
      <p:sp>
        <p:nvSpPr>
          <p:cNvPr id="27658" name="Rectangle 10"/>
          <p:cNvSpPr>
            <a:spLocks noChangeArrowheads="1"/>
          </p:cNvSpPr>
          <p:nvPr/>
        </p:nvSpPr>
        <p:spPr bwMode="auto">
          <a:xfrm>
            <a:off x="2270125" y="4513263"/>
            <a:ext cx="460375" cy="641350"/>
          </a:xfrm>
          <a:prstGeom prst="rect">
            <a:avLst/>
          </a:prstGeom>
          <a:noFill/>
          <a:ln w="9525">
            <a:noFill/>
            <a:miter lim="800000"/>
            <a:headEnd/>
            <a:tailEnd/>
          </a:ln>
          <a:effectLst>
            <a:outerShdw dist="17961" dir="8100000" algn="ctr" rotWithShape="0">
              <a:schemeClr val="bg1">
                <a:alpha val="50000"/>
              </a:schemeClr>
            </a:outerShdw>
          </a:effectLst>
        </p:spPr>
        <p:txBody>
          <a:bodyPr wrap="none" lIns="92075" tIns="46038" rIns="92075" bIns="46038">
            <a:spAutoFit/>
          </a:bodyPr>
          <a:lstStyle/>
          <a:p>
            <a:r>
              <a:rPr lang="en-US" sz="3600">
                <a:effectLst>
                  <a:outerShdw blurRad="38100" dist="38100" dir="2700000" algn="tl">
                    <a:srgbClr val="C0C0C0"/>
                  </a:outerShdw>
                </a:effectLst>
              </a:rPr>
              <a:t>F</a:t>
            </a:r>
          </a:p>
        </p:txBody>
      </p:sp>
      <p:sp>
        <p:nvSpPr>
          <p:cNvPr id="27659" name="Rectangle 11"/>
          <p:cNvSpPr>
            <a:spLocks noChangeArrowheads="1"/>
          </p:cNvSpPr>
          <p:nvPr/>
        </p:nvSpPr>
        <p:spPr bwMode="auto">
          <a:xfrm>
            <a:off x="2536825" y="4341813"/>
            <a:ext cx="336550" cy="641350"/>
          </a:xfrm>
          <a:prstGeom prst="rect">
            <a:avLst/>
          </a:prstGeom>
          <a:noFill/>
          <a:ln w="9525">
            <a:noFill/>
            <a:miter lim="800000"/>
            <a:headEnd/>
            <a:tailEnd/>
          </a:ln>
          <a:effectLst>
            <a:outerShdw dist="17961" dir="8100000" algn="ctr" rotWithShape="0">
              <a:schemeClr val="bg1">
                <a:alpha val="50000"/>
              </a:schemeClr>
            </a:outerShdw>
          </a:effectLst>
        </p:spPr>
        <p:txBody>
          <a:bodyPr wrap="none" lIns="92075" tIns="46038" rIns="92075" bIns="46038">
            <a:spAutoFit/>
          </a:bodyPr>
          <a:lstStyle/>
          <a:p>
            <a:r>
              <a:rPr lang="en-US" sz="3600">
                <a:effectLst>
                  <a:outerShdw blurRad="38100" dist="38100" dir="2700000" algn="tl">
                    <a:srgbClr val="C0C0C0"/>
                  </a:outerShdw>
                </a:effectLst>
              </a:rPr>
              <a:t>-</a:t>
            </a:r>
          </a:p>
        </p:txBody>
      </p:sp>
      <p:sp>
        <p:nvSpPr>
          <p:cNvPr id="27660" name="Rectangle 12"/>
          <p:cNvSpPr>
            <a:spLocks noChangeArrowheads="1"/>
          </p:cNvSpPr>
          <p:nvPr/>
        </p:nvSpPr>
        <p:spPr bwMode="auto">
          <a:xfrm>
            <a:off x="2609850" y="3992563"/>
            <a:ext cx="377825" cy="396875"/>
          </a:xfrm>
          <a:prstGeom prst="rect">
            <a:avLst/>
          </a:prstGeom>
          <a:noFill/>
          <a:ln w="9525">
            <a:noFill/>
            <a:miter lim="800000"/>
            <a:headEnd/>
            <a:tailEnd/>
          </a:ln>
          <a:effectLst/>
        </p:spPr>
        <p:txBody>
          <a:bodyPr wrap="none" lIns="92075" tIns="46038" rIns="92075" bIns="46038">
            <a:spAutoFit/>
          </a:bodyPr>
          <a:lstStyle/>
          <a:p>
            <a:r>
              <a:rPr lang="en-US"/>
              <a:t>H</a:t>
            </a:r>
          </a:p>
        </p:txBody>
      </p:sp>
      <p:sp>
        <p:nvSpPr>
          <p:cNvPr id="27661" name="Line 13"/>
          <p:cNvSpPr>
            <a:spLocks noChangeShapeType="1"/>
          </p:cNvSpPr>
          <p:nvPr/>
        </p:nvSpPr>
        <p:spPr bwMode="auto">
          <a:xfrm>
            <a:off x="2895600" y="4173538"/>
            <a:ext cx="228600" cy="0"/>
          </a:xfrm>
          <a:prstGeom prst="line">
            <a:avLst/>
          </a:prstGeom>
          <a:noFill/>
          <a:ln w="50800">
            <a:solidFill>
              <a:schemeClr val="tx1"/>
            </a:solidFill>
            <a:round/>
            <a:headEnd type="none" w="sm" len="sm"/>
            <a:tailEnd type="none" w="sm" len="sm"/>
          </a:ln>
          <a:effectLst/>
        </p:spPr>
        <p:txBody>
          <a:bodyPr/>
          <a:lstStyle/>
          <a:p>
            <a:endParaRPr lang="id-ID"/>
          </a:p>
        </p:txBody>
      </p:sp>
      <p:sp>
        <p:nvSpPr>
          <p:cNvPr id="27662" name="Rectangle 14"/>
          <p:cNvSpPr>
            <a:spLocks noChangeArrowheads="1"/>
          </p:cNvSpPr>
          <p:nvPr/>
        </p:nvSpPr>
        <p:spPr bwMode="auto">
          <a:xfrm>
            <a:off x="3055938" y="3992563"/>
            <a:ext cx="385762" cy="396875"/>
          </a:xfrm>
          <a:prstGeom prst="rect">
            <a:avLst/>
          </a:prstGeom>
          <a:noFill/>
          <a:ln w="9525">
            <a:noFill/>
            <a:miter lim="800000"/>
            <a:headEnd/>
            <a:tailEnd/>
          </a:ln>
          <a:effectLst/>
        </p:spPr>
        <p:txBody>
          <a:bodyPr wrap="none" lIns="92075" tIns="46038" rIns="92075" bIns="46038">
            <a:spAutoFit/>
          </a:bodyPr>
          <a:lstStyle/>
          <a:p>
            <a:r>
              <a:rPr lang="en-US"/>
              <a:t>O</a:t>
            </a:r>
          </a:p>
        </p:txBody>
      </p:sp>
      <p:sp>
        <p:nvSpPr>
          <p:cNvPr id="27663" name="Line 15"/>
          <p:cNvSpPr>
            <a:spLocks noChangeShapeType="1"/>
          </p:cNvSpPr>
          <p:nvPr/>
        </p:nvSpPr>
        <p:spPr bwMode="auto">
          <a:xfrm>
            <a:off x="3235325" y="4302125"/>
            <a:ext cx="0" cy="228600"/>
          </a:xfrm>
          <a:prstGeom prst="line">
            <a:avLst/>
          </a:prstGeom>
          <a:noFill/>
          <a:ln w="50800">
            <a:solidFill>
              <a:schemeClr val="tx1"/>
            </a:solidFill>
            <a:round/>
            <a:headEnd type="none" w="sm" len="sm"/>
            <a:tailEnd type="none" w="sm" len="sm"/>
          </a:ln>
          <a:effectLst/>
        </p:spPr>
        <p:txBody>
          <a:bodyPr/>
          <a:lstStyle/>
          <a:p>
            <a:endParaRPr lang="id-ID"/>
          </a:p>
        </p:txBody>
      </p:sp>
      <p:sp>
        <p:nvSpPr>
          <p:cNvPr id="27664" name="Rectangle 16"/>
          <p:cNvSpPr>
            <a:spLocks noChangeArrowheads="1"/>
          </p:cNvSpPr>
          <p:nvPr/>
        </p:nvSpPr>
        <p:spPr bwMode="auto">
          <a:xfrm>
            <a:off x="3049588" y="4491038"/>
            <a:ext cx="377825" cy="396875"/>
          </a:xfrm>
          <a:prstGeom prst="rect">
            <a:avLst/>
          </a:prstGeom>
          <a:noFill/>
          <a:ln w="9525">
            <a:noFill/>
            <a:miter lim="800000"/>
            <a:headEnd/>
            <a:tailEnd/>
          </a:ln>
          <a:effectLst/>
        </p:spPr>
        <p:txBody>
          <a:bodyPr wrap="none" lIns="92075" tIns="46038" rIns="92075" bIns="46038">
            <a:spAutoFit/>
          </a:bodyPr>
          <a:lstStyle/>
          <a:p>
            <a:r>
              <a:rPr lang="en-US"/>
              <a:t>H</a:t>
            </a:r>
          </a:p>
        </p:txBody>
      </p:sp>
      <p:sp>
        <p:nvSpPr>
          <p:cNvPr id="27665" name="Rectangle 17"/>
          <p:cNvSpPr>
            <a:spLocks noChangeArrowheads="1"/>
          </p:cNvSpPr>
          <p:nvPr/>
        </p:nvSpPr>
        <p:spPr bwMode="auto">
          <a:xfrm>
            <a:off x="3946525" y="5821363"/>
            <a:ext cx="1936750" cy="396875"/>
          </a:xfrm>
          <a:prstGeom prst="rect">
            <a:avLst/>
          </a:prstGeom>
          <a:noFill/>
          <a:ln w="9525">
            <a:noFill/>
            <a:miter lim="800000"/>
            <a:headEnd/>
            <a:tailEnd/>
          </a:ln>
          <a:effectLst/>
        </p:spPr>
        <p:txBody>
          <a:bodyPr wrap="none" lIns="92075" tIns="46038" rIns="92075" bIns="46038">
            <a:spAutoFit/>
          </a:bodyPr>
          <a:lstStyle/>
          <a:p>
            <a:r>
              <a:rPr lang="en-US"/>
              <a:t>water solution</a:t>
            </a:r>
          </a:p>
        </p:txBody>
      </p:sp>
      <p:sp>
        <p:nvSpPr>
          <p:cNvPr id="27666" name="Rectangle 18"/>
          <p:cNvSpPr>
            <a:spLocks noChangeArrowheads="1"/>
          </p:cNvSpPr>
          <p:nvPr/>
        </p:nvSpPr>
        <p:spPr bwMode="auto">
          <a:xfrm>
            <a:off x="2065338" y="3992563"/>
            <a:ext cx="377825" cy="396875"/>
          </a:xfrm>
          <a:prstGeom prst="rect">
            <a:avLst/>
          </a:prstGeom>
          <a:noFill/>
          <a:ln w="9525">
            <a:noFill/>
            <a:miter lim="800000"/>
            <a:headEnd/>
            <a:tailEnd/>
          </a:ln>
          <a:effectLst/>
        </p:spPr>
        <p:txBody>
          <a:bodyPr wrap="none" lIns="92075" tIns="46038" rIns="92075" bIns="46038">
            <a:spAutoFit/>
          </a:bodyPr>
          <a:lstStyle/>
          <a:p>
            <a:r>
              <a:rPr lang="en-US"/>
              <a:t>H</a:t>
            </a:r>
          </a:p>
        </p:txBody>
      </p:sp>
      <p:sp>
        <p:nvSpPr>
          <p:cNvPr id="27667" name="Line 19"/>
          <p:cNvSpPr>
            <a:spLocks noChangeShapeType="1"/>
          </p:cNvSpPr>
          <p:nvPr/>
        </p:nvSpPr>
        <p:spPr bwMode="auto">
          <a:xfrm>
            <a:off x="1905000" y="4173538"/>
            <a:ext cx="228600" cy="0"/>
          </a:xfrm>
          <a:prstGeom prst="line">
            <a:avLst/>
          </a:prstGeom>
          <a:noFill/>
          <a:ln w="50800">
            <a:solidFill>
              <a:schemeClr val="tx1"/>
            </a:solidFill>
            <a:round/>
            <a:headEnd type="none" w="sm" len="sm"/>
            <a:tailEnd type="none" w="sm" len="sm"/>
          </a:ln>
          <a:effectLst/>
        </p:spPr>
        <p:txBody>
          <a:bodyPr/>
          <a:lstStyle/>
          <a:p>
            <a:endParaRPr lang="id-ID"/>
          </a:p>
        </p:txBody>
      </p:sp>
      <p:sp>
        <p:nvSpPr>
          <p:cNvPr id="27668" name="Rectangle 20"/>
          <p:cNvSpPr>
            <a:spLocks noChangeArrowheads="1"/>
          </p:cNvSpPr>
          <p:nvPr/>
        </p:nvSpPr>
        <p:spPr bwMode="auto">
          <a:xfrm>
            <a:off x="1608138" y="3992563"/>
            <a:ext cx="385762" cy="396875"/>
          </a:xfrm>
          <a:prstGeom prst="rect">
            <a:avLst/>
          </a:prstGeom>
          <a:noFill/>
          <a:ln w="9525">
            <a:noFill/>
            <a:miter lim="800000"/>
            <a:headEnd/>
            <a:tailEnd/>
          </a:ln>
          <a:effectLst/>
        </p:spPr>
        <p:txBody>
          <a:bodyPr wrap="none" lIns="92075" tIns="46038" rIns="92075" bIns="46038">
            <a:spAutoFit/>
          </a:bodyPr>
          <a:lstStyle/>
          <a:p>
            <a:r>
              <a:rPr lang="en-US"/>
              <a:t>O</a:t>
            </a:r>
          </a:p>
        </p:txBody>
      </p:sp>
      <p:sp>
        <p:nvSpPr>
          <p:cNvPr id="27669" name="Line 21"/>
          <p:cNvSpPr>
            <a:spLocks noChangeShapeType="1"/>
          </p:cNvSpPr>
          <p:nvPr/>
        </p:nvSpPr>
        <p:spPr bwMode="auto">
          <a:xfrm>
            <a:off x="1787525" y="4302125"/>
            <a:ext cx="0" cy="228600"/>
          </a:xfrm>
          <a:prstGeom prst="line">
            <a:avLst/>
          </a:prstGeom>
          <a:noFill/>
          <a:ln w="50800">
            <a:solidFill>
              <a:schemeClr val="tx1"/>
            </a:solidFill>
            <a:round/>
            <a:headEnd type="none" w="sm" len="sm"/>
            <a:tailEnd type="none" w="sm" len="sm"/>
          </a:ln>
          <a:effectLst/>
        </p:spPr>
        <p:txBody>
          <a:bodyPr/>
          <a:lstStyle/>
          <a:p>
            <a:endParaRPr lang="id-ID"/>
          </a:p>
        </p:txBody>
      </p:sp>
      <p:sp>
        <p:nvSpPr>
          <p:cNvPr id="27670" name="Rectangle 22"/>
          <p:cNvSpPr>
            <a:spLocks noChangeArrowheads="1"/>
          </p:cNvSpPr>
          <p:nvPr/>
        </p:nvSpPr>
        <p:spPr bwMode="auto">
          <a:xfrm>
            <a:off x="1601788" y="4491038"/>
            <a:ext cx="377825" cy="396875"/>
          </a:xfrm>
          <a:prstGeom prst="rect">
            <a:avLst/>
          </a:prstGeom>
          <a:noFill/>
          <a:ln w="9525">
            <a:noFill/>
            <a:miter lim="800000"/>
            <a:headEnd/>
            <a:tailEnd/>
          </a:ln>
          <a:effectLst/>
        </p:spPr>
        <p:txBody>
          <a:bodyPr wrap="none" lIns="92075" tIns="46038" rIns="92075" bIns="46038">
            <a:spAutoFit/>
          </a:bodyPr>
          <a:lstStyle/>
          <a:p>
            <a:r>
              <a:rPr lang="en-US"/>
              <a:t>H</a:t>
            </a:r>
          </a:p>
        </p:txBody>
      </p:sp>
      <p:sp>
        <p:nvSpPr>
          <p:cNvPr id="27671" name="Rectangle 23"/>
          <p:cNvSpPr>
            <a:spLocks noChangeArrowheads="1"/>
          </p:cNvSpPr>
          <p:nvPr/>
        </p:nvSpPr>
        <p:spPr bwMode="auto">
          <a:xfrm>
            <a:off x="4937125" y="2697163"/>
            <a:ext cx="2882900" cy="396875"/>
          </a:xfrm>
          <a:prstGeom prst="rect">
            <a:avLst/>
          </a:prstGeom>
          <a:noFill/>
          <a:ln w="9525">
            <a:noFill/>
            <a:miter lim="800000"/>
            <a:headEnd/>
            <a:tailEnd/>
          </a:ln>
          <a:effectLst/>
        </p:spPr>
        <p:txBody>
          <a:bodyPr wrap="none" lIns="92075" tIns="46038" rIns="92075" bIns="46038">
            <a:spAutoFit/>
          </a:bodyPr>
          <a:lstStyle/>
          <a:p>
            <a:r>
              <a:rPr lang="en-US" u="sng">
                <a:solidFill>
                  <a:srgbClr val="CC0000"/>
                </a:solidFill>
              </a:rPr>
              <a:t>HEAT OF SOLVATION</a:t>
            </a:r>
          </a:p>
        </p:txBody>
      </p:sp>
      <p:sp>
        <p:nvSpPr>
          <p:cNvPr id="27672" name="Rectangle 24"/>
          <p:cNvSpPr>
            <a:spLocks noChangeArrowheads="1"/>
          </p:cNvSpPr>
          <p:nvPr/>
        </p:nvSpPr>
        <p:spPr bwMode="auto">
          <a:xfrm>
            <a:off x="2065338" y="5440363"/>
            <a:ext cx="377825" cy="396875"/>
          </a:xfrm>
          <a:prstGeom prst="rect">
            <a:avLst/>
          </a:prstGeom>
          <a:noFill/>
          <a:ln w="9525">
            <a:noFill/>
            <a:miter lim="800000"/>
            <a:headEnd/>
            <a:tailEnd/>
          </a:ln>
          <a:effectLst/>
        </p:spPr>
        <p:txBody>
          <a:bodyPr wrap="none" lIns="92075" tIns="46038" rIns="92075" bIns="46038">
            <a:spAutoFit/>
          </a:bodyPr>
          <a:lstStyle/>
          <a:p>
            <a:r>
              <a:rPr lang="en-US"/>
              <a:t>H</a:t>
            </a:r>
          </a:p>
        </p:txBody>
      </p:sp>
      <p:sp>
        <p:nvSpPr>
          <p:cNvPr id="27673" name="Line 25"/>
          <p:cNvSpPr>
            <a:spLocks noChangeShapeType="1"/>
          </p:cNvSpPr>
          <p:nvPr/>
        </p:nvSpPr>
        <p:spPr bwMode="auto">
          <a:xfrm>
            <a:off x="1905000" y="5603875"/>
            <a:ext cx="228600" cy="0"/>
          </a:xfrm>
          <a:prstGeom prst="line">
            <a:avLst/>
          </a:prstGeom>
          <a:noFill/>
          <a:ln w="50800">
            <a:solidFill>
              <a:schemeClr val="tx1"/>
            </a:solidFill>
            <a:round/>
            <a:headEnd type="none" w="sm" len="sm"/>
            <a:tailEnd type="none" w="sm" len="sm"/>
          </a:ln>
          <a:effectLst/>
        </p:spPr>
        <p:txBody>
          <a:bodyPr/>
          <a:lstStyle/>
          <a:p>
            <a:endParaRPr lang="id-ID"/>
          </a:p>
        </p:txBody>
      </p:sp>
      <p:sp>
        <p:nvSpPr>
          <p:cNvPr id="27674" name="Rectangle 26"/>
          <p:cNvSpPr>
            <a:spLocks noChangeArrowheads="1"/>
          </p:cNvSpPr>
          <p:nvPr/>
        </p:nvSpPr>
        <p:spPr bwMode="auto">
          <a:xfrm>
            <a:off x="1608138" y="5440363"/>
            <a:ext cx="385762" cy="396875"/>
          </a:xfrm>
          <a:prstGeom prst="rect">
            <a:avLst/>
          </a:prstGeom>
          <a:noFill/>
          <a:ln w="9525">
            <a:noFill/>
            <a:miter lim="800000"/>
            <a:headEnd/>
            <a:tailEnd/>
          </a:ln>
          <a:effectLst/>
        </p:spPr>
        <p:txBody>
          <a:bodyPr wrap="none" lIns="92075" tIns="46038" rIns="92075" bIns="46038">
            <a:spAutoFit/>
          </a:bodyPr>
          <a:lstStyle/>
          <a:p>
            <a:r>
              <a:rPr lang="en-US"/>
              <a:t>O</a:t>
            </a:r>
          </a:p>
        </p:txBody>
      </p:sp>
      <p:sp>
        <p:nvSpPr>
          <p:cNvPr id="27675" name="Line 27"/>
          <p:cNvSpPr>
            <a:spLocks noChangeShapeType="1"/>
          </p:cNvSpPr>
          <p:nvPr/>
        </p:nvSpPr>
        <p:spPr bwMode="auto">
          <a:xfrm>
            <a:off x="1787525" y="5251450"/>
            <a:ext cx="0" cy="228600"/>
          </a:xfrm>
          <a:prstGeom prst="line">
            <a:avLst/>
          </a:prstGeom>
          <a:noFill/>
          <a:ln w="50800">
            <a:solidFill>
              <a:schemeClr val="tx1"/>
            </a:solidFill>
            <a:round/>
            <a:headEnd type="none" w="sm" len="sm"/>
            <a:tailEnd type="none" w="sm" len="sm"/>
          </a:ln>
          <a:effectLst/>
        </p:spPr>
        <p:txBody>
          <a:bodyPr/>
          <a:lstStyle/>
          <a:p>
            <a:endParaRPr lang="id-ID"/>
          </a:p>
        </p:txBody>
      </p:sp>
      <p:sp>
        <p:nvSpPr>
          <p:cNvPr id="27676" name="Rectangle 28"/>
          <p:cNvSpPr>
            <a:spLocks noChangeArrowheads="1"/>
          </p:cNvSpPr>
          <p:nvPr/>
        </p:nvSpPr>
        <p:spPr bwMode="auto">
          <a:xfrm>
            <a:off x="1601788" y="4948238"/>
            <a:ext cx="377825" cy="396875"/>
          </a:xfrm>
          <a:prstGeom prst="rect">
            <a:avLst/>
          </a:prstGeom>
          <a:noFill/>
          <a:ln w="9525">
            <a:noFill/>
            <a:miter lim="800000"/>
            <a:headEnd/>
            <a:tailEnd/>
          </a:ln>
          <a:effectLst/>
        </p:spPr>
        <p:txBody>
          <a:bodyPr wrap="none" lIns="92075" tIns="46038" rIns="92075" bIns="46038">
            <a:spAutoFit/>
          </a:bodyPr>
          <a:lstStyle/>
          <a:p>
            <a:r>
              <a:rPr lang="en-US"/>
              <a:t>H</a:t>
            </a:r>
          </a:p>
        </p:txBody>
      </p:sp>
      <p:sp>
        <p:nvSpPr>
          <p:cNvPr id="27677" name="Rectangle 29"/>
          <p:cNvSpPr>
            <a:spLocks noChangeArrowheads="1"/>
          </p:cNvSpPr>
          <p:nvPr/>
        </p:nvSpPr>
        <p:spPr bwMode="auto">
          <a:xfrm>
            <a:off x="2598738" y="5440363"/>
            <a:ext cx="377825" cy="396875"/>
          </a:xfrm>
          <a:prstGeom prst="rect">
            <a:avLst/>
          </a:prstGeom>
          <a:noFill/>
          <a:ln w="9525">
            <a:noFill/>
            <a:miter lim="800000"/>
            <a:headEnd/>
            <a:tailEnd/>
          </a:ln>
          <a:effectLst/>
        </p:spPr>
        <p:txBody>
          <a:bodyPr wrap="none" lIns="92075" tIns="46038" rIns="92075" bIns="46038">
            <a:spAutoFit/>
          </a:bodyPr>
          <a:lstStyle/>
          <a:p>
            <a:r>
              <a:rPr lang="en-US"/>
              <a:t>H</a:t>
            </a:r>
          </a:p>
        </p:txBody>
      </p:sp>
      <p:sp>
        <p:nvSpPr>
          <p:cNvPr id="27678" name="Line 30"/>
          <p:cNvSpPr>
            <a:spLocks noChangeShapeType="1"/>
          </p:cNvSpPr>
          <p:nvPr/>
        </p:nvSpPr>
        <p:spPr bwMode="auto">
          <a:xfrm>
            <a:off x="2895600" y="5603875"/>
            <a:ext cx="228600" cy="0"/>
          </a:xfrm>
          <a:prstGeom prst="line">
            <a:avLst/>
          </a:prstGeom>
          <a:noFill/>
          <a:ln w="50800">
            <a:solidFill>
              <a:schemeClr val="tx1"/>
            </a:solidFill>
            <a:round/>
            <a:headEnd type="none" w="sm" len="sm"/>
            <a:tailEnd type="none" w="sm" len="sm"/>
          </a:ln>
          <a:effectLst/>
        </p:spPr>
        <p:txBody>
          <a:bodyPr/>
          <a:lstStyle/>
          <a:p>
            <a:endParaRPr lang="id-ID"/>
          </a:p>
        </p:txBody>
      </p:sp>
      <p:sp>
        <p:nvSpPr>
          <p:cNvPr id="27679" name="Rectangle 31"/>
          <p:cNvSpPr>
            <a:spLocks noChangeArrowheads="1"/>
          </p:cNvSpPr>
          <p:nvPr/>
        </p:nvSpPr>
        <p:spPr bwMode="auto">
          <a:xfrm>
            <a:off x="3055938" y="5440363"/>
            <a:ext cx="385762" cy="396875"/>
          </a:xfrm>
          <a:prstGeom prst="rect">
            <a:avLst/>
          </a:prstGeom>
          <a:noFill/>
          <a:ln w="9525">
            <a:noFill/>
            <a:miter lim="800000"/>
            <a:headEnd/>
            <a:tailEnd/>
          </a:ln>
          <a:effectLst/>
        </p:spPr>
        <p:txBody>
          <a:bodyPr wrap="none" lIns="92075" tIns="46038" rIns="92075" bIns="46038">
            <a:spAutoFit/>
          </a:bodyPr>
          <a:lstStyle/>
          <a:p>
            <a:r>
              <a:rPr lang="en-US"/>
              <a:t>O</a:t>
            </a:r>
          </a:p>
        </p:txBody>
      </p:sp>
      <p:sp>
        <p:nvSpPr>
          <p:cNvPr id="27680" name="Line 32"/>
          <p:cNvSpPr>
            <a:spLocks noChangeShapeType="1"/>
          </p:cNvSpPr>
          <p:nvPr/>
        </p:nvSpPr>
        <p:spPr bwMode="auto">
          <a:xfrm>
            <a:off x="3235325" y="5251450"/>
            <a:ext cx="0" cy="228600"/>
          </a:xfrm>
          <a:prstGeom prst="line">
            <a:avLst/>
          </a:prstGeom>
          <a:noFill/>
          <a:ln w="50800">
            <a:solidFill>
              <a:schemeClr val="tx1"/>
            </a:solidFill>
            <a:round/>
            <a:headEnd type="none" w="sm" len="sm"/>
            <a:tailEnd type="none" w="sm" len="sm"/>
          </a:ln>
          <a:effectLst/>
        </p:spPr>
        <p:txBody>
          <a:bodyPr/>
          <a:lstStyle/>
          <a:p>
            <a:endParaRPr lang="id-ID"/>
          </a:p>
        </p:txBody>
      </p:sp>
      <p:sp>
        <p:nvSpPr>
          <p:cNvPr id="27681" name="Rectangle 33"/>
          <p:cNvSpPr>
            <a:spLocks noChangeArrowheads="1"/>
          </p:cNvSpPr>
          <p:nvPr/>
        </p:nvSpPr>
        <p:spPr bwMode="auto">
          <a:xfrm>
            <a:off x="3049588" y="4948238"/>
            <a:ext cx="377825" cy="396875"/>
          </a:xfrm>
          <a:prstGeom prst="rect">
            <a:avLst/>
          </a:prstGeom>
          <a:noFill/>
          <a:ln w="9525">
            <a:noFill/>
            <a:miter lim="800000"/>
            <a:headEnd/>
            <a:tailEnd/>
          </a:ln>
          <a:effectLst/>
        </p:spPr>
        <p:txBody>
          <a:bodyPr wrap="none" lIns="92075" tIns="46038" rIns="92075" bIns="46038">
            <a:spAutoFit/>
          </a:bodyPr>
          <a:lstStyle/>
          <a:p>
            <a:r>
              <a:rPr lang="en-US"/>
              <a:t>H</a:t>
            </a:r>
          </a:p>
        </p:txBody>
      </p:sp>
      <p:sp>
        <p:nvSpPr>
          <p:cNvPr id="27682" name="Rectangle 34"/>
          <p:cNvSpPr>
            <a:spLocks noChangeArrowheads="1"/>
          </p:cNvSpPr>
          <p:nvPr/>
        </p:nvSpPr>
        <p:spPr bwMode="auto">
          <a:xfrm>
            <a:off x="5089525" y="3154363"/>
            <a:ext cx="820738" cy="396875"/>
          </a:xfrm>
          <a:prstGeom prst="rect">
            <a:avLst/>
          </a:prstGeom>
          <a:noFill/>
          <a:ln w="9525">
            <a:noFill/>
            <a:miter lim="800000"/>
            <a:headEnd/>
            <a:tailEnd/>
          </a:ln>
          <a:effectLst/>
        </p:spPr>
        <p:txBody>
          <a:bodyPr wrap="none" lIns="92075" tIns="46038" rIns="92075" bIns="46038">
            <a:spAutoFit/>
          </a:bodyPr>
          <a:lstStyle/>
          <a:p>
            <a:r>
              <a:rPr lang="en-US"/>
              <a:t>F</a:t>
            </a:r>
            <a:r>
              <a:rPr lang="en-US" sz="2800" baseline="30000"/>
              <a:t>-</a:t>
            </a:r>
            <a:r>
              <a:rPr lang="en-US"/>
              <a:t> (g)</a:t>
            </a:r>
          </a:p>
        </p:txBody>
      </p:sp>
      <p:sp>
        <p:nvSpPr>
          <p:cNvPr id="27683" name="Line 35"/>
          <p:cNvSpPr>
            <a:spLocks noChangeShapeType="1"/>
          </p:cNvSpPr>
          <p:nvPr/>
        </p:nvSpPr>
        <p:spPr bwMode="auto">
          <a:xfrm>
            <a:off x="6019800" y="3352800"/>
            <a:ext cx="609600" cy="0"/>
          </a:xfrm>
          <a:prstGeom prst="line">
            <a:avLst/>
          </a:prstGeom>
          <a:noFill/>
          <a:ln w="12700">
            <a:solidFill>
              <a:schemeClr val="tx1"/>
            </a:solidFill>
            <a:round/>
            <a:headEnd type="none" w="sm" len="sm"/>
            <a:tailEnd type="stealth" w="med" len="lg"/>
          </a:ln>
          <a:effectLst/>
        </p:spPr>
        <p:txBody>
          <a:bodyPr/>
          <a:lstStyle/>
          <a:p>
            <a:endParaRPr lang="id-ID"/>
          </a:p>
        </p:txBody>
      </p:sp>
      <p:sp>
        <p:nvSpPr>
          <p:cNvPr id="27684" name="Rectangle 36"/>
          <p:cNvSpPr>
            <a:spLocks noChangeArrowheads="1"/>
          </p:cNvSpPr>
          <p:nvPr/>
        </p:nvSpPr>
        <p:spPr bwMode="auto">
          <a:xfrm>
            <a:off x="6689725" y="3154363"/>
            <a:ext cx="971550" cy="396875"/>
          </a:xfrm>
          <a:prstGeom prst="rect">
            <a:avLst/>
          </a:prstGeom>
          <a:noFill/>
          <a:ln w="9525">
            <a:noFill/>
            <a:miter lim="800000"/>
            <a:headEnd/>
            <a:tailEnd/>
          </a:ln>
          <a:effectLst/>
        </p:spPr>
        <p:txBody>
          <a:bodyPr wrap="none" lIns="92075" tIns="46038" rIns="92075" bIns="46038">
            <a:spAutoFit/>
          </a:bodyPr>
          <a:lstStyle/>
          <a:p>
            <a:r>
              <a:rPr lang="en-US"/>
              <a:t>F</a:t>
            </a:r>
            <a:r>
              <a:rPr lang="en-US" sz="2800" baseline="30000"/>
              <a:t>-</a:t>
            </a:r>
            <a:r>
              <a:rPr lang="en-US"/>
              <a:t> (aq)</a:t>
            </a:r>
          </a:p>
        </p:txBody>
      </p:sp>
      <p:sp>
        <p:nvSpPr>
          <p:cNvPr id="27685" name="Rectangle 37"/>
          <p:cNvSpPr>
            <a:spLocks noChangeArrowheads="1"/>
          </p:cNvSpPr>
          <p:nvPr/>
        </p:nvSpPr>
        <p:spPr bwMode="auto">
          <a:xfrm>
            <a:off x="1584325" y="182563"/>
            <a:ext cx="5583238" cy="701675"/>
          </a:xfrm>
          <a:prstGeom prst="rect">
            <a:avLst/>
          </a:prstGeom>
          <a:noFill/>
          <a:ln w="9525">
            <a:noFill/>
            <a:miter lim="800000"/>
            <a:headEnd/>
            <a:tailEnd/>
          </a:ln>
          <a:effectLst/>
        </p:spPr>
        <p:txBody>
          <a:bodyPr wrap="none" lIns="92075" tIns="46038" rIns="92075" bIns="46038">
            <a:spAutoFit/>
          </a:bodyPr>
          <a:lstStyle/>
          <a:p>
            <a:r>
              <a:rPr lang="en-US" sz="4000">
                <a:solidFill>
                  <a:schemeClr val="accent2"/>
                </a:solidFill>
                <a:effectLst>
                  <a:outerShdw blurRad="38100" dist="38100" dir="2700000" algn="tl">
                    <a:srgbClr val="C0C0C0"/>
                  </a:outerShdw>
                </a:effectLst>
              </a:rPr>
              <a:t>HEAT OF SOLVATION</a:t>
            </a:r>
          </a:p>
        </p:txBody>
      </p:sp>
      <p:sp>
        <p:nvSpPr>
          <p:cNvPr id="27686" name="Rectangle 38"/>
          <p:cNvSpPr>
            <a:spLocks noChangeArrowheads="1"/>
          </p:cNvSpPr>
          <p:nvPr/>
        </p:nvSpPr>
        <p:spPr bwMode="auto">
          <a:xfrm>
            <a:off x="3565525" y="4373563"/>
            <a:ext cx="1581150" cy="701675"/>
          </a:xfrm>
          <a:prstGeom prst="rect">
            <a:avLst/>
          </a:prstGeom>
          <a:noFill/>
          <a:ln w="9525">
            <a:noFill/>
            <a:miter lim="800000"/>
            <a:headEnd/>
            <a:tailEnd/>
          </a:ln>
          <a:effectLst/>
        </p:spPr>
        <p:txBody>
          <a:bodyPr wrap="none" lIns="92075" tIns="46038" rIns="92075" bIns="46038">
            <a:spAutoFit/>
          </a:bodyPr>
          <a:lstStyle/>
          <a:p>
            <a:r>
              <a:rPr lang="en-US">
                <a:solidFill>
                  <a:schemeClr val="accent2"/>
                </a:solidFill>
              </a:rPr>
              <a:t>SOLVATED</a:t>
            </a:r>
          </a:p>
          <a:p>
            <a:r>
              <a:rPr lang="en-US">
                <a:solidFill>
                  <a:schemeClr val="accent2"/>
                </a:solidFill>
              </a:rPr>
              <a:t>ION</a:t>
            </a:r>
          </a:p>
        </p:txBody>
      </p:sp>
      <p:sp>
        <p:nvSpPr>
          <p:cNvPr id="27687" name="Rectangle 39"/>
          <p:cNvSpPr>
            <a:spLocks noChangeArrowheads="1"/>
          </p:cNvSpPr>
          <p:nvPr/>
        </p:nvSpPr>
        <p:spPr bwMode="auto">
          <a:xfrm>
            <a:off x="746125" y="868363"/>
            <a:ext cx="7610475" cy="396875"/>
          </a:xfrm>
          <a:prstGeom prst="rect">
            <a:avLst/>
          </a:prstGeom>
          <a:noFill/>
          <a:ln w="9525">
            <a:noFill/>
            <a:miter lim="800000"/>
            <a:headEnd/>
            <a:tailEnd/>
          </a:ln>
          <a:effectLst/>
        </p:spPr>
        <p:txBody>
          <a:bodyPr wrap="none" lIns="92075" tIns="46038" rIns="92075" bIns="46038">
            <a:spAutoFit/>
          </a:bodyPr>
          <a:lstStyle/>
          <a:p>
            <a:r>
              <a:rPr lang="en-US"/>
              <a:t>ENERGY IS RELEASED WHEN AN ION IS PLACED IN WATER</a:t>
            </a:r>
          </a:p>
        </p:txBody>
      </p:sp>
      <p:sp>
        <p:nvSpPr>
          <p:cNvPr id="27688" name="Rectangle 40"/>
          <p:cNvSpPr>
            <a:spLocks noChangeArrowheads="1"/>
          </p:cNvSpPr>
          <p:nvPr/>
        </p:nvSpPr>
        <p:spPr bwMode="auto">
          <a:xfrm>
            <a:off x="6232525" y="4106863"/>
            <a:ext cx="2652713" cy="2536825"/>
          </a:xfrm>
          <a:prstGeom prst="rect">
            <a:avLst/>
          </a:prstGeom>
          <a:noFill/>
          <a:ln w="9525">
            <a:noFill/>
            <a:miter lim="800000"/>
            <a:headEnd/>
            <a:tailEnd/>
          </a:ln>
          <a:effectLst/>
        </p:spPr>
        <p:txBody>
          <a:bodyPr wrap="none" lIns="92075" tIns="46038" rIns="92075" bIns="46038">
            <a:spAutoFit/>
          </a:bodyPr>
          <a:lstStyle/>
          <a:p>
            <a:r>
              <a:rPr lang="en-US" sz="1600">
                <a:solidFill>
                  <a:srgbClr val="009900"/>
                </a:solidFill>
              </a:rPr>
              <a:t>The interaction between </a:t>
            </a:r>
          </a:p>
          <a:p>
            <a:r>
              <a:rPr lang="en-US" sz="1600">
                <a:solidFill>
                  <a:srgbClr val="009900"/>
                </a:solidFill>
              </a:rPr>
              <a:t>the ion and the solvent</a:t>
            </a:r>
          </a:p>
          <a:p>
            <a:r>
              <a:rPr lang="en-US" sz="1600">
                <a:solidFill>
                  <a:srgbClr val="009900"/>
                </a:solidFill>
              </a:rPr>
              <a:t>is a type of weak bond.</a:t>
            </a:r>
          </a:p>
          <a:p>
            <a:r>
              <a:rPr lang="en-US" sz="1600">
                <a:solidFill>
                  <a:srgbClr val="009900"/>
                </a:solidFill>
              </a:rPr>
              <a:t>Energy is released when </a:t>
            </a:r>
          </a:p>
          <a:p>
            <a:r>
              <a:rPr lang="en-US" sz="1600">
                <a:solidFill>
                  <a:srgbClr val="009900"/>
                </a:solidFill>
              </a:rPr>
              <a:t>it occurs.</a:t>
            </a:r>
          </a:p>
          <a:p>
            <a:r>
              <a:rPr lang="en-US" sz="1600">
                <a:solidFill>
                  <a:srgbClr val="009900"/>
                </a:solidFill>
              </a:rPr>
              <a:t> </a:t>
            </a:r>
          </a:p>
          <a:p>
            <a:r>
              <a:rPr lang="en-US" sz="1600">
                <a:solidFill>
                  <a:srgbClr val="009900"/>
                </a:solidFill>
              </a:rPr>
              <a:t>Solvation lowers the </a:t>
            </a:r>
          </a:p>
          <a:p>
            <a:r>
              <a:rPr lang="en-US" sz="1600">
                <a:solidFill>
                  <a:srgbClr val="009900"/>
                </a:solidFill>
              </a:rPr>
              <a:t>potential energy of the </a:t>
            </a:r>
          </a:p>
          <a:p>
            <a:r>
              <a:rPr lang="en-US" sz="1600">
                <a:solidFill>
                  <a:srgbClr val="009900"/>
                </a:solidFill>
              </a:rPr>
              <a:t>nucleophile making it </a:t>
            </a:r>
          </a:p>
          <a:p>
            <a:r>
              <a:rPr lang="en-US" sz="1600">
                <a:solidFill>
                  <a:srgbClr val="009900"/>
                </a:solidFill>
              </a:rPr>
              <a:t>less reactive.</a:t>
            </a:r>
          </a:p>
        </p:txBody>
      </p:sp>
      <p:sp>
        <p:nvSpPr>
          <p:cNvPr id="27689" name="Line 41"/>
          <p:cNvSpPr>
            <a:spLocks noChangeShapeType="1"/>
          </p:cNvSpPr>
          <p:nvPr/>
        </p:nvSpPr>
        <p:spPr bwMode="auto">
          <a:xfrm>
            <a:off x="2251075" y="4267200"/>
            <a:ext cx="152400" cy="152400"/>
          </a:xfrm>
          <a:prstGeom prst="line">
            <a:avLst/>
          </a:prstGeom>
          <a:noFill/>
          <a:ln w="12700">
            <a:solidFill>
              <a:schemeClr val="tx1"/>
            </a:solidFill>
            <a:prstDash val="sysDot"/>
            <a:round/>
            <a:headEnd type="none" w="sm" len="sm"/>
            <a:tailEnd type="none" w="sm" len="sm"/>
          </a:ln>
          <a:effectLst/>
        </p:spPr>
        <p:txBody>
          <a:bodyPr/>
          <a:lstStyle/>
          <a:p>
            <a:endParaRPr lang="id-ID"/>
          </a:p>
        </p:txBody>
      </p:sp>
      <p:sp>
        <p:nvSpPr>
          <p:cNvPr id="27690" name="Line 42"/>
          <p:cNvSpPr>
            <a:spLocks noChangeShapeType="1"/>
          </p:cNvSpPr>
          <p:nvPr/>
        </p:nvSpPr>
        <p:spPr bwMode="auto">
          <a:xfrm flipH="1">
            <a:off x="2625725" y="4278313"/>
            <a:ext cx="152400" cy="152400"/>
          </a:xfrm>
          <a:prstGeom prst="line">
            <a:avLst/>
          </a:prstGeom>
          <a:noFill/>
          <a:ln w="12700">
            <a:solidFill>
              <a:schemeClr val="tx1"/>
            </a:solidFill>
            <a:prstDash val="sysDot"/>
            <a:round/>
            <a:headEnd type="none" w="sm" len="sm"/>
            <a:tailEnd type="none" w="sm" len="sm"/>
          </a:ln>
          <a:effectLst/>
        </p:spPr>
        <p:txBody>
          <a:bodyPr/>
          <a:lstStyle/>
          <a:p>
            <a:endParaRPr lang="id-ID"/>
          </a:p>
        </p:txBody>
      </p:sp>
      <p:sp>
        <p:nvSpPr>
          <p:cNvPr id="27691" name="Line 43"/>
          <p:cNvSpPr>
            <a:spLocks noChangeShapeType="1"/>
          </p:cNvSpPr>
          <p:nvPr/>
        </p:nvSpPr>
        <p:spPr bwMode="auto">
          <a:xfrm>
            <a:off x="2608263" y="5310188"/>
            <a:ext cx="152400" cy="152400"/>
          </a:xfrm>
          <a:prstGeom prst="line">
            <a:avLst/>
          </a:prstGeom>
          <a:noFill/>
          <a:ln w="12700">
            <a:solidFill>
              <a:schemeClr val="tx1"/>
            </a:solidFill>
            <a:prstDash val="sysDot"/>
            <a:round/>
            <a:headEnd type="none" w="sm" len="sm"/>
            <a:tailEnd type="none" w="sm" len="sm"/>
          </a:ln>
          <a:effectLst/>
        </p:spPr>
        <p:txBody>
          <a:bodyPr/>
          <a:lstStyle/>
          <a:p>
            <a:endParaRPr lang="id-ID"/>
          </a:p>
        </p:txBody>
      </p:sp>
      <p:sp>
        <p:nvSpPr>
          <p:cNvPr id="27692" name="Line 44"/>
          <p:cNvSpPr>
            <a:spLocks noChangeShapeType="1"/>
          </p:cNvSpPr>
          <p:nvPr/>
        </p:nvSpPr>
        <p:spPr bwMode="auto">
          <a:xfrm flipH="1">
            <a:off x="2244725" y="5310188"/>
            <a:ext cx="152400" cy="152400"/>
          </a:xfrm>
          <a:prstGeom prst="line">
            <a:avLst/>
          </a:prstGeom>
          <a:noFill/>
          <a:ln w="12700">
            <a:solidFill>
              <a:schemeClr val="tx1"/>
            </a:solidFill>
            <a:prstDash val="sysDot"/>
            <a:round/>
            <a:headEnd type="none" w="sm" len="sm"/>
            <a:tailEnd type="none" w="sm" len="sm"/>
          </a:ln>
          <a:effectLst/>
        </p:spPr>
        <p:txBody>
          <a:bodyPr/>
          <a:lstStyle/>
          <a:p>
            <a:endParaRPr lang="id-ID"/>
          </a:p>
        </p:txBody>
      </p:sp>
      <p:sp>
        <p:nvSpPr>
          <p:cNvPr id="27693" name="Line 45"/>
          <p:cNvSpPr>
            <a:spLocks noChangeShapeType="1"/>
          </p:cNvSpPr>
          <p:nvPr/>
        </p:nvSpPr>
        <p:spPr bwMode="auto">
          <a:xfrm>
            <a:off x="1905000" y="4648200"/>
            <a:ext cx="304800" cy="76200"/>
          </a:xfrm>
          <a:prstGeom prst="line">
            <a:avLst/>
          </a:prstGeom>
          <a:noFill/>
          <a:ln w="12700">
            <a:solidFill>
              <a:schemeClr val="tx1"/>
            </a:solidFill>
            <a:prstDash val="sysDot"/>
            <a:round/>
            <a:headEnd type="none" w="sm" len="sm"/>
            <a:tailEnd type="none" w="sm" len="sm"/>
          </a:ln>
          <a:effectLst/>
        </p:spPr>
        <p:txBody>
          <a:bodyPr/>
          <a:lstStyle/>
          <a:p>
            <a:endParaRPr lang="id-ID"/>
          </a:p>
        </p:txBody>
      </p:sp>
      <p:sp>
        <p:nvSpPr>
          <p:cNvPr id="27694" name="Line 46"/>
          <p:cNvSpPr>
            <a:spLocks noChangeShapeType="1"/>
          </p:cNvSpPr>
          <p:nvPr/>
        </p:nvSpPr>
        <p:spPr bwMode="auto">
          <a:xfrm>
            <a:off x="2836863" y="5029200"/>
            <a:ext cx="304800" cy="76200"/>
          </a:xfrm>
          <a:prstGeom prst="line">
            <a:avLst/>
          </a:prstGeom>
          <a:noFill/>
          <a:ln w="12700">
            <a:solidFill>
              <a:schemeClr val="tx1"/>
            </a:solidFill>
            <a:prstDash val="sysDot"/>
            <a:round/>
            <a:headEnd type="none" w="sm" len="sm"/>
            <a:tailEnd type="none" w="sm" len="sm"/>
          </a:ln>
          <a:effectLst/>
        </p:spPr>
        <p:txBody>
          <a:bodyPr/>
          <a:lstStyle/>
          <a:p>
            <a:endParaRPr lang="id-ID"/>
          </a:p>
        </p:txBody>
      </p:sp>
      <p:sp>
        <p:nvSpPr>
          <p:cNvPr id="27695" name="Line 47"/>
          <p:cNvSpPr>
            <a:spLocks noChangeShapeType="1"/>
          </p:cNvSpPr>
          <p:nvPr/>
        </p:nvSpPr>
        <p:spPr bwMode="auto">
          <a:xfrm flipH="1">
            <a:off x="1905000" y="5046663"/>
            <a:ext cx="304800" cy="76200"/>
          </a:xfrm>
          <a:prstGeom prst="line">
            <a:avLst/>
          </a:prstGeom>
          <a:noFill/>
          <a:ln w="12700">
            <a:solidFill>
              <a:schemeClr val="tx1"/>
            </a:solidFill>
            <a:prstDash val="sysDot"/>
            <a:round/>
            <a:headEnd type="none" w="sm" len="sm"/>
            <a:tailEnd type="none" w="sm" len="sm"/>
          </a:ln>
          <a:effectLst/>
        </p:spPr>
        <p:txBody>
          <a:bodyPr/>
          <a:lstStyle/>
          <a:p>
            <a:endParaRPr lang="id-ID"/>
          </a:p>
        </p:txBody>
      </p:sp>
      <p:sp>
        <p:nvSpPr>
          <p:cNvPr id="27696" name="Line 48"/>
          <p:cNvSpPr>
            <a:spLocks noChangeShapeType="1"/>
          </p:cNvSpPr>
          <p:nvPr/>
        </p:nvSpPr>
        <p:spPr bwMode="auto">
          <a:xfrm flipH="1">
            <a:off x="2819400" y="4648200"/>
            <a:ext cx="304800" cy="76200"/>
          </a:xfrm>
          <a:prstGeom prst="line">
            <a:avLst/>
          </a:prstGeom>
          <a:noFill/>
          <a:ln w="12700">
            <a:solidFill>
              <a:schemeClr val="tx1"/>
            </a:solidFill>
            <a:prstDash val="sysDot"/>
            <a:round/>
            <a:headEnd type="none" w="sm" len="sm"/>
            <a:tailEnd type="none" w="sm" len="sm"/>
          </a:ln>
          <a:effectLst/>
        </p:spPr>
        <p:txBody>
          <a:bodyPr/>
          <a:lstStyle/>
          <a:p>
            <a:endParaRPr lang="id-ID"/>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11150" y="3130550"/>
            <a:ext cx="1358900" cy="1130300"/>
          </a:xfrm>
          <a:prstGeom prst="rect">
            <a:avLst/>
          </a:prstGeom>
          <a:solidFill>
            <a:srgbClr val="FFFFCC">
              <a:alpha val="50000"/>
            </a:srgbClr>
          </a:solidFill>
          <a:ln w="12700">
            <a:solidFill>
              <a:schemeClr val="tx1"/>
            </a:solidFill>
            <a:miter lim="800000"/>
            <a:headEnd/>
            <a:tailEnd/>
          </a:ln>
          <a:effectLst/>
        </p:spPr>
        <p:txBody>
          <a:bodyPr wrap="none" anchor="ctr"/>
          <a:lstStyle/>
          <a:p>
            <a:endParaRPr lang="id-ID"/>
          </a:p>
        </p:txBody>
      </p:sp>
      <p:sp>
        <p:nvSpPr>
          <p:cNvPr id="29699" name="Rectangle 3"/>
          <p:cNvSpPr>
            <a:spLocks noChangeArrowheads="1"/>
          </p:cNvSpPr>
          <p:nvPr/>
        </p:nvSpPr>
        <p:spPr bwMode="auto">
          <a:xfrm>
            <a:off x="3130550" y="6178550"/>
            <a:ext cx="5854700" cy="444500"/>
          </a:xfrm>
          <a:prstGeom prst="rect">
            <a:avLst/>
          </a:prstGeom>
          <a:solidFill>
            <a:srgbClr val="FFFFCC">
              <a:alpha val="50000"/>
            </a:srgbClr>
          </a:solidFill>
          <a:ln w="12700">
            <a:solidFill>
              <a:schemeClr val="tx1"/>
            </a:solidFill>
            <a:miter lim="800000"/>
            <a:headEnd/>
            <a:tailEnd/>
          </a:ln>
          <a:effectLst/>
        </p:spPr>
        <p:txBody>
          <a:bodyPr wrap="none" anchor="ctr"/>
          <a:lstStyle/>
          <a:p>
            <a:endParaRPr lang="id-ID"/>
          </a:p>
        </p:txBody>
      </p:sp>
      <p:sp>
        <p:nvSpPr>
          <p:cNvPr id="29700" name="Oval 4"/>
          <p:cNvSpPr>
            <a:spLocks noChangeArrowheads="1"/>
          </p:cNvSpPr>
          <p:nvPr/>
        </p:nvSpPr>
        <p:spPr bwMode="auto">
          <a:xfrm>
            <a:off x="1530350" y="2063750"/>
            <a:ext cx="749300" cy="825500"/>
          </a:xfrm>
          <a:prstGeom prst="ellipse">
            <a:avLst/>
          </a:prstGeom>
          <a:solidFill>
            <a:srgbClr val="009900"/>
          </a:solidFill>
          <a:ln w="12700">
            <a:solidFill>
              <a:schemeClr val="tx1"/>
            </a:solidFill>
            <a:round/>
            <a:headEnd/>
            <a:tailEnd/>
          </a:ln>
          <a:effectLst/>
        </p:spPr>
        <p:txBody>
          <a:bodyPr wrap="none" anchor="ctr"/>
          <a:lstStyle/>
          <a:p>
            <a:endParaRPr lang="id-ID"/>
          </a:p>
        </p:txBody>
      </p:sp>
      <p:sp>
        <p:nvSpPr>
          <p:cNvPr id="29701" name="Oval 5"/>
          <p:cNvSpPr>
            <a:spLocks noChangeArrowheads="1"/>
          </p:cNvSpPr>
          <p:nvPr/>
        </p:nvSpPr>
        <p:spPr bwMode="auto">
          <a:xfrm>
            <a:off x="3054350" y="1987550"/>
            <a:ext cx="901700" cy="977900"/>
          </a:xfrm>
          <a:prstGeom prst="ellipse">
            <a:avLst/>
          </a:prstGeom>
          <a:solidFill>
            <a:srgbClr val="00CC00"/>
          </a:solidFill>
          <a:ln w="12700">
            <a:solidFill>
              <a:schemeClr val="tx1"/>
            </a:solidFill>
            <a:round/>
            <a:headEnd/>
            <a:tailEnd/>
          </a:ln>
          <a:effectLst/>
        </p:spPr>
        <p:txBody>
          <a:bodyPr wrap="none" anchor="ctr"/>
          <a:lstStyle/>
          <a:p>
            <a:endParaRPr lang="id-ID"/>
          </a:p>
        </p:txBody>
      </p:sp>
      <p:sp>
        <p:nvSpPr>
          <p:cNvPr id="29702" name="Oval 6"/>
          <p:cNvSpPr>
            <a:spLocks noChangeArrowheads="1"/>
          </p:cNvSpPr>
          <p:nvPr/>
        </p:nvSpPr>
        <p:spPr bwMode="auto">
          <a:xfrm>
            <a:off x="4654550" y="1835150"/>
            <a:ext cx="1282700" cy="1206500"/>
          </a:xfrm>
          <a:prstGeom prst="ellipse">
            <a:avLst/>
          </a:prstGeom>
          <a:solidFill>
            <a:srgbClr val="66FF99"/>
          </a:solidFill>
          <a:ln w="12700">
            <a:solidFill>
              <a:schemeClr val="tx1"/>
            </a:solidFill>
            <a:round/>
            <a:headEnd/>
            <a:tailEnd/>
          </a:ln>
          <a:effectLst/>
        </p:spPr>
        <p:txBody>
          <a:bodyPr wrap="none" anchor="ctr"/>
          <a:lstStyle/>
          <a:p>
            <a:endParaRPr lang="id-ID"/>
          </a:p>
        </p:txBody>
      </p:sp>
      <p:sp>
        <p:nvSpPr>
          <p:cNvPr id="29703" name="Oval 7"/>
          <p:cNvSpPr>
            <a:spLocks noChangeArrowheads="1"/>
          </p:cNvSpPr>
          <p:nvPr/>
        </p:nvSpPr>
        <p:spPr bwMode="auto">
          <a:xfrm>
            <a:off x="6635750" y="1682750"/>
            <a:ext cx="1587500" cy="1435100"/>
          </a:xfrm>
          <a:prstGeom prst="ellipse">
            <a:avLst/>
          </a:prstGeom>
          <a:solidFill>
            <a:srgbClr val="99FFCC"/>
          </a:solidFill>
          <a:ln w="12700">
            <a:solidFill>
              <a:schemeClr val="tx1"/>
            </a:solidFill>
            <a:round/>
            <a:headEnd/>
            <a:tailEnd/>
          </a:ln>
          <a:effectLst/>
        </p:spPr>
        <p:txBody>
          <a:bodyPr wrap="none" anchor="ctr"/>
          <a:lstStyle/>
          <a:p>
            <a:endParaRPr lang="id-ID"/>
          </a:p>
        </p:txBody>
      </p:sp>
      <p:sp>
        <p:nvSpPr>
          <p:cNvPr id="29704" name="Rectangle 8"/>
          <p:cNvSpPr>
            <a:spLocks noChangeArrowheads="1"/>
          </p:cNvSpPr>
          <p:nvPr/>
        </p:nvSpPr>
        <p:spPr bwMode="auto">
          <a:xfrm>
            <a:off x="1660525" y="2151063"/>
            <a:ext cx="460375" cy="641350"/>
          </a:xfrm>
          <a:prstGeom prst="rect">
            <a:avLst/>
          </a:prstGeom>
          <a:noFill/>
          <a:ln w="9525">
            <a:noFill/>
            <a:miter lim="800000"/>
            <a:headEnd/>
            <a:tailEnd/>
          </a:ln>
          <a:effectLst>
            <a:outerShdw dist="17961" dir="8100000" algn="ctr" rotWithShape="0">
              <a:schemeClr val="bg1">
                <a:alpha val="50000"/>
              </a:schemeClr>
            </a:outerShdw>
          </a:effectLst>
        </p:spPr>
        <p:txBody>
          <a:bodyPr wrap="none" lIns="92075" tIns="46038" rIns="92075" bIns="46038">
            <a:spAutoFit/>
          </a:bodyPr>
          <a:lstStyle/>
          <a:p>
            <a:r>
              <a:rPr lang="en-US" sz="3600">
                <a:effectLst>
                  <a:outerShdw blurRad="38100" dist="38100" dir="2700000" algn="tl">
                    <a:srgbClr val="C0C0C0"/>
                  </a:outerShdw>
                </a:effectLst>
              </a:rPr>
              <a:t>F</a:t>
            </a:r>
          </a:p>
        </p:txBody>
      </p:sp>
      <p:sp>
        <p:nvSpPr>
          <p:cNvPr id="29705" name="Rectangle 9"/>
          <p:cNvSpPr>
            <a:spLocks noChangeArrowheads="1"/>
          </p:cNvSpPr>
          <p:nvPr/>
        </p:nvSpPr>
        <p:spPr bwMode="auto">
          <a:xfrm>
            <a:off x="3203575" y="2198688"/>
            <a:ext cx="595313" cy="579437"/>
          </a:xfrm>
          <a:prstGeom prst="rect">
            <a:avLst/>
          </a:prstGeom>
          <a:noFill/>
          <a:ln w="9525">
            <a:noFill/>
            <a:miter lim="800000"/>
            <a:headEnd/>
            <a:tailEnd/>
          </a:ln>
          <a:effectLst/>
        </p:spPr>
        <p:txBody>
          <a:bodyPr wrap="none" lIns="92075" tIns="46038" rIns="92075" bIns="46038">
            <a:spAutoFit/>
          </a:bodyPr>
          <a:lstStyle/>
          <a:p>
            <a:r>
              <a:rPr lang="en-US" sz="3200"/>
              <a:t>Cl</a:t>
            </a:r>
          </a:p>
        </p:txBody>
      </p:sp>
      <p:sp>
        <p:nvSpPr>
          <p:cNvPr id="29706" name="Rectangle 10"/>
          <p:cNvSpPr>
            <a:spLocks noChangeArrowheads="1"/>
          </p:cNvSpPr>
          <p:nvPr/>
        </p:nvSpPr>
        <p:spPr bwMode="auto">
          <a:xfrm>
            <a:off x="4937125" y="2179638"/>
            <a:ext cx="654050" cy="579437"/>
          </a:xfrm>
          <a:prstGeom prst="rect">
            <a:avLst/>
          </a:prstGeom>
          <a:noFill/>
          <a:ln w="9525">
            <a:noFill/>
            <a:miter lim="800000"/>
            <a:headEnd/>
            <a:tailEnd/>
          </a:ln>
          <a:effectLst/>
        </p:spPr>
        <p:txBody>
          <a:bodyPr wrap="none" lIns="92075" tIns="46038" rIns="92075" bIns="46038">
            <a:spAutoFit/>
          </a:bodyPr>
          <a:lstStyle/>
          <a:p>
            <a:r>
              <a:rPr lang="en-US" sz="3200"/>
              <a:t>Br</a:t>
            </a:r>
          </a:p>
        </p:txBody>
      </p:sp>
      <p:sp>
        <p:nvSpPr>
          <p:cNvPr id="29707" name="Rectangle 11"/>
          <p:cNvSpPr>
            <a:spLocks noChangeArrowheads="1"/>
          </p:cNvSpPr>
          <p:nvPr/>
        </p:nvSpPr>
        <p:spPr bwMode="auto">
          <a:xfrm>
            <a:off x="7261225" y="2179638"/>
            <a:ext cx="311150" cy="579437"/>
          </a:xfrm>
          <a:prstGeom prst="rect">
            <a:avLst/>
          </a:prstGeom>
          <a:noFill/>
          <a:ln w="9525">
            <a:noFill/>
            <a:miter lim="800000"/>
            <a:headEnd/>
            <a:tailEnd/>
          </a:ln>
          <a:effectLst/>
        </p:spPr>
        <p:txBody>
          <a:bodyPr wrap="none" lIns="92075" tIns="46038" rIns="92075" bIns="46038">
            <a:spAutoFit/>
          </a:bodyPr>
          <a:lstStyle/>
          <a:p>
            <a:r>
              <a:rPr lang="en-US" sz="3200"/>
              <a:t>I</a:t>
            </a:r>
          </a:p>
        </p:txBody>
      </p:sp>
      <p:sp>
        <p:nvSpPr>
          <p:cNvPr id="29708" name="Rectangle 12"/>
          <p:cNvSpPr>
            <a:spLocks noChangeArrowheads="1"/>
          </p:cNvSpPr>
          <p:nvPr/>
        </p:nvSpPr>
        <p:spPr bwMode="auto">
          <a:xfrm>
            <a:off x="1584325" y="1096963"/>
            <a:ext cx="6346825" cy="396875"/>
          </a:xfrm>
          <a:prstGeom prst="rect">
            <a:avLst/>
          </a:prstGeom>
          <a:noFill/>
          <a:ln w="9525">
            <a:noFill/>
            <a:miter lim="800000"/>
            <a:headEnd/>
            <a:tailEnd/>
          </a:ln>
          <a:effectLst/>
        </p:spPr>
        <p:txBody>
          <a:bodyPr wrap="none" lIns="92075" tIns="46038" rIns="92075" bIns="46038">
            <a:spAutoFit/>
          </a:bodyPr>
          <a:lstStyle/>
          <a:p>
            <a:r>
              <a:rPr lang="en-US"/>
              <a:t>1.36 A           1.81 A               1.95 A                      2.16 A</a:t>
            </a:r>
          </a:p>
        </p:txBody>
      </p:sp>
      <p:sp>
        <p:nvSpPr>
          <p:cNvPr id="29709" name="Line 13"/>
          <p:cNvSpPr>
            <a:spLocks noChangeShapeType="1"/>
          </p:cNvSpPr>
          <p:nvPr/>
        </p:nvSpPr>
        <p:spPr bwMode="auto">
          <a:xfrm>
            <a:off x="1905000" y="3276600"/>
            <a:ext cx="0" cy="1371600"/>
          </a:xfrm>
          <a:prstGeom prst="line">
            <a:avLst/>
          </a:prstGeom>
          <a:noFill/>
          <a:ln w="12700">
            <a:solidFill>
              <a:schemeClr val="tx1"/>
            </a:solidFill>
            <a:round/>
            <a:headEnd type="none" w="sm" len="sm"/>
            <a:tailEnd type="stealth" w="med" len="lg"/>
          </a:ln>
          <a:effectLst/>
        </p:spPr>
        <p:txBody>
          <a:bodyPr/>
          <a:lstStyle/>
          <a:p>
            <a:endParaRPr lang="id-ID"/>
          </a:p>
        </p:txBody>
      </p:sp>
      <p:sp>
        <p:nvSpPr>
          <p:cNvPr id="29710" name="Line 14"/>
          <p:cNvSpPr>
            <a:spLocks noChangeShapeType="1"/>
          </p:cNvSpPr>
          <p:nvPr/>
        </p:nvSpPr>
        <p:spPr bwMode="auto">
          <a:xfrm>
            <a:off x="3505200" y="3276600"/>
            <a:ext cx="0" cy="1371600"/>
          </a:xfrm>
          <a:prstGeom prst="line">
            <a:avLst/>
          </a:prstGeom>
          <a:noFill/>
          <a:ln w="12700">
            <a:solidFill>
              <a:schemeClr val="tx1"/>
            </a:solidFill>
            <a:round/>
            <a:headEnd type="none" w="sm" len="sm"/>
            <a:tailEnd type="stealth" w="med" len="lg"/>
          </a:ln>
          <a:effectLst/>
        </p:spPr>
        <p:txBody>
          <a:bodyPr/>
          <a:lstStyle/>
          <a:p>
            <a:endParaRPr lang="id-ID"/>
          </a:p>
        </p:txBody>
      </p:sp>
      <p:sp>
        <p:nvSpPr>
          <p:cNvPr id="29711" name="Line 15"/>
          <p:cNvSpPr>
            <a:spLocks noChangeShapeType="1"/>
          </p:cNvSpPr>
          <p:nvPr/>
        </p:nvSpPr>
        <p:spPr bwMode="auto">
          <a:xfrm>
            <a:off x="5410200" y="3276600"/>
            <a:ext cx="0" cy="1371600"/>
          </a:xfrm>
          <a:prstGeom prst="line">
            <a:avLst/>
          </a:prstGeom>
          <a:noFill/>
          <a:ln w="12700">
            <a:solidFill>
              <a:schemeClr val="tx1"/>
            </a:solidFill>
            <a:round/>
            <a:headEnd type="none" w="sm" len="sm"/>
            <a:tailEnd type="stealth" w="med" len="lg"/>
          </a:ln>
          <a:effectLst/>
        </p:spPr>
        <p:txBody>
          <a:bodyPr/>
          <a:lstStyle/>
          <a:p>
            <a:endParaRPr lang="id-ID"/>
          </a:p>
        </p:txBody>
      </p:sp>
      <p:sp>
        <p:nvSpPr>
          <p:cNvPr id="29712" name="Line 16"/>
          <p:cNvSpPr>
            <a:spLocks noChangeShapeType="1"/>
          </p:cNvSpPr>
          <p:nvPr/>
        </p:nvSpPr>
        <p:spPr bwMode="auto">
          <a:xfrm>
            <a:off x="7467600" y="3276600"/>
            <a:ext cx="0" cy="1371600"/>
          </a:xfrm>
          <a:prstGeom prst="line">
            <a:avLst/>
          </a:prstGeom>
          <a:noFill/>
          <a:ln w="12700">
            <a:solidFill>
              <a:schemeClr val="tx1"/>
            </a:solidFill>
            <a:round/>
            <a:headEnd type="none" w="sm" len="sm"/>
            <a:tailEnd type="stealth" w="med" len="lg"/>
          </a:ln>
          <a:effectLst/>
        </p:spPr>
        <p:txBody>
          <a:bodyPr/>
          <a:lstStyle/>
          <a:p>
            <a:endParaRPr lang="id-ID"/>
          </a:p>
        </p:txBody>
      </p:sp>
      <p:sp>
        <p:nvSpPr>
          <p:cNvPr id="29713" name="Rectangle 17"/>
          <p:cNvSpPr>
            <a:spLocks noChangeArrowheads="1"/>
          </p:cNvSpPr>
          <p:nvPr/>
        </p:nvSpPr>
        <p:spPr bwMode="auto">
          <a:xfrm>
            <a:off x="2270125" y="182563"/>
            <a:ext cx="3529013" cy="701675"/>
          </a:xfrm>
          <a:prstGeom prst="rect">
            <a:avLst/>
          </a:prstGeom>
          <a:noFill/>
          <a:ln w="9525">
            <a:noFill/>
            <a:miter lim="800000"/>
            <a:headEnd/>
            <a:tailEnd/>
          </a:ln>
          <a:effectLst/>
        </p:spPr>
        <p:txBody>
          <a:bodyPr wrap="none" lIns="92075" tIns="46038" rIns="92075" bIns="46038">
            <a:spAutoFit/>
          </a:bodyPr>
          <a:lstStyle/>
          <a:p>
            <a:r>
              <a:rPr lang="en-US" sz="4000">
                <a:solidFill>
                  <a:schemeClr val="accent2"/>
                </a:solidFill>
                <a:effectLst>
                  <a:outerShdw blurRad="38100" dist="38100" dir="2700000" algn="tl">
                    <a:srgbClr val="C0C0C0"/>
                  </a:outerShdw>
                </a:effectLst>
              </a:rPr>
              <a:t>HALIDE IONS</a:t>
            </a:r>
          </a:p>
        </p:txBody>
      </p:sp>
      <p:sp>
        <p:nvSpPr>
          <p:cNvPr id="29714" name="Rectangle 18"/>
          <p:cNvSpPr>
            <a:spLocks noChangeArrowheads="1"/>
          </p:cNvSpPr>
          <p:nvPr/>
        </p:nvSpPr>
        <p:spPr bwMode="auto">
          <a:xfrm>
            <a:off x="365125" y="3230563"/>
            <a:ext cx="1298575" cy="1006475"/>
          </a:xfrm>
          <a:prstGeom prst="rect">
            <a:avLst/>
          </a:prstGeom>
          <a:noFill/>
          <a:ln w="9525">
            <a:noFill/>
            <a:miter lim="800000"/>
            <a:headEnd/>
            <a:tailEnd/>
          </a:ln>
          <a:effectLst/>
        </p:spPr>
        <p:txBody>
          <a:bodyPr wrap="none" lIns="92075" tIns="46038" rIns="92075" bIns="46038">
            <a:spAutoFit/>
          </a:bodyPr>
          <a:lstStyle/>
          <a:p>
            <a:r>
              <a:rPr lang="en-US"/>
              <a:t>Heats of</a:t>
            </a:r>
          </a:p>
          <a:p>
            <a:r>
              <a:rPr lang="en-US"/>
              <a:t>solvation</a:t>
            </a:r>
          </a:p>
          <a:p>
            <a:r>
              <a:rPr lang="en-US"/>
              <a:t>in H</a:t>
            </a:r>
            <a:r>
              <a:rPr lang="en-US" baseline="-25000"/>
              <a:t>2</a:t>
            </a:r>
            <a:r>
              <a:rPr lang="en-US"/>
              <a:t>O</a:t>
            </a:r>
          </a:p>
        </p:txBody>
      </p:sp>
      <p:sp>
        <p:nvSpPr>
          <p:cNvPr id="29715" name="Rectangle 19"/>
          <p:cNvSpPr>
            <a:spLocks noChangeArrowheads="1"/>
          </p:cNvSpPr>
          <p:nvPr/>
        </p:nvSpPr>
        <p:spPr bwMode="auto">
          <a:xfrm>
            <a:off x="1965325" y="3748088"/>
            <a:ext cx="819150" cy="519112"/>
          </a:xfrm>
          <a:prstGeom prst="rect">
            <a:avLst/>
          </a:prstGeom>
          <a:noFill/>
          <a:ln w="9525">
            <a:noFill/>
            <a:miter lim="800000"/>
            <a:headEnd/>
            <a:tailEnd/>
          </a:ln>
          <a:effectLst/>
        </p:spPr>
        <p:txBody>
          <a:bodyPr wrap="none" lIns="92075" tIns="46038" rIns="92075" bIns="46038">
            <a:spAutoFit/>
          </a:bodyPr>
          <a:lstStyle/>
          <a:p>
            <a:r>
              <a:rPr lang="en-US" sz="2800"/>
              <a:t>-</a:t>
            </a:r>
            <a:r>
              <a:rPr lang="en-US"/>
              <a:t> 120</a:t>
            </a:r>
          </a:p>
        </p:txBody>
      </p:sp>
      <p:sp>
        <p:nvSpPr>
          <p:cNvPr id="29716" name="Rectangle 20"/>
          <p:cNvSpPr>
            <a:spLocks noChangeArrowheads="1"/>
          </p:cNvSpPr>
          <p:nvPr/>
        </p:nvSpPr>
        <p:spPr bwMode="auto">
          <a:xfrm>
            <a:off x="3565525" y="3748088"/>
            <a:ext cx="668338" cy="519112"/>
          </a:xfrm>
          <a:prstGeom prst="rect">
            <a:avLst/>
          </a:prstGeom>
          <a:noFill/>
          <a:ln w="9525">
            <a:noFill/>
            <a:miter lim="800000"/>
            <a:headEnd/>
            <a:tailEnd/>
          </a:ln>
          <a:effectLst/>
        </p:spPr>
        <p:txBody>
          <a:bodyPr wrap="none" lIns="92075" tIns="46038" rIns="92075" bIns="46038">
            <a:spAutoFit/>
          </a:bodyPr>
          <a:lstStyle/>
          <a:p>
            <a:r>
              <a:rPr lang="en-US" sz="2800"/>
              <a:t>-</a:t>
            </a:r>
            <a:r>
              <a:rPr lang="en-US"/>
              <a:t> 90</a:t>
            </a:r>
          </a:p>
        </p:txBody>
      </p:sp>
      <p:sp>
        <p:nvSpPr>
          <p:cNvPr id="29717" name="Rectangle 21"/>
          <p:cNvSpPr>
            <a:spLocks noChangeArrowheads="1"/>
          </p:cNvSpPr>
          <p:nvPr/>
        </p:nvSpPr>
        <p:spPr bwMode="auto">
          <a:xfrm>
            <a:off x="212725" y="4297363"/>
            <a:ext cx="1539875" cy="396875"/>
          </a:xfrm>
          <a:prstGeom prst="rect">
            <a:avLst/>
          </a:prstGeom>
          <a:noFill/>
          <a:ln w="9525">
            <a:noFill/>
            <a:miter lim="800000"/>
            <a:headEnd/>
            <a:tailEnd/>
          </a:ln>
          <a:effectLst/>
        </p:spPr>
        <p:txBody>
          <a:bodyPr wrap="none" lIns="92075" tIns="46038" rIns="92075" bIns="46038">
            <a:spAutoFit/>
          </a:bodyPr>
          <a:lstStyle/>
          <a:p>
            <a:r>
              <a:rPr lang="en-US"/>
              <a:t>Kcal / mole</a:t>
            </a:r>
          </a:p>
        </p:txBody>
      </p:sp>
      <p:sp>
        <p:nvSpPr>
          <p:cNvPr id="29718" name="Rectangle 22"/>
          <p:cNvSpPr>
            <a:spLocks noChangeArrowheads="1"/>
          </p:cNvSpPr>
          <p:nvPr/>
        </p:nvSpPr>
        <p:spPr bwMode="auto">
          <a:xfrm>
            <a:off x="7527925" y="3748088"/>
            <a:ext cx="668338" cy="519112"/>
          </a:xfrm>
          <a:prstGeom prst="rect">
            <a:avLst/>
          </a:prstGeom>
          <a:noFill/>
          <a:ln w="9525">
            <a:noFill/>
            <a:miter lim="800000"/>
            <a:headEnd/>
            <a:tailEnd/>
          </a:ln>
          <a:effectLst/>
        </p:spPr>
        <p:txBody>
          <a:bodyPr wrap="none" lIns="92075" tIns="46038" rIns="92075" bIns="46038">
            <a:spAutoFit/>
          </a:bodyPr>
          <a:lstStyle/>
          <a:p>
            <a:r>
              <a:rPr lang="en-US" sz="2800"/>
              <a:t>-</a:t>
            </a:r>
            <a:r>
              <a:rPr lang="en-US"/>
              <a:t> 65</a:t>
            </a:r>
          </a:p>
        </p:txBody>
      </p:sp>
      <p:grpSp>
        <p:nvGrpSpPr>
          <p:cNvPr id="2" name="Group 25"/>
          <p:cNvGrpSpPr>
            <a:grpSpLocks/>
          </p:cNvGrpSpPr>
          <p:nvPr/>
        </p:nvGrpSpPr>
        <p:grpSpPr bwMode="auto">
          <a:xfrm>
            <a:off x="288925" y="4846638"/>
            <a:ext cx="1492250" cy="792162"/>
            <a:chOff x="182" y="3053"/>
            <a:chExt cx="940" cy="499"/>
          </a:xfrm>
        </p:grpSpPr>
        <p:sp>
          <p:nvSpPr>
            <p:cNvPr id="29719" name="Rectangle 23"/>
            <p:cNvSpPr>
              <a:spLocks noChangeArrowheads="1"/>
            </p:cNvSpPr>
            <p:nvPr/>
          </p:nvSpPr>
          <p:spPr bwMode="auto">
            <a:xfrm>
              <a:off x="182" y="3225"/>
              <a:ext cx="940" cy="327"/>
            </a:xfrm>
            <a:prstGeom prst="rect">
              <a:avLst/>
            </a:prstGeom>
            <a:noFill/>
            <a:ln w="9525">
              <a:noFill/>
              <a:miter lim="800000"/>
              <a:headEnd/>
              <a:tailEnd/>
            </a:ln>
            <a:effectLst/>
          </p:spPr>
          <p:txBody>
            <a:bodyPr wrap="none" lIns="92075" tIns="46038" rIns="92075" bIns="46038">
              <a:spAutoFit/>
            </a:bodyPr>
            <a:lstStyle/>
            <a:p>
              <a:r>
                <a:rPr lang="en-US" sz="2800">
                  <a:solidFill>
                    <a:srgbClr val="CC0000"/>
                  </a:solidFill>
                </a:rPr>
                <a:t>X(H</a:t>
              </a:r>
              <a:r>
                <a:rPr lang="en-US" sz="2800" baseline="-25000">
                  <a:solidFill>
                    <a:srgbClr val="CC0000"/>
                  </a:solidFill>
                </a:rPr>
                <a:t>2</a:t>
              </a:r>
              <a:r>
                <a:rPr lang="en-US" sz="2800">
                  <a:solidFill>
                    <a:srgbClr val="CC0000"/>
                  </a:solidFill>
                </a:rPr>
                <a:t>O)</a:t>
              </a:r>
              <a:r>
                <a:rPr lang="en-US" sz="2800" baseline="-25000">
                  <a:solidFill>
                    <a:srgbClr val="CC0000"/>
                  </a:solidFill>
                </a:rPr>
                <a:t>n</a:t>
              </a:r>
            </a:p>
          </p:txBody>
        </p:sp>
        <p:sp>
          <p:nvSpPr>
            <p:cNvPr id="29720" name="Rectangle 24"/>
            <p:cNvSpPr>
              <a:spLocks noChangeArrowheads="1"/>
            </p:cNvSpPr>
            <p:nvPr/>
          </p:nvSpPr>
          <p:spPr bwMode="auto">
            <a:xfrm>
              <a:off x="854" y="3053"/>
              <a:ext cx="201" cy="365"/>
            </a:xfrm>
            <a:prstGeom prst="rect">
              <a:avLst/>
            </a:prstGeom>
            <a:noFill/>
            <a:ln w="9525">
              <a:noFill/>
              <a:miter lim="800000"/>
              <a:headEnd/>
              <a:tailEnd/>
            </a:ln>
            <a:effectLst/>
          </p:spPr>
          <p:txBody>
            <a:bodyPr wrap="none" lIns="92075" tIns="46038" rIns="92075" bIns="46038">
              <a:spAutoFit/>
            </a:bodyPr>
            <a:lstStyle/>
            <a:p>
              <a:r>
                <a:rPr lang="en-US" sz="3200">
                  <a:solidFill>
                    <a:srgbClr val="CC0000"/>
                  </a:solidFill>
                </a:rPr>
                <a:t>-</a:t>
              </a:r>
            </a:p>
          </p:txBody>
        </p:sp>
      </p:grpSp>
      <p:sp>
        <p:nvSpPr>
          <p:cNvPr id="29722" name="Rectangle 26"/>
          <p:cNvSpPr>
            <a:spLocks noChangeArrowheads="1"/>
          </p:cNvSpPr>
          <p:nvPr/>
        </p:nvSpPr>
        <p:spPr bwMode="auto">
          <a:xfrm>
            <a:off x="1927225" y="1979613"/>
            <a:ext cx="336550" cy="641350"/>
          </a:xfrm>
          <a:prstGeom prst="rect">
            <a:avLst/>
          </a:prstGeom>
          <a:noFill/>
          <a:ln w="9525">
            <a:noFill/>
            <a:miter lim="800000"/>
            <a:headEnd/>
            <a:tailEnd/>
          </a:ln>
          <a:effectLst>
            <a:outerShdw dist="17961" dir="8100000" algn="ctr" rotWithShape="0">
              <a:schemeClr val="bg1">
                <a:alpha val="50000"/>
              </a:schemeClr>
            </a:outerShdw>
          </a:effectLst>
        </p:spPr>
        <p:txBody>
          <a:bodyPr wrap="none" lIns="92075" tIns="46038" rIns="92075" bIns="46038">
            <a:spAutoFit/>
          </a:bodyPr>
          <a:lstStyle/>
          <a:p>
            <a:r>
              <a:rPr lang="en-US" sz="3600">
                <a:effectLst>
                  <a:outerShdw blurRad="38100" dist="38100" dir="2700000" algn="tl">
                    <a:srgbClr val="C0C0C0"/>
                  </a:outerShdw>
                </a:effectLst>
              </a:rPr>
              <a:t>-</a:t>
            </a:r>
          </a:p>
        </p:txBody>
      </p:sp>
      <p:sp>
        <p:nvSpPr>
          <p:cNvPr id="29723" name="Rectangle 27"/>
          <p:cNvSpPr>
            <a:spLocks noChangeArrowheads="1"/>
          </p:cNvSpPr>
          <p:nvPr/>
        </p:nvSpPr>
        <p:spPr bwMode="auto">
          <a:xfrm>
            <a:off x="3622675" y="1979613"/>
            <a:ext cx="336550" cy="641350"/>
          </a:xfrm>
          <a:prstGeom prst="rect">
            <a:avLst/>
          </a:prstGeom>
          <a:noFill/>
          <a:ln w="9525">
            <a:noFill/>
            <a:miter lim="800000"/>
            <a:headEnd/>
            <a:tailEnd/>
          </a:ln>
          <a:effectLst/>
        </p:spPr>
        <p:txBody>
          <a:bodyPr wrap="none" lIns="92075" tIns="46038" rIns="92075" bIns="46038">
            <a:spAutoFit/>
          </a:bodyPr>
          <a:lstStyle/>
          <a:p>
            <a:r>
              <a:rPr lang="en-US" sz="3600"/>
              <a:t>-</a:t>
            </a:r>
          </a:p>
        </p:txBody>
      </p:sp>
      <p:sp>
        <p:nvSpPr>
          <p:cNvPr id="29724" name="Rectangle 28"/>
          <p:cNvSpPr>
            <a:spLocks noChangeArrowheads="1"/>
          </p:cNvSpPr>
          <p:nvPr/>
        </p:nvSpPr>
        <p:spPr bwMode="auto">
          <a:xfrm>
            <a:off x="5451475" y="1979613"/>
            <a:ext cx="336550" cy="641350"/>
          </a:xfrm>
          <a:prstGeom prst="rect">
            <a:avLst/>
          </a:prstGeom>
          <a:noFill/>
          <a:ln w="9525">
            <a:noFill/>
            <a:miter lim="800000"/>
            <a:headEnd/>
            <a:tailEnd/>
          </a:ln>
          <a:effectLst/>
        </p:spPr>
        <p:txBody>
          <a:bodyPr wrap="none" lIns="92075" tIns="46038" rIns="92075" bIns="46038">
            <a:spAutoFit/>
          </a:bodyPr>
          <a:lstStyle/>
          <a:p>
            <a:r>
              <a:rPr lang="en-US" sz="3600"/>
              <a:t>-</a:t>
            </a:r>
          </a:p>
        </p:txBody>
      </p:sp>
      <p:sp>
        <p:nvSpPr>
          <p:cNvPr id="29725" name="Rectangle 29"/>
          <p:cNvSpPr>
            <a:spLocks noChangeArrowheads="1"/>
          </p:cNvSpPr>
          <p:nvPr/>
        </p:nvSpPr>
        <p:spPr bwMode="auto">
          <a:xfrm>
            <a:off x="7432675" y="1979613"/>
            <a:ext cx="336550" cy="641350"/>
          </a:xfrm>
          <a:prstGeom prst="rect">
            <a:avLst/>
          </a:prstGeom>
          <a:noFill/>
          <a:ln w="9525">
            <a:noFill/>
            <a:miter lim="800000"/>
            <a:headEnd/>
            <a:tailEnd/>
          </a:ln>
          <a:effectLst/>
        </p:spPr>
        <p:txBody>
          <a:bodyPr wrap="none" lIns="92075" tIns="46038" rIns="92075" bIns="46038">
            <a:spAutoFit/>
          </a:bodyPr>
          <a:lstStyle/>
          <a:p>
            <a:r>
              <a:rPr lang="en-US" sz="3600"/>
              <a:t>-</a:t>
            </a:r>
          </a:p>
        </p:txBody>
      </p:sp>
      <p:sp>
        <p:nvSpPr>
          <p:cNvPr id="29726" name="Line 30"/>
          <p:cNvSpPr>
            <a:spLocks noChangeShapeType="1"/>
          </p:cNvSpPr>
          <p:nvPr/>
        </p:nvSpPr>
        <p:spPr bwMode="auto">
          <a:xfrm>
            <a:off x="1752600" y="4800600"/>
            <a:ext cx="6553200" cy="0"/>
          </a:xfrm>
          <a:prstGeom prst="line">
            <a:avLst/>
          </a:prstGeom>
          <a:noFill/>
          <a:ln w="12700">
            <a:solidFill>
              <a:schemeClr val="tx1"/>
            </a:solidFill>
            <a:round/>
            <a:headEnd type="none" w="sm" len="sm"/>
            <a:tailEnd type="none" w="sm" len="sm"/>
          </a:ln>
          <a:effectLst/>
        </p:spPr>
        <p:txBody>
          <a:bodyPr/>
          <a:lstStyle/>
          <a:p>
            <a:endParaRPr lang="id-ID"/>
          </a:p>
        </p:txBody>
      </p:sp>
      <p:sp>
        <p:nvSpPr>
          <p:cNvPr id="29727" name="Rectangle 31"/>
          <p:cNvSpPr>
            <a:spLocks noChangeArrowheads="1"/>
          </p:cNvSpPr>
          <p:nvPr/>
        </p:nvSpPr>
        <p:spPr bwMode="auto">
          <a:xfrm>
            <a:off x="3717925" y="5440363"/>
            <a:ext cx="2667000" cy="396875"/>
          </a:xfrm>
          <a:prstGeom prst="rect">
            <a:avLst/>
          </a:prstGeom>
          <a:noFill/>
          <a:ln w="9525">
            <a:noFill/>
            <a:miter lim="800000"/>
            <a:headEnd/>
            <a:tailEnd/>
          </a:ln>
          <a:effectLst/>
        </p:spPr>
        <p:txBody>
          <a:bodyPr wrap="none" lIns="92075" tIns="46038" rIns="92075" bIns="46038">
            <a:spAutoFit/>
          </a:bodyPr>
          <a:lstStyle/>
          <a:p>
            <a:r>
              <a:rPr lang="en-US">
                <a:solidFill>
                  <a:srgbClr val="CC0000"/>
                </a:solidFill>
              </a:rPr>
              <a:t>increasing solvation</a:t>
            </a:r>
          </a:p>
        </p:txBody>
      </p:sp>
      <p:sp>
        <p:nvSpPr>
          <p:cNvPr id="29728" name="Rectangle 32"/>
          <p:cNvSpPr>
            <a:spLocks noChangeArrowheads="1"/>
          </p:cNvSpPr>
          <p:nvPr/>
        </p:nvSpPr>
        <p:spPr bwMode="auto">
          <a:xfrm>
            <a:off x="5470525" y="3748088"/>
            <a:ext cx="668338" cy="519112"/>
          </a:xfrm>
          <a:prstGeom prst="rect">
            <a:avLst/>
          </a:prstGeom>
          <a:noFill/>
          <a:ln w="9525">
            <a:noFill/>
            <a:miter lim="800000"/>
            <a:headEnd/>
            <a:tailEnd/>
          </a:ln>
          <a:effectLst/>
        </p:spPr>
        <p:txBody>
          <a:bodyPr wrap="none" lIns="92075" tIns="46038" rIns="92075" bIns="46038">
            <a:spAutoFit/>
          </a:bodyPr>
          <a:lstStyle/>
          <a:p>
            <a:r>
              <a:rPr lang="en-US" sz="2800"/>
              <a:t>-</a:t>
            </a:r>
            <a:r>
              <a:rPr lang="en-US"/>
              <a:t> 75</a:t>
            </a:r>
          </a:p>
        </p:txBody>
      </p:sp>
      <p:sp>
        <p:nvSpPr>
          <p:cNvPr id="29729" name="Line 33"/>
          <p:cNvSpPr>
            <a:spLocks noChangeShapeType="1"/>
          </p:cNvSpPr>
          <p:nvPr/>
        </p:nvSpPr>
        <p:spPr bwMode="auto">
          <a:xfrm>
            <a:off x="2438400" y="4191000"/>
            <a:ext cx="762000" cy="1981200"/>
          </a:xfrm>
          <a:prstGeom prst="line">
            <a:avLst/>
          </a:prstGeom>
          <a:noFill/>
          <a:ln w="12700">
            <a:solidFill>
              <a:srgbClr val="777777"/>
            </a:solidFill>
            <a:round/>
            <a:headEnd type="stealth" w="med" len="lg"/>
            <a:tailEnd type="none" w="sm" len="sm"/>
          </a:ln>
          <a:effectLst/>
        </p:spPr>
        <p:txBody>
          <a:bodyPr/>
          <a:lstStyle/>
          <a:p>
            <a:endParaRPr lang="id-ID"/>
          </a:p>
        </p:txBody>
      </p:sp>
      <p:sp>
        <p:nvSpPr>
          <p:cNvPr id="29730" name="Rectangle 34"/>
          <p:cNvSpPr>
            <a:spLocks noChangeArrowheads="1"/>
          </p:cNvSpPr>
          <p:nvPr/>
        </p:nvSpPr>
        <p:spPr bwMode="auto">
          <a:xfrm>
            <a:off x="3184525" y="6224588"/>
            <a:ext cx="5700713" cy="366712"/>
          </a:xfrm>
          <a:prstGeom prst="rect">
            <a:avLst/>
          </a:prstGeom>
          <a:noFill/>
          <a:ln w="9525">
            <a:noFill/>
            <a:miter lim="800000"/>
            <a:headEnd/>
            <a:tailEnd/>
          </a:ln>
          <a:effectLst/>
        </p:spPr>
        <p:txBody>
          <a:bodyPr wrap="none" lIns="92075" tIns="46038" rIns="92075" bIns="46038">
            <a:spAutoFit/>
          </a:bodyPr>
          <a:lstStyle/>
          <a:p>
            <a:r>
              <a:rPr lang="en-US" sz="1800"/>
              <a:t>SMALL IONS SOLVATE MORE THAN LARGE IONS</a:t>
            </a:r>
          </a:p>
        </p:txBody>
      </p:sp>
      <p:sp>
        <p:nvSpPr>
          <p:cNvPr id="29731" name="Rectangle 35"/>
          <p:cNvSpPr>
            <a:spLocks noChangeArrowheads="1"/>
          </p:cNvSpPr>
          <p:nvPr/>
        </p:nvSpPr>
        <p:spPr bwMode="auto">
          <a:xfrm>
            <a:off x="288925" y="1630363"/>
            <a:ext cx="1214438" cy="701675"/>
          </a:xfrm>
          <a:prstGeom prst="rect">
            <a:avLst/>
          </a:prstGeom>
          <a:noFill/>
          <a:ln w="9525">
            <a:noFill/>
            <a:miter lim="800000"/>
            <a:headEnd/>
            <a:tailEnd/>
          </a:ln>
          <a:effectLst/>
        </p:spPr>
        <p:txBody>
          <a:bodyPr wrap="none" lIns="92075" tIns="46038" rIns="92075" bIns="46038">
            <a:spAutoFit/>
          </a:bodyPr>
          <a:lstStyle/>
          <a:p>
            <a:r>
              <a:rPr lang="en-US">
                <a:solidFill>
                  <a:srgbClr val="CC0000"/>
                </a:solidFill>
              </a:rPr>
              <a:t>smallest</a:t>
            </a:r>
          </a:p>
          <a:p>
            <a:r>
              <a:rPr lang="en-US">
                <a:solidFill>
                  <a:srgbClr val="CC0000"/>
                </a:solidFill>
              </a:rPr>
              <a:t>ion</a:t>
            </a:r>
          </a:p>
        </p:txBody>
      </p:sp>
      <p:sp>
        <p:nvSpPr>
          <p:cNvPr id="29732" name="Line 36"/>
          <p:cNvSpPr>
            <a:spLocks noChangeShapeType="1"/>
          </p:cNvSpPr>
          <p:nvPr/>
        </p:nvSpPr>
        <p:spPr bwMode="auto">
          <a:xfrm>
            <a:off x="1066800" y="1981200"/>
            <a:ext cx="457200" cy="381000"/>
          </a:xfrm>
          <a:prstGeom prst="line">
            <a:avLst/>
          </a:prstGeom>
          <a:noFill/>
          <a:ln w="12700">
            <a:solidFill>
              <a:srgbClr val="CC0000"/>
            </a:solidFill>
            <a:round/>
            <a:headEnd type="none" w="sm" len="sm"/>
            <a:tailEnd type="stealth" w="med" len="lg"/>
          </a:ln>
          <a:effectLst/>
        </p:spPr>
        <p:txBody>
          <a:bodyPr/>
          <a:lstStyle/>
          <a:p>
            <a:endParaRPr lang="id-ID"/>
          </a:p>
        </p:txBody>
      </p:sp>
      <p:sp>
        <p:nvSpPr>
          <p:cNvPr id="29733" name="Rectangle 37"/>
          <p:cNvSpPr>
            <a:spLocks noChangeArrowheads="1"/>
          </p:cNvSpPr>
          <p:nvPr/>
        </p:nvSpPr>
        <p:spPr bwMode="auto">
          <a:xfrm>
            <a:off x="1965325" y="5713413"/>
            <a:ext cx="958850" cy="336550"/>
          </a:xfrm>
          <a:prstGeom prst="rect">
            <a:avLst/>
          </a:prstGeom>
          <a:noFill/>
          <a:ln w="9525">
            <a:noFill/>
            <a:miter lim="800000"/>
            <a:headEnd/>
            <a:tailEnd/>
          </a:ln>
          <a:effectLst/>
        </p:spPr>
        <p:txBody>
          <a:bodyPr wrap="none" lIns="92075" tIns="46038" rIns="92075" bIns="46038">
            <a:spAutoFit/>
          </a:bodyPr>
          <a:lstStyle/>
          <a:p>
            <a:r>
              <a:rPr lang="en-US" sz="1600"/>
              <a:t>larger n</a:t>
            </a:r>
          </a:p>
        </p:txBody>
      </p:sp>
      <p:sp>
        <p:nvSpPr>
          <p:cNvPr id="29734" name="Rectangle 38"/>
          <p:cNvSpPr>
            <a:spLocks noChangeArrowheads="1"/>
          </p:cNvSpPr>
          <p:nvPr/>
        </p:nvSpPr>
        <p:spPr bwMode="auto">
          <a:xfrm>
            <a:off x="7223125" y="5713413"/>
            <a:ext cx="1089025" cy="336550"/>
          </a:xfrm>
          <a:prstGeom prst="rect">
            <a:avLst/>
          </a:prstGeom>
          <a:noFill/>
          <a:ln w="9525">
            <a:noFill/>
            <a:miter lim="800000"/>
            <a:headEnd/>
            <a:tailEnd/>
          </a:ln>
          <a:effectLst/>
        </p:spPr>
        <p:txBody>
          <a:bodyPr wrap="none" lIns="92075" tIns="46038" rIns="92075" bIns="46038">
            <a:spAutoFit/>
          </a:bodyPr>
          <a:lstStyle/>
          <a:p>
            <a:r>
              <a:rPr lang="en-US" sz="1600"/>
              <a:t>smaller n</a:t>
            </a:r>
          </a:p>
        </p:txBody>
      </p:sp>
      <p:sp>
        <p:nvSpPr>
          <p:cNvPr id="29735" name="Line 39"/>
          <p:cNvSpPr>
            <a:spLocks noChangeShapeType="1"/>
          </p:cNvSpPr>
          <p:nvPr/>
        </p:nvSpPr>
        <p:spPr bwMode="auto">
          <a:xfrm>
            <a:off x="2286000" y="5334000"/>
            <a:ext cx="0" cy="457200"/>
          </a:xfrm>
          <a:prstGeom prst="line">
            <a:avLst/>
          </a:prstGeom>
          <a:noFill/>
          <a:ln w="12700">
            <a:solidFill>
              <a:schemeClr val="tx1"/>
            </a:solidFill>
            <a:round/>
            <a:headEnd type="none" w="sm" len="sm"/>
            <a:tailEnd type="none" w="sm" len="sm"/>
          </a:ln>
          <a:effectLst/>
        </p:spPr>
        <p:txBody>
          <a:bodyPr/>
          <a:lstStyle/>
          <a:p>
            <a:endParaRPr lang="id-ID"/>
          </a:p>
        </p:txBody>
      </p:sp>
      <p:sp>
        <p:nvSpPr>
          <p:cNvPr id="29736" name="Line 40"/>
          <p:cNvSpPr>
            <a:spLocks noChangeShapeType="1"/>
          </p:cNvSpPr>
          <p:nvPr/>
        </p:nvSpPr>
        <p:spPr bwMode="auto">
          <a:xfrm>
            <a:off x="7696200" y="5334000"/>
            <a:ext cx="0" cy="457200"/>
          </a:xfrm>
          <a:prstGeom prst="line">
            <a:avLst/>
          </a:prstGeom>
          <a:noFill/>
          <a:ln w="12700">
            <a:solidFill>
              <a:schemeClr val="tx1"/>
            </a:solidFill>
            <a:round/>
            <a:headEnd type="none" w="sm" len="sm"/>
            <a:tailEnd type="none" w="sm" len="sm"/>
          </a:ln>
          <a:effectLst/>
        </p:spPr>
        <p:txBody>
          <a:bodyPr/>
          <a:lstStyle/>
          <a:p>
            <a:endParaRPr lang="id-ID"/>
          </a:p>
        </p:txBody>
      </p:sp>
      <p:sp>
        <p:nvSpPr>
          <p:cNvPr id="29737" name="Line 41"/>
          <p:cNvSpPr>
            <a:spLocks noChangeShapeType="1"/>
          </p:cNvSpPr>
          <p:nvPr/>
        </p:nvSpPr>
        <p:spPr bwMode="auto">
          <a:xfrm>
            <a:off x="1752600" y="5334000"/>
            <a:ext cx="6477000" cy="0"/>
          </a:xfrm>
          <a:prstGeom prst="line">
            <a:avLst/>
          </a:prstGeom>
          <a:noFill/>
          <a:ln w="50800">
            <a:solidFill>
              <a:srgbClr val="CC0000"/>
            </a:solidFill>
            <a:round/>
            <a:headEnd type="stealth" w="med" len="lg"/>
            <a:tailEnd type="none" w="sm" len="sm"/>
          </a:ln>
          <a:effectLst/>
        </p:spPr>
        <p:txBody>
          <a:bodyPr/>
          <a:lstStyle/>
          <a:p>
            <a:endParaRPr lang="id-ID"/>
          </a:p>
        </p:txBody>
      </p:sp>
      <p:sp>
        <p:nvSpPr>
          <p:cNvPr id="29738" name="Rectangle 42"/>
          <p:cNvSpPr>
            <a:spLocks noChangeArrowheads="1"/>
          </p:cNvSpPr>
          <p:nvPr/>
        </p:nvSpPr>
        <p:spPr bwMode="auto">
          <a:xfrm>
            <a:off x="288925" y="792163"/>
            <a:ext cx="1179513" cy="701675"/>
          </a:xfrm>
          <a:prstGeom prst="rect">
            <a:avLst/>
          </a:prstGeom>
          <a:noFill/>
          <a:ln w="9525">
            <a:noFill/>
            <a:miter lim="800000"/>
            <a:headEnd/>
            <a:tailEnd/>
          </a:ln>
          <a:effectLst/>
        </p:spPr>
        <p:txBody>
          <a:bodyPr wrap="none" lIns="92075" tIns="46038" rIns="92075" bIns="46038">
            <a:spAutoFit/>
          </a:bodyPr>
          <a:lstStyle/>
          <a:p>
            <a:r>
              <a:rPr lang="en-US">
                <a:solidFill>
                  <a:schemeClr val="accent2"/>
                </a:solidFill>
              </a:rPr>
              <a:t>IONIC</a:t>
            </a:r>
          </a:p>
          <a:p>
            <a:r>
              <a:rPr lang="en-US">
                <a:solidFill>
                  <a:schemeClr val="accent2"/>
                </a:solidFill>
              </a:rPr>
              <a:t>RADIUS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2"/>
          <p:cNvSpPr>
            <a:spLocks noChangeArrowheads="1"/>
          </p:cNvSpPr>
          <p:nvPr/>
        </p:nvSpPr>
        <p:spPr bwMode="auto">
          <a:xfrm>
            <a:off x="4257675" y="1971675"/>
            <a:ext cx="596900" cy="596900"/>
          </a:xfrm>
          <a:prstGeom prst="ellipse">
            <a:avLst/>
          </a:prstGeom>
          <a:solidFill>
            <a:srgbClr val="FFFFCC">
              <a:alpha val="50000"/>
            </a:srgbClr>
          </a:solidFill>
          <a:ln w="12700">
            <a:solidFill>
              <a:srgbClr val="777777"/>
            </a:solidFill>
            <a:round/>
            <a:headEnd/>
            <a:tailEnd/>
          </a:ln>
          <a:effectLst/>
        </p:spPr>
        <p:txBody>
          <a:bodyPr wrap="none" anchor="ctr"/>
          <a:lstStyle/>
          <a:p>
            <a:endParaRPr lang="id-ID"/>
          </a:p>
        </p:txBody>
      </p:sp>
      <p:sp>
        <p:nvSpPr>
          <p:cNvPr id="31747" name="Oval 3"/>
          <p:cNvSpPr>
            <a:spLocks noChangeArrowheads="1"/>
          </p:cNvSpPr>
          <p:nvPr/>
        </p:nvSpPr>
        <p:spPr bwMode="auto">
          <a:xfrm>
            <a:off x="6543675" y="1971675"/>
            <a:ext cx="596900" cy="596900"/>
          </a:xfrm>
          <a:prstGeom prst="ellipse">
            <a:avLst/>
          </a:prstGeom>
          <a:solidFill>
            <a:schemeClr val="folHlink">
              <a:alpha val="50000"/>
            </a:schemeClr>
          </a:solidFill>
          <a:ln w="12700">
            <a:solidFill>
              <a:srgbClr val="777777"/>
            </a:solidFill>
            <a:round/>
            <a:headEnd/>
            <a:tailEnd/>
          </a:ln>
          <a:effectLst/>
        </p:spPr>
        <p:txBody>
          <a:bodyPr wrap="none" anchor="ctr"/>
          <a:lstStyle/>
          <a:p>
            <a:endParaRPr lang="id-ID"/>
          </a:p>
        </p:txBody>
      </p:sp>
      <p:pic>
        <p:nvPicPr>
          <p:cNvPr id="31748" name="Picture 4"/>
          <p:cNvPicPr>
            <a:picLocks noChangeArrowheads="1"/>
          </p:cNvPicPr>
          <p:nvPr/>
        </p:nvPicPr>
        <p:blipFill>
          <a:blip r:embed="rId3" cstate="print"/>
          <a:srcRect/>
          <a:stretch>
            <a:fillRect/>
          </a:stretch>
        </p:blipFill>
        <p:spPr bwMode="auto">
          <a:xfrm>
            <a:off x="990600" y="917575"/>
            <a:ext cx="6751638" cy="2676525"/>
          </a:xfrm>
          <a:prstGeom prst="rect">
            <a:avLst/>
          </a:prstGeom>
          <a:noFill/>
          <a:ln w="9525">
            <a:noFill/>
            <a:miter lim="800000"/>
            <a:headEnd/>
            <a:tailEnd/>
          </a:ln>
          <a:effectLst/>
        </p:spPr>
      </p:pic>
      <p:sp>
        <p:nvSpPr>
          <p:cNvPr id="31749" name="Rectangle 5"/>
          <p:cNvSpPr>
            <a:spLocks noChangeArrowheads="1"/>
          </p:cNvSpPr>
          <p:nvPr/>
        </p:nvSpPr>
        <p:spPr bwMode="auto">
          <a:xfrm>
            <a:off x="1736725" y="150813"/>
            <a:ext cx="5362575" cy="641350"/>
          </a:xfrm>
          <a:prstGeom prst="rect">
            <a:avLst/>
          </a:prstGeom>
          <a:noFill/>
          <a:ln w="9525">
            <a:noFill/>
            <a:miter lim="800000"/>
            <a:headEnd/>
            <a:tailEnd/>
          </a:ln>
          <a:effectLst/>
        </p:spPr>
        <p:txBody>
          <a:bodyPr wrap="none" lIns="92075" tIns="46038" rIns="92075" bIns="46038">
            <a:spAutoFit/>
          </a:bodyPr>
          <a:lstStyle/>
          <a:p>
            <a:r>
              <a:rPr lang="en-US" sz="3600">
                <a:solidFill>
                  <a:srgbClr val="009900"/>
                </a:solidFill>
                <a:effectLst>
                  <a:outerShdw blurRad="38100" dist="38100" dir="2700000" algn="tl">
                    <a:srgbClr val="C0C0C0"/>
                  </a:outerShdw>
                </a:effectLst>
              </a:rPr>
              <a:t>WATER AS A SOLVENT</a:t>
            </a:r>
          </a:p>
        </p:txBody>
      </p:sp>
      <p:sp>
        <p:nvSpPr>
          <p:cNvPr id="31750" name="Rectangle 6"/>
          <p:cNvSpPr>
            <a:spLocks noChangeArrowheads="1"/>
          </p:cNvSpPr>
          <p:nvPr/>
        </p:nvSpPr>
        <p:spPr bwMode="auto">
          <a:xfrm>
            <a:off x="669925" y="3306763"/>
            <a:ext cx="2109788" cy="396875"/>
          </a:xfrm>
          <a:prstGeom prst="rect">
            <a:avLst/>
          </a:prstGeom>
          <a:noFill/>
          <a:ln w="9525">
            <a:noFill/>
            <a:miter lim="800000"/>
            <a:headEnd/>
            <a:tailEnd/>
          </a:ln>
          <a:effectLst/>
        </p:spPr>
        <p:txBody>
          <a:bodyPr wrap="none" lIns="92075" tIns="46038" rIns="92075" bIns="46038">
            <a:spAutoFit/>
          </a:bodyPr>
          <a:lstStyle/>
          <a:p>
            <a:r>
              <a:rPr lang="en-US">
                <a:solidFill>
                  <a:srgbClr val="006633"/>
                </a:solidFill>
              </a:rPr>
              <a:t>polar OH bonds</a:t>
            </a:r>
          </a:p>
        </p:txBody>
      </p:sp>
      <p:sp>
        <p:nvSpPr>
          <p:cNvPr id="31751" name="Line 7"/>
          <p:cNvSpPr>
            <a:spLocks noChangeShapeType="1"/>
          </p:cNvSpPr>
          <p:nvPr/>
        </p:nvSpPr>
        <p:spPr bwMode="auto">
          <a:xfrm>
            <a:off x="3124200" y="1371600"/>
            <a:ext cx="0" cy="2514600"/>
          </a:xfrm>
          <a:prstGeom prst="line">
            <a:avLst/>
          </a:prstGeom>
          <a:noFill/>
          <a:ln w="12700">
            <a:solidFill>
              <a:schemeClr val="bg2"/>
            </a:solidFill>
            <a:round/>
            <a:headEnd type="none" w="sm" len="sm"/>
            <a:tailEnd type="none" w="sm" len="sm"/>
          </a:ln>
          <a:effectLst/>
        </p:spPr>
        <p:txBody>
          <a:bodyPr/>
          <a:lstStyle/>
          <a:p>
            <a:endParaRPr lang="id-ID"/>
          </a:p>
        </p:txBody>
      </p:sp>
      <p:sp>
        <p:nvSpPr>
          <p:cNvPr id="31752" name="Rectangle 8"/>
          <p:cNvSpPr>
            <a:spLocks noChangeArrowheads="1"/>
          </p:cNvSpPr>
          <p:nvPr/>
        </p:nvSpPr>
        <p:spPr bwMode="auto">
          <a:xfrm>
            <a:off x="669925" y="4678363"/>
            <a:ext cx="7900988" cy="1006475"/>
          </a:xfrm>
          <a:prstGeom prst="rect">
            <a:avLst/>
          </a:prstGeom>
          <a:noFill/>
          <a:ln w="9525">
            <a:noFill/>
            <a:miter lim="800000"/>
            <a:headEnd/>
            <a:tailEnd/>
          </a:ln>
          <a:effectLst/>
        </p:spPr>
        <p:txBody>
          <a:bodyPr wrap="none" lIns="92075" tIns="46038" rIns="92075" bIns="46038">
            <a:spAutoFit/>
          </a:bodyPr>
          <a:lstStyle/>
          <a:p>
            <a:r>
              <a:rPr lang="en-US"/>
              <a:t>Water is a polar molecule. </a:t>
            </a:r>
          </a:p>
          <a:p>
            <a:r>
              <a:rPr lang="en-US"/>
              <a:t>Negative on the oxygen end, and positive on the hydrogen end.</a:t>
            </a:r>
          </a:p>
          <a:p>
            <a:r>
              <a:rPr lang="en-US"/>
              <a:t>It can solvate both cations and anions.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581525" y="1012825"/>
            <a:ext cx="593725" cy="520700"/>
          </a:xfrm>
          <a:prstGeom prst="rect">
            <a:avLst/>
          </a:prstGeom>
          <a:solidFill>
            <a:srgbClr val="FFFFCC"/>
          </a:solidFill>
          <a:ln w="12700">
            <a:solidFill>
              <a:schemeClr val="tx1"/>
            </a:solidFill>
            <a:miter lim="800000"/>
            <a:headEnd/>
            <a:tailEnd/>
          </a:ln>
          <a:effectLst/>
        </p:spPr>
        <p:txBody>
          <a:bodyPr wrap="none" anchor="ctr"/>
          <a:lstStyle/>
          <a:p>
            <a:endParaRPr lang="id-ID"/>
          </a:p>
        </p:txBody>
      </p:sp>
      <p:sp>
        <p:nvSpPr>
          <p:cNvPr id="33795" name="Oval 3"/>
          <p:cNvSpPr>
            <a:spLocks noChangeArrowheads="1"/>
          </p:cNvSpPr>
          <p:nvPr/>
        </p:nvSpPr>
        <p:spPr bwMode="auto">
          <a:xfrm>
            <a:off x="5029200" y="2000250"/>
            <a:ext cx="2057400" cy="2209800"/>
          </a:xfrm>
          <a:prstGeom prst="ellipse">
            <a:avLst/>
          </a:prstGeom>
          <a:solidFill>
            <a:srgbClr val="EAEAEA">
              <a:alpha val="50000"/>
            </a:srgbClr>
          </a:solidFill>
          <a:ln w="9525">
            <a:noFill/>
            <a:round/>
            <a:headEnd/>
            <a:tailEnd/>
          </a:ln>
          <a:effectLst/>
        </p:spPr>
        <p:txBody>
          <a:bodyPr wrap="none" anchor="ctr"/>
          <a:lstStyle/>
          <a:p>
            <a:endParaRPr lang="id-ID"/>
          </a:p>
        </p:txBody>
      </p:sp>
      <p:sp>
        <p:nvSpPr>
          <p:cNvPr id="33796" name="Oval 4"/>
          <p:cNvSpPr>
            <a:spLocks noChangeArrowheads="1"/>
          </p:cNvSpPr>
          <p:nvPr/>
        </p:nvSpPr>
        <p:spPr bwMode="auto">
          <a:xfrm>
            <a:off x="533400" y="1600200"/>
            <a:ext cx="2895600" cy="2895600"/>
          </a:xfrm>
          <a:prstGeom prst="ellipse">
            <a:avLst/>
          </a:prstGeom>
          <a:solidFill>
            <a:srgbClr val="EAEAEA">
              <a:alpha val="50000"/>
            </a:srgbClr>
          </a:solidFill>
          <a:ln w="9525">
            <a:noFill/>
            <a:round/>
            <a:headEnd/>
            <a:tailEnd/>
          </a:ln>
          <a:effectLst/>
        </p:spPr>
        <p:txBody>
          <a:bodyPr wrap="none" anchor="ctr"/>
          <a:lstStyle/>
          <a:p>
            <a:endParaRPr lang="id-ID"/>
          </a:p>
        </p:txBody>
      </p:sp>
      <p:sp>
        <p:nvSpPr>
          <p:cNvPr id="33797" name="Oval 5"/>
          <p:cNvSpPr>
            <a:spLocks noChangeArrowheads="1"/>
          </p:cNvSpPr>
          <p:nvPr/>
        </p:nvSpPr>
        <p:spPr bwMode="auto">
          <a:xfrm>
            <a:off x="1682750" y="2673350"/>
            <a:ext cx="520700" cy="520700"/>
          </a:xfrm>
          <a:prstGeom prst="ellipse">
            <a:avLst/>
          </a:prstGeom>
          <a:solidFill>
            <a:schemeClr val="accent1"/>
          </a:solidFill>
          <a:ln w="12700">
            <a:solidFill>
              <a:schemeClr val="tx1"/>
            </a:solidFill>
            <a:round/>
            <a:headEnd/>
            <a:tailEnd/>
          </a:ln>
          <a:effectLst/>
        </p:spPr>
        <p:txBody>
          <a:bodyPr wrap="none" anchor="ctr"/>
          <a:lstStyle/>
          <a:p>
            <a:endParaRPr lang="id-ID"/>
          </a:p>
        </p:txBody>
      </p:sp>
      <p:sp>
        <p:nvSpPr>
          <p:cNvPr id="33798" name="Oval 6"/>
          <p:cNvSpPr>
            <a:spLocks noChangeArrowheads="1"/>
          </p:cNvSpPr>
          <p:nvPr/>
        </p:nvSpPr>
        <p:spPr bwMode="auto">
          <a:xfrm>
            <a:off x="5588000" y="2578100"/>
            <a:ext cx="977900" cy="977900"/>
          </a:xfrm>
          <a:prstGeom prst="ellipse">
            <a:avLst/>
          </a:prstGeom>
          <a:solidFill>
            <a:srgbClr val="66FF99">
              <a:alpha val="50000"/>
            </a:srgbClr>
          </a:solidFill>
          <a:ln w="12700">
            <a:solidFill>
              <a:schemeClr val="tx1"/>
            </a:solidFill>
            <a:round/>
            <a:headEnd/>
            <a:tailEnd/>
          </a:ln>
          <a:effectLst/>
        </p:spPr>
        <p:txBody>
          <a:bodyPr wrap="none" anchor="ctr"/>
          <a:lstStyle/>
          <a:p>
            <a:endParaRPr lang="id-ID"/>
          </a:p>
        </p:txBody>
      </p:sp>
      <p:sp>
        <p:nvSpPr>
          <p:cNvPr id="33799" name="Rectangle 7"/>
          <p:cNvSpPr>
            <a:spLocks noChangeArrowheads="1"/>
          </p:cNvSpPr>
          <p:nvPr/>
        </p:nvSpPr>
        <p:spPr bwMode="auto">
          <a:xfrm>
            <a:off x="60325" y="212725"/>
            <a:ext cx="9056688" cy="457200"/>
          </a:xfrm>
          <a:prstGeom prst="rect">
            <a:avLst/>
          </a:prstGeom>
          <a:noFill/>
          <a:ln w="9525">
            <a:noFill/>
            <a:miter lim="800000"/>
            <a:headEnd/>
            <a:tailEnd/>
          </a:ln>
          <a:effectLst/>
        </p:spPr>
        <p:txBody>
          <a:bodyPr wrap="none" lIns="92075" tIns="46038" rIns="92075" bIns="46038">
            <a:spAutoFit/>
          </a:bodyPr>
          <a:lstStyle/>
          <a:p>
            <a:r>
              <a:rPr lang="en-US" sz="2400">
                <a:solidFill>
                  <a:schemeClr val="accent2"/>
                </a:solidFill>
                <a:effectLst>
                  <a:outerShdw blurRad="38100" dist="38100" dir="2700000" algn="tl">
                    <a:srgbClr val="C0C0C0"/>
                  </a:outerShdw>
                </a:effectLst>
              </a:rPr>
              <a:t>SMALL IONS SOLVATE MORE HEAVILY THAN LARGE ONES</a:t>
            </a:r>
          </a:p>
        </p:txBody>
      </p:sp>
      <p:sp>
        <p:nvSpPr>
          <p:cNvPr id="33800" name="Line 8"/>
          <p:cNvSpPr>
            <a:spLocks noChangeShapeType="1"/>
          </p:cNvSpPr>
          <p:nvPr/>
        </p:nvSpPr>
        <p:spPr bwMode="auto">
          <a:xfrm>
            <a:off x="3276600" y="3733800"/>
            <a:ext cx="457200" cy="152400"/>
          </a:xfrm>
          <a:prstGeom prst="line">
            <a:avLst/>
          </a:prstGeom>
          <a:noFill/>
          <a:ln w="12700">
            <a:solidFill>
              <a:schemeClr val="tx1"/>
            </a:solidFill>
            <a:round/>
            <a:headEnd type="stealth" w="med" len="lg"/>
            <a:tailEnd type="none" w="sm" len="sm"/>
          </a:ln>
          <a:effectLst/>
        </p:spPr>
        <p:txBody>
          <a:bodyPr/>
          <a:lstStyle/>
          <a:p>
            <a:endParaRPr lang="id-ID"/>
          </a:p>
        </p:txBody>
      </p:sp>
      <p:sp>
        <p:nvSpPr>
          <p:cNvPr id="33801" name="Rectangle 9"/>
          <p:cNvSpPr>
            <a:spLocks noChangeArrowheads="1"/>
          </p:cNvSpPr>
          <p:nvPr/>
        </p:nvSpPr>
        <p:spPr bwMode="auto">
          <a:xfrm>
            <a:off x="3660775" y="3763963"/>
            <a:ext cx="1076325" cy="701675"/>
          </a:xfrm>
          <a:prstGeom prst="rect">
            <a:avLst/>
          </a:prstGeom>
          <a:noFill/>
          <a:ln w="9525">
            <a:noFill/>
            <a:miter lim="800000"/>
            <a:headEnd/>
            <a:tailEnd/>
          </a:ln>
          <a:effectLst/>
        </p:spPr>
        <p:txBody>
          <a:bodyPr wrap="none" lIns="92075" tIns="46038" rIns="92075" bIns="46038">
            <a:spAutoFit/>
          </a:bodyPr>
          <a:lstStyle/>
          <a:p>
            <a:r>
              <a:rPr lang="en-US">
                <a:solidFill>
                  <a:schemeClr val="accent2"/>
                </a:solidFill>
              </a:rPr>
              <a:t>solvent</a:t>
            </a:r>
          </a:p>
          <a:p>
            <a:r>
              <a:rPr lang="en-US">
                <a:solidFill>
                  <a:schemeClr val="accent2"/>
                </a:solidFill>
              </a:rPr>
              <a:t>shell</a:t>
            </a:r>
          </a:p>
        </p:txBody>
      </p:sp>
      <p:sp>
        <p:nvSpPr>
          <p:cNvPr id="33802" name="Line 10"/>
          <p:cNvSpPr>
            <a:spLocks noChangeShapeType="1"/>
          </p:cNvSpPr>
          <p:nvPr/>
        </p:nvSpPr>
        <p:spPr bwMode="auto">
          <a:xfrm flipV="1">
            <a:off x="4724400" y="3581400"/>
            <a:ext cx="381000" cy="304800"/>
          </a:xfrm>
          <a:prstGeom prst="line">
            <a:avLst/>
          </a:prstGeom>
          <a:noFill/>
          <a:ln w="12700">
            <a:solidFill>
              <a:schemeClr val="tx1"/>
            </a:solidFill>
            <a:round/>
            <a:headEnd type="none" w="sm" len="sm"/>
            <a:tailEnd type="stealth" w="med" len="lg"/>
          </a:ln>
          <a:effectLst/>
        </p:spPr>
        <p:txBody>
          <a:bodyPr/>
          <a:lstStyle/>
          <a:p>
            <a:endParaRPr lang="id-ID"/>
          </a:p>
        </p:txBody>
      </p:sp>
      <p:sp>
        <p:nvSpPr>
          <p:cNvPr id="33803" name="Rectangle 11"/>
          <p:cNvSpPr>
            <a:spLocks noChangeArrowheads="1"/>
          </p:cNvSpPr>
          <p:nvPr/>
        </p:nvSpPr>
        <p:spPr bwMode="auto">
          <a:xfrm>
            <a:off x="1755775" y="2460625"/>
            <a:ext cx="412750" cy="914400"/>
          </a:xfrm>
          <a:prstGeom prst="rect">
            <a:avLst/>
          </a:prstGeom>
          <a:noFill/>
          <a:ln w="9525">
            <a:noFill/>
            <a:miter lim="800000"/>
            <a:headEnd/>
            <a:tailEnd/>
          </a:ln>
          <a:effectLst/>
        </p:spPr>
        <p:txBody>
          <a:bodyPr wrap="none" lIns="92075" tIns="46038" rIns="92075" bIns="46038">
            <a:spAutoFit/>
          </a:bodyPr>
          <a:lstStyle/>
          <a:p>
            <a:r>
              <a:rPr lang="en-US" sz="5400"/>
              <a:t>-</a:t>
            </a:r>
          </a:p>
        </p:txBody>
      </p:sp>
      <p:sp>
        <p:nvSpPr>
          <p:cNvPr id="33804" name="Rectangle 12"/>
          <p:cNvSpPr>
            <a:spLocks noChangeArrowheads="1"/>
          </p:cNvSpPr>
          <p:nvPr/>
        </p:nvSpPr>
        <p:spPr bwMode="auto">
          <a:xfrm>
            <a:off x="5870575" y="2613025"/>
            <a:ext cx="412750" cy="914400"/>
          </a:xfrm>
          <a:prstGeom prst="rect">
            <a:avLst/>
          </a:prstGeom>
          <a:noFill/>
          <a:ln w="9525">
            <a:noFill/>
            <a:miter lim="800000"/>
            <a:headEnd/>
            <a:tailEnd/>
          </a:ln>
          <a:effectLst/>
        </p:spPr>
        <p:txBody>
          <a:bodyPr wrap="none" lIns="92075" tIns="46038" rIns="92075" bIns="46038">
            <a:spAutoFit/>
          </a:bodyPr>
          <a:lstStyle/>
          <a:p>
            <a:r>
              <a:rPr lang="en-US" sz="5400">
                <a:solidFill>
                  <a:srgbClr val="5F5F5F"/>
                </a:solidFill>
              </a:rPr>
              <a:t>-</a:t>
            </a:r>
          </a:p>
        </p:txBody>
      </p:sp>
      <p:sp>
        <p:nvSpPr>
          <p:cNvPr id="33805" name="Rectangle 13"/>
          <p:cNvSpPr>
            <a:spLocks noChangeArrowheads="1"/>
          </p:cNvSpPr>
          <p:nvPr/>
        </p:nvSpPr>
        <p:spPr bwMode="auto">
          <a:xfrm>
            <a:off x="7375525" y="2263775"/>
            <a:ext cx="1616075" cy="2536825"/>
          </a:xfrm>
          <a:prstGeom prst="rect">
            <a:avLst/>
          </a:prstGeom>
          <a:noFill/>
          <a:ln w="9525">
            <a:noFill/>
            <a:miter lim="800000"/>
            <a:headEnd/>
            <a:tailEnd/>
          </a:ln>
          <a:effectLst/>
        </p:spPr>
        <p:txBody>
          <a:bodyPr wrap="none" lIns="92075" tIns="46038" rIns="92075" bIns="46038">
            <a:spAutoFit/>
          </a:bodyPr>
          <a:lstStyle/>
          <a:p>
            <a:r>
              <a:rPr lang="en-US" sz="1600"/>
              <a:t>...smaller</a:t>
            </a:r>
          </a:p>
          <a:p>
            <a:r>
              <a:rPr lang="en-US" sz="1600"/>
              <a:t>    solvent shell</a:t>
            </a:r>
          </a:p>
          <a:p>
            <a:endParaRPr lang="en-US" sz="1600"/>
          </a:p>
          <a:p>
            <a:endParaRPr lang="en-US" sz="1600"/>
          </a:p>
          <a:p>
            <a:r>
              <a:rPr lang="en-US" sz="1600"/>
              <a:t>...escapes</a:t>
            </a:r>
          </a:p>
          <a:p>
            <a:r>
              <a:rPr lang="en-US" sz="1600"/>
              <a:t>    easily</a:t>
            </a:r>
          </a:p>
          <a:p>
            <a:endParaRPr lang="en-US" sz="1600"/>
          </a:p>
          <a:p>
            <a:r>
              <a:rPr lang="en-US" sz="1600"/>
              <a:t>…more</a:t>
            </a:r>
          </a:p>
          <a:p>
            <a:r>
              <a:rPr lang="en-US" sz="1600"/>
              <a:t>    potential </a:t>
            </a:r>
          </a:p>
          <a:p>
            <a:r>
              <a:rPr lang="en-US" sz="1600"/>
              <a:t>    energy</a:t>
            </a:r>
          </a:p>
        </p:txBody>
      </p:sp>
      <p:sp>
        <p:nvSpPr>
          <p:cNvPr id="33806" name="Line 14"/>
          <p:cNvSpPr>
            <a:spLocks noChangeShapeType="1"/>
          </p:cNvSpPr>
          <p:nvPr/>
        </p:nvSpPr>
        <p:spPr bwMode="auto">
          <a:xfrm>
            <a:off x="6705600" y="3048000"/>
            <a:ext cx="914400" cy="0"/>
          </a:xfrm>
          <a:prstGeom prst="line">
            <a:avLst/>
          </a:prstGeom>
          <a:noFill/>
          <a:ln w="50800">
            <a:solidFill>
              <a:schemeClr val="accent2"/>
            </a:solidFill>
            <a:round/>
            <a:headEnd type="none" w="sm" len="sm"/>
            <a:tailEnd type="stealth" w="med" len="lg"/>
          </a:ln>
          <a:effectLst/>
        </p:spPr>
        <p:txBody>
          <a:bodyPr/>
          <a:lstStyle/>
          <a:p>
            <a:endParaRPr lang="id-ID"/>
          </a:p>
        </p:txBody>
      </p:sp>
      <p:sp>
        <p:nvSpPr>
          <p:cNvPr id="33807" name="Rectangle 15"/>
          <p:cNvSpPr>
            <a:spLocks noChangeArrowheads="1"/>
          </p:cNvSpPr>
          <p:nvPr/>
        </p:nvSpPr>
        <p:spPr bwMode="auto">
          <a:xfrm>
            <a:off x="6918325" y="1325563"/>
            <a:ext cx="2046288" cy="701675"/>
          </a:xfrm>
          <a:prstGeom prst="rect">
            <a:avLst/>
          </a:prstGeom>
          <a:noFill/>
          <a:ln w="9525">
            <a:noFill/>
            <a:miter lim="800000"/>
            <a:headEnd/>
            <a:tailEnd/>
          </a:ln>
          <a:effectLst/>
        </p:spPr>
        <p:txBody>
          <a:bodyPr wrap="none" lIns="92075" tIns="46038" rIns="92075" bIns="46038">
            <a:spAutoFit/>
          </a:bodyPr>
          <a:lstStyle/>
          <a:p>
            <a:r>
              <a:rPr lang="en-US">
                <a:solidFill>
                  <a:srgbClr val="FF3300"/>
                </a:solidFill>
              </a:rPr>
              <a:t>BETTER</a:t>
            </a:r>
          </a:p>
          <a:p>
            <a:r>
              <a:rPr lang="en-US">
                <a:solidFill>
                  <a:srgbClr val="FF3300"/>
                </a:solidFill>
              </a:rPr>
              <a:t>NUCLEOPHILE</a:t>
            </a:r>
          </a:p>
        </p:txBody>
      </p:sp>
      <p:sp>
        <p:nvSpPr>
          <p:cNvPr id="33808" name="Rectangle 16"/>
          <p:cNvSpPr>
            <a:spLocks noChangeArrowheads="1"/>
          </p:cNvSpPr>
          <p:nvPr/>
        </p:nvSpPr>
        <p:spPr bwMode="auto">
          <a:xfrm>
            <a:off x="4632325" y="1096963"/>
            <a:ext cx="346075" cy="396875"/>
          </a:xfrm>
          <a:prstGeom prst="rect">
            <a:avLst/>
          </a:prstGeom>
          <a:noFill/>
          <a:ln w="9525">
            <a:noFill/>
            <a:miter lim="800000"/>
            <a:headEnd/>
            <a:tailEnd/>
          </a:ln>
          <a:effectLst/>
        </p:spPr>
        <p:txBody>
          <a:bodyPr wrap="none" lIns="92075" tIns="46038" rIns="92075" bIns="46038">
            <a:spAutoFit/>
          </a:bodyPr>
          <a:lstStyle/>
          <a:p>
            <a:r>
              <a:rPr lang="en-US"/>
              <a:t> </a:t>
            </a:r>
            <a:r>
              <a:rPr lang="en-US" b="1">
                <a:latin typeface="Times New Roman" pitchFamily="18" charset="0"/>
              </a:rPr>
              <a:t>I</a:t>
            </a:r>
          </a:p>
        </p:txBody>
      </p:sp>
      <p:sp>
        <p:nvSpPr>
          <p:cNvPr id="33809" name="Rectangle 17"/>
          <p:cNvSpPr>
            <a:spLocks noChangeArrowheads="1"/>
          </p:cNvSpPr>
          <p:nvPr/>
        </p:nvSpPr>
        <p:spPr bwMode="auto">
          <a:xfrm>
            <a:off x="463550" y="996950"/>
            <a:ext cx="673100" cy="520700"/>
          </a:xfrm>
          <a:prstGeom prst="rect">
            <a:avLst/>
          </a:prstGeom>
          <a:solidFill>
            <a:schemeClr val="hlink"/>
          </a:solidFill>
          <a:ln w="12700">
            <a:solidFill>
              <a:schemeClr val="tx1"/>
            </a:solidFill>
            <a:miter lim="800000"/>
            <a:headEnd/>
            <a:tailEnd/>
          </a:ln>
          <a:effectLst/>
        </p:spPr>
        <p:txBody>
          <a:bodyPr wrap="none" anchor="ctr"/>
          <a:lstStyle/>
          <a:p>
            <a:endParaRPr lang="id-ID"/>
          </a:p>
        </p:txBody>
      </p:sp>
      <p:sp>
        <p:nvSpPr>
          <p:cNvPr id="33810" name="Rectangle 18"/>
          <p:cNvSpPr>
            <a:spLocks noChangeArrowheads="1"/>
          </p:cNvSpPr>
          <p:nvPr/>
        </p:nvSpPr>
        <p:spPr bwMode="auto">
          <a:xfrm>
            <a:off x="593725" y="1096963"/>
            <a:ext cx="338138" cy="396875"/>
          </a:xfrm>
          <a:prstGeom prst="rect">
            <a:avLst/>
          </a:prstGeom>
          <a:noFill/>
          <a:ln w="9525">
            <a:noFill/>
            <a:miter lim="800000"/>
            <a:headEnd/>
            <a:tailEnd/>
          </a:ln>
          <a:effectLst/>
        </p:spPr>
        <p:txBody>
          <a:bodyPr wrap="none" lIns="92075" tIns="46038" rIns="92075" bIns="46038">
            <a:spAutoFit/>
          </a:bodyPr>
          <a:lstStyle/>
          <a:p>
            <a:r>
              <a:rPr lang="en-US"/>
              <a:t>F</a:t>
            </a:r>
          </a:p>
        </p:txBody>
      </p:sp>
      <p:sp>
        <p:nvSpPr>
          <p:cNvPr id="33811" name="Rectangle 19"/>
          <p:cNvSpPr>
            <a:spLocks noChangeArrowheads="1"/>
          </p:cNvSpPr>
          <p:nvPr/>
        </p:nvSpPr>
        <p:spPr bwMode="auto">
          <a:xfrm>
            <a:off x="803275" y="852488"/>
            <a:ext cx="303213" cy="519112"/>
          </a:xfrm>
          <a:prstGeom prst="rect">
            <a:avLst/>
          </a:prstGeom>
          <a:noFill/>
          <a:ln w="9525">
            <a:noFill/>
            <a:miter lim="800000"/>
            <a:headEnd/>
            <a:tailEnd/>
          </a:ln>
          <a:effectLst/>
        </p:spPr>
        <p:txBody>
          <a:bodyPr wrap="none" lIns="92075" tIns="46038" rIns="92075" bIns="46038">
            <a:spAutoFit/>
          </a:bodyPr>
          <a:lstStyle/>
          <a:p>
            <a:r>
              <a:rPr lang="en-US" sz="2800"/>
              <a:t>-</a:t>
            </a:r>
          </a:p>
        </p:txBody>
      </p:sp>
      <p:sp>
        <p:nvSpPr>
          <p:cNvPr id="33812" name="Rectangle 20"/>
          <p:cNvSpPr>
            <a:spLocks noChangeArrowheads="1"/>
          </p:cNvSpPr>
          <p:nvPr/>
        </p:nvSpPr>
        <p:spPr bwMode="auto">
          <a:xfrm>
            <a:off x="4822825" y="852488"/>
            <a:ext cx="303213" cy="519112"/>
          </a:xfrm>
          <a:prstGeom prst="rect">
            <a:avLst/>
          </a:prstGeom>
          <a:noFill/>
          <a:ln w="9525">
            <a:noFill/>
            <a:miter lim="800000"/>
            <a:headEnd/>
            <a:tailEnd/>
          </a:ln>
          <a:effectLst/>
        </p:spPr>
        <p:txBody>
          <a:bodyPr wrap="none" lIns="92075" tIns="46038" rIns="92075" bIns="46038">
            <a:spAutoFit/>
          </a:bodyPr>
          <a:lstStyle/>
          <a:p>
            <a:r>
              <a:rPr lang="en-US" sz="2800"/>
              <a:t>-</a:t>
            </a:r>
          </a:p>
        </p:txBody>
      </p:sp>
      <p:sp>
        <p:nvSpPr>
          <p:cNvPr id="33813" name="Rectangle 21"/>
          <p:cNvSpPr>
            <a:spLocks noChangeArrowheads="1"/>
          </p:cNvSpPr>
          <p:nvPr/>
        </p:nvSpPr>
        <p:spPr bwMode="auto">
          <a:xfrm>
            <a:off x="746125" y="4722813"/>
            <a:ext cx="2614613" cy="336550"/>
          </a:xfrm>
          <a:prstGeom prst="rect">
            <a:avLst/>
          </a:prstGeom>
          <a:noFill/>
          <a:ln w="9525">
            <a:noFill/>
            <a:miter lim="800000"/>
            <a:headEnd/>
            <a:tailEnd/>
          </a:ln>
          <a:effectLst/>
        </p:spPr>
        <p:txBody>
          <a:bodyPr wrap="none" lIns="92075" tIns="46038" rIns="92075" bIns="46038">
            <a:spAutoFit/>
          </a:bodyPr>
          <a:lstStyle/>
          <a:p>
            <a:r>
              <a:rPr lang="en-US" sz="1600"/>
              <a:t>“Effective size” is larger.</a:t>
            </a:r>
          </a:p>
        </p:txBody>
      </p:sp>
      <p:sp>
        <p:nvSpPr>
          <p:cNvPr id="33814" name="Rectangle 22"/>
          <p:cNvSpPr>
            <a:spLocks noChangeArrowheads="1"/>
          </p:cNvSpPr>
          <p:nvPr/>
        </p:nvSpPr>
        <p:spPr bwMode="auto">
          <a:xfrm>
            <a:off x="1660525" y="2116138"/>
            <a:ext cx="387350"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H</a:t>
            </a:r>
          </a:p>
        </p:txBody>
      </p:sp>
      <p:sp>
        <p:nvSpPr>
          <p:cNvPr id="33815" name="Rectangle 23"/>
          <p:cNvSpPr>
            <a:spLocks noChangeArrowheads="1"/>
          </p:cNvSpPr>
          <p:nvPr/>
        </p:nvSpPr>
        <p:spPr bwMode="auto">
          <a:xfrm>
            <a:off x="2087563" y="2116138"/>
            <a:ext cx="395287"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O</a:t>
            </a:r>
          </a:p>
        </p:txBody>
      </p:sp>
      <p:sp>
        <p:nvSpPr>
          <p:cNvPr id="33816" name="Rectangle 24"/>
          <p:cNvSpPr>
            <a:spLocks noChangeArrowheads="1"/>
          </p:cNvSpPr>
          <p:nvPr/>
        </p:nvSpPr>
        <p:spPr bwMode="auto">
          <a:xfrm>
            <a:off x="2311400" y="2493963"/>
            <a:ext cx="387350"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H</a:t>
            </a:r>
          </a:p>
        </p:txBody>
      </p:sp>
      <p:sp>
        <p:nvSpPr>
          <p:cNvPr id="33817" name="Line 25"/>
          <p:cNvSpPr>
            <a:spLocks noChangeShapeType="1"/>
          </p:cNvSpPr>
          <p:nvPr/>
        </p:nvSpPr>
        <p:spPr bwMode="auto">
          <a:xfrm>
            <a:off x="1968500" y="2301875"/>
            <a:ext cx="193675" cy="0"/>
          </a:xfrm>
          <a:prstGeom prst="line">
            <a:avLst/>
          </a:prstGeom>
          <a:noFill/>
          <a:ln w="25400">
            <a:solidFill>
              <a:srgbClr val="000000"/>
            </a:solidFill>
            <a:round/>
            <a:headEnd type="none" w="sm" len="sm"/>
            <a:tailEnd type="none" w="sm" len="sm"/>
          </a:ln>
          <a:effectLst/>
        </p:spPr>
        <p:txBody>
          <a:bodyPr/>
          <a:lstStyle/>
          <a:p>
            <a:endParaRPr lang="id-ID"/>
          </a:p>
        </p:txBody>
      </p:sp>
      <p:sp>
        <p:nvSpPr>
          <p:cNvPr id="33818" name="Line 26"/>
          <p:cNvSpPr>
            <a:spLocks noChangeShapeType="1"/>
          </p:cNvSpPr>
          <p:nvPr/>
        </p:nvSpPr>
        <p:spPr bwMode="auto">
          <a:xfrm>
            <a:off x="2355850" y="2435225"/>
            <a:ext cx="73025" cy="128588"/>
          </a:xfrm>
          <a:prstGeom prst="line">
            <a:avLst/>
          </a:prstGeom>
          <a:noFill/>
          <a:ln w="25400">
            <a:solidFill>
              <a:srgbClr val="000000"/>
            </a:solidFill>
            <a:round/>
            <a:headEnd type="none" w="sm" len="sm"/>
            <a:tailEnd type="none" w="sm" len="sm"/>
          </a:ln>
          <a:effectLst/>
        </p:spPr>
        <p:txBody>
          <a:bodyPr/>
          <a:lstStyle/>
          <a:p>
            <a:endParaRPr lang="id-ID"/>
          </a:p>
        </p:txBody>
      </p:sp>
      <p:sp>
        <p:nvSpPr>
          <p:cNvPr id="33819" name="Freeform 27"/>
          <p:cNvSpPr>
            <a:spLocks/>
          </p:cNvSpPr>
          <p:nvPr/>
        </p:nvSpPr>
        <p:spPr bwMode="auto">
          <a:xfrm>
            <a:off x="2266950" y="2125663"/>
            <a:ext cx="26988" cy="26987"/>
          </a:xfrm>
          <a:custGeom>
            <a:avLst/>
            <a:gdLst/>
            <a:ahLst/>
            <a:cxnLst>
              <a:cxn ang="0">
                <a:pos x="0" y="8"/>
              </a:cxn>
              <a:cxn ang="0">
                <a:pos x="0" y="8"/>
              </a:cxn>
              <a:cxn ang="0">
                <a:pos x="0" y="9"/>
              </a:cxn>
              <a:cxn ang="0">
                <a:pos x="0" y="10"/>
              </a:cxn>
              <a:cxn ang="0">
                <a:pos x="1" y="10"/>
              </a:cxn>
              <a:cxn ang="0">
                <a:pos x="1" y="12"/>
              </a:cxn>
              <a:cxn ang="0">
                <a:pos x="1" y="13"/>
              </a:cxn>
              <a:cxn ang="0">
                <a:pos x="2" y="13"/>
              </a:cxn>
              <a:cxn ang="0">
                <a:pos x="2" y="14"/>
              </a:cxn>
              <a:cxn ang="0">
                <a:pos x="3" y="14"/>
              </a:cxn>
              <a:cxn ang="0">
                <a:pos x="3" y="15"/>
              </a:cxn>
              <a:cxn ang="0">
                <a:pos x="4" y="15"/>
              </a:cxn>
              <a:cxn ang="0">
                <a:pos x="5" y="16"/>
              </a:cxn>
              <a:cxn ang="0">
                <a:pos x="6" y="16"/>
              </a:cxn>
              <a:cxn ang="0">
                <a:pos x="8" y="16"/>
              </a:cxn>
              <a:cxn ang="0">
                <a:pos x="9" y="16"/>
              </a:cxn>
              <a:cxn ang="0">
                <a:pos x="10" y="16"/>
              </a:cxn>
              <a:cxn ang="0">
                <a:pos x="11" y="16"/>
              </a:cxn>
              <a:cxn ang="0">
                <a:pos x="12" y="16"/>
              </a:cxn>
              <a:cxn ang="0">
                <a:pos x="12" y="15"/>
              </a:cxn>
              <a:cxn ang="0">
                <a:pos x="13" y="15"/>
              </a:cxn>
              <a:cxn ang="0">
                <a:pos x="14" y="15"/>
              </a:cxn>
              <a:cxn ang="0">
                <a:pos x="14" y="14"/>
              </a:cxn>
              <a:cxn ang="0">
                <a:pos x="15" y="14"/>
              </a:cxn>
              <a:cxn ang="0">
                <a:pos x="15" y="13"/>
              </a:cxn>
              <a:cxn ang="0">
                <a:pos x="15" y="12"/>
              </a:cxn>
              <a:cxn ang="0">
                <a:pos x="16" y="12"/>
              </a:cxn>
              <a:cxn ang="0">
                <a:pos x="16" y="10"/>
              </a:cxn>
              <a:cxn ang="0">
                <a:pos x="16" y="9"/>
              </a:cxn>
              <a:cxn ang="0">
                <a:pos x="16" y="8"/>
              </a:cxn>
              <a:cxn ang="0">
                <a:pos x="16" y="7"/>
              </a:cxn>
              <a:cxn ang="0">
                <a:pos x="16" y="6"/>
              </a:cxn>
              <a:cxn ang="0">
                <a:pos x="16" y="5"/>
              </a:cxn>
              <a:cxn ang="0">
                <a:pos x="16" y="4"/>
              </a:cxn>
              <a:cxn ang="0">
                <a:pos x="15" y="4"/>
              </a:cxn>
              <a:cxn ang="0">
                <a:pos x="15" y="3"/>
              </a:cxn>
              <a:cxn ang="0">
                <a:pos x="14" y="3"/>
              </a:cxn>
              <a:cxn ang="0">
                <a:pos x="14" y="2"/>
              </a:cxn>
              <a:cxn ang="0">
                <a:pos x="13" y="2"/>
              </a:cxn>
              <a:cxn ang="0">
                <a:pos x="13" y="1"/>
              </a:cxn>
              <a:cxn ang="0">
                <a:pos x="12" y="1"/>
              </a:cxn>
              <a:cxn ang="0">
                <a:pos x="11" y="1"/>
              </a:cxn>
              <a:cxn ang="0">
                <a:pos x="10" y="1"/>
              </a:cxn>
              <a:cxn ang="0">
                <a:pos x="10" y="0"/>
              </a:cxn>
              <a:cxn ang="0">
                <a:pos x="9" y="0"/>
              </a:cxn>
              <a:cxn ang="0">
                <a:pos x="8" y="0"/>
              </a:cxn>
              <a:cxn ang="0">
                <a:pos x="6" y="1"/>
              </a:cxn>
              <a:cxn ang="0">
                <a:pos x="5" y="1"/>
              </a:cxn>
              <a:cxn ang="0">
                <a:pos x="4" y="1"/>
              </a:cxn>
              <a:cxn ang="0">
                <a:pos x="3" y="2"/>
              </a:cxn>
              <a:cxn ang="0">
                <a:pos x="2" y="2"/>
              </a:cxn>
              <a:cxn ang="0">
                <a:pos x="2" y="3"/>
              </a:cxn>
              <a:cxn ang="0">
                <a:pos x="1" y="4"/>
              </a:cxn>
              <a:cxn ang="0">
                <a:pos x="1" y="5"/>
              </a:cxn>
              <a:cxn ang="0">
                <a:pos x="0" y="6"/>
              </a:cxn>
              <a:cxn ang="0">
                <a:pos x="0" y="7"/>
              </a:cxn>
              <a:cxn ang="0">
                <a:pos x="0" y="8"/>
              </a:cxn>
            </a:cxnLst>
            <a:rect l="0" t="0" r="r" b="b"/>
            <a:pathLst>
              <a:path w="17" h="17">
                <a:moveTo>
                  <a:pt x="0" y="8"/>
                </a:moveTo>
                <a:lnTo>
                  <a:pt x="0" y="8"/>
                </a:lnTo>
                <a:lnTo>
                  <a:pt x="0" y="9"/>
                </a:lnTo>
                <a:lnTo>
                  <a:pt x="0" y="10"/>
                </a:lnTo>
                <a:lnTo>
                  <a:pt x="1" y="10"/>
                </a:lnTo>
                <a:lnTo>
                  <a:pt x="1" y="12"/>
                </a:lnTo>
                <a:lnTo>
                  <a:pt x="1" y="13"/>
                </a:lnTo>
                <a:lnTo>
                  <a:pt x="2" y="13"/>
                </a:lnTo>
                <a:lnTo>
                  <a:pt x="2" y="14"/>
                </a:lnTo>
                <a:lnTo>
                  <a:pt x="3" y="14"/>
                </a:lnTo>
                <a:lnTo>
                  <a:pt x="3" y="15"/>
                </a:lnTo>
                <a:lnTo>
                  <a:pt x="4" y="15"/>
                </a:lnTo>
                <a:lnTo>
                  <a:pt x="5" y="16"/>
                </a:lnTo>
                <a:lnTo>
                  <a:pt x="6" y="16"/>
                </a:lnTo>
                <a:lnTo>
                  <a:pt x="8" y="16"/>
                </a:lnTo>
                <a:lnTo>
                  <a:pt x="9" y="16"/>
                </a:lnTo>
                <a:lnTo>
                  <a:pt x="10" y="16"/>
                </a:lnTo>
                <a:lnTo>
                  <a:pt x="11" y="16"/>
                </a:lnTo>
                <a:lnTo>
                  <a:pt x="12" y="16"/>
                </a:lnTo>
                <a:lnTo>
                  <a:pt x="12" y="15"/>
                </a:lnTo>
                <a:lnTo>
                  <a:pt x="13" y="15"/>
                </a:lnTo>
                <a:lnTo>
                  <a:pt x="14" y="15"/>
                </a:lnTo>
                <a:lnTo>
                  <a:pt x="14" y="14"/>
                </a:lnTo>
                <a:lnTo>
                  <a:pt x="15" y="14"/>
                </a:lnTo>
                <a:lnTo>
                  <a:pt x="15" y="13"/>
                </a:lnTo>
                <a:lnTo>
                  <a:pt x="15" y="12"/>
                </a:lnTo>
                <a:lnTo>
                  <a:pt x="16" y="12"/>
                </a:lnTo>
                <a:lnTo>
                  <a:pt x="16" y="10"/>
                </a:lnTo>
                <a:lnTo>
                  <a:pt x="16" y="9"/>
                </a:lnTo>
                <a:lnTo>
                  <a:pt x="16" y="8"/>
                </a:lnTo>
                <a:lnTo>
                  <a:pt x="16" y="7"/>
                </a:lnTo>
                <a:lnTo>
                  <a:pt x="16" y="6"/>
                </a:lnTo>
                <a:lnTo>
                  <a:pt x="16" y="5"/>
                </a:lnTo>
                <a:lnTo>
                  <a:pt x="16" y="4"/>
                </a:lnTo>
                <a:lnTo>
                  <a:pt x="15" y="4"/>
                </a:lnTo>
                <a:lnTo>
                  <a:pt x="15" y="3"/>
                </a:lnTo>
                <a:lnTo>
                  <a:pt x="14" y="3"/>
                </a:lnTo>
                <a:lnTo>
                  <a:pt x="14" y="2"/>
                </a:lnTo>
                <a:lnTo>
                  <a:pt x="13" y="2"/>
                </a:lnTo>
                <a:lnTo>
                  <a:pt x="13" y="1"/>
                </a:lnTo>
                <a:lnTo>
                  <a:pt x="12" y="1"/>
                </a:lnTo>
                <a:lnTo>
                  <a:pt x="11" y="1"/>
                </a:lnTo>
                <a:lnTo>
                  <a:pt x="10" y="1"/>
                </a:lnTo>
                <a:lnTo>
                  <a:pt x="10" y="0"/>
                </a:lnTo>
                <a:lnTo>
                  <a:pt x="9" y="0"/>
                </a:lnTo>
                <a:lnTo>
                  <a:pt x="8" y="0"/>
                </a:lnTo>
                <a:lnTo>
                  <a:pt x="6" y="1"/>
                </a:lnTo>
                <a:lnTo>
                  <a:pt x="5" y="1"/>
                </a:lnTo>
                <a:lnTo>
                  <a:pt x="4" y="1"/>
                </a:lnTo>
                <a:lnTo>
                  <a:pt x="3" y="2"/>
                </a:lnTo>
                <a:lnTo>
                  <a:pt x="2" y="2"/>
                </a:lnTo>
                <a:lnTo>
                  <a:pt x="2" y="3"/>
                </a:lnTo>
                <a:lnTo>
                  <a:pt x="1" y="4"/>
                </a:lnTo>
                <a:lnTo>
                  <a:pt x="1" y="5"/>
                </a:lnTo>
                <a:lnTo>
                  <a:pt x="0" y="6"/>
                </a:lnTo>
                <a:lnTo>
                  <a:pt x="0" y="7"/>
                </a:lnTo>
                <a:lnTo>
                  <a:pt x="0" y="8"/>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20" name="Freeform 28"/>
          <p:cNvSpPr>
            <a:spLocks/>
          </p:cNvSpPr>
          <p:nvPr/>
        </p:nvSpPr>
        <p:spPr bwMode="auto">
          <a:xfrm>
            <a:off x="2266950" y="2125663"/>
            <a:ext cx="26988" cy="26987"/>
          </a:xfrm>
          <a:custGeom>
            <a:avLst/>
            <a:gdLst/>
            <a:ahLst/>
            <a:cxnLst>
              <a:cxn ang="0">
                <a:pos x="0" y="8"/>
              </a:cxn>
              <a:cxn ang="0">
                <a:pos x="0" y="8"/>
              </a:cxn>
              <a:cxn ang="0">
                <a:pos x="0" y="9"/>
              </a:cxn>
              <a:cxn ang="0">
                <a:pos x="0" y="10"/>
              </a:cxn>
              <a:cxn ang="0">
                <a:pos x="1" y="10"/>
              </a:cxn>
              <a:cxn ang="0">
                <a:pos x="1" y="12"/>
              </a:cxn>
              <a:cxn ang="0">
                <a:pos x="1" y="13"/>
              </a:cxn>
              <a:cxn ang="0">
                <a:pos x="2" y="13"/>
              </a:cxn>
              <a:cxn ang="0">
                <a:pos x="2" y="14"/>
              </a:cxn>
              <a:cxn ang="0">
                <a:pos x="3" y="14"/>
              </a:cxn>
              <a:cxn ang="0">
                <a:pos x="3" y="15"/>
              </a:cxn>
              <a:cxn ang="0">
                <a:pos x="4" y="15"/>
              </a:cxn>
              <a:cxn ang="0">
                <a:pos x="5" y="16"/>
              </a:cxn>
              <a:cxn ang="0">
                <a:pos x="6" y="16"/>
              </a:cxn>
              <a:cxn ang="0">
                <a:pos x="8" y="16"/>
              </a:cxn>
              <a:cxn ang="0">
                <a:pos x="9" y="16"/>
              </a:cxn>
              <a:cxn ang="0">
                <a:pos x="10" y="16"/>
              </a:cxn>
              <a:cxn ang="0">
                <a:pos x="11" y="16"/>
              </a:cxn>
              <a:cxn ang="0">
                <a:pos x="12" y="16"/>
              </a:cxn>
              <a:cxn ang="0">
                <a:pos x="12" y="15"/>
              </a:cxn>
              <a:cxn ang="0">
                <a:pos x="13" y="15"/>
              </a:cxn>
              <a:cxn ang="0">
                <a:pos x="14" y="15"/>
              </a:cxn>
              <a:cxn ang="0">
                <a:pos x="14" y="14"/>
              </a:cxn>
              <a:cxn ang="0">
                <a:pos x="15" y="14"/>
              </a:cxn>
              <a:cxn ang="0">
                <a:pos x="15" y="13"/>
              </a:cxn>
              <a:cxn ang="0">
                <a:pos x="15" y="12"/>
              </a:cxn>
              <a:cxn ang="0">
                <a:pos x="16" y="12"/>
              </a:cxn>
              <a:cxn ang="0">
                <a:pos x="16" y="10"/>
              </a:cxn>
              <a:cxn ang="0">
                <a:pos x="16" y="9"/>
              </a:cxn>
              <a:cxn ang="0">
                <a:pos x="16" y="8"/>
              </a:cxn>
              <a:cxn ang="0">
                <a:pos x="16" y="7"/>
              </a:cxn>
              <a:cxn ang="0">
                <a:pos x="16" y="6"/>
              </a:cxn>
              <a:cxn ang="0">
                <a:pos x="16" y="5"/>
              </a:cxn>
              <a:cxn ang="0">
                <a:pos x="16" y="4"/>
              </a:cxn>
              <a:cxn ang="0">
                <a:pos x="15" y="4"/>
              </a:cxn>
              <a:cxn ang="0">
                <a:pos x="15" y="3"/>
              </a:cxn>
              <a:cxn ang="0">
                <a:pos x="14" y="3"/>
              </a:cxn>
              <a:cxn ang="0">
                <a:pos x="14" y="2"/>
              </a:cxn>
              <a:cxn ang="0">
                <a:pos x="13" y="2"/>
              </a:cxn>
              <a:cxn ang="0">
                <a:pos x="13" y="1"/>
              </a:cxn>
              <a:cxn ang="0">
                <a:pos x="12" y="1"/>
              </a:cxn>
              <a:cxn ang="0">
                <a:pos x="11" y="1"/>
              </a:cxn>
              <a:cxn ang="0">
                <a:pos x="10" y="1"/>
              </a:cxn>
              <a:cxn ang="0">
                <a:pos x="10" y="0"/>
              </a:cxn>
              <a:cxn ang="0">
                <a:pos x="9" y="0"/>
              </a:cxn>
              <a:cxn ang="0">
                <a:pos x="8" y="0"/>
              </a:cxn>
              <a:cxn ang="0">
                <a:pos x="6" y="1"/>
              </a:cxn>
              <a:cxn ang="0">
                <a:pos x="5" y="1"/>
              </a:cxn>
              <a:cxn ang="0">
                <a:pos x="4" y="1"/>
              </a:cxn>
              <a:cxn ang="0">
                <a:pos x="3" y="2"/>
              </a:cxn>
              <a:cxn ang="0">
                <a:pos x="2" y="2"/>
              </a:cxn>
              <a:cxn ang="0">
                <a:pos x="2" y="3"/>
              </a:cxn>
              <a:cxn ang="0">
                <a:pos x="1" y="4"/>
              </a:cxn>
              <a:cxn ang="0">
                <a:pos x="1" y="5"/>
              </a:cxn>
              <a:cxn ang="0">
                <a:pos x="0" y="6"/>
              </a:cxn>
              <a:cxn ang="0">
                <a:pos x="0" y="7"/>
              </a:cxn>
              <a:cxn ang="0">
                <a:pos x="0" y="8"/>
              </a:cxn>
            </a:cxnLst>
            <a:rect l="0" t="0" r="r" b="b"/>
            <a:pathLst>
              <a:path w="17" h="17">
                <a:moveTo>
                  <a:pt x="0" y="8"/>
                </a:moveTo>
                <a:lnTo>
                  <a:pt x="0" y="8"/>
                </a:lnTo>
                <a:lnTo>
                  <a:pt x="0" y="9"/>
                </a:lnTo>
                <a:lnTo>
                  <a:pt x="0" y="10"/>
                </a:lnTo>
                <a:lnTo>
                  <a:pt x="1" y="10"/>
                </a:lnTo>
                <a:lnTo>
                  <a:pt x="1" y="12"/>
                </a:lnTo>
                <a:lnTo>
                  <a:pt x="1" y="13"/>
                </a:lnTo>
                <a:lnTo>
                  <a:pt x="2" y="13"/>
                </a:lnTo>
                <a:lnTo>
                  <a:pt x="2" y="14"/>
                </a:lnTo>
                <a:lnTo>
                  <a:pt x="3" y="14"/>
                </a:lnTo>
                <a:lnTo>
                  <a:pt x="3" y="15"/>
                </a:lnTo>
                <a:lnTo>
                  <a:pt x="4" y="15"/>
                </a:lnTo>
                <a:lnTo>
                  <a:pt x="5" y="16"/>
                </a:lnTo>
                <a:lnTo>
                  <a:pt x="6" y="16"/>
                </a:lnTo>
                <a:lnTo>
                  <a:pt x="8" y="16"/>
                </a:lnTo>
                <a:lnTo>
                  <a:pt x="9" y="16"/>
                </a:lnTo>
                <a:lnTo>
                  <a:pt x="10" y="16"/>
                </a:lnTo>
                <a:lnTo>
                  <a:pt x="11" y="16"/>
                </a:lnTo>
                <a:lnTo>
                  <a:pt x="12" y="16"/>
                </a:lnTo>
                <a:lnTo>
                  <a:pt x="12" y="15"/>
                </a:lnTo>
                <a:lnTo>
                  <a:pt x="13" y="15"/>
                </a:lnTo>
                <a:lnTo>
                  <a:pt x="14" y="15"/>
                </a:lnTo>
                <a:lnTo>
                  <a:pt x="14" y="14"/>
                </a:lnTo>
                <a:lnTo>
                  <a:pt x="15" y="14"/>
                </a:lnTo>
                <a:lnTo>
                  <a:pt x="15" y="13"/>
                </a:lnTo>
                <a:lnTo>
                  <a:pt x="15" y="12"/>
                </a:lnTo>
                <a:lnTo>
                  <a:pt x="16" y="12"/>
                </a:lnTo>
                <a:lnTo>
                  <a:pt x="16" y="10"/>
                </a:lnTo>
                <a:lnTo>
                  <a:pt x="16" y="9"/>
                </a:lnTo>
                <a:lnTo>
                  <a:pt x="16" y="8"/>
                </a:lnTo>
                <a:lnTo>
                  <a:pt x="16" y="7"/>
                </a:lnTo>
                <a:lnTo>
                  <a:pt x="16" y="6"/>
                </a:lnTo>
                <a:lnTo>
                  <a:pt x="16" y="5"/>
                </a:lnTo>
                <a:lnTo>
                  <a:pt x="16" y="4"/>
                </a:lnTo>
                <a:lnTo>
                  <a:pt x="15" y="4"/>
                </a:lnTo>
                <a:lnTo>
                  <a:pt x="15" y="3"/>
                </a:lnTo>
                <a:lnTo>
                  <a:pt x="14" y="3"/>
                </a:lnTo>
                <a:lnTo>
                  <a:pt x="14" y="2"/>
                </a:lnTo>
                <a:lnTo>
                  <a:pt x="13" y="2"/>
                </a:lnTo>
                <a:lnTo>
                  <a:pt x="13" y="1"/>
                </a:lnTo>
                <a:lnTo>
                  <a:pt x="12" y="1"/>
                </a:lnTo>
                <a:lnTo>
                  <a:pt x="11" y="1"/>
                </a:lnTo>
                <a:lnTo>
                  <a:pt x="10" y="1"/>
                </a:lnTo>
                <a:lnTo>
                  <a:pt x="10" y="0"/>
                </a:lnTo>
                <a:lnTo>
                  <a:pt x="9" y="0"/>
                </a:lnTo>
                <a:lnTo>
                  <a:pt x="8" y="0"/>
                </a:lnTo>
                <a:lnTo>
                  <a:pt x="6" y="1"/>
                </a:lnTo>
                <a:lnTo>
                  <a:pt x="5" y="1"/>
                </a:lnTo>
                <a:lnTo>
                  <a:pt x="4" y="1"/>
                </a:lnTo>
                <a:lnTo>
                  <a:pt x="3" y="2"/>
                </a:lnTo>
                <a:lnTo>
                  <a:pt x="2" y="2"/>
                </a:lnTo>
                <a:lnTo>
                  <a:pt x="2" y="3"/>
                </a:lnTo>
                <a:lnTo>
                  <a:pt x="1" y="4"/>
                </a:lnTo>
                <a:lnTo>
                  <a:pt x="1" y="5"/>
                </a:lnTo>
                <a:lnTo>
                  <a:pt x="0" y="6"/>
                </a:lnTo>
                <a:lnTo>
                  <a:pt x="0" y="7"/>
                </a:lnTo>
                <a:lnTo>
                  <a:pt x="0" y="8"/>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21" name="Freeform 29"/>
          <p:cNvSpPr>
            <a:spLocks/>
          </p:cNvSpPr>
          <p:nvPr/>
        </p:nvSpPr>
        <p:spPr bwMode="auto">
          <a:xfrm>
            <a:off x="2324100" y="2125663"/>
            <a:ext cx="26988" cy="26987"/>
          </a:xfrm>
          <a:custGeom>
            <a:avLst/>
            <a:gdLst/>
            <a:ahLst/>
            <a:cxnLst>
              <a:cxn ang="0">
                <a:pos x="0" y="8"/>
              </a:cxn>
              <a:cxn ang="0">
                <a:pos x="0" y="8"/>
              </a:cxn>
              <a:cxn ang="0">
                <a:pos x="0" y="9"/>
              </a:cxn>
              <a:cxn ang="0">
                <a:pos x="0" y="10"/>
              </a:cxn>
              <a:cxn ang="0">
                <a:pos x="1" y="12"/>
              </a:cxn>
              <a:cxn ang="0">
                <a:pos x="1" y="13"/>
              </a:cxn>
              <a:cxn ang="0">
                <a:pos x="2" y="13"/>
              </a:cxn>
              <a:cxn ang="0">
                <a:pos x="2" y="14"/>
              </a:cxn>
              <a:cxn ang="0">
                <a:pos x="3" y="14"/>
              </a:cxn>
              <a:cxn ang="0">
                <a:pos x="3" y="15"/>
              </a:cxn>
              <a:cxn ang="0">
                <a:pos x="4" y="15"/>
              </a:cxn>
              <a:cxn ang="0">
                <a:pos x="4" y="16"/>
              </a:cxn>
              <a:cxn ang="0">
                <a:pos x="5" y="16"/>
              </a:cxn>
              <a:cxn ang="0">
                <a:pos x="6" y="16"/>
              </a:cxn>
              <a:cxn ang="0">
                <a:pos x="7" y="16"/>
              </a:cxn>
              <a:cxn ang="0">
                <a:pos x="8" y="16"/>
              </a:cxn>
              <a:cxn ang="0">
                <a:pos x="9" y="16"/>
              </a:cxn>
              <a:cxn ang="0">
                <a:pos x="10" y="16"/>
              </a:cxn>
              <a:cxn ang="0">
                <a:pos x="11" y="16"/>
              </a:cxn>
              <a:cxn ang="0">
                <a:pos x="11" y="15"/>
              </a:cxn>
              <a:cxn ang="0">
                <a:pos x="12" y="15"/>
              </a:cxn>
              <a:cxn ang="0">
                <a:pos x="13" y="14"/>
              </a:cxn>
              <a:cxn ang="0">
                <a:pos x="15" y="13"/>
              </a:cxn>
              <a:cxn ang="0">
                <a:pos x="15" y="12"/>
              </a:cxn>
              <a:cxn ang="0">
                <a:pos x="16" y="12"/>
              </a:cxn>
              <a:cxn ang="0">
                <a:pos x="16" y="10"/>
              </a:cxn>
              <a:cxn ang="0">
                <a:pos x="16" y="9"/>
              </a:cxn>
              <a:cxn ang="0">
                <a:pos x="16" y="8"/>
              </a:cxn>
              <a:cxn ang="0">
                <a:pos x="16" y="7"/>
              </a:cxn>
              <a:cxn ang="0">
                <a:pos x="16" y="6"/>
              </a:cxn>
              <a:cxn ang="0">
                <a:pos x="16" y="5"/>
              </a:cxn>
              <a:cxn ang="0">
                <a:pos x="15" y="5"/>
              </a:cxn>
              <a:cxn ang="0">
                <a:pos x="15" y="4"/>
              </a:cxn>
              <a:cxn ang="0">
                <a:pos x="15" y="3"/>
              </a:cxn>
              <a:cxn ang="0">
                <a:pos x="13" y="3"/>
              </a:cxn>
              <a:cxn ang="0">
                <a:pos x="13" y="2"/>
              </a:cxn>
              <a:cxn ang="0">
                <a:pos x="12" y="2"/>
              </a:cxn>
              <a:cxn ang="0">
                <a:pos x="12" y="1"/>
              </a:cxn>
              <a:cxn ang="0">
                <a:pos x="11" y="1"/>
              </a:cxn>
              <a:cxn ang="0">
                <a:pos x="10" y="1"/>
              </a:cxn>
              <a:cxn ang="0">
                <a:pos x="9" y="1"/>
              </a:cxn>
              <a:cxn ang="0">
                <a:pos x="9" y="0"/>
              </a:cxn>
              <a:cxn ang="0">
                <a:pos x="8" y="0"/>
              </a:cxn>
              <a:cxn ang="0">
                <a:pos x="7" y="0"/>
              </a:cxn>
              <a:cxn ang="0">
                <a:pos x="6" y="0"/>
              </a:cxn>
              <a:cxn ang="0">
                <a:pos x="6" y="1"/>
              </a:cxn>
              <a:cxn ang="0">
                <a:pos x="5" y="1"/>
              </a:cxn>
              <a:cxn ang="0">
                <a:pos x="4" y="1"/>
              </a:cxn>
              <a:cxn ang="0">
                <a:pos x="3" y="2"/>
              </a:cxn>
              <a:cxn ang="0">
                <a:pos x="2" y="2"/>
              </a:cxn>
              <a:cxn ang="0">
                <a:pos x="2" y="3"/>
              </a:cxn>
              <a:cxn ang="0">
                <a:pos x="1" y="3"/>
              </a:cxn>
              <a:cxn ang="0">
                <a:pos x="1" y="4"/>
              </a:cxn>
              <a:cxn ang="0">
                <a:pos x="1" y="5"/>
              </a:cxn>
              <a:cxn ang="0">
                <a:pos x="0" y="5"/>
              </a:cxn>
              <a:cxn ang="0">
                <a:pos x="0" y="6"/>
              </a:cxn>
              <a:cxn ang="0">
                <a:pos x="0" y="7"/>
              </a:cxn>
              <a:cxn ang="0">
                <a:pos x="0" y="8"/>
              </a:cxn>
            </a:cxnLst>
            <a:rect l="0" t="0" r="r" b="b"/>
            <a:pathLst>
              <a:path w="17" h="17">
                <a:moveTo>
                  <a:pt x="0" y="8"/>
                </a:moveTo>
                <a:lnTo>
                  <a:pt x="0" y="8"/>
                </a:lnTo>
                <a:lnTo>
                  <a:pt x="0" y="9"/>
                </a:lnTo>
                <a:lnTo>
                  <a:pt x="0" y="10"/>
                </a:lnTo>
                <a:lnTo>
                  <a:pt x="1" y="12"/>
                </a:lnTo>
                <a:lnTo>
                  <a:pt x="1" y="13"/>
                </a:lnTo>
                <a:lnTo>
                  <a:pt x="2" y="13"/>
                </a:lnTo>
                <a:lnTo>
                  <a:pt x="2" y="14"/>
                </a:lnTo>
                <a:lnTo>
                  <a:pt x="3" y="14"/>
                </a:lnTo>
                <a:lnTo>
                  <a:pt x="3" y="15"/>
                </a:lnTo>
                <a:lnTo>
                  <a:pt x="4" y="15"/>
                </a:lnTo>
                <a:lnTo>
                  <a:pt x="4" y="16"/>
                </a:lnTo>
                <a:lnTo>
                  <a:pt x="5" y="16"/>
                </a:lnTo>
                <a:lnTo>
                  <a:pt x="6" y="16"/>
                </a:lnTo>
                <a:lnTo>
                  <a:pt x="7" y="16"/>
                </a:lnTo>
                <a:lnTo>
                  <a:pt x="8" y="16"/>
                </a:lnTo>
                <a:lnTo>
                  <a:pt x="9" y="16"/>
                </a:lnTo>
                <a:lnTo>
                  <a:pt x="10" y="16"/>
                </a:lnTo>
                <a:lnTo>
                  <a:pt x="11" y="16"/>
                </a:lnTo>
                <a:lnTo>
                  <a:pt x="11" y="15"/>
                </a:lnTo>
                <a:lnTo>
                  <a:pt x="12" y="15"/>
                </a:lnTo>
                <a:lnTo>
                  <a:pt x="13" y="14"/>
                </a:lnTo>
                <a:lnTo>
                  <a:pt x="15" y="13"/>
                </a:lnTo>
                <a:lnTo>
                  <a:pt x="15" y="12"/>
                </a:lnTo>
                <a:lnTo>
                  <a:pt x="16" y="12"/>
                </a:lnTo>
                <a:lnTo>
                  <a:pt x="16" y="10"/>
                </a:lnTo>
                <a:lnTo>
                  <a:pt x="16" y="9"/>
                </a:lnTo>
                <a:lnTo>
                  <a:pt x="16" y="8"/>
                </a:lnTo>
                <a:lnTo>
                  <a:pt x="16" y="7"/>
                </a:lnTo>
                <a:lnTo>
                  <a:pt x="16" y="6"/>
                </a:lnTo>
                <a:lnTo>
                  <a:pt x="16" y="5"/>
                </a:lnTo>
                <a:lnTo>
                  <a:pt x="15" y="5"/>
                </a:lnTo>
                <a:lnTo>
                  <a:pt x="15" y="4"/>
                </a:lnTo>
                <a:lnTo>
                  <a:pt x="15" y="3"/>
                </a:lnTo>
                <a:lnTo>
                  <a:pt x="13" y="3"/>
                </a:lnTo>
                <a:lnTo>
                  <a:pt x="13" y="2"/>
                </a:lnTo>
                <a:lnTo>
                  <a:pt x="12" y="2"/>
                </a:lnTo>
                <a:lnTo>
                  <a:pt x="12" y="1"/>
                </a:lnTo>
                <a:lnTo>
                  <a:pt x="11" y="1"/>
                </a:lnTo>
                <a:lnTo>
                  <a:pt x="10" y="1"/>
                </a:lnTo>
                <a:lnTo>
                  <a:pt x="9" y="1"/>
                </a:lnTo>
                <a:lnTo>
                  <a:pt x="9" y="0"/>
                </a:lnTo>
                <a:lnTo>
                  <a:pt x="8" y="0"/>
                </a:lnTo>
                <a:lnTo>
                  <a:pt x="7" y="0"/>
                </a:lnTo>
                <a:lnTo>
                  <a:pt x="6" y="0"/>
                </a:lnTo>
                <a:lnTo>
                  <a:pt x="6" y="1"/>
                </a:lnTo>
                <a:lnTo>
                  <a:pt x="5" y="1"/>
                </a:lnTo>
                <a:lnTo>
                  <a:pt x="4" y="1"/>
                </a:lnTo>
                <a:lnTo>
                  <a:pt x="3" y="2"/>
                </a:lnTo>
                <a:lnTo>
                  <a:pt x="2" y="2"/>
                </a:lnTo>
                <a:lnTo>
                  <a:pt x="2" y="3"/>
                </a:lnTo>
                <a:lnTo>
                  <a:pt x="1" y="3"/>
                </a:lnTo>
                <a:lnTo>
                  <a:pt x="1" y="4"/>
                </a:lnTo>
                <a:lnTo>
                  <a:pt x="1" y="5"/>
                </a:lnTo>
                <a:lnTo>
                  <a:pt x="0" y="5"/>
                </a:lnTo>
                <a:lnTo>
                  <a:pt x="0" y="6"/>
                </a:lnTo>
                <a:lnTo>
                  <a:pt x="0" y="7"/>
                </a:lnTo>
                <a:lnTo>
                  <a:pt x="0" y="8"/>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22" name="Freeform 30"/>
          <p:cNvSpPr>
            <a:spLocks/>
          </p:cNvSpPr>
          <p:nvPr/>
        </p:nvSpPr>
        <p:spPr bwMode="auto">
          <a:xfrm>
            <a:off x="2324100" y="2125663"/>
            <a:ext cx="26988" cy="26987"/>
          </a:xfrm>
          <a:custGeom>
            <a:avLst/>
            <a:gdLst/>
            <a:ahLst/>
            <a:cxnLst>
              <a:cxn ang="0">
                <a:pos x="0" y="8"/>
              </a:cxn>
              <a:cxn ang="0">
                <a:pos x="0" y="8"/>
              </a:cxn>
              <a:cxn ang="0">
                <a:pos x="0" y="9"/>
              </a:cxn>
              <a:cxn ang="0">
                <a:pos x="0" y="10"/>
              </a:cxn>
              <a:cxn ang="0">
                <a:pos x="1" y="12"/>
              </a:cxn>
              <a:cxn ang="0">
                <a:pos x="1" y="13"/>
              </a:cxn>
              <a:cxn ang="0">
                <a:pos x="2" y="13"/>
              </a:cxn>
              <a:cxn ang="0">
                <a:pos x="2" y="14"/>
              </a:cxn>
              <a:cxn ang="0">
                <a:pos x="3" y="14"/>
              </a:cxn>
              <a:cxn ang="0">
                <a:pos x="3" y="15"/>
              </a:cxn>
              <a:cxn ang="0">
                <a:pos x="4" y="15"/>
              </a:cxn>
              <a:cxn ang="0">
                <a:pos x="4" y="16"/>
              </a:cxn>
              <a:cxn ang="0">
                <a:pos x="5" y="16"/>
              </a:cxn>
              <a:cxn ang="0">
                <a:pos x="6" y="16"/>
              </a:cxn>
              <a:cxn ang="0">
                <a:pos x="7" y="16"/>
              </a:cxn>
              <a:cxn ang="0">
                <a:pos x="8" y="16"/>
              </a:cxn>
              <a:cxn ang="0">
                <a:pos x="9" y="16"/>
              </a:cxn>
              <a:cxn ang="0">
                <a:pos x="10" y="16"/>
              </a:cxn>
              <a:cxn ang="0">
                <a:pos x="11" y="16"/>
              </a:cxn>
              <a:cxn ang="0">
                <a:pos x="11" y="15"/>
              </a:cxn>
              <a:cxn ang="0">
                <a:pos x="12" y="15"/>
              </a:cxn>
              <a:cxn ang="0">
                <a:pos x="13" y="14"/>
              </a:cxn>
              <a:cxn ang="0">
                <a:pos x="15" y="13"/>
              </a:cxn>
              <a:cxn ang="0">
                <a:pos x="15" y="12"/>
              </a:cxn>
              <a:cxn ang="0">
                <a:pos x="16" y="12"/>
              </a:cxn>
              <a:cxn ang="0">
                <a:pos x="16" y="10"/>
              </a:cxn>
              <a:cxn ang="0">
                <a:pos x="16" y="9"/>
              </a:cxn>
              <a:cxn ang="0">
                <a:pos x="16" y="8"/>
              </a:cxn>
              <a:cxn ang="0">
                <a:pos x="16" y="7"/>
              </a:cxn>
              <a:cxn ang="0">
                <a:pos x="16" y="6"/>
              </a:cxn>
              <a:cxn ang="0">
                <a:pos x="16" y="5"/>
              </a:cxn>
              <a:cxn ang="0">
                <a:pos x="15" y="5"/>
              </a:cxn>
              <a:cxn ang="0">
                <a:pos x="15" y="4"/>
              </a:cxn>
              <a:cxn ang="0">
                <a:pos x="15" y="3"/>
              </a:cxn>
              <a:cxn ang="0">
                <a:pos x="13" y="3"/>
              </a:cxn>
              <a:cxn ang="0">
                <a:pos x="13" y="2"/>
              </a:cxn>
              <a:cxn ang="0">
                <a:pos x="12" y="2"/>
              </a:cxn>
              <a:cxn ang="0">
                <a:pos x="12" y="1"/>
              </a:cxn>
              <a:cxn ang="0">
                <a:pos x="11" y="1"/>
              </a:cxn>
              <a:cxn ang="0">
                <a:pos x="10" y="1"/>
              </a:cxn>
              <a:cxn ang="0">
                <a:pos x="9" y="1"/>
              </a:cxn>
              <a:cxn ang="0">
                <a:pos x="9" y="0"/>
              </a:cxn>
              <a:cxn ang="0">
                <a:pos x="8" y="0"/>
              </a:cxn>
              <a:cxn ang="0">
                <a:pos x="7" y="0"/>
              </a:cxn>
              <a:cxn ang="0">
                <a:pos x="6" y="0"/>
              </a:cxn>
              <a:cxn ang="0">
                <a:pos x="6" y="1"/>
              </a:cxn>
              <a:cxn ang="0">
                <a:pos x="5" y="1"/>
              </a:cxn>
              <a:cxn ang="0">
                <a:pos x="4" y="1"/>
              </a:cxn>
              <a:cxn ang="0">
                <a:pos x="3" y="2"/>
              </a:cxn>
              <a:cxn ang="0">
                <a:pos x="2" y="2"/>
              </a:cxn>
              <a:cxn ang="0">
                <a:pos x="2" y="3"/>
              </a:cxn>
              <a:cxn ang="0">
                <a:pos x="1" y="3"/>
              </a:cxn>
              <a:cxn ang="0">
                <a:pos x="1" y="4"/>
              </a:cxn>
              <a:cxn ang="0">
                <a:pos x="1" y="5"/>
              </a:cxn>
              <a:cxn ang="0">
                <a:pos x="0" y="5"/>
              </a:cxn>
              <a:cxn ang="0">
                <a:pos x="0" y="6"/>
              </a:cxn>
              <a:cxn ang="0">
                <a:pos x="0" y="7"/>
              </a:cxn>
              <a:cxn ang="0">
                <a:pos x="0" y="8"/>
              </a:cxn>
            </a:cxnLst>
            <a:rect l="0" t="0" r="r" b="b"/>
            <a:pathLst>
              <a:path w="17" h="17">
                <a:moveTo>
                  <a:pt x="0" y="8"/>
                </a:moveTo>
                <a:lnTo>
                  <a:pt x="0" y="8"/>
                </a:lnTo>
                <a:lnTo>
                  <a:pt x="0" y="9"/>
                </a:lnTo>
                <a:lnTo>
                  <a:pt x="0" y="10"/>
                </a:lnTo>
                <a:lnTo>
                  <a:pt x="1" y="12"/>
                </a:lnTo>
                <a:lnTo>
                  <a:pt x="1" y="13"/>
                </a:lnTo>
                <a:lnTo>
                  <a:pt x="2" y="13"/>
                </a:lnTo>
                <a:lnTo>
                  <a:pt x="2" y="14"/>
                </a:lnTo>
                <a:lnTo>
                  <a:pt x="3" y="14"/>
                </a:lnTo>
                <a:lnTo>
                  <a:pt x="3" y="15"/>
                </a:lnTo>
                <a:lnTo>
                  <a:pt x="4" y="15"/>
                </a:lnTo>
                <a:lnTo>
                  <a:pt x="4" y="16"/>
                </a:lnTo>
                <a:lnTo>
                  <a:pt x="5" y="16"/>
                </a:lnTo>
                <a:lnTo>
                  <a:pt x="6" y="16"/>
                </a:lnTo>
                <a:lnTo>
                  <a:pt x="7" y="16"/>
                </a:lnTo>
                <a:lnTo>
                  <a:pt x="8" y="16"/>
                </a:lnTo>
                <a:lnTo>
                  <a:pt x="9" y="16"/>
                </a:lnTo>
                <a:lnTo>
                  <a:pt x="10" y="16"/>
                </a:lnTo>
                <a:lnTo>
                  <a:pt x="11" y="16"/>
                </a:lnTo>
                <a:lnTo>
                  <a:pt x="11" y="15"/>
                </a:lnTo>
                <a:lnTo>
                  <a:pt x="12" y="15"/>
                </a:lnTo>
                <a:lnTo>
                  <a:pt x="13" y="14"/>
                </a:lnTo>
                <a:lnTo>
                  <a:pt x="15" y="13"/>
                </a:lnTo>
                <a:lnTo>
                  <a:pt x="15" y="12"/>
                </a:lnTo>
                <a:lnTo>
                  <a:pt x="16" y="12"/>
                </a:lnTo>
                <a:lnTo>
                  <a:pt x="16" y="10"/>
                </a:lnTo>
                <a:lnTo>
                  <a:pt x="16" y="9"/>
                </a:lnTo>
                <a:lnTo>
                  <a:pt x="16" y="8"/>
                </a:lnTo>
                <a:lnTo>
                  <a:pt x="16" y="7"/>
                </a:lnTo>
                <a:lnTo>
                  <a:pt x="16" y="6"/>
                </a:lnTo>
                <a:lnTo>
                  <a:pt x="16" y="5"/>
                </a:lnTo>
                <a:lnTo>
                  <a:pt x="15" y="5"/>
                </a:lnTo>
                <a:lnTo>
                  <a:pt x="15" y="4"/>
                </a:lnTo>
                <a:lnTo>
                  <a:pt x="15" y="3"/>
                </a:lnTo>
                <a:lnTo>
                  <a:pt x="13" y="3"/>
                </a:lnTo>
                <a:lnTo>
                  <a:pt x="13" y="2"/>
                </a:lnTo>
                <a:lnTo>
                  <a:pt x="12" y="2"/>
                </a:lnTo>
                <a:lnTo>
                  <a:pt x="12" y="1"/>
                </a:lnTo>
                <a:lnTo>
                  <a:pt x="11" y="1"/>
                </a:lnTo>
                <a:lnTo>
                  <a:pt x="10" y="1"/>
                </a:lnTo>
                <a:lnTo>
                  <a:pt x="9" y="1"/>
                </a:lnTo>
                <a:lnTo>
                  <a:pt x="9" y="0"/>
                </a:lnTo>
                <a:lnTo>
                  <a:pt x="8" y="0"/>
                </a:lnTo>
                <a:lnTo>
                  <a:pt x="7" y="0"/>
                </a:lnTo>
                <a:lnTo>
                  <a:pt x="6" y="0"/>
                </a:lnTo>
                <a:lnTo>
                  <a:pt x="6" y="1"/>
                </a:lnTo>
                <a:lnTo>
                  <a:pt x="5" y="1"/>
                </a:lnTo>
                <a:lnTo>
                  <a:pt x="4" y="1"/>
                </a:lnTo>
                <a:lnTo>
                  <a:pt x="3" y="2"/>
                </a:lnTo>
                <a:lnTo>
                  <a:pt x="2" y="2"/>
                </a:lnTo>
                <a:lnTo>
                  <a:pt x="2" y="3"/>
                </a:lnTo>
                <a:lnTo>
                  <a:pt x="1" y="3"/>
                </a:lnTo>
                <a:lnTo>
                  <a:pt x="1" y="4"/>
                </a:lnTo>
                <a:lnTo>
                  <a:pt x="1" y="5"/>
                </a:lnTo>
                <a:lnTo>
                  <a:pt x="0" y="5"/>
                </a:lnTo>
                <a:lnTo>
                  <a:pt x="0" y="6"/>
                </a:lnTo>
                <a:lnTo>
                  <a:pt x="0" y="7"/>
                </a:lnTo>
                <a:lnTo>
                  <a:pt x="0" y="8"/>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23" name="Freeform 31"/>
          <p:cNvSpPr>
            <a:spLocks/>
          </p:cNvSpPr>
          <p:nvPr/>
        </p:nvSpPr>
        <p:spPr bwMode="auto">
          <a:xfrm>
            <a:off x="2466975" y="2236788"/>
            <a:ext cx="26988" cy="30162"/>
          </a:xfrm>
          <a:custGeom>
            <a:avLst/>
            <a:gdLst/>
            <a:ahLst/>
            <a:cxnLst>
              <a:cxn ang="0">
                <a:pos x="7" y="0"/>
              </a:cxn>
              <a:cxn ang="0">
                <a:pos x="10" y="0"/>
              </a:cxn>
              <a:cxn ang="0">
                <a:pos x="12" y="0"/>
              </a:cxn>
              <a:cxn ang="0">
                <a:pos x="13" y="1"/>
              </a:cxn>
              <a:cxn ang="0">
                <a:pos x="14" y="2"/>
              </a:cxn>
              <a:cxn ang="0">
                <a:pos x="15" y="3"/>
              </a:cxn>
              <a:cxn ang="0">
                <a:pos x="15" y="6"/>
              </a:cxn>
              <a:cxn ang="0">
                <a:pos x="16" y="7"/>
              </a:cxn>
              <a:cxn ang="0">
                <a:pos x="16" y="9"/>
              </a:cxn>
              <a:cxn ang="0">
                <a:pos x="16" y="11"/>
              </a:cxn>
              <a:cxn ang="0">
                <a:pos x="15" y="12"/>
              </a:cxn>
              <a:cxn ang="0">
                <a:pos x="15" y="14"/>
              </a:cxn>
              <a:cxn ang="0">
                <a:pos x="14" y="15"/>
              </a:cxn>
              <a:cxn ang="0">
                <a:pos x="13" y="16"/>
              </a:cxn>
              <a:cxn ang="0">
                <a:pos x="12" y="17"/>
              </a:cxn>
              <a:cxn ang="0">
                <a:pos x="11" y="18"/>
              </a:cxn>
              <a:cxn ang="0">
                <a:pos x="8" y="18"/>
              </a:cxn>
              <a:cxn ang="0">
                <a:pos x="6" y="18"/>
              </a:cxn>
              <a:cxn ang="0">
                <a:pos x="4" y="18"/>
              </a:cxn>
              <a:cxn ang="0">
                <a:pos x="3" y="17"/>
              </a:cxn>
              <a:cxn ang="0">
                <a:pos x="2" y="16"/>
              </a:cxn>
              <a:cxn ang="0">
                <a:pos x="1" y="15"/>
              </a:cxn>
              <a:cxn ang="0">
                <a:pos x="1" y="13"/>
              </a:cxn>
              <a:cxn ang="0">
                <a:pos x="0" y="11"/>
              </a:cxn>
              <a:cxn ang="0">
                <a:pos x="0" y="9"/>
              </a:cxn>
              <a:cxn ang="0">
                <a:pos x="0" y="7"/>
              </a:cxn>
              <a:cxn ang="0">
                <a:pos x="1" y="4"/>
              </a:cxn>
              <a:cxn ang="0">
                <a:pos x="2" y="3"/>
              </a:cxn>
              <a:cxn ang="0">
                <a:pos x="3" y="2"/>
              </a:cxn>
              <a:cxn ang="0">
                <a:pos x="4" y="1"/>
              </a:cxn>
              <a:cxn ang="0">
                <a:pos x="5" y="0"/>
              </a:cxn>
              <a:cxn ang="0">
                <a:pos x="7" y="0"/>
              </a:cxn>
            </a:cxnLst>
            <a:rect l="0" t="0" r="r" b="b"/>
            <a:pathLst>
              <a:path w="17" h="19">
                <a:moveTo>
                  <a:pt x="7" y="0"/>
                </a:moveTo>
                <a:lnTo>
                  <a:pt x="7" y="0"/>
                </a:lnTo>
                <a:lnTo>
                  <a:pt x="8" y="0"/>
                </a:lnTo>
                <a:lnTo>
                  <a:pt x="10" y="0"/>
                </a:lnTo>
                <a:lnTo>
                  <a:pt x="11" y="0"/>
                </a:lnTo>
                <a:lnTo>
                  <a:pt x="12" y="0"/>
                </a:lnTo>
                <a:lnTo>
                  <a:pt x="12" y="1"/>
                </a:lnTo>
                <a:lnTo>
                  <a:pt x="13" y="1"/>
                </a:lnTo>
                <a:lnTo>
                  <a:pt x="13" y="2"/>
                </a:lnTo>
                <a:lnTo>
                  <a:pt x="14" y="2"/>
                </a:lnTo>
                <a:lnTo>
                  <a:pt x="14" y="3"/>
                </a:lnTo>
                <a:lnTo>
                  <a:pt x="15" y="3"/>
                </a:lnTo>
                <a:lnTo>
                  <a:pt x="15" y="4"/>
                </a:lnTo>
                <a:lnTo>
                  <a:pt x="15" y="6"/>
                </a:lnTo>
                <a:lnTo>
                  <a:pt x="15" y="7"/>
                </a:lnTo>
                <a:lnTo>
                  <a:pt x="16" y="7"/>
                </a:lnTo>
                <a:lnTo>
                  <a:pt x="16" y="8"/>
                </a:lnTo>
                <a:lnTo>
                  <a:pt x="16" y="9"/>
                </a:lnTo>
                <a:lnTo>
                  <a:pt x="16" y="10"/>
                </a:lnTo>
                <a:lnTo>
                  <a:pt x="16" y="11"/>
                </a:lnTo>
                <a:lnTo>
                  <a:pt x="16" y="12"/>
                </a:lnTo>
                <a:lnTo>
                  <a:pt x="15" y="12"/>
                </a:lnTo>
                <a:lnTo>
                  <a:pt x="15" y="13"/>
                </a:lnTo>
                <a:lnTo>
                  <a:pt x="15" y="14"/>
                </a:lnTo>
                <a:lnTo>
                  <a:pt x="15" y="15"/>
                </a:lnTo>
                <a:lnTo>
                  <a:pt x="14" y="15"/>
                </a:lnTo>
                <a:lnTo>
                  <a:pt x="14" y="16"/>
                </a:lnTo>
                <a:lnTo>
                  <a:pt x="13" y="16"/>
                </a:lnTo>
                <a:lnTo>
                  <a:pt x="13" y="17"/>
                </a:lnTo>
                <a:lnTo>
                  <a:pt x="12" y="17"/>
                </a:lnTo>
                <a:lnTo>
                  <a:pt x="12" y="18"/>
                </a:lnTo>
                <a:lnTo>
                  <a:pt x="11" y="18"/>
                </a:lnTo>
                <a:lnTo>
                  <a:pt x="10" y="18"/>
                </a:lnTo>
                <a:lnTo>
                  <a:pt x="8" y="18"/>
                </a:lnTo>
                <a:lnTo>
                  <a:pt x="7" y="18"/>
                </a:lnTo>
                <a:lnTo>
                  <a:pt x="6" y="18"/>
                </a:lnTo>
                <a:lnTo>
                  <a:pt x="5" y="18"/>
                </a:lnTo>
                <a:lnTo>
                  <a:pt x="4" y="18"/>
                </a:lnTo>
                <a:lnTo>
                  <a:pt x="4" y="17"/>
                </a:lnTo>
                <a:lnTo>
                  <a:pt x="3" y="17"/>
                </a:lnTo>
                <a:lnTo>
                  <a:pt x="3" y="16"/>
                </a:lnTo>
                <a:lnTo>
                  <a:pt x="2" y="16"/>
                </a:lnTo>
                <a:lnTo>
                  <a:pt x="2" y="15"/>
                </a:lnTo>
                <a:lnTo>
                  <a:pt x="1" y="15"/>
                </a:lnTo>
                <a:lnTo>
                  <a:pt x="1" y="14"/>
                </a:lnTo>
                <a:lnTo>
                  <a:pt x="1" y="13"/>
                </a:lnTo>
                <a:lnTo>
                  <a:pt x="0" y="12"/>
                </a:lnTo>
                <a:lnTo>
                  <a:pt x="0" y="11"/>
                </a:lnTo>
                <a:lnTo>
                  <a:pt x="0" y="10"/>
                </a:lnTo>
                <a:lnTo>
                  <a:pt x="0" y="9"/>
                </a:lnTo>
                <a:lnTo>
                  <a:pt x="0" y="8"/>
                </a:lnTo>
                <a:lnTo>
                  <a:pt x="0" y="7"/>
                </a:lnTo>
                <a:lnTo>
                  <a:pt x="1" y="6"/>
                </a:lnTo>
                <a:lnTo>
                  <a:pt x="1" y="4"/>
                </a:lnTo>
                <a:lnTo>
                  <a:pt x="1" y="3"/>
                </a:lnTo>
                <a:lnTo>
                  <a:pt x="2" y="3"/>
                </a:lnTo>
                <a:lnTo>
                  <a:pt x="2" y="2"/>
                </a:lnTo>
                <a:lnTo>
                  <a:pt x="3" y="2"/>
                </a:lnTo>
                <a:lnTo>
                  <a:pt x="3" y="1"/>
                </a:lnTo>
                <a:lnTo>
                  <a:pt x="4" y="1"/>
                </a:lnTo>
                <a:lnTo>
                  <a:pt x="4" y="0"/>
                </a:lnTo>
                <a:lnTo>
                  <a:pt x="5" y="0"/>
                </a:lnTo>
                <a:lnTo>
                  <a:pt x="6" y="0"/>
                </a:lnTo>
                <a:lnTo>
                  <a:pt x="7" y="0"/>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24" name="Freeform 32"/>
          <p:cNvSpPr>
            <a:spLocks/>
          </p:cNvSpPr>
          <p:nvPr/>
        </p:nvSpPr>
        <p:spPr bwMode="auto">
          <a:xfrm>
            <a:off x="2466975" y="2236788"/>
            <a:ext cx="26988" cy="30162"/>
          </a:xfrm>
          <a:custGeom>
            <a:avLst/>
            <a:gdLst/>
            <a:ahLst/>
            <a:cxnLst>
              <a:cxn ang="0">
                <a:pos x="7" y="0"/>
              </a:cxn>
              <a:cxn ang="0">
                <a:pos x="10" y="0"/>
              </a:cxn>
              <a:cxn ang="0">
                <a:pos x="12" y="0"/>
              </a:cxn>
              <a:cxn ang="0">
                <a:pos x="13" y="1"/>
              </a:cxn>
              <a:cxn ang="0">
                <a:pos x="14" y="2"/>
              </a:cxn>
              <a:cxn ang="0">
                <a:pos x="15" y="3"/>
              </a:cxn>
              <a:cxn ang="0">
                <a:pos x="15" y="6"/>
              </a:cxn>
              <a:cxn ang="0">
                <a:pos x="16" y="7"/>
              </a:cxn>
              <a:cxn ang="0">
                <a:pos x="16" y="9"/>
              </a:cxn>
              <a:cxn ang="0">
                <a:pos x="16" y="11"/>
              </a:cxn>
              <a:cxn ang="0">
                <a:pos x="15" y="12"/>
              </a:cxn>
              <a:cxn ang="0">
                <a:pos x="15" y="14"/>
              </a:cxn>
              <a:cxn ang="0">
                <a:pos x="14" y="15"/>
              </a:cxn>
              <a:cxn ang="0">
                <a:pos x="13" y="16"/>
              </a:cxn>
              <a:cxn ang="0">
                <a:pos x="12" y="17"/>
              </a:cxn>
              <a:cxn ang="0">
                <a:pos x="11" y="18"/>
              </a:cxn>
              <a:cxn ang="0">
                <a:pos x="8" y="18"/>
              </a:cxn>
              <a:cxn ang="0">
                <a:pos x="6" y="18"/>
              </a:cxn>
              <a:cxn ang="0">
                <a:pos x="4" y="18"/>
              </a:cxn>
              <a:cxn ang="0">
                <a:pos x="3" y="17"/>
              </a:cxn>
              <a:cxn ang="0">
                <a:pos x="2" y="16"/>
              </a:cxn>
              <a:cxn ang="0">
                <a:pos x="1" y="15"/>
              </a:cxn>
              <a:cxn ang="0">
                <a:pos x="1" y="13"/>
              </a:cxn>
              <a:cxn ang="0">
                <a:pos x="0" y="11"/>
              </a:cxn>
              <a:cxn ang="0">
                <a:pos x="0" y="9"/>
              </a:cxn>
              <a:cxn ang="0">
                <a:pos x="0" y="7"/>
              </a:cxn>
              <a:cxn ang="0">
                <a:pos x="1" y="4"/>
              </a:cxn>
              <a:cxn ang="0">
                <a:pos x="2" y="3"/>
              </a:cxn>
              <a:cxn ang="0">
                <a:pos x="3" y="2"/>
              </a:cxn>
              <a:cxn ang="0">
                <a:pos x="4" y="1"/>
              </a:cxn>
              <a:cxn ang="0">
                <a:pos x="5" y="0"/>
              </a:cxn>
              <a:cxn ang="0">
                <a:pos x="7" y="0"/>
              </a:cxn>
            </a:cxnLst>
            <a:rect l="0" t="0" r="r" b="b"/>
            <a:pathLst>
              <a:path w="17" h="19">
                <a:moveTo>
                  <a:pt x="7" y="0"/>
                </a:moveTo>
                <a:lnTo>
                  <a:pt x="7" y="0"/>
                </a:lnTo>
                <a:lnTo>
                  <a:pt x="8" y="0"/>
                </a:lnTo>
                <a:lnTo>
                  <a:pt x="10" y="0"/>
                </a:lnTo>
                <a:lnTo>
                  <a:pt x="11" y="0"/>
                </a:lnTo>
                <a:lnTo>
                  <a:pt x="12" y="0"/>
                </a:lnTo>
                <a:lnTo>
                  <a:pt x="12" y="1"/>
                </a:lnTo>
                <a:lnTo>
                  <a:pt x="13" y="1"/>
                </a:lnTo>
                <a:lnTo>
                  <a:pt x="13" y="2"/>
                </a:lnTo>
                <a:lnTo>
                  <a:pt x="14" y="2"/>
                </a:lnTo>
                <a:lnTo>
                  <a:pt x="14" y="3"/>
                </a:lnTo>
                <a:lnTo>
                  <a:pt x="15" y="3"/>
                </a:lnTo>
                <a:lnTo>
                  <a:pt x="15" y="4"/>
                </a:lnTo>
                <a:lnTo>
                  <a:pt x="15" y="6"/>
                </a:lnTo>
                <a:lnTo>
                  <a:pt x="15" y="7"/>
                </a:lnTo>
                <a:lnTo>
                  <a:pt x="16" y="7"/>
                </a:lnTo>
                <a:lnTo>
                  <a:pt x="16" y="8"/>
                </a:lnTo>
                <a:lnTo>
                  <a:pt x="16" y="9"/>
                </a:lnTo>
                <a:lnTo>
                  <a:pt x="16" y="10"/>
                </a:lnTo>
                <a:lnTo>
                  <a:pt x="16" y="11"/>
                </a:lnTo>
                <a:lnTo>
                  <a:pt x="16" y="12"/>
                </a:lnTo>
                <a:lnTo>
                  <a:pt x="15" y="12"/>
                </a:lnTo>
                <a:lnTo>
                  <a:pt x="15" y="13"/>
                </a:lnTo>
                <a:lnTo>
                  <a:pt x="15" y="14"/>
                </a:lnTo>
                <a:lnTo>
                  <a:pt x="15" y="15"/>
                </a:lnTo>
                <a:lnTo>
                  <a:pt x="14" y="15"/>
                </a:lnTo>
                <a:lnTo>
                  <a:pt x="14" y="16"/>
                </a:lnTo>
                <a:lnTo>
                  <a:pt x="13" y="16"/>
                </a:lnTo>
                <a:lnTo>
                  <a:pt x="13" y="17"/>
                </a:lnTo>
                <a:lnTo>
                  <a:pt x="12" y="17"/>
                </a:lnTo>
                <a:lnTo>
                  <a:pt x="12" y="18"/>
                </a:lnTo>
                <a:lnTo>
                  <a:pt x="11" y="18"/>
                </a:lnTo>
                <a:lnTo>
                  <a:pt x="10" y="18"/>
                </a:lnTo>
                <a:lnTo>
                  <a:pt x="8" y="18"/>
                </a:lnTo>
                <a:lnTo>
                  <a:pt x="7" y="18"/>
                </a:lnTo>
                <a:lnTo>
                  <a:pt x="6" y="18"/>
                </a:lnTo>
                <a:lnTo>
                  <a:pt x="5" y="18"/>
                </a:lnTo>
                <a:lnTo>
                  <a:pt x="4" y="18"/>
                </a:lnTo>
                <a:lnTo>
                  <a:pt x="4" y="17"/>
                </a:lnTo>
                <a:lnTo>
                  <a:pt x="3" y="17"/>
                </a:lnTo>
                <a:lnTo>
                  <a:pt x="3" y="16"/>
                </a:lnTo>
                <a:lnTo>
                  <a:pt x="2" y="16"/>
                </a:lnTo>
                <a:lnTo>
                  <a:pt x="2" y="15"/>
                </a:lnTo>
                <a:lnTo>
                  <a:pt x="1" y="15"/>
                </a:lnTo>
                <a:lnTo>
                  <a:pt x="1" y="14"/>
                </a:lnTo>
                <a:lnTo>
                  <a:pt x="1" y="13"/>
                </a:lnTo>
                <a:lnTo>
                  <a:pt x="0" y="12"/>
                </a:lnTo>
                <a:lnTo>
                  <a:pt x="0" y="11"/>
                </a:lnTo>
                <a:lnTo>
                  <a:pt x="0" y="10"/>
                </a:lnTo>
                <a:lnTo>
                  <a:pt x="0" y="9"/>
                </a:lnTo>
                <a:lnTo>
                  <a:pt x="0" y="8"/>
                </a:lnTo>
                <a:lnTo>
                  <a:pt x="0" y="7"/>
                </a:lnTo>
                <a:lnTo>
                  <a:pt x="1" y="6"/>
                </a:lnTo>
                <a:lnTo>
                  <a:pt x="1" y="4"/>
                </a:lnTo>
                <a:lnTo>
                  <a:pt x="1" y="3"/>
                </a:lnTo>
                <a:lnTo>
                  <a:pt x="2" y="3"/>
                </a:lnTo>
                <a:lnTo>
                  <a:pt x="2" y="2"/>
                </a:lnTo>
                <a:lnTo>
                  <a:pt x="3" y="2"/>
                </a:lnTo>
                <a:lnTo>
                  <a:pt x="3" y="1"/>
                </a:lnTo>
                <a:lnTo>
                  <a:pt x="4" y="1"/>
                </a:lnTo>
                <a:lnTo>
                  <a:pt x="4" y="0"/>
                </a:lnTo>
                <a:lnTo>
                  <a:pt x="5" y="0"/>
                </a:lnTo>
                <a:lnTo>
                  <a:pt x="6" y="0"/>
                </a:lnTo>
                <a:lnTo>
                  <a:pt x="7" y="0"/>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25" name="Freeform 33"/>
          <p:cNvSpPr>
            <a:spLocks/>
          </p:cNvSpPr>
          <p:nvPr/>
        </p:nvSpPr>
        <p:spPr bwMode="auto">
          <a:xfrm>
            <a:off x="2466975" y="2305050"/>
            <a:ext cx="26988" cy="31750"/>
          </a:xfrm>
          <a:custGeom>
            <a:avLst/>
            <a:gdLst/>
            <a:ahLst/>
            <a:cxnLst>
              <a:cxn ang="0">
                <a:pos x="7" y="0"/>
              </a:cxn>
              <a:cxn ang="0">
                <a:pos x="10" y="0"/>
              </a:cxn>
              <a:cxn ang="0">
                <a:pos x="11" y="1"/>
              </a:cxn>
              <a:cxn ang="0">
                <a:pos x="13" y="1"/>
              </a:cxn>
              <a:cxn ang="0">
                <a:pos x="14" y="3"/>
              </a:cxn>
              <a:cxn ang="0">
                <a:pos x="15" y="4"/>
              </a:cxn>
              <a:cxn ang="0">
                <a:pos x="15" y="7"/>
              </a:cxn>
              <a:cxn ang="0">
                <a:pos x="16" y="8"/>
              </a:cxn>
              <a:cxn ang="0">
                <a:pos x="16" y="10"/>
              </a:cxn>
              <a:cxn ang="0">
                <a:pos x="16" y="12"/>
              </a:cxn>
              <a:cxn ang="0">
                <a:pos x="15" y="13"/>
              </a:cxn>
              <a:cxn ang="0">
                <a:pos x="15" y="15"/>
              </a:cxn>
              <a:cxn ang="0">
                <a:pos x="14" y="16"/>
              </a:cxn>
              <a:cxn ang="0">
                <a:pos x="13" y="17"/>
              </a:cxn>
              <a:cxn ang="0">
                <a:pos x="12" y="18"/>
              </a:cxn>
              <a:cxn ang="0">
                <a:pos x="10" y="18"/>
              </a:cxn>
              <a:cxn ang="0">
                <a:pos x="8" y="19"/>
              </a:cxn>
              <a:cxn ang="0">
                <a:pos x="6" y="19"/>
              </a:cxn>
              <a:cxn ang="0">
                <a:pos x="5" y="18"/>
              </a:cxn>
              <a:cxn ang="0">
                <a:pos x="3" y="17"/>
              </a:cxn>
              <a:cxn ang="0">
                <a:pos x="2" y="16"/>
              </a:cxn>
              <a:cxn ang="0">
                <a:pos x="1" y="14"/>
              </a:cxn>
              <a:cxn ang="0">
                <a:pos x="0" y="13"/>
              </a:cxn>
              <a:cxn ang="0">
                <a:pos x="0" y="11"/>
              </a:cxn>
              <a:cxn ang="0">
                <a:pos x="0" y="9"/>
              </a:cxn>
              <a:cxn ang="0">
                <a:pos x="0" y="7"/>
              </a:cxn>
              <a:cxn ang="0">
                <a:pos x="1" y="6"/>
              </a:cxn>
              <a:cxn ang="0">
                <a:pos x="1" y="3"/>
              </a:cxn>
              <a:cxn ang="0">
                <a:pos x="2" y="2"/>
              </a:cxn>
              <a:cxn ang="0">
                <a:pos x="3" y="1"/>
              </a:cxn>
              <a:cxn ang="0">
                <a:pos x="5" y="1"/>
              </a:cxn>
              <a:cxn ang="0">
                <a:pos x="6" y="0"/>
              </a:cxn>
            </a:cxnLst>
            <a:rect l="0" t="0" r="r" b="b"/>
            <a:pathLst>
              <a:path w="17" h="20">
                <a:moveTo>
                  <a:pt x="7" y="0"/>
                </a:moveTo>
                <a:lnTo>
                  <a:pt x="7" y="0"/>
                </a:lnTo>
                <a:lnTo>
                  <a:pt x="8" y="0"/>
                </a:lnTo>
                <a:lnTo>
                  <a:pt x="10" y="0"/>
                </a:lnTo>
                <a:lnTo>
                  <a:pt x="11" y="0"/>
                </a:lnTo>
                <a:lnTo>
                  <a:pt x="11" y="1"/>
                </a:lnTo>
                <a:lnTo>
                  <a:pt x="12" y="1"/>
                </a:lnTo>
                <a:lnTo>
                  <a:pt x="13" y="1"/>
                </a:lnTo>
                <a:lnTo>
                  <a:pt x="13" y="2"/>
                </a:lnTo>
                <a:lnTo>
                  <a:pt x="14" y="3"/>
                </a:lnTo>
                <a:lnTo>
                  <a:pt x="14" y="4"/>
                </a:lnTo>
                <a:lnTo>
                  <a:pt x="15" y="4"/>
                </a:lnTo>
                <a:lnTo>
                  <a:pt x="15" y="6"/>
                </a:lnTo>
                <a:lnTo>
                  <a:pt x="15" y="7"/>
                </a:lnTo>
                <a:lnTo>
                  <a:pt x="15" y="8"/>
                </a:lnTo>
                <a:lnTo>
                  <a:pt x="16" y="8"/>
                </a:lnTo>
                <a:lnTo>
                  <a:pt x="16" y="9"/>
                </a:lnTo>
                <a:lnTo>
                  <a:pt x="16" y="10"/>
                </a:lnTo>
                <a:lnTo>
                  <a:pt x="16" y="11"/>
                </a:lnTo>
                <a:lnTo>
                  <a:pt x="16" y="12"/>
                </a:lnTo>
                <a:lnTo>
                  <a:pt x="15" y="12"/>
                </a:lnTo>
                <a:lnTo>
                  <a:pt x="15" y="13"/>
                </a:lnTo>
                <a:lnTo>
                  <a:pt x="15" y="14"/>
                </a:lnTo>
                <a:lnTo>
                  <a:pt x="15" y="15"/>
                </a:lnTo>
                <a:lnTo>
                  <a:pt x="14" y="15"/>
                </a:lnTo>
                <a:lnTo>
                  <a:pt x="14" y="16"/>
                </a:lnTo>
                <a:lnTo>
                  <a:pt x="13" y="16"/>
                </a:lnTo>
                <a:lnTo>
                  <a:pt x="13" y="17"/>
                </a:lnTo>
                <a:lnTo>
                  <a:pt x="12" y="17"/>
                </a:lnTo>
                <a:lnTo>
                  <a:pt x="12" y="18"/>
                </a:lnTo>
                <a:lnTo>
                  <a:pt x="11" y="18"/>
                </a:lnTo>
                <a:lnTo>
                  <a:pt x="10" y="18"/>
                </a:lnTo>
                <a:lnTo>
                  <a:pt x="10" y="19"/>
                </a:lnTo>
                <a:lnTo>
                  <a:pt x="8" y="19"/>
                </a:lnTo>
                <a:lnTo>
                  <a:pt x="7" y="19"/>
                </a:lnTo>
                <a:lnTo>
                  <a:pt x="6" y="19"/>
                </a:lnTo>
                <a:lnTo>
                  <a:pt x="6" y="18"/>
                </a:lnTo>
                <a:lnTo>
                  <a:pt x="5" y="18"/>
                </a:lnTo>
                <a:lnTo>
                  <a:pt x="4" y="18"/>
                </a:lnTo>
                <a:lnTo>
                  <a:pt x="3" y="17"/>
                </a:lnTo>
                <a:lnTo>
                  <a:pt x="2" y="17"/>
                </a:lnTo>
                <a:lnTo>
                  <a:pt x="2" y="16"/>
                </a:lnTo>
                <a:lnTo>
                  <a:pt x="1" y="15"/>
                </a:lnTo>
                <a:lnTo>
                  <a:pt x="1" y="14"/>
                </a:lnTo>
                <a:lnTo>
                  <a:pt x="1" y="13"/>
                </a:lnTo>
                <a:lnTo>
                  <a:pt x="0" y="13"/>
                </a:lnTo>
                <a:lnTo>
                  <a:pt x="0" y="12"/>
                </a:lnTo>
                <a:lnTo>
                  <a:pt x="0" y="11"/>
                </a:lnTo>
                <a:lnTo>
                  <a:pt x="0" y="10"/>
                </a:lnTo>
                <a:lnTo>
                  <a:pt x="0" y="9"/>
                </a:lnTo>
                <a:lnTo>
                  <a:pt x="0" y="8"/>
                </a:lnTo>
                <a:lnTo>
                  <a:pt x="0" y="7"/>
                </a:lnTo>
                <a:lnTo>
                  <a:pt x="1" y="7"/>
                </a:lnTo>
                <a:lnTo>
                  <a:pt x="1" y="6"/>
                </a:lnTo>
                <a:lnTo>
                  <a:pt x="1" y="4"/>
                </a:lnTo>
                <a:lnTo>
                  <a:pt x="1" y="3"/>
                </a:lnTo>
                <a:lnTo>
                  <a:pt x="2" y="3"/>
                </a:lnTo>
                <a:lnTo>
                  <a:pt x="2" y="2"/>
                </a:lnTo>
                <a:lnTo>
                  <a:pt x="3" y="2"/>
                </a:lnTo>
                <a:lnTo>
                  <a:pt x="3" y="1"/>
                </a:lnTo>
                <a:lnTo>
                  <a:pt x="4" y="1"/>
                </a:lnTo>
                <a:lnTo>
                  <a:pt x="5" y="1"/>
                </a:lnTo>
                <a:lnTo>
                  <a:pt x="5" y="0"/>
                </a:lnTo>
                <a:lnTo>
                  <a:pt x="6" y="0"/>
                </a:lnTo>
                <a:lnTo>
                  <a:pt x="7" y="0"/>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26" name="Freeform 34"/>
          <p:cNvSpPr>
            <a:spLocks/>
          </p:cNvSpPr>
          <p:nvPr/>
        </p:nvSpPr>
        <p:spPr bwMode="auto">
          <a:xfrm>
            <a:off x="2466975" y="2305050"/>
            <a:ext cx="26988" cy="31750"/>
          </a:xfrm>
          <a:custGeom>
            <a:avLst/>
            <a:gdLst/>
            <a:ahLst/>
            <a:cxnLst>
              <a:cxn ang="0">
                <a:pos x="7" y="0"/>
              </a:cxn>
              <a:cxn ang="0">
                <a:pos x="10" y="0"/>
              </a:cxn>
              <a:cxn ang="0">
                <a:pos x="11" y="1"/>
              </a:cxn>
              <a:cxn ang="0">
                <a:pos x="13" y="1"/>
              </a:cxn>
              <a:cxn ang="0">
                <a:pos x="14" y="3"/>
              </a:cxn>
              <a:cxn ang="0">
                <a:pos x="15" y="4"/>
              </a:cxn>
              <a:cxn ang="0">
                <a:pos x="15" y="7"/>
              </a:cxn>
              <a:cxn ang="0">
                <a:pos x="16" y="8"/>
              </a:cxn>
              <a:cxn ang="0">
                <a:pos x="16" y="10"/>
              </a:cxn>
              <a:cxn ang="0">
                <a:pos x="16" y="12"/>
              </a:cxn>
              <a:cxn ang="0">
                <a:pos x="15" y="13"/>
              </a:cxn>
              <a:cxn ang="0">
                <a:pos x="15" y="15"/>
              </a:cxn>
              <a:cxn ang="0">
                <a:pos x="14" y="16"/>
              </a:cxn>
              <a:cxn ang="0">
                <a:pos x="13" y="17"/>
              </a:cxn>
              <a:cxn ang="0">
                <a:pos x="12" y="18"/>
              </a:cxn>
              <a:cxn ang="0">
                <a:pos x="10" y="18"/>
              </a:cxn>
              <a:cxn ang="0">
                <a:pos x="8" y="19"/>
              </a:cxn>
              <a:cxn ang="0">
                <a:pos x="6" y="19"/>
              </a:cxn>
              <a:cxn ang="0">
                <a:pos x="5" y="18"/>
              </a:cxn>
              <a:cxn ang="0">
                <a:pos x="3" y="17"/>
              </a:cxn>
              <a:cxn ang="0">
                <a:pos x="2" y="16"/>
              </a:cxn>
              <a:cxn ang="0">
                <a:pos x="1" y="14"/>
              </a:cxn>
              <a:cxn ang="0">
                <a:pos x="0" y="13"/>
              </a:cxn>
              <a:cxn ang="0">
                <a:pos x="0" y="11"/>
              </a:cxn>
              <a:cxn ang="0">
                <a:pos x="0" y="9"/>
              </a:cxn>
              <a:cxn ang="0">
                <a:pos x="0" y="7"/>
              </a:cxn>
              <a:cxn ang="0">
                <a:pos x="1" y="6"/>
              </a:cxn>
              <a:cxn ang="0">
                <a:pos x="1" y="3"/>
              </a:cxn>
              <a:cxn ang="0">
                <a:pos x="2" y="2"/>
              </a:cxn>
              <a:cxn ang="0">
                <a:pos x="3" y="1"/>
              </a:cxn>
              <a:cxn ang="0">
                <a:pos x="5" y="1"/>
              </a:cxn>
              <a:cxn ang="0">
                <a:pos x="6" y="0"/>
              </a:cxn>
            </a:cxnLst>
            <a:rect l="0" t="0" r="r" b="b"/>
            <a:pathLst>
              <a:path w="17" h="20">
                <a:moveTo>
                  <a:pt x="7" y="0"/>
                </a:moveTo>
                <a:lnTo>
                  <a:pt x="7" y="0"/>
                </a:lnTo>
                <a:lnTo>
                  <a:pt x="8" y="0"/>
                </a:lnTo>
                <a:lnTo>
                  <a:pt x="10" y="0"/>
                </a:lnTo>
                <a:lnTo>
                  <a:pt x="11" y="0"/>
                </a:lnTo>
                <a:lnTo>
                  <a:pt x="11" y="1"/>
                </a:lnTo>
                <a:lnTo>
                  <a:pt x="12" y="1"/>
                </a:lnTo>
                <a:lnTo>
                  <a:pt x="13" y="1"/>
                </a:lnTo>
                <a:lnTo>
                  <a:pt x="13" y="2"/>
                </a:lnTo>
                <a:lnTo>
                  <a:pt x="14" y="3"/>
                </a:lnTo>
                <a:lnTo>
                  <a:pt x="14" y="4"/>
                </a:lnTo>
                <a:lnTo>
                  <a:pt x="15" y="4"/>
                </a:lnTo>
                <a:lnTo>
                  <a:pt x="15" y="6"/>
                </a:lnTo>
                <a:lnTo>
                  <a:pt x="15" y="7"/>
                </a:lnTo>
                <a:lnTo>
                  <a:pt x="15" y="8"/>
                </a:lnTo>
                <a:lnTo>
                  <a:pt x="16" y="8"/>
                </a:lnTo>
                <a:lnTo>
                  <a:pt x="16" y="9"/>
                </a:lnTo>
                <a:lnTo>
                  <a:pt x="16" y="10"/>
                </a:lnTo>
                <a:lnTo>
                  <a:pt x="16" y="11"/>
                </a:lnTo>
                <a:lnTo>
                  <a:pt x="16" y="12"/>
                </a:lnTo>
                <a:lnTo>
                  <a:pt x="15" y="12"/>
                </a:lnTo>
                <a:lnTo>
                  <a:pt x="15" y="13"/>
                </a:lnTo>
                <a:lnTo>
                  <a:pt x="15" y="14"/>
                </a:lnTo>
                <a:lnTo>
                  <a:pt x="15" y="15"/>
                </a:lnTo>
                <a:lnTo>
                  <a:pt x="14" y="15"/>
                </a:lnTo>
                <a:lnTo>
                  <a:pt x="14" y="16"/>
                </a:lnTo>
                <a:lnTo>
                  <a:pt x="13" y="16"/>
                </a:lnTo>
                <a:lnTo>
                  <a:pt x="13" y="17"/>
                </a:lnTo>
                <a:lnTo>
                  <a:pt x="12" y="17"/>
                </a:lnTo>
                <a:lnTo>
                  <a:pt x="12" y="18"/>
                </a:lnTo>
                <a:lnTo>
                  <a:pt x="11" y="18"/>
                </a:lnTo>
                <a:lnTo>
                  <a:pt x="10" y="18"/>
                </a:lnTo>
                <a:lnTo>
                  <a:pt x="10" y="19"/>
                </a:lnTo>
                <a:lnTo>
                  <a:pt x="8" y="19"/>
                </a:lnTo>
                <a:lnTo>
                  <a:pt x="7" y="19"/>
                </a:lnTo>
                <a:lnTo>
                  <a:pt x="6" y="19"/>
                </a:lnTo>
                <a:lnTo>
                  <a:pt x="6" y="18"/>
                </a:lnTo>
                <a:lnTo>
                  <a:pt x="5" y="18"/>
                </a:lnTo>
                <a:lnTo>
                  <a:pt x="4" y="18"/>
                </a:lnTo>
                <a:lnTo>
                  <a:pt x="3" y="17"/>
                </a:lnTo>
                <a:lnTo>
                  <a:pt x="2" y="17"/>
                </a:lnTo>
                <a:lnTo>
                  <a:pt x="2" y="16"/>
                </a:lnTo>
                <a:lnTo>
                  <a:pt x="1" y="15"/>
                </a:lnTo>
                <a:lnTo>
                  <a:pt x="1" y="14"/>
                </a:lnTo>
                <a:lnTo>
                  <a:pt x="1" y="13"/>
                </a:lnTo>
                <a:lnTo>
                  <a:pt x="0" y="13"/>
                </a:lnTo>
                <a:lnTo>
                  <a:pt x="0" y="12"/>
                </a:lnTo>
                <a:lnTo>
                  <a:pt x="0" y="11"/>
                </a:lnTo>
                <a:lnTo>
                  <a:pt x="0" y="10"/>
                </a:lnTo>
                <a:lnTo>
                  <a:pt x="0" y="9"/>
                </a:lnTo>
                <a:lnTo>
                  <a:pt x="0" y="8"/>
                </a:lnTo>
                <a:lnTo>
                  <a:pt x="0" y="7"/>
                </a:lnTo>
                <a:lnTo>
                  <a:pt x="1" y="7"/>
                </a:lnTo>
                <a:lnTo>
                  <a:pt x="1" y="6"/>
                </a:lnTo>
                <a:lnTo>
                  <a:pt x="1" y="4"/>
                </a:lnTo>
                <a:lnTo>
                  <a:pt x="1" y="3"/>
                </a:lnTo>
                <a:lnTo>
                  <a:pt x="2" y="3"/>
                </a:lnTo>
                <a:lnTo>
                  <a:pt x="2" y="2"/>
                </a:lnTo>
                <a:lnTo>
                  <a:pt x="3" y="2"/>
                </a:lnTo>
                <a:lnTo>
                  <a:pt x="3" y="1"/>
                </a:lnTo>
                <a:lnTo>
                  <a:pt x="4" y="1"/>
                </a:lnTo>
                <a:lnTo>
                  <a:pt x="5" y="1"/>
                </a:lnTo>
                <a:lnTo>
                  <a:pt x="5" y="0"/>
                </a:lnTo>
                <a:lnTo>
                  <a:pt x="6" y="0"/>
                </a:lnTo>
                <a:lnTo>
                  <a:pt x="7" y="0"/>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27" name="Rectangle 35"/>
          <p:cNvSpPr>
            <a:spLocks noChangeArrowheads="1"/>
          </p:cNvSpPr>
          <p:nvPr/>
        </p:nvSpPr>
        <p:spPr bwMode="auto">
          <a:xfrm>
            <a:off x="1627188" y="3405188"/>
            <a:ext cx="387350"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H</a:t>
            </a:r>
          </a:p>
        </p:txBody>
      </p:sp>
      <p:sp>
        <p:nvSpPr>
          <p:cNvPr id="33828" name="Rectangle 36"/>
          <p:cNvSpPr>
            <a:spLocks noChangeArrowheads="1"/>
          </p:cNvSpPr>
          <p:nvPr/>
        </p:nvSpPr>
        <p:spPr bwMode="auto">
          <a:xfrm>
            <a:off x="2054225" y="3405188"/>
            <a:ext cx="395288"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O</a:t>
            </a:r>
          </a:p>
        </p:txBody>
      </p:sp>
      <p:sp>
        <p:nvSpPr>
          <p:cNvPr id="33829" name="Rectangle 37"/>
          <p:cNvSpPr>
            <a:spLocks noChangeArrowheads="1"/>
          </p:cNvSpPr>
          <p:nvPr/>
        </p:nvSpPr>
        <p:spPr bwMode="auto">
          <a:xfrm>
            <a:off x="2278063" y="3027363"/>
            <a:ext cx="387350"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H</a:t>
            </a:r>
          </a:p>
        </p:txBody>
      </p:sp>
      <p:sp>
        <p:nvSpPr>
          <p:cNvPr id="33830" name="Line 38"/>
          <p:cNvSpPr>
            <a:spLocks noChangeShapeType="1"/>
          </p:cNvSpPr>
          <p:nvPr/>
        </p:nvSpPr>
        <p:spPr bwMode="auto">
          <a:xfrm>
            <a:off x="1935163" y="3590925"/>
            <a:ext cx="193675" cy="0"/>
          </a:xfrm>
          <a:prstGeom prst="line">
            <a:avLst/>
          </a:prstGeom>
          <a:noFill/>
          <a:ln w="25400">
            <a:solidFill>
              <a:srgbClr val="000000"/>
            </a:solidFill>
            <a:round/>
            <a:headEnd type="none" w="sm" len="sm"/>
            <a:tailEnd type="none" w="sm" len="sm"/>
          </a:ln>
          <a:effectLst/>
        </p:spPr>
        <p:txBody>
          <a:bodyPr/>
          <a:lstStyle/>
          <a:p>
            <a:endParaRPr lang="id-ID"/>
          </a:p>
        </p:txBody>
      </p:sp>
      <p:sp>
        <p:nvSpPr>
          <p:cNvPr id="33831" name="Line 39"/>
          <p:cNvSpPr>
            <a:spLocks noChangeShapeType="1"/>
          </p:cNvSpPr>
          <p:nvPr/>
        </p:nvSpPr>
        <p:spPr bwMode="auto">
          <a:xfrm flipV="1">
            <a:off x="2309813" y="3346450"/>
            <a:ext cx="74612" cy="127000"/>
          </a:xfrm>
          <a:prstGeom prst="line">
            <a:avLst/>
          </a:prstGeom>
          <a:noFill/>
          <a:ln w="25400">
            <a:solidFill>
              <a:srgbClr val="000000"/>
            </a:solidFill>
            <a:round/>
            <a:headEnd type="none" w="sm" len="sm"/>
            <a:tailEnd type="none" w="sm" len="sm"/>
          </a:ln>
          <a:effectLst/>
        </p:spPr>
        <p:txBody>
          <a:bodyPr/>
          <a:lstStyle/>
          <a:p>
            <a:endParaRPr lang="id-ID"/>
          </a:p>
        </p:txBody>
      </p:sp>
      <p:sp>
        <p:nvSpPr>
          <p:cNvPr id="33832" name="Freeform 40"/>
          <p:cNvSpPr>
            <a:spLocks/>
          </p:cNvSpPr>
          <p:nvPr/>
        </p:nvSpPr>
        <p:spPr bwMode="auto">
          <a:xfrm>
            <a:off x="2233613" y="3741738"/>
            <a:ext cx="26987" cy="26987"/>
          </a:xfrm>
          <a:custGeom>
            <a:avLst/>
            <a:gdLst/>
            <a:ahLst/>
            <a:cxnLst>
              <a:cxn ang="0">
                <a:pos x="0" y="8"/>
              </a:cxn>
              <a:cxn ang="0">
                <a:pos x="0" y="8"/>
              </a:cxn>
              <a:cxn ang="0">
                <a:pos x="0" y="7"/>
              </a:cxn>
              <a:cxn ang="0">
                <a:pos x="0" y="5"/>
              </a:cxn>
              <a:cxn ang="0">
                <a:pos x="1" y="5"/>
              </a:cxn>
              <a:cxn ang="0">
                <a:pos x="1" y="4"/>
              </a:cxn>
              <a:cxn ang="0">
                <a:pos x="1" y="3"/>
              </a:cxn>
              <a:cxn ang="0">
                <a:pos x="2" y="3"/>
              </a:cxn>
              <a:cxn ang="0">
                <a:pos x="2" y="2"/>
              </a:cxn>
              <a:cxn ang="0">
                <a:pos x="3" y="2"/>
              </a:cxn>
              <a:cxn ang="0">
                <a:pos x="3" y="1"/>
              </a:cxn>
              <a:cxn ang="0">
                <a:pos x="4" y="1"/>
              </a:cxn>
              <a:cxn ang="0">
                <a:pos x="5" y="0"/>
              </a:cxn>
              <a:cxn ang="0">
                <a:pos x="6" y="0"/>
              </a:cxn>
              <a:cxn ang="0">
                <a:pos x="8" y="0"/>
              </a:cxn>
              <a:cxn ang="0">
                <a:pos x="9" y="0"/>
              </a:cxn>
              <a:cxn ang="0">
                <a:pos x="10" y="0"/>
              </a:cxn>
              <a:cxn ang="0">
                <a:pos x="11" y="0"/>
              </a:cxn>
              <a:cxn ang="0">
                <a:pos x="12" y="0"/>
              </a:cxn>
              <a:cxn ang="0">
                <a:pos x="12" y="1"/>
              </a:cxn>
              <a:cxn ang="0">
                <a:pos x="13" y="1"/>
              </a:cxn>
              <a:cxn ang="0">
                <a:pos x="14" y="1"/>
              </a:cxn>
              <a:cxn ang="0">
                <a:pos x="14" y="2"/>
              </a:cxn>
              <a:cxn ang="0">
                <a:pos x="15" y="2"/>
              </a:cxn>
              <a:cxn ang="0">
                <a:pos x="15" y="3"/>
              </a:cxn>
              <a:cxn ang="0">
                <a:pos x="15" y="4"/>
              </a:cxn>
              <a:cxn ang="0">
                <a:pos x="16" y="4"/>
              </a:cxn>
              <a:cxn ang="0">
                <a:pos x="16" y="5"/>
              </a:cxn>
              <a:cxn ang="0">
                <a:pos x="16" y="7"/>
              </a:cxn>
              <a:cxn ang="0">
                <a:pos x="16" y="8"/>
              </a:cxn>
              <a:cxn ang="0">
                <a:pos x="16" y="9"/>
              </a:cxn>
              <a:cxn ang="0">
                <a:pos x="16" y="10"/>
              </a:cxn>
              <a:cxn ang="0">
                <a:pos x="16" y="11"/>
              </a:cxn>
              <a:cxn ang="0">
                <a:pos x="16" y="12"/>
              </a:cxn>
              <a:cxn ang="0">
                <a:pos x="15" y="12"/>
              </a:cxn>
              <a:cxn ang="0">
                <a:pos x="15" y="13"/>
              </a:cxn>
              <a:cxn ang="0">
                <a:pos x="14" y="13"/>
              </a:cxn>
              <a:cxn ang="0">
                <a:pos x="14" y="14"/>
              </a:cxn>
              <a:cxn ang="0">
                <a:pos x="13" y="14"/>
              </a:cxn>
              <a:cxn ang="0">
                <a:pos x="13" y="15"/>
              </a:cxn>
              <a:cxn ang="0">
                <a:pos x="12" y="15"/>
              </a:cxn>
              <a:cxn ang="0">
                <a:pos x="11" y="15"/>
              </a:cxn>
              <a:cxn ang="0">
                <a:pos x="10" y="15"/>
              </a:cxn>
              <a:cxn ang="0">
                <a:pos x="10" y="16"/>
              </a:cxn>
              <a:cxn ang="0">
                <a:pos x="9" y="16"/>
              </a:cxn>
              <a:cxn ang="0">
                <a:pos x="8" y="16"/>
              </a:cxn>
              <a:cxn ang="0">
                <a:pos x="6" y="15"/>
              </a:cxn>
              <a:cxn ang="0">
                <a:pos x="5" y="15"/>
              </a:cxn>
              <a:cxn ang="0">
                <a:pos x="4" y="15"/>
              </a:cxn>
              <a:cxn ang="0">
                <a:pos x="3" y="14"/>
              </a:cxn>
              <a:cxn ang="0">
                <a:pos x="2" y="14"/>
              </a:cxn>
              <a:cxn ang="0">
                <a:pos x="2" y="13"/>
              </a:cxn>
              <a:cxn ang="0">
                <a:pos x="1" y="12"/>
              </a:cxn>
              <a:cxn ang="0">
                <a:pos x="1" y="11"/>
              </a:cxn>
              <a:cxn ang="0">
                <a:pos x="0" y="10"/>
              </a:cxn>
              <a:cxn ang="0">
                <a:pos x="0" y="9"/>
              </a:cxn>
              <a:cxn ang="0">
                <a:pos x="0" y="8"/>
              </a:cxn>
            </a:cxnLst>
            <a:rect l="0" t="0" r="r" b="b"/>
            <a:pathLst>
              <a:path w="17" h="17">
                <a:moveTo>
                  <a:pt x="0" y="8"/>
                </a:moveTo>
                <a:lnTo>
                  <a:pt x="0" y="8"/>
                </a:lnTo>
                <a:lnTo>
                  <a:pt x="0" y="7"/>
                </a:lnTo>
                <a:lnTo>
                  <a:pt x="0" y="5"/>
                </a:lnTo>
                <a:lnTo>
                  <a:pt x="1" y="5"/>
                </a:lnTo>
                <a:lnTo>
                  <a:pt x="1" y="4"/>
                </a:lnTo>
                <a:lnTo>
                  <a:pt x="1" y="3"/>
                </a:lnTo>
                <a:lnTo>
                  <a:pt x="2" y="3"/>
                </a:lnTo>
                <a:lnTo>
                  <a:pt x="2" y="2"/>
                </a:lnTo>
                <a:lnTo>
                  <a:pt x="3" y="2"/>
                </a:lnTo>
                <a:lnTo>
                  <a:pt x="3" y="1"/>
                </a:lnTo>
                <a:lnTo>
                  <a:pt x="4" y="1"/>
                </a:lnTo>
                <a:lnTo>
                  <a:pt x="5" y="0"/>
                </a:lnTo>
                <a:lnTo>
                  <a:pt x="6" y="0"/>
                </a:lnTo>
                <a:lnTo>
                  <a:pt x="8" y="0"/>
                </a:lnTo>
                <a:lnTo>
                  <a:pt x="9" y="0"/>
                </a:lnTo>
                <a:lnTo>
                  <a:pt x="10" y="0"/>
                </a:lnTo>
                <a:lnTo>
                  <a:pt x="11" y="0"/>
                </a:lnTo>
                <a:lnTo>
                  <a:pt x="12" y="0"/>
                </a:lnTo>
                <a:lnTo>
                  <a:pt x="12" y="1"/>
                </a:lnTo>
                <a:lnTo>
                  <a:pt x="13" y="1"/>
                </a:lnTo>
                <a:lnTo>
                  <a:pt x="14" y="1"/>
                </a:lnTo>
                <a:lnTo>
                  <a:pt x="14" y="2"/>
                </a:lnTo>
                <a:lnTo>
                  <a:pt x="15" y="2"/>
                </a:lnTo>
                <a:lnTo>
                  <a:pt x="15" y="3"/>
                </a:lnTo>
                <a:lnTo>
                  <a:pt x="15" y="4"/>
                </a:lnTo>
                <a:lnTo>
                  <a:pt x="16" y="4"/>
                </a:lnTo>
                <a:lnTo>
                  <a:pt x="16" y="5"/>
                </a:lnTo>
                <a:lnTo>
                  <a:pt x="16" y="7"/>
                </a:lnTo>
                <a:lnTo>
                  <a:pt x="16" y="8"/>
                </a:lnTo>
                <a:lnTo>
                  <a:pt x="16" y="9"/>
                </a:lnTo>
                <a:lnTo>
                  <a:pt x="16" y="10"/>
                </a:lnTo>
                <a:lnTo>
                  <a:pt x="16" y="11"/>
                </a:lnTo>
                <a:lnTo>
                  <a:pt x="16" y="12"/>
                </a:lnTo>
                <a:lnTo>
                  <a:pt x="15" y="12"/>
                </a:lnTo>
                <a:lnTo>
                  <a:pt x="15" y="13"/>
                </a:lnTo>
                <a:lnTo>
                  <a:pt x="14" y="13"/>
                </a:lnTo>
                <a:lnTo>
                  <a:pt x="14" y="14"/>
                </a:lnTo>
                <a:lnTo>
                  <a:pt x="13" y="14"/>
                </a:lnTo>
                <a:lnTo>
                  <a:pt x="13" y="15"/>
                </a:lnTo>
                <a:lnTo>
                  <a:pt x="12" y="15"/>
                </a:lnTo>
                <a:lnTo>
                  <a:pt x="11" y="15"/>
                </a:lnTo>
                <a:lnTo>
                  <a:pt x="10" y="15"/>
                </a:lnTo>
                <a:lnTo>
                  <a:pt x="10" y="16"/>
                </a:lnTo>
                <a:lnTo>
                  <a:pt x="9" y="16"/>
                </a:lnTo>
                <a:lnTo>
                  <a:pt x="8" y="16"/>
                </a:lnTo>
                <a:lnTo>
                  <a:pt x="6" y="15"/>
                </a:lnTo>
                <a:lnTo>
                  <a:pt x="5" y="15"/>
                </a:lnTo>
                <a:lnTo>
                  <a:pt x="4" y="15"/>
                </a:lnTo>
                <a:lnTo>
                  <a:pt x="3" y="14"/>
                </a:lnTo>
                <a:lnTo>
                  <a:pt x="2" y="14"/>
                </a:lnTo>
                <a:lnTo>
                  <a:pt x="2" y="13"/>
                </a:lnTo>
                <a:lnTo>
                  <a:pt x="1" y="12"/>
                </a:lnTo>
                <a:lnTo>
                  <a:pt x="1" y="11"/>
                </a:lnTo>
                <a:lnTo>
                  <a:pt x="0" y="10"/>
                </a:lnTo>
                <a:lnTo>
                  <a:pt x="0" y="9"/>
                </a:lnTo>
                <a:lnTo>
                  <a:pt x="0" y="8"/>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33" name="Freeform 41"/>
          <p:cNvSpPr>
            <a:spLocks/>
          </p:cNvSpPr>
          <p:nvPr/>
        </p:nvSpPr>
        <p:spPr bwMode="auto">
          <a:xfrm>
            <a:off x="2233613" y="3741738"/>
            <a:ext cx="26987" cy="26987"/>
          </a:xfrm>
          <a:custGeom>
            <a:avLst/>
            <a:gdLst/>
            <a:ahLst/>
            <a:cxnLst>
              <a:cxn ang="0">
                <a:pos x="0" y="8"/>
              </a:cxn>
              <a:cxn ang="0">
                <a:pos x="0" y="8"/>
              </a:cxn>
              <a:cxn ang="0">
                <a:pos x="0" y="7"/>
              </a:cxn>
              <a:cxn ang="0">
                <a:pos x="0" y="5"/>
              </a:cxn>
              <a:cxn ang="0">
                <a:pos x="1" y="5"/>
              </a:cxn>
              <a:cxn ang="0">
                <a:pos x="1" y="4"/>
              </a:cxn>
              <a:cxn ang="0">
                <a:pos x="1" y="3"/>
              </a:cxn>
              <a:cxn ang="0">
                <a:pos x="2" y="3"/>
              </a:cxn>
              <a:cxn ang="0">
                <a:pos x="2" y="2"/>
              </a:cxn>
              <a:cxn ang="0">
                <a:pos x="3" y="2"/>
              </a:cxn>
              <a:cxn ang="0">
                <a:pos x="3" y="1"/>
              </a:cxn>
              <a:cxn ang="0">
                <a:pos x="4" y="1"/>
              </a:cxn>
              <a:cxn ang="0">
                <a:pos x="5" y="0"/>
              </a:cxn>
              <a:cxn ang="0">
                <a:pos x="6" y="0"/>
              </a:cxn>
              <a:cxn ang="0">
                <a:pos x="8" y="0"/>
              </a:cxn>
              <a:cxn ang="0">
                <a:pos x="9" y="0"/>
              </a:cxn>
              <a:cxn ang="0">
                <a:pos x="10" y="0"/>
              </a:cxn>
              <a:cxn ang="0">
                <a:pos x="11" y="0"/>
              </a:cxn>
              <a:cxn ang="0">
                <a:pos x="12" y="0"/>
              </a:cxn>
              <a:cxn ang="0">
                <a:pos x="12" y="1"/>
              </a:cxn>
              <a:cxn ang="0">
                <a:pos x="13" y="1"/>
              </a:cxn>
              <a:cxn ang="0">
                <a:pos x="14" y="1"/>
              </a:cxn>
              <a:cxn ang="0">
                <a:pos x="14" y="2"/>
              </a:cxn>
              <a:cxn ang="0">
                <a:pos x="15" y="2"/>
              </a:cxn>
              <a:cxn ang="0">
                <a:pos x="15" y="3"/>
              </a:cxn>
              <a:cxn ang="0">
                <a:pos x="15" y="4"/>
              </a:cxn>
              <a:cxn ang="0">
                <a:pos x="16" y="4"/>
              </a:cxn>
              <a:cxn ang="0">
                <a:pos x="16" y="5"/>
              </a:cxn>
              <a:cxn ang="0">
                <a:pos x="16" y="7"/>
              </a:cxn>
              <a:cxn ang="0">
                <a:pos x="16" y="8"/>
              </a:cxn>
              <a:cxn ang="0">
                <a:pos x="16" y="9"/>
              </a:cxn>
              <a:cxn ang="0">
                <a:pos x="16" y="10"/>
              </a:cxn>
              <a:cxn ang="0">
                <a:pos x="16" y="11"/>
              </a:cxn>
              <a:cxn ang="0">
                <a:pos x="16" y="12"/>
              </a:cxn>
              <a:cxn ang="0">
                <a:pos x="15" y="12"/>
              </a:cxn>
              <a:cxn ang="0">
                <a:pos x="15" y="13"/>
              </a:cxn>
              <a:cxn ang="0">
                <a:pos x="14" y="13"/>
              </a:cxn>
              <a:cxn ang="0">
                <a:pos x="14" y="14"/>
              </a:cxn>
              <a:cxn ang="0">
                <a:pos x="13" y="14"/>
              </a:cxn>
              <a:cxn ang="0">
                <a:pos x="13" y="15"/>
              </a:cxn>
              <a:cxn ang="0">
                <a:pos x="12" y="15"/>
              </a:cxn>
              <a:cxn ang="0">
                <a:pos x="11" y="15"/>
              </a:cxn>
              <a:cxn ang="0">
                <a:pos x="10" y="15"/>
              </a:cxn>
              <a:cxn ang="0">
                <a:pos x="10" y="16"/>
              </a:cxn>
              <a:cxn ang="0">
                <a:pos x="9" y="16"/>
              </a:cxn>
              <a:cxn ang="0">
                <a:pos x="8" y="16"/>
              </a:cxn>
              <a:cxn ang="0">
                <a:pos x="6" y="15"/>
              </a:cxn>
              <a:cxn ang="0">
                <a:pos x="5" y="15"/>
              </a:cxn>
              <a:cxn ang="0">
                <a:pos x="4" y="15"/>
              </a:cxn>
              <a:cxn ang="0">
                <a:pos x="3" y="14"/>
              </a:cxn>
              <a:cxn ang="0">
                <a:pos x="2" y="14"/>
              </a:cxn>
              <a:cxn ang="0">
                <a:pos x="2" y="13"/>
              </a:cxn>
              <a:cxn ang="0">
                <a:pos x="1" y="12"/>
              </a:cxn>
              <a:cxn ang="0">
                <a:pos x="1" y="11"/>
              </a:cxn>
              <a:cxn ang="0">
                <a:pos x="0" y="10"/>
              </a:cxn>
              <a:cxn ang="0">
                <a:pos x="0" y="9"/>
              </a:cxn>
              <a:cxn ang="0">
                <a:pos x="0" y="8"/>
              </a:cxn>
            </a:cxnLst>
            <a:rect l="0" t="0" r="r" b="b"/>
            <a:pathLst>
              <a:path w="17" h="17">
                <a:moveTo>
                  <a:pt x="0" y="8"/>
                </a:moveTo>
                <a:lnTo>
                  <a:pt x="0" y="8"/>
                </a:lnTo>
                <a:lnTo>
                  <a:pt x="0" y="7"/>
                </a:lnTo>
                <a:lnTo>
                  <a:pt x="0" y="5"/>
                </a:lnTo>
                <a:lnTo>
                  <a:pt x="1" y="5"/>
                </a:lnTo>
                <a:lnTo>
                  <a:pt x="1" y="4"/>
                </a:lnTo>
                <a:lnTo>
                  <a:pt x="1" y="3"/>
                </a:lnTo>
                <a:lnTo>
                  <a:pt x="2" y="3"/>
                </a:lnTo>
                <a:lnTo>
                  <a:pt x="2" y="2"/>
                </a:lnTo>
                <a:lnTo>
                  <a:pt x="3" y="2"/>
                </a:lnTo>
                <a:lnTo>
                  <a:pt x="3" y="1"/>
                </a:lnTo>
                <a:lnTo>
                  <a:pt x="4" y="1"/>
                </a:lnTo>
                <a:lnTo>
                  <a:pt x="5" y="0"/>
                </a:lnTo>
                <a:lnTo>
                  <a:pt x="6" y="0"/>
                </a:lnTo>
                <a:lnTo>
                  <a:pt x="8" y="0"/>
                </a:lnTo>
                <a:lnTo>
                  <a:pt x="9" y="0"/>
                </a:lnTo>
                <a:lnTo>
                  <a:pt x="10" y="0"/>
                </a:lnTo>
                <a:lnTo>
                  <a:pt x="11" y="0"/>
                </a:lnTo>
                <a:lnTo>
                  <a:pt x="12" y="0"/>
                </a:lnTo>
                <a:lnTo>
                  <a:pt x="12" y="1"/>
                </a:lnTo>
                <a:lnTo>
                  <a:pt x="13" y="1"/>
                </a:lnTo>
                <a:lnTo>
                  <a:pt x="14" y="1"/>
                </a:lnTo>
                <a:lnTo>
                  <a:pt x="14" y="2"/>
                </a:lnTo>
                <a:lnTo>
                  <a:pt x="15" y="2"/>
                </a:lnTo>
                <a:lnTo>
                  <a:pt x="15" y="3"/>
                </a:lnTo>
                <a:lnTo>
                  <a:pt x="15" y="4"/>
                </a:lnTo>
                <a:lnTo>
                  <a:pt x="16" y="4"/>
                </a:lnTo>
                <a:lnTo>
                  <a:pt x="16" y="5"/>
                </a:lnTo>
                <a:lnTo>
                  <a:pt x="16" y="7"/>
                </a:lnTo>
                <a:lnTo>
                  <a:pt x="16" y="8"/>
                </a:lnTo>
                <a:lnTo>
                  <a:pt x="16" y="9"/>
                </a:lnTo>
                <a:lnTo>
                  <a:pt x="16" y="10"/>
                </a:lnTo>
                <a:lnTo>
                  <a:pt x="16" y="11"/>
                </a:lnTo>
                <a:lnTo>
                  <a:pt x="16" y="12"/>
                </a:lnTo>
                <a:lnTo>
                  <a:pt x="15" y="12"/>
                </a:lnTo>
                <a:lnTo>
                  <a:pt x="15" y="13"/>
                </a:lnTo>
                <a:lnTo>
                  <a:pt x="14" y="13"/>
                </a:lnTo>
                <a:lnTo>
                  <a:pt x="14" y="14"/>
                </a:lnTo>
                <a:lnTo>
                  <a:pt x="13" y="14"/>
                </a:lnTo>
                <a:lnTo>
                  <a:pt x="13" y="15"/>
                </a:lnTo>
                <a:lnTo>
                  <a:pt x="12" y="15"/>
                </a:lnTo>
                <a:lnTo>
                  <a:pt x="11" y="15"/>
                </a:lnTo>
                <a:lnTo>
                  <a:pt x="10" y="15"/>
                </a:lnTo>
                <a:lnTo>
                  <a:pt x="10" y="16"/>
                </a:lnTo>
                <a:lnTo>
                  <a:pt x="9" y="16"/>
                </a:lnTo>
                <a:lnTo>
                  <a:pt x="8" y="16"/>
                </a:lnTo>
                <a:lnTo>
                  <a:pt x="6" y="15"/>
                </a:lnTo>
                <a:lnTo>
                  <a:pt x="5" y="15"/>
                </a:lnTo>
                <a:lnTo>
                  <a:pt x="4" y="15"/>
                </a:lnTo>
                <a:lnTo>
                  <a:pt x="3" y="14"/>
                </a:lnTo>
                <a:lnTo>
                  <a:pt x="2" y="14"/>
                </a:lnTo>
                <a:lnTo>
                  <a:pt x="2" y="13"/>
                </a:lnTo>
                <a:lnTo>
                  <a:pt x="1" y="12"/>
                </a:lnTo>
                <a:lnTo>
                  <a:pt x="1" y="11"/>
                </a:lnTo>
                <a:lnTo>
                  <a:pt x="0" y="10"/>
                </a:lnTo>
                <a:lnTo>
                  <a:pt x="0" y="9"/>
                </a:lnTo>
                <a:lnTo>
                  <a:pt x="0" y="8"/>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34" name="Freeform 42"/>
          <p:cNvSpPr>
            <a:spLocks/>
          </p:cNvSpPr>
          <p:nvPr/>
        </p:nvSpPr>
        <p:spPr bwMode="auto">
          <a:xfrm>
            <a:off x="2290763" y="3741738"/>
            <a:ext cx="26987" cy="26987"/>
          </a:xfrm>
          <a:custGeom>
            <a:avLst/>
            <a:gdLst/>
            <a:ahLst/>
            <a:cxnLst>
              <a:cxn ang="0">
                <a:pos x="0" y="8"/>
              </a:cxn>
              <a:cxn ang="0">
                <a:pos x="0" y="8"/>
              </a:cxn>
              <a:cxn ang="0">
                <a:pos x="0" y="7"/>
              </a:cxn>
              <a:cxn ang="0">
                <a:pos x="0" y="5"/>
              </a:cxn>
              <a:cxn ang="0">
                <a:pos x="1" y="4"/>
              </a:cxn>
              <a:cxn ang="0">
                <a:pos x="1" y="3"/>
              </a:cxn>
              <a:cxn ang="0">
                <a:pos x="2" y="3"/>
              </a:cxn>
              <a:cxn ang="0">
                <a:pos x="2" y="2"/>
              </a:cxn>
              <a:cxn ang="0">
                <a:pos x="3" y="2"/>
              </a:cxn>
              <a:cxn ang="0">
                <a:pos x="3" y="1"/>
              </a:cxn>
              <a:cxn ang="0">
                <a:pos x="4" y="1"/>
              </a:cxn>
              <a:cxn ang="0">
                <a:pos x="4" y="0"/>
              </a:cxn>
              <a:cxn ang="0">
                <a:pos x="5" y="0"/>
              </a:cxn>
              <a:cxn ang="0">
                <a:pos x="6" y="0"/>
              </a:cxn>
              <a:cxn ang="0">
                <a:pos x="7" y="0"/>
              </a:cxn>
              <a:cxn ang="0">
                <a:pos x="8" y="0"/>
              </a:cxn>
              <a:cxn ang="0">
                <a:pos x="9" y="0"/>
              </a:cxn>
              <a:cxn ang="0">
                <a:pos x="10" y="0"/>
              </a:cxn>
              <a:cxn ang="0">
                <a:pos x="11" y="0"/>
              </a:cxn>
              <a:cxn ang="0">
                <a:pos x="11" y="1"/>
              </a:cxn>
              <a:cxn ang="0">
                <a:pos x="12" y="1"/>
              </a:cxn>
              <a:cxn ang="0">
                <a:pos x="13" y="2"/>
              </a:cxn>
              <a:cxn ang="0">
                <a:pos x="15" y="3"/>
              </a:cxn>
              <a:cxn ang="0">
                <a:pos x="15" y="4"/>
              </a:cxn>
              <a:cxn ang="0">
                <a:pos x="16" y="4"/>
              </a:cxn>
              <a:cxn ang="0">
                <a:pos x="16" y="5"/>
              </a:cxn>
              <a:cxn ang="0">
                <a:pos x="16" y="7"/>
              </a:cxn>
              <a:cxn ang="0">
                <a:pos x="16" y="8"/>
              </a:cxn>
              <a:cxn ang="0">
                <a:pos x="16" y="9"/>
              </a:cxn>
              <a:cxn ang="0">
                <a:pos x="16" y="10"/>
              </a:cxn>
              <a:cxn ang="0">
                <a:pos x="16" y="11"/>
              </a:cxn>
              <a:cxn ang="0">
                <a:pos x="15" y="11"/>
              </a:cxn>
              <a:cxn ang="0">
                <a:pos x="15" y="12"/>
              </a:cxn>
              <a:cxn ang="0">
                <a:pos x="15" y="13"/>
              </a:cxn>
              <a:cxn ang="0">
                <a:pos x="13" y="13"/>
              </a:cxn>
              <a:cxn ang="0">
                <a:pos x="13" y="14"/>
              </a:cxn>
              <a:cxn ang="0">
                <a:pos x="12" y="14"/>
              </a:cxn>
              <a:cxn ang="0">
                <a:pos x="12" y="15"/>
              </a:cxn>
              <a:cxn ang="0">
                <a:pos x="11" y="15"/>
              </a:cxn>
              <a:cxn ang="0">
                <a:pos x="10" y="15"/>
              </a:cxn>
              <a:cxn ang="0">
                <a:pos x="9" y="15"/>
              </a:cxn>
              <a:cxn ang="0">
                <a:pos x="9" y="16"/>
              </a:cxn>
              <a:cxn ang="0">
                <a:pos x="8" y="16"/>
              </a:cxn>
              <a:cxn ang="0">
                <a:pos x="7" y="16"/>
              </a:cxn>
              <a:cxn ang="0">
                <a:pos x="6" y="16"/>
              </a:cxn>
              <a:cxn ang="0">
                <a:pos x="6" y="15"/>
              </a:cxn>
              <a:cxn ang="0">
                <a:pos x="5" y="15"/>
              </a:cxn>
              <a:cxn ang="0">
                <a:pos x="4" y="15"/>
              </a:cxn>
              <a:cxn ang="0">
                <a:pos x="3" y="14"/>
              </a:cxn>
              <a:cxn ang="0">
                <a:pos x="2" y="14"/>
              </a:cxn>
              <a:cxn ang="0">
                <a:pos x="2" y="13"/>
              </a:cxn>
              <a:cxn ang="0">
                <a:pos x="1" y="13"/>
              </a:cxn>
              <a:cxn ang="0">
                <a:pos x="1" y="12"/>
              </a:cxn>
              <a:cxn ang="0">
                <a:pos x="1" y="11"/>
              </a:cxn>
              <a:cxn ang="0">
                <a:pos x="0" y="11"/>
              </a:cxn>
              <a:cxn ang="0">
                <a:pos x="0" y="10"/>
              </a:cxn>
              <a:cxn ang="0">
                <a:pos x="0" y="9"/>
              </a:cxn>
              <a:cxn ang="0">
                <a:pos x="0" y="8"/>
              </a:cxn>
            </a:cxnLst>
            <a:rect l="0" t="0" r="r" b="b"/>
            <a:pathLst>
              <a:path w="17" h="17">
                <a:moveTo>
                  <a:pt x="0" y="8"/>
                </a:moveTo>
                <a:lnTo>
                  <a:pt x="0" y="8"/>
                </a:lnTo>
                <a:lnTo>
                  <a:pt x="0" y="7"/>
                </a:lnTo>
                <a:lnTo>
                  <a:pt x="0" y="5"/>
                </a:lnTo>
                <a:lnTo>
                  <a:pt x="1" y="4"/>
                </a:lnTo>
                <a:lnTo>
                  <a:pt x="1" y="3"/>
                </a:lnTo>
                <a:lnTo>
                  <a:pt x="2" y="3"/>
                </a:lnTo>
                <a:lnTo>
                  <a:pt x="2" y="2"/>
                </a:lnTo>
                <a:lnTo>
                  <a:pt x="3" y="2"/>
                </a:lnTo>
                <a:lnTo>
                  <a:pt x="3" y="1"/>
                </a:lnTo>
                <a:lnTo>
                  <a:pt x="4" y="1"/>
                </a:lnTo>
                <a:lnTo>
                  <a:pt x="4" y="0"/>
                </a:lnTo>
                <a:lnTo>
                  <a:pt x="5" y="0"/>
                </a:lnTo>
                <a:lnTo>
                  <a:pt x="6" y="0"/>
                </a:lnTo>
                <a:lnTo>
                  <a:pt x="7" y="0"/>
                </a:lnTo>
                <a:lnTo>
                  <a:pt x="8" y="0"/>
                </a:lnTo>
                <a:lnTo>
                  <a:pt x="9" y="0"/>
                </a:lnTo>
                <a:lnTo>
                  <a:pt x="10" y="0"/>
                </a:lnTo>
                <a:lnTo>
                  <a:pt x="11" y="0"/>
                </a:lnTo>
                <a:lnTo>
                  <a:pt x="11" y="1"/>
                </a:lnTo>
                <a:lnTo>
                  <a:pt x="12" y="1"/>
                </a:lnTo>
                <a:lnTo>
                  <a:pt x="13" y="2"/>
                </a:lnTo>
                <a:lnTo>
                  <a:pt x="15" y="3"/>
                </a:lnTo>
                <a:lnTo>
                  <a:pt x="15" y="4"/>
                </a:lnTo>
                <a:lnTo>
                  <a:pt x="16" y="4"/>
                </a:lnTo>
                <a:lnTo>
                  <a:pt x="16" y="5"/>
                </a:lnTo>
                <a:lnTo>
                  <a:pt x="16" y="7"/>
                </a:lnTo>
                <a:lnTo>
                  <a:pt x="16" y="8"/>
                </a:lnTo>
                <a:lnTo>
                  <a:pt x="16" y="9"/>
                </a:lnTo>
                <a:lnTo>
                  <a:pt x="16" y="10"/>
                </a:lnTo>
                <a:lnTo>
                  <a:pt x="16" y="11"/>
                </a:lnTo>
                <a:lnTo>
                  <a:pt x="15" y="11"/>
                </a:lnTo>
                <a:lnTo>
                  <a:pt x="15" y="12"/>
                </a:lnTo>
                <a:lnTo>
                  <a:pt x="15" y="13"/>
                </a:lnTo>
                <a:lnTo>
                  <a:pt x="13" y="13"/>
                </a:lnTo>
                <a:lnTo>
                  <a:pt x="13" y="14"/>
                </a:lnTo>
                <a:lnTo>
                  <a:pt x="12" y="14"/>
                </a:lnTo>
                <a:lnTo>
                  <a:pt x="12" y="15"/>
                </a:lnTo>
                <a:lnTo>
                  <a:pt x="11" y="15"/>
                </a:lnTo>
                <a:lnTo>
                  <a:pt x="10" y="15"/>
                </a:lnTo>
                <a:lnTo>
                  <a:pt x="9" y="15"/>
                </a:lnTo>
                <a:lnTo>
                  <a:pt x="9" y="16"/>
                </a:lnTo>
                <a:lnTo>
                  <a:pt x="8" y="16"/>
                </a:lnTo>
                <a:lnTo>
                  <a:pt x="7" y="16"/>
                </a:lnTo>
                <a:lnTo>
                  <a:pt x="6" y="16"/>
                </a:lnTo>
                <a:lnTo>
                  <a:pt x="6" y="15"/>
                </a:lnTo>
                <a:lnTo>
                  <a:pt x="5" y="15"/>
                </a:lnTo>
                <a:lnTo>
                  <a:pt x="4" y="15"/>
                </a:lnTo>
                <a:lnTo>
                  <a:pt x="3" y="14"/>
                </a:lnTo>
                <a:lnTo>
                  <a:pt x="2" y="14"/>
                </a:lnTo>
                <a:lnTo>
                  <a:pt x="2" y="13"/>
                </a:lnTo>
                <a:lnTo>
                  <a:pt x="1" y="13"/>
                </a:lnTo>
                <a:lnTo>
                  <a:pt x="1" y="12"/>
                </a:lnTo>
                <a:lnTo>
                  <a:pt x="1" y="11"/>
                </a:lnTo>
                <a:lnTo>
                  <a:pt x="0" y="11"/>
                </a:lnTo>
                <a:lnTo>
                  <a:pt x="0" y="10"/>
                </a:lnTo>
                <a:lnTo>
                  <a:pt x="0" y="9"/>
                </a:lnTo>
                <a:lnTo>
                  <a:pt x="0" y="8"/>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35" name="Freeform 43"/>
          <p:cNvSpPr>
            <a:spLocks/>
          </p:cNvSpPr>
          <p:nvPr/>
        </p:nvSpPr>
        <p:spPr bwMode="auto">
          <a:xfrm>
            <a:off x="2290763" y="3741738"/>
            <a:ext cx="26987" cy="26987"/>
          </a:xfrm>
          <a:custGeom>
            <a:avLst/>
            <a:gdLst/>
            <a:ahLst/>
            <a:cxnLst>
              <a:cxn ang="0">
                <a:pos x="0" y="8"/>
              </a:cxn>
              <a:cxn ang="0">
                <a:pos x="0" y="8"/>
              </a:cxn>
              <a:cxn ang="0">
                <a:pos x="0" y="7"/>
              </a:cxn>
              <a:cxn ang="0">
                <a:pos x="0" y="5"/>
              </a:cxn>
              <a:cxn ang="0">
                <a:pos x="1" y="4"/>
              </a:cxn>
              <a:cxn ang="0">
                <a:pos x="1" y="3"/>
              </a:cxn>
              <a:cxn ang="0">
                <a:pos x="2" y="3"/>
              </a:cxn>
              <a:cxn ang="0">
                <a:pos x="2" y="2"/>
              </a:cxn>
              <a:cxn ang="0">
                <a:pos x="3" y="2"/>
              </a:cxn>
              <a:cxn ang="0">
                <a:pos x="3" y="1"/>
              </a:cxn>
              <a:cxn ang="0">
                <a:pos x="4" y="1"/>
              </a:cxn>
              <a:cxn ang="0">
                <a:pos x="4" y="0"/>
              </a:cxn>
              <a:cxn ang="0">
                <a:pos x="5" y="0"/>
              </a:cxn>
              <a:cxn ang="0">
                <a:pos x="6" y="0"/>
              </a:cxn>
              <a:cxn ang="0">
                <a:pos x="7" y="0"/>
              </a:cxn>
              <a:cxn ang="0">
                <a:pos x="8" y="0"/>
              </a:cxn>
              <a:cxn ang="0">
                <a:pos x="9" y="0"/>
              </a:cxn>
              <a:cxn ang="0">
                <a:pos x="10" y="0"/>
              </a:cxn>
              <a:cxn ang="0">
                <a:pos x="11" y="0"/>
              </a:cxn>
              <a:cxn ang="0">
                <a:pos x="11" y="1"/>
              </a:cxn>
              <a:cxn ang="0">
                <a:pos x="12" y="1"/>
              </a:cxn>
              <a:cxn ang="0">
                <a:pos x="13" y="2"/>
              </a:cxn>
              <a:cxn ang="0">
                <a:pos x="15" y="3"/>
              </a:cxn>
              <a:cxn ang="0">
                <a:pos x="15" y="4"/>
              </a:cxn>
              <a:cxn ang="0">
                <a:pos x="16" y="4"/>
              </a:cxn>
              <a:cxn ang="0">
                <a:pos x="16" y="5"/>
              </a:cxn>
              <a:cxn ang="0">
                <a:pos x="16" y="7"/>
              </a:cxn>
              <a:cxn ang="0">
                <a:pos x="16" y="8"/>
              </a:cxn>
              <a:cxn ang="0">
                <a:pos x="16" y="9"/>
              </a:cxn>
              <a:cxn ang="0">
                <a:pos x="16" y="10"/>
              </a:cxn>
              <a:cxn ang="0">
                <a:pos x="16" y="11"/>
              </a:cxn>
              <a:cxn ang="0">
                <a:pos x="15" y="11"/>
              </a:cxn>
              <a:cxn ang="0">
                <a:pos x="15" y="12"/>
              </a:cxn>
              <a:cxn ang="0">
                <a:pos x="15" y="13"/>
              </a:cxn>
              <a:cxn ang="0">
                <a:pos x="13" y="13"/>
              </a:cxn>
              <a:cxn ang="0">
                <a:pos x="13" y="14"/>
              </a:cxn>
              <a:cxn ang="0">
                <a:pos x="12" y="14"/>
              </a:cxn>
              <a:cxn ang="0">
                <a:pos x="12" y="15"/>
              </a:cxn>
              <a:cxn ang="0">
                <a:pos x="11" y="15"/>
              </a:cxn>
              <a:cxn ang="0">
                <a:pos x="10" y="15"/>
              </a:cxn>
              <a:cxn ang="0">
                <a:pos x="9" y="15"/>
              </a:cxn>
              <a:cxn ang="0">
                <a:pos x="9" y="16"/>
              </a:cxn>
              <a:cxn ang="0">
                <a:pos x="8" y="16"/>
              </a:cxn>
              <a:cxn ang="0">
                <a:pos x="7" y="16"/>
              </a:cxn>
              <a:cxn ang="0">
                <a:pos x="6" y="16"/>
              </a:cxn>
              <a:cxn ang="0">
                <a:pos x="6" y="15"/>
              </a:cxn>
              <a:cxn ang="0">
                <a:pos x="5" y="15"/>
              </a:cxn>
              <a:cxn ang="0">
                <a:pos x="4" y="15"/>
              </a:cxn>
              <a:cxn ang="0">
                <a:pos x="3" y="14"/>
              </a:cxn>
              <a:cxn ang="0">
                <a:pos x="2" y="14"/>
              </a:cxn>
              <a:cxn ang="0">
                <a:pos x="2" y="13"/>
              </a:cxn>
              <a:cxn ang="0">
                <a:pos x="1" y="13"/>
              </a:cxn>
              <a:cxn ang="0">
                <a:pos x="1" y="12"/>
              </a:cxn>
              <a:cxn ang="0">
                <a:pos x="1" y="11"/>
              </a:cxn>
              <a:cxn ang="0">
                <a:pos x="0" y="11"/>
              </a:cxn>
              <a:cxn ang="0">
                <a:pos x="0" y="10"/>
              </a:cxn>
              <a:cxn ang="0">
                <a:pos x="0" y="9"/>
              </a:cxn>
              <a:cxn ang="0">
                <a:pos x="0" y="8"/>
              </a:cxn>
            </a:cxnLst>
            <a:rect l="0" t="0" r="r" b="b"/>
            <a:pathLst>
              <a:path w="17" h="17">
                <a:moveTo>
                  <a:pt x="0" y="8"/>
                </a:moveTo>
                <a:lnTo>
                  <a:pt x="0" y="8"/>
                </a:lnTo>
                <a:lnTo>
                  <a:pt x="0" y="7"/>
                </a:lnTo>
                <a:lnTo>
                  <a:pt x="0" y="5"/>
                </a:lnTo>
                <a:lnTo>
                  <a:pt x="1" y="4"/>
                </a:lnTo>
                <a:lnTo>
                  <a:pt x="1" y="3"/>
                </a:lnTo>
                <a:lnTo>
                  <a:pt x="2" y="3"/>
                </a:lnTo>
                <a:lnTo>
                  <a:pt x="2" y="2"/>
                </a:lnTo>
                <a:lnTo>
                  <a:pt x="3" y="2"/>
                </a:lnTo>
                <a:lnTo>
                  <a:pt x="3" y="1"/>
                </a:lnTo>
                <a:lnTo>
                  <a:pt x="4" y="1"/>
                </a:lnTo>
                <a:lnTo>
                  <a:pt x="4" y="0"/>
                </a:lnTo>
                <a:lnTo>
                  <a:pt x="5" y="0"/>
                </a:lnTo>
                <a:lnTo>
                  <a:pt x="6" y="0"/>
                </a:lnTo>
                <a:lnTo>
                  <a:pt x="7" y="0"/>
                </a:lnTo>
                <a:lnTo>
                  <a:pt x="8" y="0"/>
                </a:lnTo>
                <a:lnTo>
                  <a:pt x="9" y="0"/>
                </a:lnTo>
                <a:lnTo>
                  <a:pt x="10" y="0"/>
                </a:lnTo>
                <a:lnTo>
                  <a:pt x="11" y="0"/>
                </a:lnTo>
                <a:lnTo>
                  <a:pt x="11" y="1"/>
                </a:lnTo>
                <a:lnTo>
                  <a:pt x="12" y="1"/>
                </a:lnTo>
                <a:lnTo>
                  <a:pt x="13" y="2"/>
                </a:lnTo>
                <a:lnTo>
                  <a:pt x="15" y="3"/>
                </a:lnTo>
                <a:lnTo>
                  <a:pt x="15" y="4"/>
                </a:lnTo>
                <a:lnTo>
                  <a:pt x="16" y="4"/>
                </a:lnTo>
                <a:lnTo>
                  <a:pt x="16" y="5"/>
                </a:lnTo>
                <a:lnTo>
                  <a:pt x="16" y="7"/>
                </a:lnTo>
                <a:lnTo>
                  <a:pt x="16" y="8"/>
                </a:lnTo>
                <a:lnTo>
                  <a:pt x="16" y="9"/>
                </a:lnTo>
                <a:lnTo>
                  <a:pt x="16" y="10"/>
                </a:lnTo>
                <a:lnTo>
                  <a:pt x="16" y="11"/>
                </a:lnTo>
                <a:lnTo>
                  <a:pt x="15" y="11"/>
                </a:lnTo>
                <a:lnTo>
                  <a:pt x="15" y="12"/>
                </a:lnTo>
                <a:lnTo>
                  <a:pt x="15" y="13"/>
                </a:lnTo>
                <a:lnTo>
                  <a:pt x="13" y="13"/>
                </a:lnTo>
                <a:lnTo>
                  <a:pt x="13" y="14"/>
                </a:lnTo>
                <a:lnTo>
                  <a:pt x="12" y="14"/>
                </a:lnTo>
                <a:lnTo>
                  <a:pt x="12" y="15"/>
                </a:lnTo>
                <a:lnTo>
                  <a:pt x="11" y="15"/>
                </a:lnTo>
                <a:lnTo>
                  <a:pt x="10" y="15"/>
                </a:lnTo>
                <a:lnTo>
                  <a:pt x="9" y="15"/>
                </a:lnTo>
                <a:lnTo>
                  <a:pt x="9" y="16"/>
                </a:lnTo>
                <a:lnTo>
                  <a:pt x="8" y="16"/>
                </a:lnTo>
                <a:lnTo>
                  <a:pt x="7" y="16"/>
                </a:lnTo>
                <a:lnTo>
                  <a:pt x="6" y="16"/>
                </a:lnTo>
                <a:lnTo>
                  <a:pt x="6" y="15"/>
                </a:lnTo>
                <a:lnTo>
                  <a:pt x="5" y="15"/>
                </a:lnTo>
                <a:lnTo>
                  <a:pt x="4" y="15"/>
                </a:lnTo>
                <a:lnTo>
                  <a:pt x="3" y="14"/>
                </a:lnTo>
                <a:lnTo>
                  <a:pt x="2" y="14"/>
                </a:lnTo>
                <a:lnTo>
                  <a:pt x="2" y="13"/>
                </a:lnTo>
                <a:lnTo>
                  <a:pt x="1" y="13"/>
                </a:lnTo>
                <a:lnTo>
                  <a:pt x="1" y="12"/>
                </a:lnTo>
                <a:lnTo>
                  <a:pt x="1" y="11"/>
                </a:lnTo>
                <a:lnTo>
                  <a:pt x="0" y="11"/>
                </a:lnTo>
                <a:lnTo>
                  <a:pt x="0" y="10"/>
                </a:lnTo>
                <a:lnTo>
                  <a:pt x="0" y="9"/>
                </a:lnTo>
                <a:lnTo>
                  <a:pt x="0" y="8"/>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36" name="Freeform 44"/>
          <p:cNvSpPr>
            <a:spLocks/>
          </p:cNvSpPr>
          <p:nvPr/>
        </p:nvSpPr>
        <p:spPr bwMode="auto">
          <a:xfrm>
            <a:off x="2433638" y="3627438"/>
            <a:ext cx="26987" cy="30162"/>
          </a:xfrm>
          <a:custGeom>
            <a:avLst/>
            <a:gdLst/>
            <a:ahLst/>
            <a:cxnLst>
              <a:cxn ang="0">
                <a:pos x="7" y="18"/>
              </a:cxn>
              <a:cxn ang="0">
                <a:pos x="10" y="18"/>
              </a:cxn>
              <a:cxn ang="0">
                <a:pos x="12" y="18"/>
              </a:cxn>
              <a:cxn ang="0">
                <a:pos x="13" y="17"/>
              </a:cxn>
              <a:cxn ang="0">
                <a:pos x="14" y="16"/>
              </a:cxn>
              <a:cxn ang="0">
                <a:pos x="15" y="15"/>
              </a:cxn>
              <a:cxn ang="0">
                <a:pos x="15" y="12"/>
              </a:cxn>
              <a:cxn ang="0">
                <a:pos x="16" y="11"/>
              </a:cxn>
              <a:cxn ang="0">
                <a:pos x="16" y="9"/>
              </a:cxn>
              <a:cxn ang="0">
                <a:pos x="16" y="7"/>
              </a:cxn>
              <a:cxn ang="0">
                <a:pos x="15" y="6"/>
              </a:cxn>
              <a:cxn ang="0">
                <a:pos x="15" y="4"/>
              </a:cxn>
              <a:cxn ang="0">
                <a:pos x="14" y="3"/>
              </a:cxn>
              <a:cxn ang="0">
                <a:pos x="13" y="2"/>
              </a:cxn>
              <a:cxn ang="0">
                <a:pos x="12" y="1"/>
              </a:cxn>
              <a:cxn ang="0">
                <a:pos x="11" y="0"/>
              </a:cxn>
              <a:cxn ang="0">
                <a:pos x="8" y="0"/>
              </a:cxn>
              <a:cxn ang="0">
                <a:pos x="6" y="0"/>
              </a:cxn>
              <a:cxn ang="0">
                <a:pos x="4" y="0"/>
              </a:cxn>
              <a:cxn ang="0">
                <a:pos x="3" y="1"/>
              </a:cxn>
              <a:cxn ang="0">
                <a:pos x="2" y="2"/>
              </a:cxn>
              <a:cxn ang="0">
                <a:pos x="1" y="3"/>
              </a:cxn>
              <a:cxn ang="0">
                <a:pos x="1" y="5"/>
              </a:cxn>
              <a:cxn ang="0">
                <a:pos x="0" y="7"/>
              </a:cxn>
              <a:cxn ang="0">
                <a:pos x="0" y="9"/>
              </a:cxn>
              <a:cxn ang="0">
                <a:pos x="0" y="11"/>
              </a:cxn>
              <a:cxn ang="0">
                <a:pos x="1" y="13"/>
              </a:cxn>
              <a:cxn ang="0">
                <a:pos x="2" y="15"/>
              </a:cxn>
              <a:cxn ang="0">
                <a:pos x="3" y="16"/>
              </a:cxn>
              <a:cxn ang="0">
                <a:pos x="4" y="17"/>
              </a:cxn>
              <a:cxn ang="0">
                <a:pos x="5" y="18"/>
              </a:cxn>
              <a:cxn ang="0">
                <a:pos x="7" y="18"/>
              </a:cxn>
            </a:cxnLst>
            <a:rect l="0" t="0" r="r" b="b"/>
            <a:pathLst>
              <a:path w="17" h="19">
                <a:moveTo>
                  <a:pt x="7" y="18"/>
                </a:moveTo>
                <a:lnTo>
                  <a:pt x="7" y="18"/>
                </a:lnTo>
                <a:lnTo>
                  <a:pt x="8" y="18"/>
                </a:lnTo>
                <a:lnTo>
                  <a:pt x="10" y="18"/>
                </a:lnTo>
                <a:lnTo>
                  <a:pt x="11" y="18"/>
                </a:lnTo>
                <a:lnTo>
                  <a:pt x="12" y="18"/>
                </a:lnTo>
                <a:lnTo>
                  <a:pt x="12" y="17"/>
                </a:lnTo>
                <a:lnTo>
                  <a:pt x="13" y="17"/>
                </a:lnTo>
                <a:lnTo>
                  <a:pt x="13" y="16"/>
                </a:lnTo>
                <a:lnTo>
                  <a:pt x="14" y="16"/>
                </a:lnTo>
                <a:lnTo>
                  <a:pt x="14" y="15"/>
                </a:lnTo>
                <a:lnTo>
                  <a:pt x="15" y="15"/>
                </a:lnTo>
                <a:lnTo>
                  <a:pt x="15" y="13"/>
                </a:lnTo>
                <a:lnTo>
                  <a:pt x="15" y="12"/>
                </a:lnTo>
                <a:lnTo>
                  <a:pt x="15" y="11"/>
                </a:lnTo>
                <a:lnTo>
                  <a:pt x="16" y="11"/>
                </a:lnTo>
                <a:lnTo>
                  <a:pt x="16" y="10"/>
                </a:lnTo>
                <a:lnTo>
                  <a:pt x="16" y="9"/>
                </a:lnTo>
                <a:lnTo>
                  <a:pt x="16" y="8"/>
                </a:lnTo>
                <a:lnTo>
                  <a:pt x="16" y="7"/>
                </a:lnTo>
                <a:lnTo>
                  <a:pt x="16" y="6"/>
                </a:lnTo>
                <a:lnTo>
                  <a:pt x="15" y="6"/>
                </a:lnTo>
                <a:lnTo>
                  <a:pt x="15" y="5"/>
                </a:lnTo>
                <a:lnTo>
                  <a:pt x="15" y="4"/>
                </a:lnTo>
                <a:lnTo>
                  <a:pt x="15" y="3"/>
                </a:lnTo>
                <a:lnTo>
                  <a:pt x="14" y="3"/>
                </a:lnTo>
                <a:lnTo>
                  <a:pt x="14" y="2"/>
                </a:lnTo>
                <a:lnTo>
                  <a:pt x="13" y="2"/>
                </a:lnTo>
                <a:lnTo>
                  <a:pt x="13" y="1"/>
                </a:lnTo>
                <a:lnTo>
                  <a:pt x="12" y="1"/>
                </a:lnTo>
                <a:lnTo>
                  <a:pt x="12" y="0"/>
                </a:lnTo>
                <a:lnTo>
                  <a:pt x="11" y="0"/>
                </a:lnTo>
                <a:lnTo>
                  <a:pt x="10" y="0"/>
                </a:lnTo>
                <a:lnTo>
                  <a:pt x="8" y="0"/>
                </a:lnTo>
                <a:lnTo>
                  <a:pt x="7" y="0"/>
                </a:lnTo>
                <a:lnTo>
                  <a:pt x="6" y="0"/>
                </a:lnTo>
                <a:lnTo>
                  <a:pt x="5" y="0"/>
                </a:lnTo>
                <a:lnTo>
                  <a:pt x="4" y="0"/>
                </a:lnTo>
                <a:lnTo>
                  <a:pt x="4" y="1"/>
                </a:lnTo>
                <a:lnTo>
                  <a:pt x="3" y="1"/>
                </a:lnTo>
                <a:lnTo>
                  <a:pt x="3" y="2"/>
                </a:lnTo>
                <a:lnTo>
                  <a:pt x="2" y="2"/>
                </a:lnTo>
                <a:lnTo>
                  <a:pt x="2" y="3"/>
                </a:lnTo>
                <a:lnTo>
                  <a:pt x="1" y="3"/>
                </a:lnTo>
                <a:lnTo>
                  <a:pt x="1" y="4"/>
                </a:lnTo>
                <a:lnTo>
                  <a:pt x="1" y="5"/>
                </a:lnTo>
                <a:lnTo>
                  <a:pt x="0" y="6"/>
                </a:lnTo>
                <a:lnTo>
                  <a:pt x="0" y="7"/>
                </a:lnTo>
                <a:lnTo>
                  <a:pt x="0" y="8"/>
                </a:lnTo>
                <a:lnTo>
                  <a:pt x="0" y="9"/>
                </a:lnTo>
                <a:lnTo>
                  <a:pt x="0" y="10"/>
                </a:lnTo>
                <a:lnTo>
                  <a:pt x="0" y="11"/>
                </a:lnTo>
                <a:lnTo>
                  <a:pt x="1" y="12"/>
                </a:lnTo>
                <a:lnTo>
                  <a:pt x="1" y="13"/>
                </a:lnTo>
                <a:lnTo>
                  <a:pt x="1" y="15"/>
                </a:lnTo>
                <a:lnTo>
                  <a:pt x="2" y="15"/>
                </a:lnTo>
                <a:lnTo>
                  <a:pt x="2" y="16"/>
                </a:lnTo>
                <a:lnTo>
                  <a:pt x="3" y="16"/>
                </a:lnTo>
                <a:lnTo>
                  <a:pt x="3" y="17"/>
                </a:lnTo>
                <a:lnTo>
                  <a:pt x="4" y="17"/>
                </a:lnTo>
                <a:lnTo>
                  <a:pt x="4" y="18"/>
                </a:lnTo>
                <a:lnTo>
                  <a:pt x="5" y="18"/>
                </a:lnTo>
                <a:lnTo>
                  <a:pt x="6" y="18"/>
                </a:lnTo>
                <a:lnTo>
                  <a:pt x="7" y="18"/>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37" name="Freeform 45"/>
          <p:cNvSpPr>
            <a:spLocks/>
          </p:cNvSpPr>
          <p:nvPr/>
        </p:nvSpPr>
        <p:spPr bwMode="auto">
          <a:xfrm>
            <a:off x="2433638" y="3627438"/>
            <a:ext cx="26987" cy="30162"/>
          </a:xfrm>
          <a:custGeom>
            <a:avLst/>
            <a:gdLst/>
            <a:ahLst/>
            <a:cxnLst>
              <a:cxn ang="0">
                <a:pos x="7" y="18"/>
              </a:cxn>
              <a:cxn ang="0">
                <a:pos x="10" y="18"/>
              </a:cxn>
              <a:cxn ang="0">
                <a:pos x="12" y="18"/>
              </a:cxn>
              <a:cxn ang="0">
                <a:pos x="13" y="17"/>
              </a:cxn>
              <a:cxn ang="0">
                <a:pos x="14" y="16"/>
              </a:cxn>
              <a:cxn ang="0">
                <a:pos x="15" y="15"/>
              </a:cxn>
              <a:cxn ang="0">
                <a:pos x="15" y="12"/>
              </a:cxn>
              <a:cxn ang="0">
                <a:pos x="16" y="11"/>
              </a:cxn>
              <a:cxn ang="0">
                <a:pos x="16" y="9"/>
              </a:cxn>
              <a:cxn ang="0">
                <a:pos x="16" y="7"/>
              </a:cxn>
              <a:cxn ang="0">
                <a:pos x="15" y="6"/>
              </a:cxn>
              <a:cxn ang="0">
                <a:pos x="15" y="4"/>
              </a:cxn>
              <a:cxn ang="0">
                <a:pos x="14" y="3"/>
              </a:cxn>
              <a:cxn ang="0">
                <a:pos x="13" y="2"/>
              </a:cxn>
              <a:cxn ang="0">
                <a:pos x="12" y="1"/>
              </a:cxn>
              <a:cxn ang="0">
                <a:pos x="11" y="0"/>
              </a:cxn>
              <a:cxn ang="0">
                <a:pos x="8" y="0"/>
              </a:cxn>
              <a:cxn ang="0">
                <a:pos x="6" y="0"/>
              </a:cxn>
              <a:cxn ang="0">
                <a:pos x="4" y="0"/>
              </a:cxn>
              <a:cxn ang="0">
                <a:pos x="3" y="1"/>
              </a:cxn>
              <a:cxn ang="0">
                <a:pos x="2" y="2"/>
              </a:cxn>
              <a:cxn ang="0">
                <a:pos x="1" y="3"/>
              </a:cxn>
              <a:cxn ang="0">
                <a:pos x="1" y="5"/>
              </a:cxn>
              <a:cxn ang="0">
                <a:pos x="0" y="7"/>
              </a:cxn>
              <a:cxn ang="0">
                <a:pos x="0" y="9"/>
              </a:cxn>
              <a:cxn ang="0">
                <a:pos x="0" y="11"/>
              </a:cxn>
              <a:cxn ang="0">
                <a:pos x="1" y="13"/>
              </a:cxn>
              <a:cxn ang="0">
                <a:pos x="2" y="15"/>
              </a:cxn>
              <a:cxn ang="0">
                <a:pos x="3" y="16"/>
              </a:cxn>
              <a:cxn ang="0">
                <a:pos x="4" y="17"/>
              </a:cxn>
              <a:cxn ang="0">
                <a:pos x="5" y="18"/>
              </a:cxn>
              <a:cxn ang="0">
                <a:pos x="7" y="18"/>
              </a:cxn>
            </a:cxnLst>
            <a:rect l="0" t="0" r="r" b="b"/>
            <a:pathLst>
              <a:path w="17" h="19">
                <a:moveTo>
                  <a:pt x="7" y="18"/>
                </a:moveTo>
                <a:lnTo>
                  <a:pt x="7" y="18"/>
                </a:lnTo>
                <a:lnTo>
                  <a:pt x="8" y="18"/>
                </a:lnTo>
                <a:lnTo>
                  <a:pt x="10" y="18"/>
                </a:lnTo>
                <a:lnTo>
                  <a:pt x="11" y="18"/>
                </a:lnTo>
                <a:lnTo>
                  <a:pt x="12" y="18"/>
                </a:lnTo>
                <a:lnTo>
                  <a:pt x="12" y="17"/>
                </a:lnTo>
                <a:lnTo>
                  <a:pt x="13" y="17"/>
                </a:lnTo>
                <a:lnTo>
                  <a:pt x="13" y="16"/>
                </a:lnTo>
                <a:lnTo>
                  <a:pt x="14" y="16"/>
                </a:lnTo>
                <a:lnTo>
                  <a:pt x="14" y="15"/>
                </a:lnTo>
                <a:lnTo>
                  <a:pt x="15" y="15"/>
                </a:lnTo>
                <a:lnTo>
                  <a:pt x="15" y="13"/>
                </a:lnTo>
                <a:lnTo>
                  <a:pt x="15" y="12"/>
                </a:lnTo>
                <a:lnTo>
                  <a:pt x="15" y="11"/>
                </a:lnTo>
                <a:lnTo>
                  <a:pt x="16" y="11"/>
                </a:lnTo>
                <a:lnTo>
                  <a:pt x="16" y="10"/>
                </a:lnTo>
                <a:lnTo>
                  <a:pt x="16" y="9"/>
                </a:lnTo>
                <a:lnTo>
                  <a:pt x="16" y="8"/>
                </a:lnTo>
                <a:lnTo>
                  <a:pt x="16" y="7"/>
                </a:lnTo>
                <a:lnTo>
                  <a:pt x="16" y="6"/>
                </a:lnTo>
                <a:lnTo>
                  <a:pt x="15" y="6"/>
                </a:lnTo>
                <a:lnTo>
                  <a:pt x="15" y="5"/>
                </a:lnTo>
                <a:lnTo>
                  <a:pt x="15" y="4"/>
                </a:lnTo>
                <a:lnTo>
                  <a:pt x="15" y="3"/>
                </a:lnTo>
                <a:lnTo>
                  <a:pt x="14" y="3"/>
                </a:lnTo>
                <a:lnTo>
                  <a:pt x="14" y="2"/>
                </a:lnTo>
                <a:lnTo>
                  <a:pt x="13" y="2"/>
                </a:lnTo>
                <a:lnTo>
                  <a:pt x="13" y="1"/>
                </a:lnTo>
                <a:lnTo>
                  <a:pt x="12" y="1"/>
                </a:lnTo>
                <a:lnTo>
                  <a:pt x="12" y="0"/>
                </a:lnTo>
                <a:lnTo>
                  <a:pt x="11" y="0"/>
                </a:lnTo>
                <a:lnTo>
                  <a:pt x="10" y="0"/>
                </a:lnTo>
                <a:lnTo>
                  <a:pt x="8" y="0"/>
                </a:lnTo>
                <a:lnTo>
                  <a:pt x="7" y="0"/>
                </a:lnTo>
                <a:lnTo>
                  <a:pt x="6" y="0"/>
                </a:lnTo>
                <a:lnTo>
                  <a:pt x="5" y="0"/>
                </a:lnTo>
                <a:lnTo>
                  <a:pt x="4" y="0"/>
                </a:lnTo>
                <a:lnTo>
                  <a:pt x="4" y="1"/>
                </a:lnTo>
                <a:lnTo>
                  <a:pt x="3" y="1"/>
                </a:lnTo>
                <a:lnTo>
                  <a:pt x="3" y="2"/>
                </a:lnTo>
                <a:lnTo>
                  <a:pt x="2" y="2"/>
                </a:lnTo>
                <a:lnTo>
                  <a:pt x="2" y="3"/>
                </a:lnTo>
                <a:lnTo>
                  <a:pt x="1" y="3"/>
                </a:lnTo>
                <a:lnTo>
                  <a:pt x="1" y="4"/>
                </a:lnTo>
                <a:lnTo>
                  <a:pt x="1" y="5"/>
                </a:lnTo>
                <a:lnTo>
                  <a:pt x="0" y="6"/>
                </a:lnTo>
                <a:lnTo>
                  <a:pt x="0" y="7"/>
                </a:lnTo>
                <a:lnTo>
                  <a:pt x="0" y="8"/>
                </a:lnTo>
                <a:lnTo>
                  <a:pt x="0" y="9"/>
                </a:lnTo>
                <a:lnTo>
                  <a:pt x="0" y="10"/>
                </a:lnTo>
                <a:lnTo>
                  <a:pt x="0" y="11"/>
                </a:lnTo>
                <a:lnTo>
                  <a:pt x="1" y="12"/>
                </a:lnTo>
                <a:lnTo>
                  <a:pt x="1" y="13"/>
                </a:lnTo>
                <a:lnTo>
                  <a:pt x="1" y="15"/>
                </a:lnTo>
                <a:lnTo>
                  <a:pt x="2" y="15"/>
                </a:lnTo>
                <a:lnTo>
                  <a:pt x="2" y="16"/>
                </a:lnTo>
                <a:lnTo>
                  <a:pt x="3" y="16"/>
                </a:lnTo>
                <a:lnTo>
                  <a:pt x="3" y="17"/>
                </a:lnTo>
                <a:lnTo>
                  <a:pt x="4" y="17"/>
                </a:lnTo>
                <a:lnTo>
                  <a:pt x="4" y="18"/>
                </a:lnTo>
                <a:lnTo>
                  <a:pt x="5" y="18"/>
                </a:lnTo>
                <a:lnTo>
                  <a:pt x="6" y="18"/>
                </a:lnTo>
                <a:lnTo>
                  <a:pt x="7" y="18"/>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38" name="Freeform 46"/>
          <p:cNvSpPr>
            <a:spLocks/>
          </p:cNvSpPr>
          <p:nvPr/>
        </p:nvSpPr>
        <p:spPr bwMode="auto">
          <a:xfrm>
            <a:off x="2433638" y="3557588"/>
            <a:ext cx="26987" cy="31750"/>
          </a:xfrm>
          <a:custGeom>
            <a:avLst/>
            <a:gdLst/>
            <a:ahLst/>
            <a:cxnLst>
              <a:cxn ang="0">
                <a:pos x="7" y="19"/>
              </a:cxn>
              <a:cxn ang="0">
                <a:pos x="10" y="19"/>
              </a:cxn>
              <a:cxn ang="0">
                <a:pos x="11" y="18"/>
              </a:cxn>
              <a:cxn ang="0">
                <a:pos x="13" y="18"/>
              </a:cxn>
              <a:cxn ang="0">
                <a:pos x="14" y="16"/>
              </a:cxn>
              <a:cxn ang="0">
                <a:pos x="15" y="14"/>
              </a:cxn>
              <a:cxn ang="0">
                <a:pos x="15" y="12"/>
              </a:cxn>
              <a:cxn ang="0">
                <a:pos x="16" y="11"/>
              </a:cxn>
              <a:cxn ang="0">
                <a:pos x="16" y="9"/>
              </a:cxn>
              <a:cxn ang="0">
                <a:pos x="16" y="7"/>
              </a:cxn>
              <a:cxn ang="0">
                <a:pos x="15" y="6"/>
              </a:cxn>
              <a:cxn ang="0">
                <a:pos x="15" y="4"/>
              </a:cxn>
              <a:cxn ang="0">
                <a:pos x="14" y="3"/>
              </a:cxn>
              <a:cxn ang="0">
                <a:pos x="13" y="2"/>
              </a:cxn>
              <a:cxn ang="0">
                <a:pos x="11" y="1"/>
              </a:cxn>
              <a:cxn ang="0">
                <a:pos x="10" y="0"/>
              </a:cxn>
              <a:cxn ang="0">
                <a:pos x="7" y="0"/>
              </a:cxn>
              <a:cxn ang="0">
                <a:pos x="6" y="1"/>
              </a:cxn>
              <a:cxn ang="0">
                <a:pos x="4" y="1"/>
              </a:cxn>
              <a:cxn ang="0">
                <a:pos x="3" y="2"/>
              </a:cxn>
              <a:cxn ang="0">
                <a:pos x="2" y="3"/>
              </a:cxn>
              <a:cxn ang="0">
                <a:pos x="1" y="5"/>
              </a:cxn>
              <a:cxn ang="0">
                <a:pos x="0" y="6"/>
              </a:cxn>
              <a:cxn ang="0">
                <a:pos x="0" y="8"/>
              </a:cxn>
              <a:cxn ang="0">
                <a:pos x="0" y="10"/>
              </a:cxn>
              <a:cxn ang="0">
                <a:pos x="0" y="12"/>
              </a:cxn>
              <a:cxn ang="0">
                <a:pos x="1" y="13"/>
              </a:cxn>
              <a:cxn ang="0">
                <a:pos x="1" y="16"/>
              </a:cxn>
              <a:cxn ang="0">
                <a:pos x="2" y="17"/>
              </a:cxn>
              <a:cxn ang="0">
                <a:pos x="3" y="18"/>
              </a:cxn>
              <a:cxn ang="0">
                <a:pos x="5" y="18"/>
              </a:cxn>
              <a:cxn ang="0">
                <a:pos x="6" y="19"/>
              </a:cxn>
            </a:cxnLst>
            <a:rect l="0" t="0" r="r" b="b"/>
            <a:pathLst>
              <a:path w="17" h="20">
                <a:moveTo>
                  <a:pt x="7" y="19"/>
                </a:moveTo>
                <a:lnTo>
                  <a:pt x="7" y="19"/>
                </a:lnTo>
                <a:lnTo>
                  <a:pt x="8" y="19"/>
                </a:lnTo>
                <a:lnTo>
                  <a:pt x="10" y="19"/>
                </a:lnTo>
                <a:lnTo>
                  <a:pt x="11" y="19"/>
                </a:lnTo>
                <a:lnTo>
                  <a:pt x="11" y="18"/>
                </a:lnTo>
                <a:lnTo>
                  <a:pt x="12" y="18"/>
                </a:lnTo>
                <a:lnTo>
                  <a:pt x="13" y="18"/>
                </a:lnTo>
                <a:lnTo>
                  <a:pt x="13" y="17"/>
                </a:lnTo>
                <a:lnTo>
                  <a:pt x="14" y="16"/>
                </a:lnTo>
                <a:lnTo>
                  <a:pt x="14" y="14"/>
                </a:lnTo>
                <a:lnTo>
                  <a:pt x="15" y="14"/>
                </a:lnTo>
                <a:lnTo>
                  <a:pt x="15" y="13"/>
                </a:lnTo>
                <a:lnTo>
                  <a:pt x="15" y="12"/>
                </a:lnTo>
                <a:lnTo>
                  <a:pt x="15" y="11"/>
                </a:lnTo>
                <a:lnTo>
                  <a:pt x="16" y="11"/>
                </a:lnTo>
                <a:lnTo>
                  <a:pt x="16" y="10"/>
                </a:lnTo>
                <a:lnTo>
                  <a:pt x="16" y="9"/>
                </a:lnTo>
                <a:lnTo>
                  <a:pt x="16" y="8"/>
                </a:lnTo>
                <a:lnTo>
                  <a:pt x="16" y="7"/>
                </a:lnTo>
                <a:lnTo>
                  <a:pt x="15" y="7"/>
                </a:lnTo>
                <a:lnTo>
                  <a:pt x="15" y="6"/>
                </a:lnTo>
                <a:lnTo>
                  <a:pt x="15" y="5"/>
                </a:lnTo>
                <a:lnTo>
                  <a:pt x="15" y="4"/>
                </a:lnTo>
                <a:lnTo>
                  <a:pt x="14" y="4"/>
                </a:lnTo>
                <a:lnTo>
                  <a:pt x="14" y="3"/>
                </a:lnTo>
                <a:lnTo>
                  <a:pt x="13" y="3"/>
                </a:lnTo>
                <a:lnTo>
                  <a:pt x="13" y="2"/>
                </a:lnTo>
                <a:lnTo>
                  <a:pt x="12" y="1"/>
                </a:lnTo>
                <a:lnTo>
                  <a:pt x="11" y="1"/>
                </a:lnTo>
                <a:lnTo>
                  <a:pt x="10" y="1"/>
                </a:lnTo>
                <a:lnTo>
                  <a:pt x="10" y="0"/>
                </a:lnTo>
                <a:lnTo>
                  <a:pt x="8" y="0"/>
                </a:lnTo>
                <a:lnTo>
                  <a:pt x="7" y="0"/>
                </a:lnTo>
                <a:lnTo>
                  <a:pt x="6" y="0"/>
                </a:lnTo>
                <a:lnTo>
                  <a:pt x="6" y="1"/>
                </a:lnTo>
                <a:lnTo>
                  <a:pt x="5" y="1"/>
                </a:lnTo>
                <a:lnTo>
                  <a:pt x="4" y="1"/>
                </a:lnTo>
                <a:lnTo>
                  <a:pt x="3" y="1"/>
                </a:lnTo>
                <a:lnTo>
                  <a:pt x="3" y="2"/>
                </a:lnTo>
                <a:lnTo>
                  <a:pt x="2" y="2"/>
                </a:lnTo>
                <a:lnTo>
                  <a:pt x="2" y="3"/>
                </a:lnTo>
                <a:lnTo>
                  <a:pt x="1" y="4"/>
                </a:lnTo>
                <a:lnTo>
                  <a:pt x="1" y="5"/>
                </a:lnTo>
                <a:lnTo>
                  <a:pt x="1" y="6"/>
                </a:lnTo>
                <a:lnTo>
                  <a:pt x="0" y="6"/>
                </a:lnTo>
                <a:lnTo>
                  <a:pt x="0" y="7"/>
                </a:lnTo>
                <a:lnTo>
                  <a:pt x="0" y="8"/>
                </a:lnTo>
                <a:lnTo>
                  <a:pt x="0" y="9"/>
                </a:lnTo>
                <a:lnTo>
                  <a:pt x="0" y="10"/>
                </a:lnTo>
                <a:lnTo>
                  <a:pt x="0" y="11"/>
                </a:lnTo>
                <a:lnTo>
                  <a:pt x="0" y="12"/>
                </a:lnTo>
                <a:lnTo>
                  <a:pt x="1" y="12"/>
                </a:lnTo>
                <a:lnTo>
                  <a:pt x="1" y="13"/>
                </a:lnTo>
                <a:lnTo>
                  <a:pt x="1" y="14"/>
                </a:lnTo>
                <a:lnTo>
                  <a:pt x="1" y="16"/>
                </a:lnTo>
                <a:lnTo>
                  <a:pt x="2" y="16"/>
                </a:lnTo>
                <a:lnTo>
                  <a:pt x="2" y="17"/>
                </a:lnTo>
                <a:lnTo>
                  <a:pt x="3" y="17"/>
                </a:lnTo>
                <a:lnTo>
                  <a:pt x="3" y="18"/>
                </a:lnTo>
                <a:lnTo>
                  <a:pt x="4" y="18"/>
                </a:lnTo>
                <a:lnTo>
                  <a:pt x="5" y="18"/>
                </a:lnTo>
                <a:lnTo>
                  <a:pt x="5" y="19"/>
                </a:lnTo>
                <a:lnTo>
                  <a:pt x="6" y="19"/>
                </a:lnTo>
                <a:lnTo>
                  <a:pt x="7" y="19"/>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39" name="Freeform 47"/>
          <p:cNvSpPr>
            <a:spLocks/>
          </p:cNvSpPr>
          <p:nvPr/>
        </p:nvSpPr>
        <p:spPr bwMode="auto">
          <a:xfrm>
            <a:off x="2433638" y="3557588"/>
            <a:ext cx="26987" cy="31750"/>
          </a:xfrm>
          <a:custGeom>
            <a:avLst/>
            <a:gdLst/>
            <a:ahLst/>
            <a:cxnLst>
              <a:cxn ang="0">
                <a:pos x="7" y="19"/>
              </a:cxn>
              <a:cxn ang="0">
                <a:pos x="10" y="19"/>
              </a:cxn>
              <a:cxn ang="0">
                <a:pos x="11" y="18"/>
              </a:cxn>
              <a:cxn ang="0">
                <a:pos x="13" y="18"/>
              </a:cxn>
              <a:cxn ang="0">
                <a:pos x="14" y="16"/>
              </a:cxn>
              <a:cxn ang="0">
                <a:pos x="15" y="14"/>
              </a:cxn>
              <a:cxn ang="0">
                <a:pos x="15" y="12"/>
              </a:cxn>
              <a:cxn ang="0">
                <a:pos x="16" y="11"/>
              </a:cxn>
              <a:cxn ang="0">
                <a:pos x="16" y="9"/>
              </a:cxn>
              <a:cxn ang="0">
                <a:pos x="16" y="7"/>
              </a:cxn>
              <a:cxn ang="0">
                <a:pos x="15" y="6"/>
              </a:cxn>
              <a:cxn ang="0">
                <a:pos x="15" y="4"/>
              </a:cxn>
              <a:cxn ang="0">
                <a:pos x="14" y="3"/>
              </a:cxn>
              <a:cxn ang="0">
                <a:pos x="13" y="2"/>
              </a:cxn>
              <a:cxn ang="0">
                <a:pos x="11" y="1"/>
              </a:cxn>
              <a:cxn ang="0">
                <a:pos x="10" y="0"/>
              </a:cxn>
              <a:cxn ang="0">
                <a:pos x="7" y="0"/>
              </a:cxn>
              <a:cxn ang="0">
                <a:pos x="6" y="1"/>
              </a:cxn>
              <a:cxn ang="0">
                <a:pos x="4" y="1"/>
              </a:cxn>
              <a:cxn ang="0">
                <a:pos x="3" y="2"/>
              </a:cxn>
              <a:cxn ang="0">
                <a:pos x="2" y="3"/>
              </a:cxn>
              <a:cxn ang="0">
                <a:pos x="1" y="5"/>
              </a:cxn>
              <a:cxn ang="0">
                <a:pos x="0" y="6"/>
              </a:cxn>
              <a:cxn ang="0">
                <a:pos x="0" y="8"/>
              </a:cxn>
              <a:cxn ang="0">
                <a:pos x="0" y="10"/>
              </a:cxn>
              <a:cxn ang="0">
                <a:pos x="0" y="12"/>
              </a:cxn>
              <a:cxn ang="0">
                <a:pos x="1" y="13"/>
              </a:cxn>
              <a:cxn ang="0">
                <a:pos x="1" y="16"/>
              </a:cxn>
              <a:cxn ang="0">
                <a:pos x="2" y="17"/>
              </a:cxn>
              <a:cxn ang="0">
                <a:pos x="3" y="18"/>
              </a:cxn>
              <a:cxn ang="0">
                <a:pos x="5" y="18"/>
              </a:cxn>
              <a:cxn ang="0">
                <a:pos x="6" y="19"/>
              </a:cxn>
            </a:cxnLst>
            <a:rect l="0" t="0" r="r" b="b"/>
            <a:pathLst>
              <a:path w="17" h="20">
                <a:moveTo>
                  <a:pt x="7" y="19"/>
                </a:moveTo>
                <a:lnTo>
                  <a:pt x="7" y="19"/>
                </a:lnTo>
                <a:lnTo>
                  <a:pt x="8" y="19"/>
                </a:lnTo>
                <a:lnTo>
                  <a:pt x="10" y="19"/>
                </a:lnTo>
                <a:lnTo>
                  <a:pt x="11" y="19"/>
                </a:lnTo>
                <a:lnTo>
                  <a:pt x="11" y="18"/>
                </a:lnTo>
                <a:lnTo>
                  <a:pt x="12" y="18"/>
                </a:lnTo>
                <a:lnTo>
                  <a:pt x="13" y="18"/>
                </a:lnTo>
                <a:lnTo>
                  <a:pt x="13" y="17"/>
                </a:lnTo>
                <a:lnTo>
                  <a:pt x="14" y="16"/>
                </a:lnTo>
                <a:lnTo>
                  <a:pt x="14" y="14"/>
                </a:lnTo>
                <a:lnTo>
                  <a:pt x="15" y="14"/>
                </a:lnTo>
                <a:lnTo>
                  <a:pt x="15" y="13"/>
                </a:lnTo>
                <a:lnTo>
                  <a:pt x="15" y="12"/>
                </a:lnTo>
                <a:lnTo>
                  <a:pt x="15" y="11"/>
                </a:lnTo>
                <a:lnTo>
                  <a:pt x="16" y="11"/>
                </a:lnTo>
                <a:lnTo>
                  <a:pt x="16" y="10"/>
                </a:lnTo>
                <a:lnTo>
                  <a:pt x="16" y="9"/>
                </a:lnTo>
                <a:lnTo>
                  <a:pt x="16" y="8"/>
                </a:lnTo>
                <a:lnTo>
                  <a:pt x="16" y="7"/>
                </a:lnTo>
                <a:lnTo>
                  <a:pt x="15" y="7"/>
                </a:lnTo>
                <a:lnTo>
                  <a:pt x="15" y="6"/>
                </a:lnTo>
                <a:lnTo>
                  <a:pt x="15" y="5"/>
                </a:lnTo>
                <a:lnTo>
                  <a:pt x="15" y="4"/>
                </a:lnTo>
                <a:lnTo>
                  <a:pt x="14" y="4"/>
                </a:lnTo>
                <a:lnTo>
                  <a:pt x="14" y="3"/>
                </a:lnTo>
                <a:lnTo>
                  <a:pt x="13" y="3"/>
                </a:lnTo>
                <a:lnTo>
                  <a:pt x="13" y="2"/>
                </a:lnTo>
                <a:lnTo>
                  <a:pt x="12" y="1"/>
                </a:lnTo>
                <a:lnTo>
                  <a:pt x="11" y="1"/>
                </a:lnTo>
                <a:lnTo>
                  <a:pt x="10" y="1"/>
                </a:lnTo>
                <a:lnTo>
                  <a:pt x="10" y="0"/>
                </a:lnTo>
                <a:lnTo>
                  <a:pt x="8" y="0"/>
                </a:lnTo>
                <a:lnTo>
                  <a:pt x="7" y="0"/>
                </a:lnTo>
                <a:lnTo>
                  <a:pt x="6" y="0"/>
                </a:lnTo>
                <a:lnTo>
                  <a:pt x="6" y="1"/>
                </a:lnTo>
                <a:lnTo>
                  <a:pt x="5" y="1"/>
                </a:lnTo>
                <a:lnTo>
                  <a:pt x="4" y="1"/>
                </a:lnTo>
                <a:lnTo>
                  <a:pt x="3" y="1"/>
                </a:lnTo>
                <a:lnTo>
                  <a:pt x="3" y="2"/>
                </a:lnTo>
                <a:lnTo>
                  <a:pt x="2" y="2"/>
                </a:lnTo>
                <a:lnTo>
                  <a:pt x="2" y="3"/>
                </a:lnTo>
                <a:lnTo>
                  <a:pt x="1" y="4"/>
                </a:lnTo>
                <a:lnTo>
                  <a:pt x="1" y="5"/>
                </a:lnTo>
                <a:lnTo>
                  <a:pt x="1" y="6"/>
                </a:lnTo>
                <a:lnTo>
                  <a:pt x="0" y="6"/>
                </a:lnTo>
                <a:lnTo>
                  <a:pt x="0" y="7"/>
                </a:lnTo>
                <a:lnTo>
                  <a:pt x="0" y="8"/>
                </a:lnTo>
                <a:lnTo>
                  <a:pt x="0" y="9"/>
                </a:lnTo>
                <a:lnTo>
                  <a:pt x="0" y="10"/>
                </a:lnTo>
                <a:lnTo>
                  <a:pt x="0" y="11"/>
                </a:lnTo>
                <a:lnTo>
                  <a:pt x="0" y="12"/>
                </a:lnTo>
                <a:lnTo>
                  <a:pt x="1" y="12"/>
                </a:lnTo>
                <a:lnTo>
                  <a:pt x="1" y="13"/>
                </a:lnTo>
                <a:lnTo>
                  <a:pt x="1" y="14"/>
                </a:lnTo>
                <a:lnTo>
                  <a:pt x="1" y="16"/>
                </a:lnTo>
                <a:lnTo>
                  <a:pt x="2" y="16"/>
                </a:lnTo>
                <a:lnTo>
                  <a:pt x="2" y="17"/>
                </a:lnTo>
                <a:lnTo>
                  <a:pt x="3" y="17"/>
                </a:lnTo>
                <a:lnTo>
                  <a:pt x="3" y="18"/>
                </a:lnTo>
                <a:lnTo>
                  <a:pt x="4" y="18"/>
                </a:lnTo>
                <a:lnTo>
                  <a:pt x="5" y="18"/>
                </a:lnTo>
                <a:lnTo>
                  <a:pt x="5" y="19"/>
                </a:lnTo>
                <a:lnTo>
                  <a:pt x="6" y="19"/>
                </a:lnTo>
                <a:lnTo>
                  <a:pt x="7" y="19"/>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40" name="Rectangle 48"/>
          <p:cNvSpPr>
            <a:spLocks noChangeArrowheads="1"/>
          </p:cNvSpPr>
          <p:nvPr/>
        </p:nvSpPr>
        <p:spPr bwMode="auto">
          <a:xfrm>
            <a:off x="1400175" y="3097213"/>
            <a:ext cx="387350"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H</a:t>
            </a:r>
          </a:p>
        </p:txBody>
      </p:sp>
      <p:sp>
        <p:nvSpPr>
          <p:cNvPr id="33841" name="Rectangle 49"/>
          <p:cNvSpPr>
            <a:spLocks noChangeArrowheads="1"/>
          </p:cNvSpPr>
          <p:nvPr/>
        </p:nvSpPr>
        <p:spPr bwMode="auto">
          <a:xfrm>
            <a:off x="1084263" y="2773363"/>
            <a:ext cx="395287"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O</a:t>
            </a:r>
          </a:p>
        </p:txBody>
      </p:sp>
      <p:sp>
        <p:nvSpPr>
          <p:cNvPr id="33842" name="Rectangle 50"/>
          <p:cNvSpPr>
            <a:spLocks noChangeArrowheads="1"/>
          </p:cNvSpPr>
          <p:nvPr/>
        </p:nvSpPr>
        <p:spPr bwMode="auto">
          <a:xfrm>
            <a:off x="1230313" y="2365375"/>
            <a:ext cx="387350"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H</a:t>
            </a:r>
          </a:p>
        </p:txBody>
      </p:sp>
      <p:sp>
        <p:nvSpPr>
          <p:cNvPr id="33843" name="Line 51"/>
          <p:cNvSpPr>
            <a:spLocks noChangeShapeType="1"/>
          </p:cNvSpPr>
          <p:nvPr/>
        </p:nvSpPr>
        <p:spPr bwMode="auto">
          <a:xfrm flipH="1" flipV="1">
            <a:off x="1384300" y="3082925"/>
            <a:ext cx="92075" cy="90488"/>
          </a:xfrm>
          <a:prstGeom prst="line">
            <a:avLst/>
          </a:prstGeom>
          <a:noFill/>
          <a:ln w="25400">
            <a:solidFill>
              <a:srgbClr val="000000"/>
            </a:solidFill>
            <a:round/>
            <a:headEnd type="none" w="sm" len="sm"/>
            <a:tailEnd type="none" w="sm" len="sm"/>
          </a:ln>
          <a:effectLst/>
        </p:spPr>
        <p:txBody>
          <a:bodyPr/>
          <a:lstStyle/>
          <a:p>
            <a:endParaRPr lang="id-ID"/>
          </a:p>
        </p:txBody>
      </p:sp>
      <p:sp>
        <p:nvSpPr>
          <p:cNvPr id="33844" name="Line 52"/>
          <p:cNvSpPr>
            <a:spLocks noChangeShapeType="1"/>
          </p:cNvSpPr>
          <p:nvPr/>
        </p:nvSpPr>
        <p:spPr bwMode="auto">
          <a:xfrm flipV="1">
            <a:off x="1335088" y="2684463"/>
            <a:ext cx="42862" cy="158750"/>
          </a:xfrm>
          <a:prstGeom prst="line">
            <a:avLst/>
          </a:prstGeom>
          <a:noFill/>
          <a:ln w="25400">
            <a:solidFill>
              <a:srgbClr val="000000"/>
            </a:solidFill>
            <a:round/>
            <a:headEnd type="none" w="sm" len="sm"/>
            <a:tailEnd type="none" w="sm" len="sm"/>
          </a:ln>
          <a:effectLst/>
        </p:spPr>
        <p:txBody>
          <a:bodyPr/>
          <a:lstStyle/>
          <a:p>
            <a:endParaRPr lang="id-ID"/>
          </a:p>
        </p:txBody>
      </p:sp>
      <p:sp>
        <p:nvSpPr>
          <p:cNvPr id="33845" name="Freeform 53"/>
          <p:cNvSpPr>
            <a:spLocks/>
          </p:cNvSpPr>
          <p:nvPr/>
        </p:nvSpPr>
        <p:spPr bwMode="auto">
          <a:xfrm>
            <a:off x="1146175" y="3060700"/>
            <a:ext cx="26988" cy="26988"/>
          </a:xfrm>
          <a:custGeom>
            <a:avLst/>
            <a:gdLst/>
            <a:ahLst/>
            <a:cxnLst>
              <a:cxn ang="0">
                <a:pos x="14" y="14"/>
              </a:cxn>
              <a:cxn ang="0">
                <a:pos x="14" y="14"/>
              </a:cxn>
              <a:cxn ang="0">
                <a:pos x="15" y="13"/>
              </a:cxn>
              <a:cxn ang="0">
                <a:pos x="15" y="12"/>
              </a:cxn>
              <a:cxn ang="0">
                <a:pos x="16" y="12"/>
              </a:cxn>
              <a:cxn ang="0">
                <a:pos x="16" y="11"/>
              </a:cxn>
              <a:cxn ang="0">
                <a:pos x="16" y="10"/>
              </a:cxn>
              <a:cxn ang="0">
                <a:pos x="16" y="9"/>
              </a:cxn>
              <a:cxn ang="0">
                <a:pos x="16" y="8"/>
              </a:cxn>
              <a:cxn ang="0">
                <a:pos x="16" y="7"/>
              </a:cxn>
              <a:cxn ang="0">
                <a:pos x="16" y="6"/>
              </a:cxn>
              <a:cxn ang="0">
                <a:pos x="16" y="5"/>
              </a:cxn>
              <a:cxn ang="0">
                <a:pos x="15" y="5"/>
              </a:cxn>
              <a:cxn ang="0">
                <a:pos x="15" y="3"/>
              </a:cxn>
              <a:cxn ang="0">
                <a:pos x="14" y="2"/>
              </a:cxn>
              <a:cxn ang="0">
                <a:pos x="13" y="1"/>
              </a:cxn>
              <a:cxn ang="0">
                <a:pos x="12" y="1"/>
              </a:cxn>
              <a:cxn ang="0">
                <a:pos x="12" y="0"/>
              </a:cxn>
              <a:cxn ang="0">
                <a:pos x="10" y="0"/>
              </a:cxn>
              <a:cxn ang="0">
                <a:pos x="9" y="0"/>
              </a:cxn>
              <a:cxn ang="0">
                <a:pos x="8" y="0"/>
              </a:cxn>
              <a:cxn ang="0">
                <a:pos x="7" y="0"/>
              </a:cxn>
              <a:cxn ang="0">
                <a:pos x="6" y="0"/>
              </a:cxn>
              <a:cxn ang="0">
                <a:pos x="5" y="0"/>
              </a:cxn>
              <a:cxn ang="0">
                <a:pos x="5" y="1"/>
              </a:cxn>
              <a:cxn ang="0">
                <a:pos x="4" y="1"/>
              </a:cxn>
              <a:cxn ang="0">
                <a:pos x="3" y="1"/>
              </a:cxn>
              <a:cxn ang="0">
                <a:pos x="3" y="2"/>
              </a:cxn>
              <a:cxn ang="0">
                <a:pos x="2" y="2"/>
              </a:cxn>
              <a:cxn ang="0">
                <a:pos x="2" y="3"/>
              </a:cxn>
              <a:cxn ang="0">
                <a:pos x="1" y="3"/>
              </a:cxn>
              <a:cxn ang="0">
                <a:pos x="1" y="5"/>
              </a:cxn>
              <a:cxn ang="0">
                <a:pos x="1" y="6"/>
              </a:cxn>
              <a:cxn ang="0">
                <a:pos x="1" y="7"/>
              </a:cxn>
              <a:cxn ang="0">
                <a:pos x="0" y="7"/>
              </a:cxn>
              <a:cxn ang="0">
                <a:pos x="0" y="8"/>
              </a:cxn>
              <a:cxn ang="0">
                <a:pos x="0" y="9"/>
              </a:cxn>
              <a:cxn ang="0">
                <a:pos x="0" y="10"/>
              </a:cxn>
              <a:cxn ang="0">
                <a:pos x="1" y="10"/>
              </a:cxn>
              <a:cxn ang="0">
                <a:pos x="1" y="11"/>
              </a:cxn>
              <a:cxn ang="0">
                <a:pos x="1" y="12"/>
              </a:cxn>
              <a:cxn ang="0">
                <a:pos x="2" y="12"/>
              </a:cxn>
              <a:cxn ang="0">
                <a:pos x="2" y="13"/>
              </a:cxn>
              <a:cxn ang="0">
                <a:pos x="3" y="14"/>
              </a:cxn>
              <a:cxn ang="0">
                <a:pos x="4" y="14"/>
              </a:cxn>
              <a:cxn ang="0">
                <a:pos x="4" y="15"/>
              </a:cxn>
              <a:cxn ang="0">
                <a:pos x="5" y="15"/>
              </a:cxn>
              <a:cxn ang="0">
                <a:pos x="6" y="15"/>
              </a:cxn>
              <a:cxn ang="0">
                <a:pos x="6" y="16"/>
              </a:cxn>
              <a:cxn ang="0">
                <a:pos x="7" y="16"/>
              </a:cxn>
              <a:cxn ang="0">
                <a:pos x="8" y="16"/>
              </a:cxn>
              <a:cxn ang="0">
                <a:pos x="9" y="16"/>
              </a:cxn>
              <a:cxn ang="0">
                <a:pos x="10" y="16"/>
              </a:cxn>
              <a:cxn ang="0">
                <a:pos x="12" y="16"/>
              </a:cxn>
              <a:cxn ang="0">
                <a:pos x="12" y="15"/>
              </a:cxn>
              <a:cxn ang="0">
                <a:pos x="13" y="15"/>
              </a:cxn>
              <a:cxn ang="0">
                <a:pos x="14" y="14"/>
              </a:cxn>
            </a:cxnLst>
            <a:rect l="0" t="0" r="r" b="b"/>
            <a:pathLst>
              <a:path w="17" h="17">
                <a:moveTo>
                  <a:pt x="14" y="14"/>
                </a:moveTo>
                <a:lnTo>
                  <a:pt x="14" y="14"/>
                </a:lnTo>
                <a:lnTo>
                  <a:pt x="15" y="13"/>
                </a:lnTo>
                <a:lnTo>
                  <a:pt x="15" y="12"/>
                </a:lnTo>
                <a:lnTo>
                  <a:pt x="16" y="12"/>
                </a:lnTo>
                <a:lnTo>
                  <a:pt x="16" y="11"/>
                </a:lnTo>
                <a:lnTo>
                  <a:pt x="16" y="10"/>
                </a:lnTo>
                <a:lnTo>
                  <a:pt x="16" y="9"/>
                </a:lnTo>
                <a:lnTo>
                  <a:pt x="16" y="8"/>
                </a:lnTo>
                <a:lnTo>
                  <a:pt x="16" y="7"/>
                </a:lnTo>
                <a:lnTo>
                  <a:pt x="16" y="6"/>
                </a:lnTo>
                <a:lnTo>
                  <a:pt x="16" y="5"/>
                </a:lnTo>
                <a:lnTo>
                  <a:pt x="15" y="5"/>
                </a:lnTo>
                <a:lnTo>
                  <a:pt x="15" y="3"/>
                </a:lnTo>
                <a:lnTo>
                  <a:pt x="14" y="2"/>
                </a:lnTo>
                <a:lnTo>
                  <a:pt x="13" y="1"/>
                </a:lnTo>
                <a:lnTo>
                  <a:pt x="12" y="1"/>
                </a:lnTo>
                <a:lnTo>
                  <a:pt x="12" y="0"/>
                </a:lnTo>
                <a:lnTo>
                  <a:pt x="10" y="0"/>
                </a:lnTo>
                <a:lnTo>
                  <a:pt x="9" y="0"/>
                </a:lnTo>
                <a:lnTo>
                  <a:pt x="8" y="0"/>
                </a:lnTo>
                <a:lnTo>
                  <a:pt x="7" y="0"/>
                </a:lnTo>
                <a:lnTo>
                  <a:pt x="6" y="0"/>
                </a:lnTo>
                <a:lnTo>
                  <a:pt x="5" y="0"/>
                </a:lnTo>
                <a:lnTo>
                  <a:pt x="5" y="1"/>
                </a:lnTo>
                <a:lnTo>
                  <a:pt x="4" y="1"/>
                </a:lnTo>
                <a:lnTo>
                  <a:pt x="3" y="1"/>
                </a:lnTo>
                <a:lnTo>
                  <a:pt x="3" y="2"/>
                </a:lnTo>
                <a:lnTo>
                  <a:pt x="2" y="2"/>
                </a:lnTo>
                <a:lnTo>
                  <a:pt x="2" y="3"/>
                </a:lnTo>
                <a:lnTo>
                  <a:pt x="1" y="3"/>
                </a:lnTo>
                <a:lnTo>
                  <a:pt x="1" y="5"/>
                </a:lnTo>
                <a:lnTo>
                  <a:pt x="1" y="6"/>
                </a:lnTo>
                <a:lnTo>
                  <a:pt x="1" y="7"/>
                </a:lnTo>
                <a:lnTo>
                  <a:pt x="0" y="7"/>
                </a:lnTo>
                <a:lnTo>
                  <a:pt x="0" y="8"/>
                </a:lnTo>
                <a:lnTo>
                  <a:pt x="0" y="9"/>
                </a:lnTo>
                <a:lnTo>
                  <a:pt x="0" y="10"/>
                </a:lnTo>
                <a:lnTo>
                  <a:pt x="1" y="10"/>
                </a:lnTo>
                <a:lnTo>
                  <a:pt x="1" y="11"/>
                </a:lnTo>
                <a:lnTo>
                  <a:pt x="1" y="12"/>
                </a:lnTo>
                <a:lnTo>
                  <a:pt x="2" y="12"/>
                </a:lnTo>
                <a:lnTo>
                  <a:pt x="2" y="13"/>
                </a:lnTo>
                <a:lnTo>
                  <a:pt x="3" y="14"/>
                </a:lnTo>
                <a:lnTo>
                  <a:pt x="4" y="14"/>
                </a:lnTo>
                <a:lnTo>
                  <a:pt x="4" y="15"/>
                </a:lnTo>
                <a:lnTo>
                  <a:pt x="5" y="15"/>
                </a:lnTo>
                <a:lnTo>
                  <a:pt x="6" y="15"/>
                </a:lnTo>
                <a:lnTo>
                  <a:pt x="6" y="16"/>
                </a:lnTo>
                <a:lnTo>
                  <a:pt x="7" y="16"/>
                </a:lnTo>
                <a:lnTo>
                  <a:pt x="8" y="16"/>
                </a:lnTo>
                <a:lnTo>
                  <a:pt x="9" y="16"/>
                </a:lnTo>
                <a:lnTo>
                  <a:pt x="10" y="16"/>
                </a:lnTo>
                <a:lnTo>
                  <a:pt x="12" y="16"/>
                </a:lnTo>
                <a:lnTo>
                  <a:pt x="12" y="15"/>
                </a:lnTo>
                <a:lnTo>
                  <a:pt x="13" y="15"/>
                </a:lnTo>
                <a:lnTo>
                  <a:pt x="14" y="14"/>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46" name="Freeform 54"/>
          <p:cNvSpPr>
            <a:spLocks/>
          </p:cNvSpPr>
          <p:nvPr/>
        </p:nvSpPr>
        <p:spPr bwMode="auto">
          <a:xfrm>
            <a:off x="1146175" y="3060700"/>
            <a:ext cx="26988" cy="26988"/>
          </a:xfrm>
          <a:custGeom>
            <a:avLst/>
            <a:gdLst/>
            <a:ahLst/>
            <a:cxnLst>
              <a:cxn ang="0">
                <a:pos x="14" y="14"/>
              </a:cxn>
              <a:cxn ang="0">
                <a:pos x="14" y="14"/>
              </a:cxn>
              <a:cxn ang="0">
                <a:pos x="15" y="13"/>
              </a:cxn>
              <a:cxn ang="0">
                <a:pos x="15" y="12"/>
              </a:cxn>
              <a:cxn ang="0">
                <a:pos x="16" y="12"/>
              </a:cxn>
              <a:cxn ang="0">
                <a:pos x="16" y="11"/>
              </a:cxn>
              <a:cxn ang="0">
                <a:pos x="16" y="10"/>
              </a:cxn>
              <a:cxn ang="0">
                <a:pos x="16" y="9"/>
              </a:cxn>
              <a:cxn ang="0">
                <a:pos x="16" y="8"/>
              </a:cxn>
              <a:cxn ang="0">
                <a:pos x="16" y="7"/>
              </a:cxn>
              <a:cxn ang="0">
                <a:pos x="16" y="6"/>
              </a:cxn>
              <a:cxn ang="0">
                <a:pos x="16" y="5"/>
              </a:cxn>
              <a:cxn ang="0">
                <a:pos x="15" y="5"/>
              </a:cxn>
              <a:cxn ang="0">
                <a:pos x="15" y="3"/>
              </a:cxn>
              <a:cxn ang="0">
                <a:pos x="14" y="2"/>
              </a:cxn>
              <a:cxn ang="0">
                <a:pos x="13" y="1"/>
              </a:cxn>
              <a:cxn ang="0">
                <a:pos x="12" y="1"/>
              </a:cxn>
              <a:cxn ang="0">
                <a:pos x="12" y="0"/>
              </a:cxn>
              <a:cxn ang="0">
                <a:pos x="10" y="0"/>
              </a:cxn>
              <a:cxn ang="0">
                <a:pos x="9" y="0"/>
              </a:cxn>
              <a:cxn ang="0">
                <a:pos x="8" y="0"/>
              </a:cxn>
              <a:cxn ang="0">
                <a:pos x="7" y="0"/>
              </a:cxn>
              <a:cxn ang="0">
                <a:pos x="6" y="0"/>
              </a:cxn>
              <a:cxn ang="0">
                <a:pos x="5" y="0"/>
              </a:cxn>
              <a:cxn ang="0">
                <a:pos x="5" y="1"/>
              </a:cxn>
              <a:cxn ang="0">
                <a:pos x="4" y="1"/>
              </a:cxn>
              <a:cxn ang="0">
                <a:pos x="3" y="1"/>
              </a:cxn>
              <a:cxn ang="0">
                <a:pos x="3" y="2"/>
              </a:cxn>
              <a:cxn ang="0">
                <a:pos x="2" y="2"/>
              </a:cxn>
              <a:cxn ang="0">
                <a:pos x="2" y="3"/>
              </a:cxn>
              <a:cxn ang="0">
                <a:pos x="1" y="3"/>
              </a:cxn>
              <a:cxn ang="0">
                <a:pos x="1" y="5"/>
              </a:cxn>
              <a:cxn ang="0">
                <a:pos x="1" y="6"/>
              </a:cxn>
              <a:cxn ang="0">
                <a:pos x="1" y="7"/>
              </a:cxn>
              <a:cxn ang="0">
                <a:pos x="0" y="7"/>
              </a:cxn>
              <a:cxn ang="0">
                <a:pos x="0" y="8"/>
              </a:cxn>
              <a:cxn ang="0">
                <a:pos x="0" y="9"/>
              </a:cxn>
              <a:cxn ang="0">
                <a:pos x="0" y="10"/>
              </a:cxn>
              <a:cxn ang="0">
                <a:pos x="1" y="10"/>
              </a:cxn>
              <a:cxn ang="0">
                <a:pos x="1" y="11"/>
              </a:cxn>
              <a:cxn ang="0">
                <a:pos x="1" y="12"/>
              </a:cxn>
              <a:cxn ang="0">
                <a:pos x="2" y="12"/>
              </a:cxn>
              <a:cxn ang="0">
                <a:pos x="2" y="13"/>
              </a:cxn>
              <a:cxn ang="0">
                <a:pos x="3" y="14"/>
              </a:cxn>
              <a:cxn ang="0">
                <a:pos x="4" y="14"/>
              </a:cxn>
              <a:cxn ang="0">
                <a:pos x="4" y="15"/>
              </a:cxn>
              <a:cxn ang="0">
                <a:pos x="5" y="15"/>
              </a:cxn>
              <a:cxn ang="0">
                <a:pos x="6" y="15"/>
              </a:cxn>
              <a:cxn ang="0">
                <a:pos x="6" y="16"/>
              </a:cxn>
              <a:cxn ang="0">
                <a:pos x="7" y="16"/>
              </a:cxn>
              <a:cxn ang="0">
                <a:pos x="8" y="16"/>
              </a:cxn>
              <a:cxn ang="0">
                <a:pos x="9" y="16"/>
              </a:cxn>
              <a:cxn ang="0">
                <a:pos x="10" y="16"/>
              </a:cxn>
              <a:cxn ang="0">
                <a:pos x="12" y="16"/>
              </a:cxn>
              <a:cxn ang="0">
                <a:pos x="12" y="15"/>
              </a:cxn>
              <a:cxn ang="0">
                <a:pos x="13" y="15"/>
              </a:cxn>
              <a:cxn ang="0">
                <a:pos x="14" y="14"/>
              </a:cxn>
            </a:cxnLst>
            <a:rect l="0" t="0" r="r" b="b"/>
            <a:pathLst>
              <a:path w="17" h="17">
                <a:moveTo>
                  <a:pt x="14" y="14"/>
                </a:moveTo>
                <a:lnTo>
                  <a:pt x="14" y="14"/>
                </a:lnTo>
                <a:lnTo>
                  <a:pt x="15" y="13"/>
                </a:lnTo>
                <a:lnTo>
                  <a:pt x="15" y="12"/>
                </a:lnTo>
                <a:lnTo>
                  <a:pt x="16" y="12"/>
                </a:lnTo>
                <a:lnTo>
                  <a:pt x="16" y="11"/>
                </a:lnTo>
                <a:lnTo>
                  <a:pt x="16" y="10"/>
                </a:lnTo>
                <a:lnTo>
                  <a:pt x="16" y="9"/>
                </a:lnTo>
                <a:lnTo>
                  <a:pt x="16" y="8"/>
                </a:lnTo>
                <a:lnTo>
                  <a:pt x="16" y="7"/>
                </a:lnTo>
                <a:lnTo>
                  <a:pt x="16" y="6"/>
                </a:lnTo>
                <a:lnTo>
                  <a:pt x="16" y="5"/>
                </a:lnTo>
                <a:lnTo>
                  <a:pt x="15" y="5"/>
                </a:lnTo>
                <a:lnTo>
                  <a:pt x="15" y="3"/>
                </a:lnTo>
                <a:lnTo>
                  <a:pt x="14" y="2"/>
                </a:lnTo>
                <a:lnTo>
                  <a:pt x="13" y="1"/>
                </a:lnTo>
                <a:lnTo>
                  <a:pt x="12" y="1"/>
                </a:lnTo>
                <a:lnTo>
                  <a:pt x="12" y="0"/>
                </a:lnTo>
                <a:lnTo>
                  <a:pt x="10" y="0"/>
                </a:lnTo>
                <a:lnTo>
                  <a:pt x="9" y="0"/>
                </a:lnTo>
                <a:lnTo>
                  <a:pt x="8" y="0"/>
                </a:lnTo>
                <a:lnTo>
                  <a:pt x="7" y="0"/>
                </a:lnTo>
                <a:lnTo>
                  <a:pt x="6" y="0"/>
                </a:lnTo>
                <a:lnTo>
                  <a:pt x="5" y="0"/>
                </a:lnTo>
                <a:lnTo>
                  <a:pt x="5" y="1"/>
                </a:lnTo>
                <a:lnTo>
                  <a:pt x="4" y="1"/>
                </a:lnTo>
                <a:lnTo>
                  <a:pt x="3" y="1"/>
                </a:lnTo>
                <a:lnTo>
                  <a:pt x="3" y="2"/>
                </a:lnTo>
                <a:lnTo>
                  <a:pt x="2" y="2"/>
                </a:lnTo>
                <a:lnTo>
                  <a:pt x="2" y="3"/>
                </a:lnTo>
                <a:lnTo>
                  <a:pt x="1" y="3"/>
                </a:lnTo>
                <a:lnTo>
                  <a:pt x="1" y="5"/>
                </a:lnTo>
                <a:lnTo>
                  <a:pt x="1" y="6"/>
                </a:lnTo>
                <a:lnTo>
                  <a:pt x="1" y="7"/>
                </a:lnTo>
                <a:lnTo>
                  <a:pt x="0" y="7"/>
                </a:lnTo>
                <a:lnTo>
                  <a:pt x="0" y="8"/>
                </a:lnTo>
                <a:lnTo>
                  <a:pt x="0" y="9"/>
                </a:lnTo>
                <a:lnTo>
                  <a:pt x="0" y="10"/>
                </a:lnTo>
                <a:lnTo>
                  <a:pt x="1" y="10"/>
                </a:lnTo>
                <a:lnTo>
                  <a:pt x="1" y="11"/>
                </a:lnTo>
                <a:lnTo>
                  <a:pt x="1" y="12"/>
                </a:lnTo>
                <a:lnTo>
                  <a:pt x="2" y="12"/>
                </a:lnTo>
                <a:lnTo>
                  <a:pt x="2" y="13"/>
                </a:lnTo>
                <a:lnTo>
                  <a:pt x="3" y="14"/>
                </a:lnTo>
                <a:lnTo>
                  <a:pt x="4" y="14"/>
                </a:lnTo>
                <a:lnTo>
                  <a:pt x="4" y="15"/>
                </a:lnTo>
                <a:lnTo>
                  <a:pt x="5" y="15"/>
                </a:lnTo>
                <a:lnTo>
                  <a:pt x="6" y="15"/>
                </a:lnTo>
                <a:lnTo>
                  <a:pt x="6" y="16"/>
                </a:lnTo>
                <a:lnTo>
                  <a:pt x="7" y="16"/>
                </a:lnTo>
                <a:lnTo>
                  <a:pt x="8" y="16"/>
                </a:lnTo>
                <a:lnTo>
                  <a:pt x="9" y="16"/>
                </a:lnTo>
                <a:lnTo>
                  <a:pt x="10" y="16"/>
                </a:lnTo>
                <a:lnTo>
                  <a:pt x="12" y="16"/>
                </a:lnTo>
                <a:lnTo>
                  <a:pt x="12" y="15"/>
                </a:lnTo>
                <a:lnTo>
                  <a:pt x="13" y="15"/>
                </a:lnTo>
                <a:lnTo>
                  <a:pt x="14" y="14"/>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47" name="Freeform 55"/>
          <p:cNvSpPr>
            <a:spLocks/>
          </p:cNvSpPr>
          <p:nvPr/>
        </p:nvSpPr>
        <p:spPr bwMode="auto">
          <a:xfrm>
            <a:off x="1106488" y="3021013"/>
            <a:ext cx="28575" cy="26987"/>
          </a:xfrm>
          <a:custGeom>
            <a:avLst/>
            <a:gdLst/>
            <a:ahLst/>
            <a:cxnLst>
              <a:cxn ang="0">
                <a:pos x="13" y="14"/>
              </a:cxn>
              <a:cxn ang="0">
                <a:pos x="13" y="14"/>
              </a:cxn>
              <a:cxn ang="0">
                <a:pos x="14" y="13"/>
              </a:cxn>
              <a:cxn ang="0">
                <a:pos x="14" y="12"/>
              </a:cxn>
              <a:cxn ang="0">
                <a:pos x="16" y="12"/>
              </a:cxn>
              <a:cxn ang="0">
                <a:pos x="16" y="11"/>
              </a:cxn>
              <a:cxn ang="0">
                <a:pos x="16" y="10"/>
              </a:cxn>
              <a:cxn ang="0">
                <a:pos x="17" y="9"/>
              </a:cxn>
              <a:cxn ang="0">
                <a:pos x="17" y="8"/>
              </a:cxn>
              <a:cxn ang="0">
                <a:pos x="16" y="8"/>
              </a:cxn>
              <a:cxn ang="0">
                <a:pos x="16" y="6"/>
              </a:cxn>
              <a:cxn ang="0">
                <a:pos x="16" y="5"/>
              </a:cxn>
              <a:cxn ang="0">
                <a:pos x="16" y="4"/>
              </a:cxn>
              <a:cxn ang="0">
                <a:pos x="14" y="4"/>
              </a:cxn>
              <a:cxn ang="0">
                <a:pos x="14" y="3"/>
              </a:cxn>
              <a:cxn ang="0">
                <a:pos x="13" y="3"/>
              </a:cxn>
              <a:cxn ang="0">
                <a:pos x="13" y="2"/>
              </a:cxn>
              <a:cxn ang="0">
                <a:pos x="12" y="2"/>
              </a:cxn>
              <a:cxn ang="0">
                <a:pos x="12" y="1"/>
              </a:cxn>
              <a:cxn ang="0">
                <a:pos x="11" y="1"/>
              </a:cxn>
              <a:cxn ang="0">
                <a:pos x="11" y="0"/>
              </a:cxn>
              <a:cxn ang="0">
                <a:pos x="10" y="0"/>
              </a:cxn>
              <a:cxn ang="0">
                <a:pos x="9" y="0"/>
              </a:cxn>
              <a:cxn ang="0">
                <a:pos x="8" y="0"/>
              </a:cxn>
              <a:cxn ang="0">
                <a:pos x="7" y="0"/>
              </a:cxn>
              <a:cxn ang="0">
                <a:pos x="6" y="0"/>
              </a:cxn>
              <a:cxn ang="0">
                <a:pos x="5" y="0"/>
              </a:cxn>
              <a:cxn ang="0">
                <a:pos x="5" y="1"/>
              </a:cxn>
              <a:cxn ang="0">
                <a:pos x="4" y="1"/>
              </a:cxn>
              <a:cxn ang="0">
                <a:pos x="3" y="2"/>
              </a:cxn>
              <a:cxn ang="0">
                <a:pos x="2" y="2"/>
              </a:cxn>
              <a:cxn ang="0">
                <a:pos x="2" y="3"/>
              </a:cxn>
              <a:cxn ang="0">
                <a:pos x="2" y="4"/>
              </a:cxn>
              <a:cxn ang="0">
                <a:pos x="1" y="4"/>
              </a:cxn>
              <a:cxn ang="0">
                <a:pos x="1" y="5"/>
              </a:cxn>
              <a:cxn ang="0">
                <a:pos x="1" y="6"/>
              </a:cxn>
              <a:cxn ang="0">
                <a:pos x="0" y="6"/>
              </a:cxn>
              <a:cxn ang="0">
                <a:pos x="0" y="8"/>
              </a:cxn>
              <a:cxn ang="0">
                <a:pos x="0" y="9"/>
              </a:cxn>
              <a:cxn ang="0">
                <a:pos x="1" y="9"/>
              </a:cxn>
              <a:cxn ang="0">
                <a:pos x="1" y="10"/>
              </a:cxn>
              <a:cxn ang="0">
                <a:pos x="1" y="11"/>
              </a:cxn>
              <a:cxn ang="0">
                <a:pos x="1" y="12"/>
              </a:cxn>
              <a:cxn ang="0">
                <a:pos x="2" y="12"/>
              </a:cxn>
              <a:cxn ang="0">
                <a:pos x="2" y="13"/>
              </a:cxn>
              <a:cxn ang="0">
                <a:pos x="3" y="13"/>
              </a:cxn>
              <a:cxn ang="0">
                <a:pos x="3" y="14"/>
              </a:cxn>
              <a:cxn ang="0">
                <a:pos x="4" y="14"/>
              </a:cxn>
              <a:cxn ang="0">
                <a:pos x="4" y="15"/>
              </a:cxn>
              <a:cxn ang="0">
                <a:pos x="5" y="15"/>
              </a:cxn>
              <a:cxn ang="0">
                <a:pos x="6" y="16"/>
              </a:cxn>
              <a:cxn ang="0">
                <a:pos x="7" y="16"/>
              </a:cxn>
              <a:cxn ang="0">
                <a:pos x="8" y="16"/>
              </a:cxn>
              <a:cxn ang="0">
                <a:pos x="9" y="16"/>
              </a:cxn>
              <a:cxn ang="0">
                <a:pos x="10" y="16"/>
              </a:cxn>
              <a:cxn ang="0">
                <a:pos x="11" y="16"/>
              </a:cxn>
              <a:cxn ang="0">
                <a:pos x="11" y="15"/>
              </a:cxn>
              <a:cxn ang="0">
                <a:pos x="12" y="15"/>
              </a:cxn>
              <a:cxn ang="0">
                <a:pos x="13" y="14"/>
              </a:cxn>
            </a:cxnLst>
            <a:rect l="0" t="0" r="r" b="b"/>
            <a:pathLst>
              <a:path w="18" h="17">
                <a:moveTo>
                  <a:pt x="13" y="14"/>
                </a:moveTo>
                <a:lnTo>
                  <a:pt x="13" y="14"/>
                </a:lnTo>
                <a:lnTo>
                  <a:pt x="14" y="13"/>
                </a:lnTo>
                <a:lnTo>
                  <a:pt x="14" y="12"/>
                </a:lnTo>
                <a:lnTo>
                  <a:pt x="16" y="12"/>
                </a:lnTo>
                <a:lnTo>
                  <a:pt x="16" y="11"/>
                </a:lnTo>
                <a:lnTo>
                  <a:pt x="16" y="10"/>
                </a:lnTo>
                <a:lnTo>
                  <a:pt x="17" y="9"/>
                </a:lnTo>
                <a:lnTo>
                  <a:pt x="17" y="8"/>
                </a:lnTo>
                <a:lnTo>
                  <a:pt x="16" y="8"/>
                </a:lnTo>
                <a:lnTo>
                  <a:pt x="16" y="6"/>
                </a:lnTo>
                <a:lnTo>
                  <a:pt x="16" y="5"/>
                </a:lnTo>
                <a:lnTo>
                  <a:pt x="16" y="4"/>
                </a:lnTo>
                <a:lnTo>
                  <a:pt x="14" y="4"/>
                </a:lnTo>
                <a:lnTo>
                  <a:pt x="14" y="3"/>
                </a:lnTo>
                <a:lnTo>
                  <a:pt x="13" y="3"/>
                </a:lnTo>
                <a:lnTo>
                  <a:pt x="13" y="2"/>
                </a:lnTo>
                <a:lnTo>
                  <a:pt x="12" y="2"/>
                </a:lnTo>
                <a:lnTo>
                  <a:pt x="12" y="1"/>
                </a:lnTo>
                <a:lnTo>
                  <a:pt x="11" y="1"/>
                </a:lnTo>
                <a:lnTo>
                  <a:pt x="11" y="0"/>
                </a:lnTo>
                <a:lnTo>
                  <a:pt x="10" y="0"/>
                </a:lnTo>
                <a:lnTo>
                  <a:pt x="9" y="0"/>
                </a:lnTo>
                <a:lnTo>
                  <a:pt x="8" y="0"/>
                </a:lnTo>
                <a:lnTo>
                  <a:pt x="7" y="0"/>
                </a:lnTo>
                <a:lnTo>
                  <a:pt x="6" y="0"/>
                </a:lnTo>
                <a:lnTo>
                  <a:pt x="5" y="0"/>
                </a:lnTo>
                <a:lnTo>
                  <a:pt x="5" y="1"/>
                </a:lnTo>
                <a:lnTo>
                  <a:pt x="4" y="1"/>
                </a:lnTo>
                <a:lnTo>
                  <a:pt x="3" y="2"/>
                </a:lnTo>
                <a:lnTo>
                  <a:pt x="2" y="2"/>
                </a:lnTo>
                <a:lnTo>
                  <a:pt x="2" y="3"/>
                </a:lnTo>
                <a:lnTo>
                  <a:pt x="2" y="4"/>
                </a:lnTo>
                <a:lnTo>
                  <a:pt x="1" y="4"/>
                </a:lnTo>
                <a:lnTo>
                  <a:pt x="1" y="5"/>
                </a:lnTo>
                <a:lnTo>
                  <a:pt x="1" y="6"/>
                </a:lnTo>
                <a:lnTo>
                  <a:pt x="0" y="6"/>
                </a:lnTo>
                <a:lnTo>
                  <a:pt x="0" y="8"/>
                </a:lnTo>
                <a:lnTo>
                  <a:pt x="0" y="9"/>
                </a:lnTo>
                <a:lnTo>
                  <a:pt x="1" y="9"/>
                </a:lnTo>
                <a:lnTo>
                  <a:pt x="1" y="10"/>
                </a:lnTo>
                <a:lnTo>
                  <a:pt x="1" y="11"/>
                </a:lnTo>
                <a:lnTo>
                  <a:pt x="1" y="12"/>
                </a:lnTo>
                <a:lnTo>
                  <a:pt x="2" y="12"/>
                </a:lnTo>
                <a:lnTo>
                  <a:pt x="2" y="13"/>
                </a:lnTo>
                <a:lnTo>
                  <a:pt x="3" y="13"/>
                </a:lnTo>
                <a:lnTo>
                  <a:pt x="3" y="14"/>
                </a:lnTo>
                <a:lnTo>
                  <a:pt x="4" y="14"/>
                </a:lnTo>
                <a:lnTo>
                  <a:pt x="4" y="15"/>
                </a:lnTo>
                <a:lnTo>
                  <a:pt x="5" y="15"/>
                </a:lnTo>
                <a:lnTo>
                  <a:pt x="6" y="16"/>
                </a:lnTo>
                <a:lnTo>
                  <a:pt x="7" y="16"/>
                </a:lnTo>
                <a:lnTo>
                  <a:pt x="8" y="16"/>
                </a:lnTo>
                <a:lnTo>
                  <a:pt x="9" y="16"/>
                </a:lnTo>
                <a:lnTo>
                  <a:pt x="10" y="16"/>
                </a:lnTo>
                <a:lnTo>
                  <a:pt x="11" y="16"/>
                </a:lnTo>
                <a:lnTo>
                  <a:pt x="11" y="15"/>
                </a:lnTo>
                <a:lnTo>
                  <a:pt x="12" y="15"/>
                </a:lnTo>
                <a:lnTo>
                  <a:pt x="13" y="14"/>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48" name="Freeform 56"/>
          <p:cNvSpPr>
            <a:spLocks/>
          </p:cNvSpPr>
          <p:nvPr/>
        </p:nvSpPr>
        <p:spPr bwMode="auto">
          <a:xfrm>
            <a:off x="1106488" y="3021013"/>
            <a:ext cx="28575" cy="26987"/>
          </a:xfrm>
          <a:custGeom>
            <a:avLst/>
            <a:gdLst/>
            <a:ahLst/>
            <a:cxnLst>
              <a:cxn ang="0">
                <a:pos x="13" y="14"/>
              </a:cxn>
              <a:cxn ang="0">
                <a:pos x="13" y="14"/>
              </a:cxn>
              <a:cxn ang="0">
                <a:pos x="14" y="13"/>
              </a:cxn>
              <a:cxn ang="0">
                <a:pos x="14" y="12"/>
              </a:cxn>
              <a:cxn ang="0">
                <a:pos x="16" y="12"/>
              </a:cxn>
              <a:cxn ang="0">
                <a:pos x="16" y="11"/>
              </a:cxn>
              <a:cxn ang="0">
                <a:pos x="16" y="10"/>
              </a:cxn>
              <a:cxn ang="0">
                <a:pos x="17" y="9"/>
              </a:cxn>
              <a:cxn ang="0">
                <a:pos x="17" y="8"/>
              </a:cxn>
              <a:cxn ang="0">
                <a:pos x="16" y="8"/>
              </a:cxn>
              <a:cxn ang="0">
                <a:pos x="16" y="6"/>
              </a:cxn>
              <a:cxn ang="0">
                <a:pos x="16" y="5"/>
              </a:cxn>
              <a:cxn ang="0">
                <a:pos x="16" y="4"/>
              </a:cxn>
              <a:cxn ang="0">
                <a:pos x="14" y="4"/>
              </a:cxn>
              <a:cxn ang="0">
                <a:pos x="14" y="3"/>
              </a:cxn>
              <a:cxn ang="0">
                <a:pos x="13" y="3"/>
              </a:cxn>
              <a:cxn ang="0">
                <a:pos x="13" y="2"/>
              </a:cxn>
              <a:cxn ang="0">
                <a:pos x="12" y="2"/>
              </a:cxn>
              <a:cxn ang="0">
                <a:pos x="12" y="1"/>
              </a:cxn>
              <a:cxn ang="0">
                <a:pos x="11" y="1"/>
              </a:cxn>
              <a:cxn ang="0">
                <a:pos x="11" y="0"/>
              </a:cxn>
              <a:cxn ang="0">
                <a:pos x="10" y="0"/>
              </a:cxn>
              <a:cxn ang="0">
                <a:pos x="9" y="0"/>
              </a:cxn>
              <a:cxn ang="0">
                <a:pos x="8" y="0"/>
              </a:cxn>
              <a:cxn ang="0">
                <a:pos x="7" y="0"/>
              </a:cxn>
              <a:cxn ang="0">
                <a:pos x="6" y="0"/>
              </a:cxn>
              <a:cxn ang="0">
                <a:pos x="5" y="0"/>
              </a:cxn>
              <a:cxn ang="0">
                <a:pos x="5" y="1"/>
              </a:cxn>
              <a:cxn ang="0">
                <a:pos x="4" y="1"/>
              </a:cxn>
              <a:cxn ang="0">
                <a:pos x="3" y="2"/>
              </a:cxn>
              <a:cxn ang="0">
                <a:pos x="2" y="2"/>
              </a:cxn>
              <a:cxn ang="0">
                <a:pos x="2" y="3"/>
              </a:cxn>
              <a:cxn ang="0">
                <a:pos x="2" y="4"/>
              </a:cxn>
              <a:cxn ang="0">
                <a:pos x="1" y="4"/>
              </a:cxn>
              <a:cxn ang="0">
                <a:pos x="1" y="5"/>
              </a:cxn>
              <a:cxn ang="0">
                <a:pos x="1" y="6"/>
              </a:cxn>
              <a:cxn ang="0">
                <a:pos x="0" y="6"/>
              </a:cxn>
              <a:cxn ang="0">
                <a:pos x="0" y="8"/>
              </a:cxn>
              <a:cxn ang="0">
                <a:pos x="0" y="9"/>
              </a:cxn>
              <a:cxn ang="0">
                <a:pos x="1" y="9"/>
              </a:cxn>
              <a:cxn ang="0">
                <a:pos x="1" y="10"/>
              </a:cxn>
              <a:cxn ang="0">
                <a:pos x="1" y="11"/>
              </a:cxn>
              <a:cxn ang="0">
                <a:pos x="1" y="12"/>
              </a:cxn>
              <a:cxn ang="0">
                <a:pos x="2" y="12"/>
              </a:cxn>
              <a:cxn ang="0">
                <a:pos x="2" y="13"/>
              </a:cxn>
              <a:cxn ang="0">
                <a:pos x="3" y="13"/>
              </a:cxn>
              <a:cxn ang="0">
                <a:pos x="3" y="14"/>
              </a:cxn>
              <a:cxn ang="0">
                <a:pos x="4" y="14"/>
              </a:cxn>
              <a:cxn ang="0">
                <a:pos x="4" y="15"/>
              </a:cxn>
              <a:cxn ang="0">
                <a:pos x="5" y="15"/>
              </a:cxn>
              <a:cxn ang="0">
                <a:pos x="6" y="16"/>
              </a:cxn>
              <a:cxn ang="0">
                <a:pos x="7" y="16"/>
              </a:cxn>
              <a:cxn ang="0">
                <a:pos x="8" y="16"/>
              </a:cxn>
              <a:cxn ang="0">
                <a:pos x="9" y="16"/>
              </a:cxn>
              <a:cxn ang="0">
                <a:pos x="10" y="16"/>
              </a:cxn>
              <a:cxn ang="0">
                <a:pos x="11" y="16"/>
              </a:cxn>
              <a:cxn ang="0">
                <a:pos x="11" y="15"/>
              </a:cxn>
              <a:cxn ang="0">
                <a:pos x="12" y="15"/>
              </a:cxn>
              <a:cxn ang="0">
                <a:pos x="13" y="14"/>
              </a:cxn>
            </a:cxnLst>
            <a:rect l="0" t="0" r="r" b="b"/>
            <a:pathLst>
              <a:path w="18" h="17">
                <a:moveTo>
                  <a:pt x="13" y="14"/>
                </a:moveTo>
                <a:lnTo>
                  <a:pt x="13" y="14"/>
                </a:lnTo>
                <a:lnTo>
                  <a:pt x="14" y="13"/>
                </a:lnTo>
                <a:lnTo>
                  <a:pt x="14" y="12"/>
                </a:lnTo>
                <a:lnTo>
                  <a:pt x="16" y="12"/>
                </a:lnTo>
                <a:lnTo>
                  <a:pt x="16" y="11"/>
                </a:lnTo>
                <a:lnTo>
                  <a:pt x="16" y="10"/>
                </a:lnTo>
                <a:lnTo>
                  <a:pt x="17" y="9"/>
                </a:lnTo>
                <a:lnTo>
                  <a:pt x="17" y="8"/>
                </a:lnTo>
                <a:lnTo>
                  <a:pt x="16" y="8"/>
                </a:lnTo>
                <a:lnTo>
                  <a:pt x="16" y="6"/>
                </a:lnTo>
                <a:lnTo>
                  <a:pt x="16" y="5"/>
                </a:lnTo>
                <a:lnTo>
                  <a:pt x="16" y="4"/>
                </a:lnTo>
                <a:lnTo>
                  <a:pt x="14" y="4"/>
                </a:lnTo>
                <a:lnTo>
                  <a:pt x="14" y="3"/>
                </a:lnTo>
                <a:lnTo>
                  <a:pt x="13" y="3"/>
                </a:lnTo>
                <a:lnTo>
                  <a:pt x="13" y="2"/>
                </a:lnTo>
                <a:lnTo>
                  <a:pt x="12" y="2"/>
                </a:lnTo>
                <a:lnTo>
                  <a:pt x="12" y="1"/>
                </a:lnTo>
                <a:lnTo>
                  <a:pt x="11" y="1"/>
                </a:lnTo>
                <a:lnTo>
                  <a:pt x="11" y="0"/>
                </a:lnTo>
                <a:lnTo>
                  <a:pt x="10" y="0"/>
                </a:lnTo>
                <a:lnTo>
                  <a:pt x="9" y="0"/>
                </a:lnTo>
                <a:lnTo>
                  <a:pt x="8" y="0"/>
                </a:lnTo>
                <a:lnTo>
                  <a:pt x="7" y="0"/>
                </a:lnTo>
                <a:lnTo>
                  <a:pt x="6" y="0"/>
                </a:lnTo>
                <a:lnTo>
                  <a:pt x="5" y="0"/>
                </a:lnTo>
                <a:lnTo>
                  <a:pt x="5" y="1"/>
                </a:lnTo>
                <a:lnTo>
                  <a:pt x="4" y="1"/>
                </a:lnTo>
                <a:lnTo>
                  <a:pt x="3" y="2"/>
                </a:lnTo>
                <a:lnTo>
                  <a:pt x="2" y="2"/>
                </a:lnTo>
                <a:lnTo>
                  <a:pt x="2" y="3"/>
                </a:lnTo>
                <a:lnTo>
                  <a:pt x="2" y="4"/>
                </a:lnTo>
                <a:lnTo>
                  <a:pt x="1" y="4"/>
                </a:lnTo>
                <a:lnTo>
                  <a:pt x="1" y="5"/>
                </a:lnTo>
                <a:lnTo>
                  <a:pt x="1" y="6"/>
                </a:lnTo>
                <a:lnTo>
                  <a:pt x="0" y="6"/>
                </a:lnTo>
                <a:lnTo>
                  <a:pt x="0" y="8"/>
                </a:lnTo>
                <a:lnTo>
                  <a:pt x="0" y="9"/>
                </a:lnTo>
                <a:lnTo>
                  <a:pt x="1" y="9"/>
                </a:lnTo>
                <a:lnTo>
                  <a:pt x="1" y="10"/>
                </a:lnTo>
                <a:lnTo>
                  <a:pt x="1" y="11"/>
                </a:lnTo>
                <a:lnTo>
                  <a:pt x="1" y="12"/>
                </a:lnTo>
                <a:lnTo>
                  <a:pt x="2" y="12"/>
                </a:lnTo>
                <a:lnTo>
                  <a:pt x="2" y="13"/>
                </a:lnTo>
                <a:lnTo>
                  <a:pt x="3" y="13"/>
                </a:lnTo>
                <a:lnTo>
                  <a:pt x="3" y="14"/>
                </a:lnTo>
                <a:lnTo>
                  <a:pt x="4" y="14"/>
                </a:lnTo>
                <a:lnTo>
                  <a:pt x="4" y="15"/>
                </a:lnTo>
                <a:lnTo>
                  <a:pt x="5" y="15"/>
                </a:lnTo>
                <a:lnTo>
                  <a:pt x="6" y="16"/>
                </a:lnTo>
                <a:lnTo>
                  <a:pt x="7" y="16"/>
                </a:lnTo>
                <a:lnTo>
                  <a:pt x="8" y="16"/>
                </a:lnTo>
                <a:lnTo>
                  <a:pt x="9" y="16"/>
                </a:lnTo>
                <a:lnTo>
                  <a:pt x="10" y="16"/>
                </a:lnTo>
                <a:lnTo>
                  <a:pt x="11" y="16"/>
                </a:lnTo>
                <a:lnTo>
                  <a:pt x="11" y="15"/>
                </a:lnTo>
                <a:lnTo>
                  <a:pt x="12" y="15"/>
                </a:lnTo>
                <a:lnTo>
                  <a:pt x="13" y="14"/>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49" name="Freeform 57"/>
          <p:cNvSpPr>
            <a:spLocks/>
          </p:cNvSpPr>
          <p:nvPr/>
        </p:nvSpPr>
        <p:spPr bwMode="auto">
          <a:xfrm>
            <a:off x="1084263" y="2840038"/>
            <a:ext cx="28575" cy="28575"/>
          </a:xfrm>
          <a:custGeom>
            <a:avLst/>
            <a:gdLst/>
            <a:ahLst/>
            <a:cxnLst>
              <a:cxn ang="0">
                <a:pos x="2" y="15"/>
              </a:cxn>
              <a:cxn ang="0">
                <a:pos x="2" y="15"/>
              </a:cxn>
              <a:cxn ang="0">
                <a:pos x="1" y="13"/>
              </a:cxn>
              <a:cxn ang="0">
                <a:pos x="1" y="12"/>
              </a:cxn>
              <a:cxn ang="0">
                <a:pos x="0" y="12"/>
              </a:cxn>
              <a:cxn ang="0">
                <a:pos x="0" y="11"/>
              </a:cxn>
              <a:cxn ang="0">
                <a:pos x="0" y="10"/>
              </a:cxn>
              <a:cxn ang="0">
                <a:pos x="0" y="9"/>
              </a:cxn>
              <a:cxn ang="0">
                <a:pos x="0" y="8"/>
              </a:cxn>
              <a:cxn ang="0">
                <a:pos x="0" y="7"/>
              </a:cxn>
              <a:cxn ang="0">
                <a:pos x="1" y="6"/>
              </a:cxn>
              <a:cxn ang="0">
                <a:pos x="1" y="5"/>
              </a:cxn>
              <a:cxn ang="0">
                <a:pos x="2" y="5"/>
              </a:cxn>
              <a:cxn ang="0">
                <a:pos x="2" y="4"/>
              </a:cxn>
              <a:cxn ang="0">
                <a:pos x="2" y="3"/>
              </a:cxn>
              <a:cxn ang="0">
                <a:pos x="3" y="3"/>
              </a:cxn>
              <a:cxn ang="0">
                <a:pos x="3" y="2"/>
              </a:cxn>
              <a:cxn ang="0">
                <a:pos x="4" y="2"/>
              </a:cxn>
              <a:cxn ang="0">
                <a:pos x="5" y="1"/>
              </a:cxn>
              <a:cxn ang="0">
                <a:pos x="6" y="1"/>
              </a:cxn>
              <a:cxn ang="0">
                <a:pos x="6" y="0"/>
              </a:cxn>
              <a:cxn ang="0">
                <a:pos x="7" y="0"/>
              </a:cxn>
              <a:cxn ang="0">
                <a:pos x="9" y="0"/>
              </a:cxn>
              <a:cxn ang="0">
                <a:pos x="10" y="0"/>
              </a:cxn>
              <a:cxn ang="0">
                <a:pos x="11" y="0"/>
              </a:cxn>
              <a:cxn ang="0">
                <a:pos x="12" y="0"/>
              </a:cxn>
              <a:cxn ang="0">
                <a:pos x="13" y="0"/>
              </a:cxn>
              <a:cxn ang="0">
                <a:pos x="14" y="0"/>
              </a:cxn>
              <a:cxn ang="0">
                <a:pos x="14" y="1"/>
              </a:cxn>
              <a:cxn ang="0">
                <a:pos x="15" y="1"/>
              </a:cxn>
              <a:cxn ang="0">
                <a:pos x="15" y="2"/>
              </a:cxn>
              <a:cxn ang="0">
                <a:pos x="16" y="2"/>
              </a:cxn>
              <a:cxn ang="0">
                <a:pos x="16" y="3"/>
              </a:cxn>
              <a:cxn ang="0">
                <a:pos x="17" y="3"/>
              </a:cxn>
              <a:cxn ang="0">
                <a:pos x="17" y="4"/>
              </a:cxn>
              <a:cxn ang="0">
                <a:pos x="17" y="5"/>
              </a:cxn>
              <a:cxn ang="0">
                <a:pos x="17" y="6"/>
              </a:cxn>
              <a:cxn ang="0">
                <a:pos x="17" y="7"/>
              </a:cxn>
              <a:cxn ang="0">
                <a:pos x="17" y="8"/>
              </a:cxn>
              <a:cxn ang="0">
                <a:pos x="17" y="9"/>
              </a:cxn>
              <a:cxn ang="0">
                <a:pos x="17" y="10"/>
              </a:cxn>
              <a:cxn ang="0">
                <a:pos x="16" y="10"/>
              </a:cxn>
              <a:cxn ang="0">
                <a:pos x="16" y="11"/>
              </a:cxn>
              <a:cxn ang="0">
                <a:pos x="16" y="12"/>
              </a:cxn>
              <a:cxn ang="0">
                <a:pos x="15" y="12"/>
              </a:cxn>
              <a:cxn ang="0">
                <a:pos x="15" y="13"/>
              </a:cxn>
              <a:cxn ang="0">
                <a:pos x="14" y="13"/>
              </a:cxn>
              <a:cxn ang="0">
                <a:pos x="14" y="15"/>
              </a:cxn>
              <a:cxn ang="0">
                <a:pos x="13" y="15"/>
              </a:cxn>
              <a:cxn ang="0">
                <a:pos x="13" y="16"/>
              </a:cxn>
              <a:cxn ang="0">
                <a:pos x="12" y="16"/>
              </a:cxn>
              <a:cxn ang="0">
                <a:pos x="11" y="16"/>
              </a:cxn>
              <a:cxn ang="0">
                <a:pos x="11" y="17"/>
              </a:cxn>
              <a:cxn ang="0">
                <a:pos x="10" y="17"/>
              </a:cxn>
              <a:cxn ang="0">
                <a:pos x="9" y="17"/>
              </a:cxn>
              <a:cxn ang="0">
                <a:pos x="7" y="17"/>
              </a:cxn>
              <a:cxn ang="0">
                <a:pos x="6" y="17"/>
              </a:cxn>
              <a:cxn ang="0">
                <a:pos x="5" y="17"/>
              </a:cxn>
              <a:cxn ang="0">
                <a:pos x="4" y="17"/>
              </a:cxn>
              <a:cxn ang="0">
                <a:pos x="4" y="16"/>
              </a:cxn>
              <a:cxn ang="0">
                <a:pos x="3" y="16"/>
              </a:cxn>
              <a:cxn ang="0">
                <a:pos x="2" y="15"/>
              </a:cxn>
            </a:cxnLst>
            <a:rect l="0" t="0" r="r" b="b"/>
            <a:pathLst>
              <a:path w="18" h="18">
                <a:moveTo>
                  <a:pt x="2" y="15"/>
                </a:moveTo>
                <a:lnTo>
                  <a:pt x="2" y="15"/>
                </a:lnTo>
                <a:lnTo>
                  <a:pt x="1" y="13"/>
                </a:lnTo>
                <a:lnTo>
                  <a:pt x="1" y="12"/>
                </a:lnTo>
                <a:lnTo>
                  <a:pt x="0" y="12"/>
                </a:lnTo>
                <a:lnTo>
                  <a:pt x="0" y="11"/>
                </a:lnTo>
                <a:lnTo>
                  <a:pt x="0" y="10"/>
                </a:lnTo>
                <a:lnTo>
                  <a:pt x="0" y="9"/>
                </a:lnTo>
                <a:lnTo>
                  <a:pt x="0" y="8"/>
                </a:lnTo>
                <a:lnTo>
                  <a:pt x="0" y="7"/>
                </a:lnTo>
                <a:lnTo>
                  <a:pt x="1" y="6"/>
                </a:lnTo>
                <a:lnTo>
                  <a:pt x="1" y="5"/>
                </a:lnTo>
                <a:lnTo>
                  <a:pt x="2" y="5"/>
                </a:lnTo>
                <a:lnTo>
                  <a:pt x="2" y="4"/>
                </a:lnTo>
                <a:lnTo>
                  <a:pt x="2" y="3"/>
                </a:lnTo>
                <a:lnTo>
                  <a:pt x="3" y="3"/>
                </a:lnTo>
                <a:lnTo>
                  <a:pt x="3" y="2"/>
                </a:lnTo>
                <a:lnTo>
                  <a:pt x="4" y="2"/>
                </a:lnTo>
                <a:lnTo>
                  <a:pt x="5" y="1"/>
                </a:lnTo>
                <a:lnTo>
                  <a:pt x="6" y="1"/>
                </a:lnTo>
                <a:lnTo>
                  <a:pt x="6" y="0"/>
                </a:lnTo>
                <a:lnTo>
                  <a:pt x="7" y="0"/>
                </a:lnTo>
                <a:lnTo>
                  <a:pt x="9" y="0"/>
                </a:lnTo>
                <a:lnTo>
                  <a:pt x="10" y="0"/>
                </a:lnTo>
                <a:lnTo>
                  <a:pt x="11" y="0"/>
                </a:lnTo>
                <a:lnTo>
                  <a:pt x="12" y="0"/>
                </a:lnTo>
                <a:lnTo>
                  <a:pt x="13" y="0"/>
                </a:lnTo>
                <a:lnTo>
                  <a:pt x="14" y="0"/>
                </a:lnTo>
                <a:lnTo>
                  <a:pt x="14" y="1"/>
                </a:lnTo>
                <a:lnTo>
                  <a:pt x="15" y="1"/>
                </a:lnTo>
                <a:lnTo>
                  <a:pt x="15" y="2"/>
                </a:lnTo>
                <a:lnTo>
                  <a:pt x="16" y="2"/>
                </a:lnTo>
                <a:lnTo>
                  <a:pt x="16" y="3"/>
                </a:lnTo>
                <a:lnTo>
                  <a:pt x="17" y="3"/>
                </a:lnTo>
                <a:lnTo>
                  <a:pt x="17" y="4"/>
                </a:lnTo>
                <a:lnTo>
                  <a:pt x="17" y="5"/>
                </a:lnTo>
                <a:lnTo>
                  <a:pt x="17" y="6"/>
                </a:lnTo>
                <a:lnTo>
                  <a:pt x="17" y="7"/>
                </a:lnTo>
                <a:lnTo>
                  <a:pt x="17" y="8"/>
                </a:lnTo>
                <a:lnTo>
                  <a:pt x="17" y="9"/>
                </a:lnTo>
                <a:lnTo>
                  <a:pt x="17" y="10"/>
                </a:lnTo>
                <a:lnTo>
                  <a:pt x="16" y="10"/>
                </a:lnTo>
                <a:lnTo>
                  <a:pt x="16" y="11"/>
                </a:lnTo>
                <a:lnTo>
                  <a:pt x="16" y="12"/>
                </a:lnTo>
                <a:lnTo>
                  <a:pt x="15" y="12"/>
                </a:lnTo>
                <a:lnTo>
                  <a:pt x="15" y="13"/>
                </a:lnTo>
                <a:lnTo>
                  <a:pt x="14" y="13"/>
                </a:lnTo>
                <a:lnTo>
                  <a:pt x="14" y="15"/>
                </a:lnTo>
                <a:lnTo>
                  <a:pt x="13" y="15"/>
                </a:lnTo>
                <a:lnTo>
                  <a:pt x="13" y="16"/>
                </a:lnTo>
                <a:lnTo>
                  <a:pt x="12" y="16"/>
                </a:lnTo>
                <a:lnTo>
                  <a:pt x="11" y="16"/>
                </a:lnTo>
                <a:lnTo>
                  <a:pt x="11" y="17"/>
                </a:lnTo>
                <a:lnTo>
                  <a:pt x="10" y="17"/>
                </a:lnTo>
                <a:lnTo>
                  <a:pt x="9" y="17"/>
                </a:lnTo>
                <a:lnTo>
                  <a:pt x="7" y="17"/>
                </a:lnTo>
                <a:lnTo>
                  <a:pt x="6" y="17"/>
                </a:lnTo>
                <a:lnTo>
                  <a:pt x="5" y="17"/>
                </a:lnTo>
                <a:lnTo>
                  <a:pt x="4" y="17"/>
                </a:lnTo>
                <a:lnTo>
                  <a:pt x="4" y="16"/>
                </a:lnTo>
                <a:lnTo>
                  <a:pt x="3" y="16"/>
                </a:lnTo>
                <a:lnTo>
                  <a:pt x="2" y="15"/>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50" name="Freeform 58"/>
          <p:cNvSpPr>
            <a:spLocks/>
          </p:cNvSpPr>
          <p:nvPr/>
        </p:nvSpPr>
        <p:spPr bwMode="auto">
          <a:xfrm>
            <a:off x="1084263" y="2840038"/>
            <a:ext cx="28575" cy="28575"/>
          </a:xfrm>
          <a:custGeom>
            <a:avLst/>
            <a:gdLst/>
            <a:ahLst/>
            <a:cxnLst>
              <a:cxn ang="0">
                <a:pos x="2" y="15"/>
              </a:cxn>
              <a:cxn ang="0">
                <a:pos x="2" y="15"/>
              </a:cxn>
              <a:cxn ang="0">
                <a:pos x="1" y="13"/>
              </a:cxn>
              <a:cxn ang="0">
                <a:pos x="1" y="12"/>
              </a:cxn>
              <a:cxn ang="0">
                <a:pos x="0" y="12"/>
              </a:cxn>
              <a:cxn ang="0">
                <a:pos x="0" y="11"/>
              </a:cxn>
              <a:cxn ang="0">
                <a:pos x="0" y="10"/>
              </a:cxn>
              <a:cxn ang="0">
                <a:pos x="0" y="9"/>
              </a:cxn>
              <a:cxn ang="0">
                <a:pos x="0" y="8"/>
              </a:cxn>
              <a:cxn ang="0">
                <a:pos x="0" y="7"/>
              </a:cxn>
              <a:cxn ang="0">
                <a:pos x="1" y="6"/>
              </a:cxn>
              <a:cxn ang="0">
                <a:pos x="1" y="5"/>
              </a:cxn>
              <a:cxn ang="0">
                <a:pos x="2" y="5"/>
              </a:cxn>
              <a:cxn ang="0">
                <a:pos x="2" y="4"/>
              </a:cxn>
              <a:cxn ang="0">
                <a:pos x="2" y="3"/>
              </a:cxn>
              <a:cxn ang="0">
                <a:pos x="3" y="3"/>
              </a:cxn>
              <a:cxn ang="0">
                <a:pos x="3" y="2"/>
              </a:cxn>
              <a:cxn ang="0">
                <a:pos x="4" y="2"/>
              </a:cxn>
              <a:cxn ang="0">
                <a:pos x="5" y="1"/>
              </a:cxn>
              <a:cxn ang="0">
                <a:pos x="6" y="1"/>
              </a:cxn>
              <a:cxn ang="0">
                <a:pos x="6" y="0"/>
              </a:cxn>
              <a:cxn ang="0">
                <a:pos x="7" y="0"/>
              </a:cxn>
              <a:cxn ang="0">
                <a:pos x="9" y="0"/>
              </a:cxn>
              <a:cxn ang="0">
                <a:pos x="10" y="0"/>
              </a:cxn>
              <a:cxn ang="0">
                <a:pos x="11" y="0"/>
              </a:cxn>
              <a:cxn ang="0">
                <a:pos x="12" y="0"/>
              </a:cxn>
              <a:cxn ang="0">
                <a:pos x="13" y="0"/>
              </a:cxn>
              <a:cxn ang="0">
                <a:pos x="14" y="0"/>
              </a:cxn>
              <a:cxn ang="0">
                <a:pos x="14" y="1"/>
              </a:cxn>
              <a:cxn ang="0">
                <a:pos x="15" y="1"/>
              </a:cxn>
              <a:cxn ang="0">
                <a:pos x="15" y="2"/>
              </a:cxn>
              <a:cxn ang="0">
                <a:pos x="16" y="2"/>
              </a:cxn>
              <a:cxn ang="0">
                <a:pos x="16" y="3"/>
              </a:cxn>
              <a:cxn ang="0">
                <a:pos x="17" y="3"/>
              </a:cxn>
              <a:cxn ang="0">
                <a:pos x="17" y="4"/>
              </a:cxn>
              <a:cxn ang="0">
                <a:pos x="17" y="5"/>
              </a:cxn>
              <a:cxn ang="0">
                <a:pos x="17" y="6"/>
              </a:cxn>
              <a:cxn ang="0">
                <a:pos x="17" y="7"/>
              </a:cxn>
              <a:cxn ang="0">
                <a:pos x="17" y="8"/>
              </a:cxn>
              <a:cxn ang="0">
                <a:pos x="17" y="9"/>
              </a:cxn>
              <a:cxn ang="0">
                <a:pos x="17" y="10"/>
              </a:cxn>
              <a:cxn ang="0">
                <a:pos x="16" y="10"/>
              </a:cxn>
              <a:cxn ang="0">
                <a:pos x="16" y="11"/>
              </a:cxn>
              <a:cxn ang="0">
                <a:pos x="16" y="12"/>
              </a:cxn>
              <a:cxn ang="0">
                <a:pos x="15" y="12"/>
              </a:cxn>
              <a:cxn ang="0">
                <a:pos x="15" y="13"/>
              </a:cxn>
              <a:cxn ang="0">
                <a:pos x="14" y="13"/>
              </a:cxn>
              <a:cxn ang="0">
                <a:pos x="14" y="15"/>
              </a:cxn>
              <a:cxn ang="0">
                <a:pos x="13" y="15"/>
              </a:cxn>
              <a:cxn ang="0">
                <a:pos x="13" y="16"/>
              </a:cxn>
              <a:cxn ang="0">
                <a:pos x="12" y="16"/>
              </a:cxn>
              <a:cxn ang="0">
                <a:pos x="11" y="16"/>
              </a:cxn>
              <a:cxn ang="0">
                <a:pos x="11" y="17"/>
              </a:cxn>
              <a:cxn ang="0">
                <a:pos x="10" y="17"/>
              </a:cxn>
              <a:cxn ang="0">
                <a:pos x="9" y="17"/>
              </a:cxn>
              <a:cxn ang="0">
                <a:pos x="7" y="17"/>
              </a:cxn>
              <a:cxn ang="0">
                <a:pos x="6" y="17"/>
              </a:cxn>
              <a:cxn ang="0">
                <a:pos x="5" y="17"/>
              </a:cxn>
              <a:cxn ang="0">
                <a:pos x="4" y="17"/>
              </a:cxn>
              <a:cxn ang="0">
                <a:pos x="4" y="16"/>
              </a:cxn>
              <a:cxn ang="0">
                <a:pos x="3" y="16"/>
              </a:cxn>
              <a:cxn ang="0">
                <a:pos x="2" y="15"/>
              </a:cxn>
            </a:cxnLst>
            <a:rect l="0" t="0" r="r" b="b"/>
            <a:pathLst>
              <a:path w="18" h="18">
                <a:moveTo>
                  <a:pt x="2" y="15"/>
                </a:moveTo>
                <a:lnTo>
                  <a:pt x="2" y="15"/>
                </a:lnTo>
                <a:lnTo>
                  <a:pt x="1" y="13"/>
                </a:lnTo>
                <a:lnTo>
                  <a:pt x="1" y="12"/>
                </a:lnTo>
                <a:lnTo>
                  <a:pt x="0" y="12"/>
                </a:lnTo>
                <a:lnTo>
                  <a:pt x="0" y="11"/>
                </a:lnTo>
                <a:lnTo>
                  <a:pt x="0" y="10"/>
                </a:lnTo>
                <a:lnTo>
                  <a:pt x="0" y="9"/>
                </a:lnTo>
                <a:lnTo>
                  <a:pt x="0" y="8"/>
                </a:lnTo>
                <a:lnTo>
                  <a:pt x="0" y="7"/>
                </a:lnTo>
                <a:lnTo>
                  <a:pt x="1" y="6"/>
                </a:lnTo>
                <a:lnTo>
                  <a:pt x="1" y="5"/>
                </a:lnTo>
                <a:lnTo>
                  <a:pt x="2" y="5"/>
                </a:lnTo>
                <a:lnTo>
                  <a:pt x="2" y="4"/>
                </a:lnTo>
                <a:lnTo>
                  <a:pt x="2" y="3"/>
                </a:lnTo>
                <a:lnTo>
                  <a:pt x="3" y="3"/>
                </a:lnTo>
                <a:lnTo>
                  <a:pt x="3" y="2"/>
                </a:lnTo>
                <a:lnTo>
                  <a:pt x="4" y="2"/>
                </a:lnTo>
                <a:lnTo>
                  <a:pt x="5" y="1"/>
                </a:lnTo>
                <a:lnTo>
                  <a:pt x="6" y="1"/>
                </a:lnTo>
                <a:lnTo>
                  <a:pt x="6" y="0"/>
                </a:lnTo>
                <a:lnTo>
                  <a:pt x="7" y="0"/>
                </a:lnTo>
                <a:lnTo>
                  <a:pt x="9" y="0"/>
                </a:lnTo>
                <a:lnTo>
                  <a:pt x="10" y="0"/>
                </a:lnTo>
                <a:lnTo>
                  <a:pt x="11" y="0"/>
                </a:lnTo>
                <a:lnTo>
                  <a:pt x="12" y="0"/>
                </a:lnTo>
                <a:lnTo>
                  <a:pt x="13" y="0"/>
                </a:lnTo>
                <a:lnTo>
                  <a:pt x="14" y="0"/>
                </a:lnTo>
                <a:lnTo>
                  <a:pt x="14" y="1"/>
                </a:lnTo>
                <a:lnTo>
                  <a:pt x="15" y="1"/>
                </a:lnTo>
                <a:lnTo>
                  <a:pt x="15" y="2"/>
                </a:lnTo>
                <a:lnTo>
                  <a:pt x="16" y="2"/>
                </a:lnTo>
                <a:lnTo>
                  <a:pt x="16" y="3"/>
                </a:lnTo>
                <a:lnTo>
                  <a:pt x="17" y="3"/>
                </a:lnTo>
                <a:lnTo>
                  <a:pt x="17" y="4"/>
                </a:lnTo>
                <a:lnTo>
                  <a:pt x="17" y="5"/>
                </a:lnTo>
                <a:lnTo>
                  <a:pt x="17" y="6"/>
                </a:lnTo>
                <a:lnTo>
                  <a:pt x="17" y="7"/>
                </a:lnTo>
                <a:lnTo>
                  <a:pt x="17" y="8"/>
                </a:lnTo>
                <a:lnTo>
                  <a:pt x="17" y="9"/>
                </a:lnTo>
                <a:lnTo>
                  <a:pt x="17" y="10"/>
                </a:lnTo>
                <a:lnTo>
                  <a:pt x="16" y="10"/>
                </a:lnTo>
                <a:lnTo>
                  <a:pt x="16" y="11"/>
                </a:lnTo>
                <a:lnTo>
                  <a:pt x="16" y="12"/>
                </a:lnTo>
                <a:lnTo>
                  <a:pt x="15" y="12"/>
                </a:lnTo>
                <a:lnTo>
                  <a:pt x="15" y="13"/>
                </a:lnTo>
                <a:lnTo>
                  <a:pt x="14" y="13"/>
                </a:lnTo>
                <a:lnTo>
                  <a:pt x="14" y="15"/>
                </a:lnTo>
                <a:lnTo>
                  <a:pt x="13" y="15"/>
                </a:lnTo>
                <a:lnTo>
                  <a:pt x="13" y="16"/>
                </a:lnTo>
                <a:lnTo>
                  <a:pt x="12" y="16"/>
                </a:lnTo>
                <a:lnTo>
                  <a:pt x="11" y="16"/>
                </a:lnTo>
                <a:lnTo>
                  <a:pt x="11" y="17"/>
                </a:lnTo>
                <a:lnTo>
                  <a:pt x="10" y="17"/>
                </a:lnTo>
                <a:lnTo>
                  <a:pt x="9" y="17"/>
                </a:lnTo>
                <a:lnTo>
                  <a:pt x="7" y="17"/>
                </a:lnTo>
                <a:lnTo>
                  <a:pt x="6" y="17"/>
                </a:lnTo>
                <a:lnTo>
                  <a:pt x="5" y="17"/>
                </a:lnTo>
                <a:lnTo>
                  <a:pt x="4" y="17"/>
                </a:lnTo>
                <a:lnTo>
                  <a:pt x="4" y="16"/>
                </a:lnTo>
                <a:lnTo>
                  <a:pt x="3" y="16"/>
                </a:lnTo>
                <a:lnTo>
                  <a:pt x="2" y="15"/>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51" name="Freeform 59"/>
          <p:cNvSpPr>
            <a:spLocks/>
          </p:cNvSpPr>
          <p:nvPr/>
        </p:nvSpPr>
        <p:spPr bwMode="auto">
          <a:xfrm>
            <a:off x="1133475" y="2789238"/>
            <a:ext cx="28575" cy="30162"/>
          </a:xfrm>
          <a:custGeom>
            <a:avLst/>
            <a:gdLst/>
            <a:ahLst/>
            <a:cxnLst>
              <a:cxn ang="0">
                <a:pos x="2" y="16"/>
              </a:cxn>
              <a:cxn ang="0">
                <a:pos x="1" y="15"/>
              </a:cxn>
              <a:cxn ang="0">
                <a:pos x="1" y="13"/>
              </a:cxn>
              <a:cxn ang="0">
                <a:pos x="0" y="12"/>
              </a:cxn>
              <a:cxn ang="0">
                <a:pos x="0" y="10"/>
              </a:cxn>
              <a:cxn ang="0">
                <a:pos x="1" y="9"/>
              </a:cxn>
              <a:cxn ang="0">
                <a:pos x="1" y="7"/>
              </a:cxn>
              <a:cxn ang="0">
                <a:pos x="2" y="6"/>
              </a:cxn>
              <a:cxn ang="0">
                <a:pos x="3" y="5"/>
              </a:cxn>
              <a:cxn ang="0">
                <a:pos x="4" y="4"/>
              </a:cxn>
              <a:cxn ang="0">
                <a:pos x="6" y="3"/>
              </a:cxn>
              <a:cxn ang="0">
                <a:pos x="7" y="1"/>
              </a:cxn>
              <a:cxn ang="0">
                <a:pos x="9" y="0"/>
              </a:cxn>
              <a:cxn ang="0">
                <a:pos x="11" y="0"/>
              </a:cxn>
              <a:cxn ang="0">
                <a:pos x="12" y="1"/>
              </a:cxn>
              <a:cxn ang="0">
                <a:pos x="14" y="3"/>
              </a:cxn>
              <a:cxn ang="0">
                <a:pos x="15" y="4"/>
              </a:cxn>
              <a:cxn ang="0">
                <a:pos x="16" y="5"/>
              </a:cxn>
              <a:cxn ang="0">
                <a:pos x="17" y="7"/>
              </a:cxn>
              <a:cxn ang="0">
                <a:pos x="17" y="9"/>
              </a:cxn>
              <a:cxn ang="0">
                <a:pos x="16" y="10"/>
              </a:cxn>
              <a:cxn ang="0">
                <a:pos x="16" y="12"/>
              </a:cxn>
              <a:cxn ang="0">
                <a:pos x="15" y="13"/>
              </a:cxn>
              <a:cxn ang="0">
                <a:pos x="14" y="14"/>
              </a:cxn>
              <a:cxn ang="0">
                <a:pos x="13" y="15"/>
              </a:cxn>
              <a:cxn ang="0">
                <a:pos x="12" y="16"/>
              </a:cxn>
              <a:cxn ang="0">
                <a:pos x="11" y="17"/>
              </a:cxn>
              <a:cxn ang="0">
                <a:pos x="9" y="17"/>
              </a:cxn>
              <a:cxn ang="0">
                <a:pos x="8" y="18"/>
              </a:cxn>
              <a:cxn ang="0">
                <a:pos x="6" y="18"/>
              </a:cxn>
              <a:cxn ang="0">
                <a:pos x="5" y="17"/>
              </a:cxn>
              <a:cxn ang="0">
                <a:pos x="3" y="17"/>
              </a:cxn>
              <a:cxn ang="0">
                <a:pos x="2" y="16"/>
              </a:cxn>
            </a:cxnLst>
            <a:rect l="0" t="0" r="r" b="b"/>
            <a:pathLst>
              <a:path w="18" h="19">
                <a:moveTo>
                  <a:pt x="2" y="16"/>
                </a:moveTo>
                <a:lnTo>
                  <a:pt x="2" y="16"/>
                </a:lnTo>
                <a:lnTo>
                  <a:pt x="2" y="15"/>
                </a:lnTo>
                <a:lnTo>
                  <a:pt x="1" y="15"/>
                </a:lnTo>
                <a:lnTo>
                  <a:pt x="1" y="14"/>
                </a:lnTo>
                <a:lnTo>
                  <a:pt x="1" y="13"/>
                </a:lnTo>
                <a:lnTo>
                  <a:pt x="0" y="13"/>
                </a:lnTo>
                <a:lnTo>
                  <a:pt x="0" y="12"/>
                </a:lnTo>
                <a:lnTo>
                  <a:pt x="0" y="11"/>
                </a:lnTo>
                <a:lnTo>
                  <a:pt x="0" y="10"/>
                </a:lnTo>
                <a:lnTo>
                  <a:pt x="0" y="9"/>
                </a:lnTo>
                <a:lnTo>
                  <a:pt x="1" y="9"/>
                </a:lnTo>
                <a:lnTo>
                  <a:pt x="1" y="8"/>
                </a:lnTo>
                <a:lnTo>
                  <a:pt x="1" y="7"/>
                </a:lnTo>
                <a:lnTo>
                  <a:pt x="2" y="7"/>
                </a:lnTo>
                <a:lnTo>
                  <a:pt x="2" y="6"/>
                </a:lnTo>
                <a:lnTo>
                  <a:pt x="2" y="5"/>
                </a:lnTo>
                <a:lnTo>
                  <a:pt x="3" y="5"/>
                </a:lnTo>
                <a:lnTo>
                  <a:pt x="3" y="4"/>
                </a:lnTo>
                <a:lnTo>
                  <a:pt x="4" y="4"/>
                </a:lnTo>
                <a:lnTo>
                  <a:pt x="5" y="3"/>
                </a:lnTo>
                <a:lnTo>
                  <a:pt x="6" y="3"/>
                </a:lnTo>
                <a:lnTo>
                  <a:pt x="6" y="1"/>
                </a:lnTo>
                <a:lnTo>
                  <a:pt x="7" y="1"/>
                </a:lnTo>
                <a:lnTo>
                  <a:pt x="8" y="1"/>
                </a:lnTo>
                <a:lnTo>
                  <a:pt x="9" y="0"/>
                </a:lnTo>
                <a:lnTo>
                  <a:pt x="10" y="0"/>
                </a:lnTo>
                <a:lnTo>
                  <a:pt x="11" y="0"/>
                </a:lnTo>
                <a:lnTo>
                  <a:pt x="11" y="1"/>
                </a:lnTo>
                <a:lnTo>
                  <a:pt x="12" y="1"/>
                </a:lnTo>
                <a:lnTo>
                  <a:pt x="13" y="1"/>
                </a:lnTo>
                <a:lnTo>
                  <a:pt x="14" y="3"/>
                </a:lnTo>
                <a:lnTo>
                  <a:pt x="15" y="3"/>
                </a:lnTo>
                <a:lnTo>
                  <a:pt x="15" y="4"/>
                </a:lnTo>
                <a:lnTo>
                  <a:pt x="16" y="4"/>
                </a:lnTo>
                <a:lnTo>
                  <a:pt x="16" y="5"/>
                </a:lnTo>
                <a:lnTo>
                  <a:pt x="16" y="6"/>
                </a:lnTo>
                <a:lnTo>
                  <a:pt x="17" y="7"/>
                </a:lnTo>
                <a:lnTo>
                  <a:pt x="17" y="8"/>
                </a:lnTo>
                <a:lnTo>
                  <a:pt x="17" y="9"/>
                </a:lnTo>
                <a:lnTo>
                  <a:pt x="17" y="10"/>
                </a:lnTo>
                <a:lnTo>
                  <a:pt x="16" y="10"/>
                </a:lnTo>
                <a:lnTo>
                  <a:pt x="16" y="11"/>
                </a:lnTo>
                <a:lnTo>
                  <a:pt x="16" y="12"/>
                </a:lnTo>
                <a:lnTo>
                  <a:pt x="15" y="12"/>
                </a:lnTo>
                <a:lnTo>
                  <a:pt x="15" y="13"/>
                </a:lnTo>
                <a:lnTo>
                  <a:pt x="15" y="14"/>
                </a:lnTo>
                <a:lnTo>
                  <a:pt x="14" y="14"/>
                </a:lnTo>
                <a:lnTo>
                  <a:pt x="14" y="15"/>
                </a:lnTo>
                <a:lnTo>
                  <a:pt x="13" y="15"/>
                </a:lnTo>
                <a:lnTo>
                  <a:pt x="13" y="16"/>
                </a:lnTo>
                <a:lnTo>
                  <a:pt x="12" y="16"/>
                </a:lnTo>
                <a:lnTo>
                  <a:pt x="11" y="16"/>
                </a:lnTo>
                <a:lnTo>
                  <a:pt x="11" y="17"/>
                </a:lnTo>
                <a:lnTo>
                  <a:pt x="10" y="17"/>
                </a:lnTo>
                <a:lnTo>
                  <a:pt x="9" y="17"/>
                </a:lnTo>
                <a:lnTo>
                  <a:pt x="9" y="18"/>
                </a:lnTo>
                <a:lnTo>
                  <a:pt x="8" y="18"/>
                </a:lnTo>
                <a:lnTo>
                  <a:pt x="7" y="18"/>
                </a:lnTo>
                <a:lnTo>
                  <a:pt x="6" y="18"/>
                </a:lnTo>
                <a:lnTo>
                  <a:pt x="5" y="18"/>
                </a:lnTo>
                <a:lnTo>
                  <a:pt x="5" y="17"/>
                </a:lnTo>
                <a:lnTo>
                  <a:pt x="4" y="17"/>
                </a:lnTo>
                <a:lnTo>
                  <a:pt x="3" y="17"/>
                </a:lnTo>
                <a:lnTo>
                  <a:pt x="3" y="16"/>
                </a:lnTo>
                <a:lnTo>
                  <a:pt x="2" y="16"/>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52" name="Freeform 60"/>
          <p:cNvSpPr>
            <a:spLocks/>
          </p:cNvSpPr>
          <p:nvPr/>
        </p:nvSpPr>
        <p:spPr bwMode="auto">
          <a:xfrm>
            <a:off x="1133475" y="2789238"/>
            <a:ext cx="28575" cy="30162"/>
          </a:xfrm>
          <a:custGeom>
            <a:avLst/>
            <a:gdLst/>
            <a:ahLst/>
            <a:cxnLst>
              <a:cxn ang="0">
                <a:pos x="2" y="16"/>
              </a:cxn>
              <a:cxn ang="0">
                <a:pos x="1" y="15"/>
              </a:cxn>
              <a:cxn ang="0">
                <a:pos x="1" y="13"/>
              </a:cxn>
              <a:cxn ang="0">
                <a:pos x="0" y="12"/>
              </a:cxn>
              <a:cxn ang="0">
                <a:pos x="0" y="10"/>
              </a:cxn>
              <a:cxn ang="0">
                <a:pos x="1" y="9"/>
              </a:cxn>
              <a:cxn ang="0">
                <a:pos x="1" y="7"/>
              </a:cxn>
              <a:cxn ang="0">
                <a:pos x="2" y="6"/>
              </a:cxn>
              <a:cxn ang="0">
                <a:pos x="3" y="5"/>
              </a:cxn>
              <a:cxn ang="0">
                <a:pos x="4" y="4"/>
              </a:cxn>
              <a:cxn ang="0">
                <a:pos x="6" y="3"/>
              </a:cxn>
              <a:cxn ang="0">
                <a:pos x="7" y="1"/>
              </a:cxn>
              <a:cxn ang="0">
                <a:pos x="9" y="0"/>
              </a:cxn>
              <a:cxn ang="0">
                <a:pos x="11" y="0"/>
              </a:cxn>
              <a:cxn ang="0">
                <a:pos x="12" y="1"/>
              </a:cxn>
              <a:cxn ang="0">
                <a:pos x="14" y="3"/>
              </a:cxn>
              <a:cxn ang="0">
                <a:pos x="15" y="4"/>
              </a:cxn>
              <a:cxn ang="0">
                <a:pos x="16" y="5"/>
              </a:cxn>
              <a:cxn ang="0">
                <a:pos x="17" y="7"/>
              </a:cxn>
              <a:cxn ang="0">
                <a:pos x="17" y="9"/>
              </a:cxn>
              <a:cxn ang="0">
                <a:pos x="16" y="10"/>
              </a:cxn>
              <a:cxn ang="0">
                <a:pos x="16" y="12"/>
              </a:cxn>
              <a:cxn ang="0">
                <a:pos x="15" y="13"/>
              </a:cxn>
              <a:cxn ang="0">
                <a:pos x="14" y="14"/>
              </a:cxn>
              <a:cxn ang="0">
                <a:pos x="13" y="15"/>
              </a:cxn>
              <a:cxn ang="0">
                <a:pos x="12" y="16"/>
              </a:cxn>
              <a:cxn ang="0">
                <a:pos x="11" y="17"/>
              </a:cxn>
              <a:cxn ang="0">
                <a:pos x="9" y="17"/>
              </a:cxn>
              <a:cxn ang="0">
                <a:pos x="8" y="18"/>
              </a:cxn>
              <a:cxn ang="0">
                <a:pos x="6" y="18"/>
              </a:cxn>
              <a:cxn ang="0">
                <a:pos x="5" y="17"/>
              </a:cxn>
              <a:cxn ang="0">
                <a:pos x="3" y="17"/>
              </a:cxn>
              <a:cxn ang="0">
                <a:pos x="2" y="16"/>
              </a:cxn>
            </a:cxnLst>
            <a:rect l="0" t="0" r="r" b="b"/>
            <a:pathLst>
              <a:path w="18" h="19">
                <a:moveTo>
                  <a:pt x="2" y="16"/>
                </a:moveTo>
                <a:lnTo>
                  <a:pt x="2" y="16"/>
                </a:lnTo>
                <a:lnTo>
                  <a:pt x="2" y="15"/>
                </a:lnTo>
                <a:lnTo>
                  <a:pt x="1" y="15"/>
                </a:lnTo>
                <a:lnTo>
                  <a:pt x="1" y="14"/>
                </a:lnTo>
                <a:lnTo>
                  <a:pt x="1" y="13"/>
                </a:lnTo>
                <a:lnTo>
                  <a:pt x="0" y="13"/>
                </a:lnTo>
                <a:lnTo>
                  <a:pt x="0" y="12"/>
                </a:lnTo>
                <a:lnTo>
                  <a:pt x="0" y="11"/>
                </a:lnTo>
                <a:lnTo>
                  <a:pt x="0" y="10"/>
                </a:lnTo>
                <a:lnTo>
                  <a:pt x="0" y="9"/>
                </a:lnTo>
                <a:lnTo>
                  <a:pt x="1" y="9"/>
                </a:lnTo>
                <a:lnTo>
                  <a:pt x="1" y="8"/>
                </a:lnTo>
                <a:lnTo>
                  <a:pt x="1" y="7"/>
                </a:lnTo>
                <a:lnTo>
                  <a:pt x="2" y="7"/>
                </a:lnTo>
                <a:lnTo>
                  <a:pt x="2" y="6"/>
                </a:lnTo>
                <a:lnTo>
                  <a:pt x="2" y="5"/>
                </a:lnTo>
                <a:lnTo>
                  <a:pt x="3" y="5"/>
                </a:lnTo>
                <a:lnTo>
                  <a:pt x="3" y="4"/>
                </a:lnTo>
                <a:lnTo>
                  <a:pt x="4" y="4"/>
                </a:lnTo>
                <a:lnTo>
                  <a:pt x="5" y="3"/>
                </a:lnTo>
                <a:lnTo>
                  <a:pt x="6" y="3"/>
                </a:lnTo>
                <a:lnTo>
                  <a:pt x="6" y="1"/>
                </a:lnTo>
                <a:lnTo>
                  <a:pt x="7" y="1"/>
                </a:lnTo>
                <a:lnTo>
                  <a:pt x="8" y="1"/>
                </a:lnTo>
                <a:lnTo>
                  <a:pt x="9" y="0"/>
                </a:lnTo>
                <a:lnTo>
                  <a:pt x="10" y="0"/>
                </a:lnTo>
                <a:lnTo>
                  <a:pt x="11" y="0"/>
                </a:lnTo>
                <a:lnTo>
                  <a:pt x="11" y="1"/>
                </a:lnTo>
                <a:lnTo>
                  <a:pt x="12" y="1"/>
                </a:lnTo>
                <a:lnTo>
                  <a:pt x="13" y="1"/>
                </a:lnTo>
                <a:lnTo>
                  <a:pt x="14" y="3"/>
                </a:lnTo>
                <a:lnTo>
                  <a:pt x="15" y="3"/>
                </a:lnTo>
                <a:lnTo>
                  <a:pt x="15" y="4"/>
                </a:lnTo>
                <a:lnTo>
                  <a:pt x="16" y="4"/>
                </a:lnTo>
                <a:lnTo>
                  <a:pt x="16" y="5"/>
                </a:lnTo>
                <a:lnTo>
                  <a:pt x="16" y="6"/>
                </a:lnTo>
                <a:lnTo>
                  <a:pt x="17" y="7"/>
                </a:lnTo>
                <a:lnTo>
                  <a:pt x="17" y="8"/>
                </a:lnTo>
                <a:lnTo>
                  <a:pt x="17" y="9"/>
                </a:lnTo>
                <a:lnTo>
                  <a:pt x="17" y="10"/>
                </a:lnTo>
                <a:lnTo>
                  <a:pt x="16" y="10"/>
                </a:lnTo>
                <a:lnTo>
                  <a:pt x="16" y="11"/>
                </a:lnTo>
                <a:lnTo>
                  <a:pt x="16" y="12"/>
                </a:lnTo>
                <a:lnTo>
                  <a:pt x="15" y="12"/>
                </a:lnTo>
                <a:lnTo>
                  <a:pt x="15" y="13"/>
                </a:lnTo>
                <a:lnTo>
                  <a:pt x="15" y="14"/>
                </a:lnTo>
                <a:lnTo>
                  <a:pt x="14" y="14"/>
                </a:lnTo>
                <a:lnTo>
                  <a:pt x="14" y="15"/>
                </a:lnTo>
                <a:lnTo>
                  <a:pt x="13" y="15"/>
                </a:lnTo>
                <a:lnTo>
                  <a:pt x="13" y="16"/>
                </a:lnTo>
                <a:lnTo>
                  <a:pt x="12" y="16"/>
                </a:lnTo>
                <a:lnTo>
                  <a:pt x="11" y="16"/>
                </a:lnTo>
                <a:lnTo>
                  <a:pt x="11" y="17"/>
                </a:lnTo>
                <a:lnTo>
                  <a:pt x="10" y="17"/>
                </a:lnTo>
                <a:lnTo>
                  <a:pt x="9" y="17"/>
                </a:lnTo>
                <a:lnTo>
                  <a:pt x="9" y="18"/>
                </a:lnTo>
                <a:lnTo>
                  <a:pt x="8" y="18"/>
                </a:lnTo>
                <a:lnTo>
                  <a:pt x="7" y="18"/>
                </a:lnTo>
                <a:lnTo>
                  <a:pt x="6" y="18"/>
                </a:lnTo>
                <a:lnTo>
                  <a:pt x="5" y="18"/>
                </a:lnTo>
                <a:lnTo>
                  <a:pt x="5" y="17"/>
                </a:lnTo>
                <a:lnTo>
                  <a:pt x="4" y="17"/>
                </a:lnTo>
                <a:lnTo>
                  <a:pt x="3" y="17"/>
                </a:lnTo>
                <a:lnTo>
                  <a:pt x="3" y="16"/>
                </a:lnTo>
                <a:lnTo>
                  <a:pt x="2" y="16"/>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53" name="Rectangle 61"/>
          <p:cNvSpPr>
            <a:spLocks noChangeArrowheads="1"/>
          </p:cNvSpPr>
          <p:nvPr/>
        </p:nvSpPr>
        <p:spPr bwMode="auto">
          <a:xfrm>
            <a:off x="2563813" y="2200275"/>
            <a:ext cx="387350"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H</a:t>
            </a:r>
          </a:p>
        </p:txBody>
      </p:sp>
      <p:sp>
        <p:nvSpPr>
          <p:cNvPr id="33854" name="Rectangle 62"/>
          <p:cNvSpPr>
            <a:spLocks noChangeArrowheads="1"/>
          </p:cNvSpPr>
          <p:nvPr/>
        </p:nvSpPr>
        <p:spPr bwMode="auto">
          <a:xfrm>
            <a:off x="2838450" y="2484438"/>
            <a:ext cx="395288"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O</a:t>
            </a:r>
          </a:p>
        </p:txBody>
      </p:sp>
      <p:sp>
        <p:nvSpPr>
          <p:cNvPr id="33855" name="Rectangle 63"/>
          <p:cNvSpPr>
            <a:spLocks noChangeArrowheads="1"/>
          </p:cNvSpPr>
          <p:nvPr/>
        </p:nvSpPr>
        <p:spPr bwMode="auto">
          <a:xfrm>
            <a:off x="2733675" y="2905125"/>
            <a:ext cx="387350"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H</a:t>
            </a:r>
          </a:p>
        </p:txBody>
      </p:sp>
      <p:sp>
        <p:nvSpPr>
          <p:cNvPr id="33856" name="Line 64"/>
          <p:cNvSpPr>
            <a:spLocks noChangeShapeType="1"/>
          </p:cNvSpPr>
          <p:nvPr/>
        </p:nvSpPr>
        <p:spPr bwMode="auto">
          <a:xfrm>
            <a:off x="2871788" y="2509838"/>
            <a:ext cx="58737" cy="60325"/>
          </a:xfrm>
          <a:prstGeom prst="line">
            <a:avLst/>
          </a:prstGeom>
          <a:noFill/>
          <a:ln w="25400">
            <a:solidFill>
              <a:srgbClr val="000000"/>
            </a:solidFill>
            <a:round/>
            <a:headEnd type="none" w="sm" len="sm"/>
            <a:tailEnd type="none" w="sm" len="sm"/>
          </a:ln>
          <a:effectLst/>
        </p:spPr>
        <p:txBody>
          <a:bodyPr/>
          <a:lstStyle/>
          <a:p>
            <a:endParaRPr lang="id-ID"/>
          </a:p>
        </p:txBody>
      </p:sp>
      <p:sp>
        <p:nvSpPr>
          <p:cNvPr id="33857" name="Line 65"/>
          <p:cNvSpPr>
            <a:spLocks noChangeShapeType="1"/>
          </p:cNvSpPr>
          <p:nvPr/>
        </p:nvSpPr>
        <p:spPr bwMode="auto">
          <a:xfrm flipH="1">
            <a:off x="2947988" y="2803525"/>
            <a:ext cx="47625" cy="171450"/>
          </a:xfrm>
          <a:prstGeom prst="line">
            <a:avLst/>
          </a:prstGeom>
          <a:noFill/>
          <a:ln w="25400">
            <a:solidFill>
              <a:srgbClr val="000000"/>
            </a:solidFill>
            <a:round/>
            <a:headEnd type="none" w="sm" len="sm"/>
            <a:tailEnd type="none" w="sm" len="sm"/>
          </a:ln>
          <a:effectLst/>
        </p:spPr>
        <p:txBody>
          <a:bodyPr/>
          <a:lstStyle/>
          <a:p>
            <a:endParaRPr lang="id-ID"/>
          </a:p>
        </p:txBody>
      </p:sp>
      <p:sp>
        <p:nvSpPr>
          <p:cNvPr id="33858" name="Freeform 66"/>
          <p:cNvSpPr>
            <a:spLocks/>
          </p:cNvSpPr>
          <p:nvPr/>
        </p:nvSpPr>
        <p:spPr bwMode="auto">
          <a:xfrm>
            <a:off x="3135313" y="2543175"/>
            <a:ext cx="26987" cy="26988"/>
          </a:xfrm>
          <a:custGeom>
            <a:avLst/>
            <a:gdLst/>
            <a:ahLst/>
            <a:cxnLst>
              <a:cxn ang="0">
                <a:pos x="2" y="2"/>
              </a:cxn>
              <a:cxn ang="0">
                <a:pos x="2" y="2"/>
              </a:cxn>
              <a:cxn ang="0">
                <a:pos x="2" y="3"/>
              </a:cxn>
              <a:cxn ang="0">
                <a:pos x="1" y="3"/>
              </a:cxn>
              <a:cxn ang="0">
                <a:pos x="1" y="4"/>
              </a:cxn>
              <a:cxn ang="0">
                <a:pos x="1" y="5"/>
              </a:cxn>
              <a:cxn ang="0">
                <a:pos x="0" y="5"/>
              </a:cxn>
              <a:cxn ang="0">
                <a:pos x="0" y="7"/>
              </a:cxn>
              <a:cxn ang="0">
                <a:pos x="0" y="8"/>
              </a:cxn>
              <a:cxn ang="0">
                <a:pos x="0" y="9"/>
              </a:cxn>
              <a:cxn ang="0">
                <a:pos x="0" y="10"/>
              </a:cxn>
              <a:cxn ang="0">
                <a:pos x="1" y="11"/>
              </a:cxn>
              <a:cxn ang="0">
                <a:pos x="1" y="12"/>
              </a:cxn>
              <a:cxn ang="0">
                <a:pos x="2" y="13"/>
              </a:cxn>
              <a:cxn ang="0">
                <a:pos x="2" y="14"/>
              </a:cxn>
              <a:cxn ang="0">
                <a:pos x="3" y="14"/>
              </a:cxn>
              <a:cxn ang="0">
                <a:pos x="4" y="15"/>
              </a:cxn>
              <a:cxn ang="0">
                <a:pos x="5" y="15"/>
              </a:cxn>
              <a:cxn ang="0">
                <a:pos x="5" y="16"/>
              </a:cxn>
              <a:cxn ang="0">
                <a:pos x="6" y="16"/>
              </a:cxn>
              <a:cxn ang="0">
                <a:pos x="7" y="16"/>
              </a:cxn>
              <a:cxn ang="0">
                <a:pos x="8" y="16"/>
              </a:cxn>
              <a:cxn ang="0">
                <a:pos x="9" y="16"/>
              </a:cxn>
              <a:cxn ang="0">
                <a:pos x="10" y="16"/>
              </a:cxn>
              <a:cxn ang="0">
                <a:pos x="11" y="16"/>
              </a:cxn>
              <a:cxn ang="0">
                <a:pos x="11" y="15"/>
              </a:cxn>
              <a:cxn ang="0">
                <a:pos x="12" y="15"/>
              </a:cxn>
              <a:cxn ang="0">
                <a:pos x="12" y="14"/>
              </a:cxn>
              <a:cxn ang="0">
                <a:pos x="14" y="14"/>
              </a:cxn>
              <a:cxn ang="0">
                <a:pos x="14" y="13"/>
              </a:cxn>
              <a:cxn ang="0">
                <a:pos x="15" y="13"/>
              </a:cxn>
              <a:cxn ang="0">
                <a:pos x="15" y="12"/>
              </a:cxn>
              <a:cxn ang="0">
                <a:pos x="16" y="12"/>
              </a:cxn>
              <a:cxn ang="0">
                <a:pos x="16" y="11"/>
              </a:cxn>
              <a:cxn ang="0">
                <a:pos x="16" y="10"/>
              </a:cxn>
              <a:cxn ang="0">
                <a:pos x="16" y="9"/>
              </a:cxn>
              <a:cxn ang="0">
                <a:pos x="16" y="8"/>
              </a:cxn>
              <a:cxn ang="0">
                <a:pos x="16" y="7"/>
              </a:cxn>
              <a:cxn ang="0">
                <a:pos x="16" y="5"/>
              </a:cxn>
              <a:cxn ang="0">
                <a:pos x="15" y="4"/>
              </a:cxn>
              <a:cxn ang="0">
                <a:pos x="15" y="3"/>
              </a:cxn>
              <a:cxn ang="0">
                <a:pos x="14" y="3"/>
              </a:cxn>
              <a:cxn ang="0">
                <a:pos x="14" y="2"/>
              </a:cxn>
              <a:cxn ang="0">
                <a:pos x="12" y="2"/>
              </a:cxn>
              <a:cxn ang="0">
                <a:pos x="12" y="1"/>
              </a:cxn>
              <a:cxn ang="0">
                <a:pos x="11" y="1"/>
              </a:cxn>
              <a:cxn ang="0">
                <a:pos x="10" y="1"/>
              </a:cxn>
              <a:cxn ang="0">
                <a:pos x="10" y="0"/>
              </a:cxn>
              <a:cxn ang="0">
                <a:pos x="9" y="0"/>
              </a:cxn>
              <a:cxn ang="0">
                <a:pos x="8" y="0"/>
              </a:cxn>
              <a:cxn ang="0">
                <a:pos x="7" y="0"/>
              </a:cxn>
              <a:cxn ang="0">
                <a:pos x="6" y="0"/>
              </a:cxn>
              <a:cxn ang="0">
                <a:pos x="5" y="0"/>
              </a:cxn>
              <a:cxn ang="0">
                <a:pos x="5" y="1"/>
              </a:cxn>
              <a:cxn ang="0">
                <a:pos x="4" y="1"/>
              </a:cxn>
              <a:cxn ang="0">
                <a:pos x="3" y="1"/>
              </a:cxn>
              <a:cxn ang="0">
                <a:pos x="3" y="2"/>
              </a:cxn>
              <a:cxn ang="0">
                <a:pos x="2" y="2"/>
              </a:cxn>
            </a:cxnLst>
            <a:rect l="0" t="0" r="r" b="b"/>
            <a:pathLst>
              <a:path w="17" h="17">
                <a:moveTo>
                  <a:pt x="2" y="2"/>
                </a:moveTo>
                <a:lnTo>
                  <a:pt x="2" y="2"/>
                </a:lnTo>
                <a:lnTo>
                  <a:pt x="2" y="3"/>
                </a:lnTo>
                <a:lnTo>
                  <a:pt x="1" y="3"/>
                </a:lnTo>
                <a:lnTo>
                  <a:pt x="1" y="4"/>
                </a:lnTo>
                <a:lnTo>
                  <a:pt x="1" y="5"/>
                </a:lnTo>
                <a:lnTo>
                  <a:pt x="0" y="5"/>
                </a:lnTo>
                <a:lnTo>
                  <a:pt x="0" y="7"/>
                </a:lnTo>
                <a:lnTo>
                  <a:pt x="0" y="8"/>
                </a:lnTo>
                <a:lnTo>
                  <a:pt x="0" y="9"/>
                </a:lnTo>
                <a:lnTo>
                  <a:pt x="0" y="10"/>
                </a:lnTo>
                <a:lnTo>
                  <a:pt x="1" y="11"/>
                </a:lnTo>
                <a:lnTo>
                  <a:pt x="1" y="12"/>
                </a:lnTo>
                <a:lnTo>
                  <a:pt x="2" y="13"/>
                </a:lnTo>
                <a:lnTo>
                  <a:pt x="2" y="14"/>
                </a:lnTo>
                <a:lnTo>
                  <a:pt x="3" y="14"/>
                </a:lnTo>
                <a:lnTo>
                  <a:pt x="4" y="15"/>
                </a:lnTo>
                <a:lnTo>
                  <a:pt x="5" y="15"/>
                </a:lnTo>
                <a:lnTo>
                  <a:pt x="5" y="16"/>
                </a:lnTo>
                <a:lnTo>
                  <a:pt x="6" y="16"/>
                </a:lnTo>
                <a:lnTo>
                  <a:pt x="7" y="16"/>
                </a:lnTo>
                <a:lnTo>
                  <a:pt x="8" y="16"/>
                </a:lnTo>
                <a:lnTo>
                  <a:pt x="9" y="16"/>
                </a:lnTo>
                <a:lnTo>
                  <a:pt x="10" y="16"/>
                </a:lnTo>
                <a:lnTo>
                  <a:pt x="11" y="16"/>
                </a:lnTo>
                <a:lnTo>
                  <a:pt x="11" y="15"/>
                </a:lnTo>
                <a:lnTo>
                  <a:pt x="12" y="15"/>
                </a:lnTo>
                <a:lnTo>
                  <a:pt x="12" y="14"/>
                </a:lnTo>
                <a:lnTo>
                  <a:pt x="14" y="14"/>
                </a:lnTo>
                <a:lnTo>
                  <a:pt x="14" y="13"/>
                </a:lnTo>
                <a:lnTo>
                  <a:pt x="15" y="13"/>
                </a:lnTo>
                <a:lnTo>
                  <a:pt x="15" y="12"/>
                </a:lnTo>
                <a:lnTo>
                  <a:pt x="16" y="12"/>
                </a:lnTo>
                <a:lnTo>
                  <a:pt x="16" y="11"/>
                </a:lnTo>
                <a:lnTo>
                  <a:pt x="16" y="10"/>
                </a:lnTo>
                <a:lnTo>
                  <a:pt x="16" y="9"/>
                </a:lnTo>
                <a:lnTo>
                  <a:pt x="16" y="8"/>
                </a:lnTo>
                <a:lnTo>
                  <a:pt x="16" y="7"/>
                </a:lnTo>
                <a:lnTo>
                  <a:pt x="16" y="5"/>
                </a:lnTo>
                <a:lnTo>
                  <a:pt x="15" y="4"/>
                </a:lnTo>
                <a:lnTo>
                  <a:pt x="15" y="3"/>
                </a:lnTo>
                <a:lnTo>
                  <a:pt x="14" y="3"/>
                </a:lnTo>
                <a:lnTo>
                  <a:pt x="14" y="2"/>
                </a:lnTo>
                <a:lnTo>
                  <a:pt x="12" y="2"/>
                </a:lnTo>
                <a:lnTo>
                  <a:pt x="12" y="1"/>
                </a:lnTo>
                <a:lnTo>
                  <a:pt x="11" y="1"/>
                </a:lnTo>
                <a:lnTo>
                  <a:pt x="10" y="1"/>
                </a:lnTo>
                <a:lnTo>
                  <a:pt x="10" y="0"/>
                </a:lnTo>
                <a:lnTo>
                  <a:pt x="9" y="0"/>
                </a:lnTo>
                <a:lnTo>
                  <a:pt x="8" y="0"/>
                </a:lnTo>
                <a:lnTo>
                  <a:pt x="7" y="0"/>
                </a:lnTo>
                <a:lnTo>
                  <a:pt x="6" y="0"/>
                </a:lnTo>
                <a:lnTo>
                  <a:pt x="5" y="0"/>
                </a:lnTo>
                <a:lnTo>
                  <a:pt x="5" y="1"/>
                </a:lnTo>
                <a:lnTo>
                  <a:pt x="4" y="1"/>
                </a:lnTo>
                <a:lnTo>
                  <a:pt x="3" y="1"/>
                </a:lnTo>
                <a:lnTo>
                  <a:pt x="3" y="2"/>
                </a:lnTo>
                <a:lnTo>
                  <a:pt x="2" y="2"/>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59" name="Freeform 67"/>
          <p:cNvSpPr>
            <a:spLocks/>
          </p:cNvSpPr>
          <p:nvPr/>
        </p:nvSpPr>
        <p:spPr bwMode="auto">
          <a:xfrm>
            <a:off x="3135313" y="2543175"/>
            <a:ext cx="26987" cy="26988"/>
          </a:xfrm>
          <a:custGeom>
            <a:avLst/>
            <a:gdLst/>
            <a:ahLst/>
            <a:cxnLst>
              <a:cxn ang="0">
                <a:pos x="2" y="2"/>
              </a:cxn>
              <a:cxn ang="0">
                <a:pos x="2" y="2"/>
              </a:cxn>
              <a:cxn ang="0">
                <a:pos x="2" y="3"/>
              </a:cxn>
              <a:cxn ang="0">
                <a:pos x="1" y="3"/>
              </a:cxn>
              <a:cxn ang="0">
                <a:pos x="1" y="4"/>
              </a:cxn>
              <a:cxn ang="0">
                <a:pos x="1" y="5"/>
              </a:cxn>
              <a:cxn ang="0">
                <a:pos x="0" y="5"/>
              </a:cxn>
              <a:cxn ang="0">
                <a:pos x="0" y="7"/>
              </a:cxn>
              <a:cxn ang="0">
                <a:pos x="0" y="8"/>
              </a:cxn>
              <a:cxn ang="0">
                <a:pos x="0" y="9"/>
              </a:cxn>
              <a:cxn ang="0">
                <a:pos x="0" y="10"/>
              </a:cxn>
              <a:cxn ang="0">
                <a:pos x="1" y="11"/>
              </a:cxn>
              <a:cxn ang="0">
                <a:pos x="1" y="12"/>
              </a:cxn>
              <a:cxn ang="0">
                <a:pos x="2" y="13"/>
              </a:cxn>
              <a:cxn ang="0">
                <a:pos x="2" y="14"/>
              </a:cxn>
              <a:cxn ang="0">
                <a:pos x="3" y="14"/>
              </a:cxn>
              <a:cxn ang="0">
                <a:pos x="4" y="15"/>
              </a:cxn>
              <a:cxn ang="0">
                <a:pos x="5" y="15"/>
              </a:cxn>
              <a:cxn ang="0">
                <a:pos x="5" y="16"/>
              </a:cxn>
              <a:cxn ang="0">
                <a:pos x="6" y="16"/>
              </a:cxn>
              <a:cxn ang="0">
                <a:pos x="7" y="16"/>
              </a:cxn>
              <a:cxn ang="0">
                <a:pos x="8" y="16"/>
              </a:cxn>
              <a:cxn ang="0">
                <a:pos x="9" y="16"/>
              </a:cxn>
              <a:cxn ang="0">
                <a:pos x="10" y="16"/>
              </a:cxn>
              <a:cxn ang="0">
                <a:pos x="11" y="16"/>
              </a:cxn>
              <a:cxn ang="0">
                <a:pos x="11" y="15"/>
              </a:cxn>
              <a:cxn ang="0">
                <a:pos x="12" y="15"/>
              </a:cxn>
              <a:cxn ang="0">
                <a:pos x="12" y="14"/>
              </a:cxn>
              <a:cxn ang="0">
                <a:pos x="14" y="14"/>
              </a:cxn>
              <a:cxn ang="0">
                <a:pos x="14" y="13"/>
              </a:cxn>
              <a:cxn ang="0">
                <a:pos x="15" y="13"/>
              </a:cxn>
              <a:cxn ang="0">
                <a:pos x="15" y="12"/>
              </a:cxn>
              <a:cxn ang="0">
                <a:pos x="16" y="12"/>
              </a:cxn>
              <a:cxn ang="0">
                <a:pos x="16" y="11"/>
              </a:cxn>
              <a:cxn ang="0">
                <a:pos x="16" y="10"/>
              </a:cxn>
              <a:cxn ang="0">
                <a:pos x="16" y="9"/>
              </a:cxn>
              <a:cxn ang="0">
                <a:pos x="16" y="8"/>
              </a:cxn>
              <a:cxn ang="0">
                <a:pos x="16" y="7"/>
              </a:cxn>
              <a:cxn ang="0">
                <a:pos x="16" y="5"/>
              </a:cxn>
              <a:cxn ang="0">
                <a:pos x="15" y="4"/>
              </a:cxn>
              <a:cxn ang="0">
                <a:pos x="15" y="3"/>
              </a:cxn>
              <a:cxn ang="0">
                <a:pos x="14" y="3"/>
              </a:cxn>
              <a:cxn ang="0">
                <a:pos x="14" y="2"/>
              </a:cxn>
              <a:cxn ang="0">
                <a:pos x="12" y="2"/>
              </a:cxn>
              <a:cxn ang="0">
                <a:pos x="12" y="1"/>
              </a:cxn>
              <a:cxn ang="0">
                <a:pos x="11" y="1"/>
              </a:cxn>
              <a:cxn ang="0">
                <a:pos x="10" y="1"/>
              </a:cxn>
              <a:cxn ang="0">
                <a:pos x="10" y="0"/>
              </a:cxn>
              <a:cxn ang="0">
                <a:pos x="9" y="0"/>
              </a:cxn>
              <a:cxn ang="0">
                <a:pos x="8" y="0"/>
              </a:cxn>
              <a:cxn ang="0">
                <a:pos x="7" y="0"/>
              </a:cxn>
              <a:cxn ang="0">
                <a:pos x="6" y="0"/>
              </a:cxn>
              <a:cxn ang="0">
                <a:pos x="5" y="0"/>
              </a:cxn>
              <a:cxn ang="0">
                <a:pos x="5" y="1"/>
              </a:cxn>
              <a:cxn ang="0">
                <a:pos x="4" y="1"/>
              </a:cxn>
              <a:cxn ang="0">
                <a:pos x="3" y="1"/>
              </a:cxn>
              <a:cxn ang="0">
                <a:pos x="3" y="2"/>
              </a:cxn>
              <a:cxn ang="0">
                <a:pos x="2" y="2"/>
              </a:cxn>
            </a:cxnLst>
            <a:rect l="0" t="0" r="r" b="b"/>
            <a:pathLst>
              <a:path w="17" h="17">
                <a:moveTo>
                  <a:pt x="2" y="2"/>
                </a:moveTo>
                <a:lnTo>
                  <a:pt x="2" y="2"/>
                </a:lnTo>
                <a:lnTo>
                  <a:pt x="2" y="3"/>
                </a:lnTo>
                <a:lnTo>
                  <a:pt x="1" y="3"/>
                </a:lnTo>
                <a:lnTo>
                  <a:pt x="1" y="4"/>
                </a:lnTo>
                <a:lnTo>
                  <a:pt x="1" y="5"/>
                </a:lnTo>
                <a:lnTo>
                  <a:pt x="0" y="5"/>
                </a:lnTo>
                <a:lnTo>
                  <a:pt x="0" y="7"/>
                </a:lnTo>
                <a:lnTo>
                  <a:pt x="0" y="8"/>
                </a:lnTo>
                <a:lnTo>
                  <a:pt x="0" y="9"/>
                </a:lnTo>
                <a:lnTo>
                  <a:pt x="0" y="10"/>
                </a:lnTo>
                <a:lnTo>
                  <a:pt x="1" y="11"/>
                </a:lnTo>
                <a:lnTo>
                  <a:pt x="1" y="12"/>
                </a:lnTo>
                <a:lnTo>
                  <a:pt x="2" y="13"/>
                </a:lnTo>
                <a:lnTo>
                  <a:pt x="2" y="14"/>
                </a:lnTo>
                <a:lnTo>
                  <a:pt x="3" y="14"/>
                </a:lnTo>
                <a:lnTo>
                  <a:pt x="4" y="15"/>
                </a:lnTo>
                <a:lnTo>
                  <a:pt x="5" y="15"/>
                </a:lnTo>
                <a:lnTo>
                  <a:pt x="5" y="16"/>
                </a:lnTo>
                <a:lnTo>
                  <a:pt x="6" y="16"/>
                </a:lnTo>
                <a:lnTo>
                  <a:pt x="7" y="16"/>
                </a:lnTo>
                <a:lnTo>
                  <a:pt x="8" y="16"/>
                </a:lnTo>
                <a:lnTo>
                  <a:pt x="9" y="16"/>
                </a:lnTo>
                <a:lnTo>
                  <a:pt x="10" y="16"/>
                </a:lnTo>
                <a:lnTo>
                  <a:pt x="11" y="16"/>
                </a:lnTo>
                <a:lnTo>
                  <a:pt x="11" y="15"/>
                </a:lnTo>
                <a:lnTo>
                  <a:pt x="12" y="15"/>
                </a:lnTo>
                <a:lnTo>
                  <a:pt x="12" y="14"/>
                </a:lnTo>
                <a:lnTo>
                  <a:pt x="14" y="14"/>
                </a:lnTo>
                <a:lnTo>
                  <a:pt x="14" y="13"/>
                </a:lnTo>
                <a:lnTo>
                  <a:pt x="15" y="13"/>
                </a:lnTo>
                <a:lnTo>
                  <a:pt x="15" y="12"/>
                </a:lnTo>
                <a:lnTo>
                  <a:pt x="16" y="12"/>
                </a:lnTo>
                <a:lnTo>
                  <a:pt x="16" y="11"/>
                </a:lnTo>
                <a:lnTo>
                  <a:pt x="16" y="10"/>
                </a:lnTo>
                <a:lnTo>
                  <a:pt x="16" y="9"/>
                </a:lnTo>
                <a:lnTo>
                  <a:pt x="16" y="8"/>
                </a:lnTo>
                <a:lnTo>
                  <a:pt x="16" y="7"/>
                </a:lnTo>
                <a:lnTo>
                  <a:pt x="16" y="5"/>
                </a:lnTo>
                <a:lnTo>
                  <a:pt x="15" y="4"/>
                </a:lnTo>
                <a:lnTo>
                  <a:pt x="15" y="3"/>
                </a:lnTo>
                <a:lnTo>
                  <a:pt x="14" y="3"/>
                </a:lnTo>
                <a:lnTo>
                  <a:pt x="14" y="2"/>
                </a:lnTo>
                <a:lnTo>
                  <a:pt x="12" y="2"/>
                </a:lnTo>
                <a:lnTo>
                  <a:pt x="12" y="1"/>
                </a:lnTo>
                <a:lnTo>
                  <a:pt x="11" y="1"/>
                </a:lnTo>
                <a:lnTo>
                  <a:pt x="10" y="1"/>
                </a:lnTo>
                <a:lnTo>
                  <a:pt x="10" y="0"/>
                </a:lnTo>
                <a:lnTo>
                  <a:pt x="9" y="0"/>
                </a:lnTo>
                <a:lnTo>
                  <a:pt x="8" y="0"/>
                </a:lnTo>
                <a:lnTo>
                  <a:pt x="7" y="0"/>
                </a:lnTo>
                <a:lnTo>
                  <a:pt x="6" y="0"/>
                </a:lnTo>
                <a:lnTo>
                  <a:pt x="5" y="0"/>
                </a:lnTo>
                <a:lnTo>
                  <a:pt x="5" y="1"/>
                </a:lnTo>
                <a:lnTo>
                  <a:pt x="4" y="1"/>
                </a:lnTo>
                <a:lnTo>
                  <a:pt x="3" y="1"/>
                </a:lnTo>
                <a:lnTo>
                  <a:pt x="3" y="2"/>
                </a:lnTo>
                <a:lnTo>
                  <a:pt x="2" y="2"/>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60" name="Freeform 68"/>
          <p:cNvSpPr>
            <a:spLocks/>
          </p:cNvSpPr>
          <p:nvPr/>
        </p:nvSpPr>
        <p:spPr bwMode="auto">
          <a:xfrm>
            <a:off x="3175000" y="2582863"/>
            <a:ext cx="26988" cy="26987"/>
          </a:xfrm>
          <a:custGeom>
            <a:avLst/>
            <a:gdLst/>
            <a:ahLst/>
            <a:cxnLst>
              <a:cxn ang="0">
                <a:pos x="2" y="2"/>
              </a:cxn>
              <a:cxn ang="0">
                <a:pos x="2" y="2"/>
              </a:cxn>
              <a:cxn ang="0">
                <a:pos x="2" y="4"/>
              </a:cxn>
              <a:cxn ang="0">
                <a:pos x="1" y="4"/>
              </a:cxn>
              <a:cxn ang="0">
                <a:pos x="1" y="5"/>
              </a:cxn>
              <a:cxn ang="0">
                <a:pos x="1" y="6"/>
              </a:cxn>
              <a:cxn ang="0">
                <a:pos x="0" y="6"/>
              </a:cxn>
              <a:cxn ang="0">
                <a:pos x="0" y="7"/>
              </a:cxn>
              <a:cxn ang="0">
                <a:pos x="0" y="8"/>
              </a:cxn>
              <a:cxn ang="0">
                <a:pos x="0" y="9"/>
              </a:cxn>
              <a:cxn ang="0">
                <a:pos x="0" y="10"/>
              </a:cxn>
              <a:cxn ang="0">
                <a:pos x="1" y="11"/>
              </a:cxn>
              <a:cxn ang="0">
                <a:pos x="1" y="12"/>
              </a:cxn>
              <a:cxn ang="0">
                <a:pos x="2" y="13"/>
              </a:cxn>
              <a:cxn ang="0">
                <a:pos x="2" y="14"/>
              </a:cxn>
              <a:cxn ang="0">
                <a:pos x="3" y="14"/>
              </a:cxn>
              <a:cxn ang="0">
                <a:pos x="3" y="15"/>
              </a:cxn>
              <a:cxn ang="0">
                <a:pos x="4" y="15"/>
              </a:cxn>
              <a:cxn ang="0">
                <a:pos x="5" y="15"/>
              </a:cxn>
              <a:cxn ang="0">
                <a:pos x="5" y="16"/>
              </a:cxn>
              <a:cxn ang="0">
                <a:pos x="6" y="16"/>
              </a:cxn>
              <a:cxn ang="0">
                <a:pos x="7" y="16"/>
              </a:cxn>
              <a:cxn ang="0">
                <a:pos x="8" y="16"/>
              </a:cxn>
              <a:cxn ang="0">
                <a:pos x="9" y="16"/>
              </a:cxn>
              <a:cxn ang="0">
                <a:pos x="11" y="16"/>
              </a:cxn>
              <a:cxn ang="0">
                <a:pos x="12" y="15"/>
              </a:cxn>
              <a:cxn ang="0">
                <a:pos x="13" y="15"/>
              </a:cxn>
              <a:cxn ang="0">
                <a:pos x="13" y="14"/>
              </a:cxn>
              <a:cxn ang="0">
                <a:pos x="14" y="14"/>
              </a:cxn>
              <a:cxn ang="0">
                <a:pos x="14" y="13"/>
              </a:cxn>
              <a:cxn ang="0">
                <a:pos x="15" y="13"/>
              </a:cxn>
              <a:cxn ang="0">
                <a:pos x="15" y="12"/>
              </a:cxn>
              <a:cxn ang="0">
                <a:pos x="16" y="11"/>
              </a:cxn>
              <a:cxn ang="0">
                <a:pos x="16" y="10"/>
              </a:cxn>
              <a:cxn ang="0">
                <a:pos x="16" y="9"/>
              </a:cxn>
              <a:cxn ang="0">
                <a:pos x="16" y="8"/>
              </a:cxn>
              <a:cxn ang="0">
                <a:pos x="16" y="7"/>
              </a:cxn>
              <a:cxn ang="0">
                <a:pos x="16" y="6"/>
              </a:cxn>
              <a:cxn ang="0">
                <a:pos x="15" y="6"/>
              </a:cxn>
              <a:cxn ang="0">
                <a:pos x="15" y="5"/>
              </a:cxn>
              <a:cxn ang="0">
                <a:pos x="15" y="4"/>
              </a:cxn>
              <a:cxn ang="0">
                <a:pos x="14" y="4"/>
              </a:cxn>
              <a:cxn ang="0">
                <a:pos x="14" y="2"/>
              </a:cxn>
              <a:cxn ang="0">
                <a:pos x="13" y="2"/>
              </a:cxn>
              <a:cxn ang="0">
                <a:pos x="13" y="1"/>
              </a:cxn>
              <a:cxn ang="0">
                <a:pos x="12" y="1"/>
              </a:cxn>
              <a:cxn ang="0">
                <a:pos x="11" y="0"/>
              </a:cxn>
              <a:cxn ang="0">
                <a:pos x="9" y="0"/>
              </a:cxn>
              <a:cxn ang="0">
                <a:pos x="8" y="0"/>
              </a:cxn>
              <a:cxn ang="0">
                <a:pos x="7" y="0"/>
              </a:cxn>
              <a:cxn ang="0">
                <a:pos x="6" y="0"/>
              </a:cxn>
              <a:cxn ang="0">
                <a:pos x="5" y="0"/>
              </a:cxn>
              <a:cxn ang="0">
                <a:pos x="4" y="1"/>
              </a:cxn>
              <a:cxn ang="0">
                <a:pos x="3" y="1"/>
              </a:cxn>
              <a:cxn ang="0">
                <a:pos x="3" y="2"/>
              </a:cxn>
              <a:cxn ang="0">
                <a:pos x="2" y="2"/>
              </a:cxn>
            </a:cxnLst>
            <a:rect l="0" t="0" r="r" b="b"/>
            <a:pathLst>
              <a:path w="17" h="17">
                <a:moveTo>
                  <a:pt x="2" y="2"/>
                </a:moveTo>
                <a:lnTo>
                  <a:pt x="2" y="2"/>
                </a:lnTo>
                <a:lnTo>
                  <a:pt x="2" y="4"/>
                </a:lnTo>
                <a:lnTo>
                  <a:pt x="1" y="4"/>
                </a:lnTo>
                <a:lnTo>
                  <a:pt x="1" y="5"/>
                </a:lnTo>
                <a:lnTo>
                  <a:pt x="1" y="6"/>
                </a:lnTo>
                <a:lnTo>
                  <a:pt x="0" y="6"/>
                </a:lnTo>
                <a:lnTo>
                  <a:pt x="0" y="7"/>
                </a:lnTo>
                <a:lnTo>
                  <a:pt x="0" y="8"/>
                </a:lnTo>
                <a:lnTo>
                  <a:pt x="0" y="9"/>
                </a:lnTo>
                <a:lnTo>
                  <a:pt x="0" y="10"/>
                </a:lnTo>
                <a:lnTo>
                  <a:pt x="1" y="11"/>
                </a:lnTo>
                <a:lnTo>
                  <a:pt x="1" y="12"/>
                </a:lnTo>
                <a:lnTo>
                  <a:pt x="2" y="13"/>
                </a:lnTo>
                <a:lnTo>
                  <a:pt x="2" y="14"/>
                </a:lnTo>
                <a:lnTo>
                  <a:pt x="3" y="14"/>
                </a:lnTo>
                <a:lnTo>
                  <a:pt x="3" y="15"/>
                </a:lnTo>
                <a:lnTo>
                  <a:pt x="4" y="15"/>
                </a:lnTo>
                <a:lnTo>
                  <a:pt x="5" y="15"/>
                </a:lnTo>
                <a:lnTo>
                  <a:pt x="5" y="16"/>
                </a:lnTo>
                <a:lnTo>
                  <a:pt x="6" y="16"/>
                </a:lnTo>
                <a:lnTo>
                  <a:pt x="7" y="16"/>
                </a:lnTo>
                <a:lnTo>
                  <a:pt x="8" y="16"/>
                </a:lnTo>
                <a:lnTo>
                  <a:pt x="9" y="16"/>
                </a:lnTo>
                <a:lnTo>
                  <a:pt x="11" y="16"/>
                </a:lnTo>
                <a:lnTo>
                  <a:pt x="12" y="15"/>
                </a:lnTo>
                <a:lnTo>
                  <a:pt x="13" y="15"/>
                </a:lnTo>
                <a:lnTo>
                  <a:pt x="13" y="14"/>
                </a:lnTo>
                <a:lnTo>
                  <a:pt x="14" y="14"/>
                </a:lnTo>
                <a:lnTo>
                  <a:pt x="14" y="13"/>
                </a:lnTo>
                <a:lnTo>
                  <a:pt x="15" y="13"/>
                </a:lnTo>
                <a:lnTo>
                  <a:pt x="15" y="12"/>
                </a:lnTo>
                <a:lnTo>
                  <a:pt x="16" y="11"/>
                </a:lnTo>
                <a:lnTo>
                  <a:pt x="16" y="10"/>
                </a:lnTo>
                <a:lnTo>
                  <a:pt x="16" y="9"/>
                </a:lnTo>
                <a:lnTo>
                  <a:pt x="16" y="8"/>
                </a:lnTo>
                <a:lnTo>
                  <a:pt x="16" y="7"/>
                </a:lnTo>
                <a:lnTo>
                  <a:pt x="16" y="6"/>
                </a:lnTo>
                <a:lnTo>
                  <a:pt x="15" y="6"/>
                </a:lnTo>
                <a:lnTo>
                  <a:pt x="15" y="5"/>
                </a:lnTo>
                <a:lnTo>
                  <a:pt x="15" y="4"/>
                </a:lnTo>
                <a:lnTo>
                  <a:pt x="14" y="4"/>
                </a:lnTo>
                <a:lnTo>
                  <a:pt x="14" y="2"/>
                </a:lnTo>
                <a:lnTo>
                  <a:pt x="13" y="2"/>
                </a:lnTo>
                <a:lnTo>
                  <a:pt x="13" y="1"/>
                </a:lnTo>
                <a:lnTo>
                  <a:pt x="12" y="1"/>
                </a:lnTo>
                <a:lnTo>
                  <a:pt x="11" y="0"/>
                </a:lnTo>
                <a:lnTo>
                  <a:pt x="9" y="0"/>
                </a:lnTo>
                <a:lnTo>
                  <a:pt x="8" y="0"/>
                </a:lnTo>
                <a:lnTo>
                  <a:pt x="7" y="0"/>
                </a:lnTo>
                <a:lnTo>
                  <a:pt x="6" y="0"/>
                </a:lnTo>
                <a:lnTo>
                  <a:pt x="5" y="0"/>
                </a:lnTo>
                <a:lnTo>
                  <a:pt x="4" y="1"/>
                </a:lnTo>
                <a:lnTo>
                  <a:pt x="3" y="1"/>
                </a:lnTo>
                <a:lnTo>
                  <a:pt x="3" y="2"/>
                </a:lnTo>
                <a:lnTo>
                  <a:pt x="2" y="2"/>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61" name="Freeform 69"/>
          <p:cNvSpPr>
            <a:spLocks/>
          </p:cNvSpPr>
          <p:nvPr/>
        </p:nvSpPr>
        <p:spPr bwMode="auto">
          <a:xfrm>
            <a:off x="3175000" y="2582863"/>
            <a:ext cx="26988" cy="26987"/>
          </a:xfrm>
          <a:custGeom>
            <a:avLst/>
            <a:gdLst/>
            <a:ahLst/>
            <a:cxnLst>
              <a:cxn ang="0">
                <a:pos x="2" y="2"/>
              </a:cxn>
              <a:cxn ang="0">
                <a:pos x="2" y="2"/>
              </a:cxn>
              <a:cxn ang="0">
                <a:pos x="2" y="4"/>
              </a:cxn>
              <a:cxn ang="0">
                <a:pos x="1" y="4"/>
              </a:cxn>
              <a:cxn ang="0">
                <a:pos x="1" y="5"/>
              </a:cxn>
              <a:cxn ang="0">
                <a:pos x="1" y="6"/>
              </a:cxn>
              <a:cxn ang="0">
                <a:pos x="0" y="6"/>
              </a:cxn>
              <a:cxn ang="0">
                <a:pos x="0" y="7"/>
              </a:cxn>
              <a:cxn ang="0">
                <a:pos x="0" y="8"/>
              </a:cxn>
              <a:cxn ang="0">
                <a:pos x="0" y="9"/>
              </a:cxn>
              <a:cxn ang="0">
                <a:pos x="0" y="10"/>
              </a:cxn>
              <a:cxn ang="0">
                <a:pos x="1" y="11"/>
              </a:cxn>
              <a:cxn ang="0">
                <a:pos x="1" y="12"/>
              </a:cxn>
              <a:cxn ang="0">
                <a:pos x="2" y="13"/>
              </a:cxn>
              <a:cxn ang="0">
                <a:pos x="2" y="14"/>
              </a:cxn>
              <a:cxn ang="0">
                <a:pos x="3" y="14"/>
              </a:cxn>
              <a:cxn ang="0">
                <a:pos x="3" y="15"/>
              </a:cxn>
              <a:cxn ang="0">
                <a:pos x="4" y="15"/>
              </a:cxn>
              <a:cxn ang="0">
                <a:pos x="5" y="15"/>
              </a:cxn>
              <a:cxn ang="0">
                <a:pos x="5" y="16"/>
              </a:cxn>
              <a:cxn ang="0">
                <a:pos x="6" y="16"/>
              </a:cxn>
              <a:cxn ang="0">
                <a:pos x="7" y="16"/>
              </a:cxn>
              <a:cxn ang="0">
                <a:pos x="8" y="16"/>
              </a:cxn>
              <a:cxn ang="0">
                <a:pos x="9" y="16"/>
              </a:cxn>
              <a:cxn ang="0">
                <a:pos x="11" y="16"/>
              </a:cxn>
              <a:cxn ang="0">
                <a:pos x="12" y="15"/>
              </a:cxn>
              <a:cxn ang="0">
                <a:pos x="13" y="15"/>
              </a:cxn>
              <a:cxn ang="0">
                <a:pos x="13" y="14"/>
              </a:cxn>
              <a:cxn ang="0">
                <a:pos x="14" y="14"/>
              </a:cxn>
              <a:cxn ang="0">
                <a:pos x="14" y="13"/>
              </a:cxn>
              <a:cxn ang="0">
                <a:pos x="15" y="13"/>
              </a:cxn>
              <a:cxn ang="0">
                <a:pos x="15" y="12"/>
              </a:cxn>
              <a:cxn ang="0">
                <a:pos x="16" y="11"/>
              </a:cxn>
              <a:cxn ang="0">
                <a:pos x="16" y="10"/>
              </a:cxn>
              <a:cxn ang="0">
                <a:pos x="16" y="9"/>
              </a:cxn>
              <a:cxn ang="0">
                <a:pos x="16" y="8"/>
              </a:cxn>
              <a:cxn ang="0">
                <a:pos x="16" y="7"/>
              </a:cxn>
              <a:cxn ang="0">
                <a:pos x="16" y="6"/>
              </a:cxn>
              <a:cxn ang="0">
                <a:pos x="15" y="6"/>
              </a:cxn>
              <a:cxn ang="0">
                <a:pos x="15" y="5"/>
              </a:cxn>
              <a:cxn ang="0">
                <a:pos x="15" y="4"/>
              </a:cxn>
              <a:cxn ang="0">
                <a:pos x="14" y="4"/>
              </a:cxn>
              <a:cxn ang="0">
                <a:pos x="14" y="2"/>
              </a:cxn>
              <a:cxn ang="0">
                <a:pos x="13" y="2"/>
              </a:cxn>
              <a:cxn ang="0">
                <a:pos x="13" y="1"/>
              </a:cxn>
              <a:cxn ang="0">
                <a:pos x="12" y="1"/>
              </a:cxn>
              <a:cxn ang="0">
                <a:pos x="11" y="0"/>
              </a:cxn>
              <a:cxn ang="0">
                <a:pos x="9" y="0"/>
              </a:cxn>
              <a:cxn ang="0">
                <a:pos x="8" y="0"/>
              </a:cxn>
              <a:cxn ang="0">
                <a:pos x="7" y="0"/>
              </a:cxn>
              <a:cxn ang="0">
                <a:pos x="6" y="0"/>
              </a:cxn>
              <a:cxn ang="0">
                <a:pos x="5" y="0"/>
              </a:cxn>
              <a:cxn ang="0">
                <a:pos x="4" y="1"/>
              </a:cxn>
              <a:cxn ang="0">
                <a:pos x="3" y="1"/>
              </a:cxn>
              <a:cxn ang="0">
                <a:pos x="3" y="2"/>
              </a:cxn>
              <a:cxn ang="0">
                <a:pos x="2" y="2"/>
              </a:cxn>
            </a:cxnLst>
            <a:rect l="0" t="0" r="r" b="b"/>
            <a:pathLst>
              <a:path w="17" h="17">
                <a:moveTo>
                  <a:pt x="2" y="2"/>
                </a:moveTo>
                <a:lnTo>
                  <a:pt x="2" y="2"/>
                </a:lnTo>
                <a:lnTo>
                  <a:pt x="2" y="4"/>
                </a:lnTo>
                <a:lnTo>
                  <a:pt x="1" y="4"/>
                </a:lnTo>
                <a:lnTo>
                  <a:pt x="1" y="5"/>
                </a:lnTo>
                <a:lnTo>
                  <a:pt x="1" y="6"/>
                </a:lnTo>
                <a:lnTo>
                  <a:pt x="0" y="6"/>
                </a:lnTo>
                <a:lnTo>
                  <a:pt x="0" y="7"/>
                </a:lnTo>
                <a:lnTo>
                  <a:pt x="0" y="8"/>
                </a:lnTo>
                <a:lnTo>
                  <a:pt x="0" y="9"/>
                </a:lnTo>
                <a:lnTo>
                  <a:pt x="0" y="10"/>
                </a:lnTo>
                <a:lnTo>
                  <a:pt x="1" y="11"/>
                </a:lnTo>
                <a:lnTo>
                  <a:pt x="1" y="12"/>
                </a:lnTo>
                <a:lnTo>
                  <a:pt x="2" y="13"/>
                </a:lnTo>
                <a:lnTo>
                  <a:pt x="2" y="14"/>
                </a:lnTo>
                <a:lnTo>
                  <a:pt x="3" y="14"/>
                </a:lnTo>
                <a:lnTo>
                  <a:pt x="3" y="15"/>
                </a:lnTo>
                <a:lnTo>
                  <a:pt x="4" y="15"/>
                </a:lnTo>
                <a:lnTo>
                  <a:pt x="5" y="15"/>
                </a:lnTo>
                <a:lnTo>
                  <a:pt x="5" y="16"/>
                </a:lnTo>
                <a:lnTo>
                  <a:pt x="6" y="16"/>
                </a:lnTo>
                <a:lnTo>
                  <a:pt x="7" y="16"/>
                </a:lnTo>
                <a:lnTo>
                  <a:pt x="8" y="16"/>
                </a:lnTo>
                <a:lnTo>
                  <a:pt x="9" y="16"/>
                </a:lnTo>
                <a:lnTo>
                  <a:pt x="11" y="16"/>
                </a:lnTo>
                <a:lnTo>
                  <a:pt x="12" y="15"/>
                </a:lnTo>
                <a:lnTo>
                  <a:pt x="13" y="15"/>
                </a:lnTo>
                <a:lnTo>
                  <a:pt x="13" y="14"/>
                </a:lnTo>
                <a:lnTo>
                  <a:pt x="14" y="14"/>
                </a:lnTo>
                <a:lnTo>
                  <a:pt x="14" y="13"/>
                </a:lnTo>
                <a:lnTo>
                  <a:pt x="15" y="13"/>
                </a:lnTo>
                <a:lnTo>
                  <a:pt x="15" y="12"/>
                </a:lnTo>
                <a:lnTo>
                  <a:pt x="16" y="11"/>
                </a:lnTo>
                <a:lnTo>
                  <a:pt x="16" y="10"/>
                </a:lnTo>
                <a:lnTo>
                  <a:pt x="16" y="9"/>
                </a:lnTo>
                <a:lnTo>
                  <a:pt x="16" y="8"/>
                </a:lnTo>
                <a:lnTo>
                  <a:pt x="16" y="7"/>
                </a:lnTo>
                <a:lnTo>
                  <a:pt x="16" y="6"/>
                </a:lnTo>
                <a:lnTo>
                  <a:pt x="15" y="6"/>
                </a:lnTo>
                <a:lnTo>
                  <a:pt x="15" y="5"/>
                </a:lnTo>
                <a:lnTo>
                  <a:pt x="15" y="4"/>
                </a:lnTo>
                <a:lnTo>
                  <a:pt x="14" y="4"/>
                </a:lnTo>
                <a:lnTo>
                  <a:pt x="14" y="2"/>
                </a:lnTo>
                <a:lnTo>
                  <a:pt x="13" y="2"/>
                </a:lnTo>
                <a:lnTo>
                  <a:pt x="13" y="1"/>
                </a:lnTo>
                <a:lnTo>
                  <a:pt x="12" y="1"/>
                </a:lnTo>
                <a:lnTo>
                  <a:pt x="11" y="0"/>
                </a:lnTo>
                <a:lnTo>
                  <a:pt x="9" y="0"/>
                </a:lnTo>
                <a:lnTo>
                  <a:pt x="8" y="0"/>
                </a:lnTo>
                <a:lnTo>
                  <a:pt x="7" y="0"/>
                </a:lnTo>
                <a:lnTo>
                  <a:pt x="6" y="0"/>
                </a:lnTo>
                <a:lnTo>
                  <a:pt x="5" y="0"/>
                </a:lnTo>
                <a:lnTo>
                  <a:pt x="4" y="1"/>
                </a:lnTo>
                <a:lnTo>
                  <a:pt x="3" y="1"/>
                </a:lnTo>
                <a:lnTo>
                  <a:pt x="3" y="2"/>
                </a:lnTo>
                <a:lnTo>
                  <a:pt x="2" y="2"/>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62" name="Freeform 70"/>
          <p:cNvSpPr>
            <a:spLocks/>
          </p:cNvSpPr>
          <p:nvPr/>
        </p:nvSpPr>
        <p:spPr bwMode="auto">
          <a:xfrm>
            <a:off x="3195638" y="2763838"/>
            <a:ext cx="28575" cy="26987"/>
          </a:xfrm>
          <a:custGeom>
            <a:avLst/>
            <a:gdLst/>
            <a:ahLst/>
            <a:cxnLst>
              <a:cxn ang="0">
                <a:pos x="15" y="2"/>
              </a:cxn>
              <a:cxn ang="0">
                <a:pos x="15" y="2"/>
              </a:cxn>
              <a:cxn ang="0">
                <a:pos x="15" y="3"/>
              </a:cxn>
              <a:cxn ang="0">
                <a:pos x="16" y="3"/>
              </a:cxn>
              <a:cxn ang="0">
                <a:pos x="16" y="4"/>
              </a:cxn>
              <a:cxn ang="0">
                <a:pos x="16" y="5"/>
              </a:cxn>
              <a:cxn ang="0">
                <a:pos x="17" y="5"/>
              </a:cxn>
              <a:cxn ang="0">
                <a:pos x="17" y="6"/>
              </a:cxn>
              <a:cxn ang="0">
                <a:pos x="17" y="7"/>
              </a:cxn>
              <a:cxn ang="0">
                <a:pos x="17" y="8"/>
              </a:cxn>
              <a:cxn ang="0">
                <a:pos x="16" y="8"/>
              </a:cxn>
              <a:cxn ang="0">
                <a:pos x="16" y="9"/>
              </a:cxn>
              <a:cxn ang="0">
                <a:pos x="16" y="10"/>
              </a:cxn>
              <a:cxn ang="0">
                <a:pos x="16" y="11"/>
              </a:cxn>
              <a:cxn ang="0">
                <a:pos x="15" y="11"/>
              </a:cxn>
              <a:cxn ang="0">
                <a:pos x="15" y="12"/>
              </a:cxn>
              <a:cxn ang="0">
                <a:pos x="14" y="12"/>
              </a:cxn>
              <a:cxn ang="0">
                <a:pos x="14" y="13"/>
              </a:cxn>
              <a:cxn ang="0">
                <a:pos x="13" y="13"/>
              </a:cxn>
              <a:cxn ang="0">
                <a:pos x="13" y="14"/>
              </a:cxn>
              <a:cxn ang="0">
                <a:pos x="12" y="14"/>
              </a:cxn>
              <a:cxn ang="0">
                <a:pos x="12" y="15"/>
              </a:cxn>
              <a:cxn ang="0">
                <a:pos x="11" y="15"/>
              </a:cxn>
              <a:cxn ang="0">
                <a:pos x="10" y="15"/>
              </a:cxn>
              <a:cxn ang="0">
                <a:pos x="10" y="16"/>
              </a:cxn>
              <a:cxn ang="0">
                <a:pos x="9" y="16"/>
              </a:cxn>
              <a:cxn ang="0">
                <a:pos x="8" y="16"/>
              </a:cxn>
              <a:cxn ang="0">
                <a:pos x="7" y="16"/>
              </a:cxn>
              <a:cxn ang="0">
                <a:pos x="6" y="16"/>
              </a:cxn>
              <a:cxn ang="0">
                <a:pos x="5" y="16"/>
              </a:cxn>
              <a:cxn ang="0">
                <a:pos x="4" y="16"/>
              </a:cxn>
              <a:cxn ang="0">
                <a:pos x="4" y="15"/>
              </a:cxn>
              <a:cxn ang="0">
                <a:pos x="3" y="15"/>
              </a:cxn>
              <a:cxn ang="0">
                <a:pos x="2" y="14"/>
              </a:cxn>
              <a:cxn ang="0">
                <a:pos x="1" y="13"/>
              </a:cxn>
              <a:cxn ang="0">
                <a:pos x="1" y="12"/>
              </a:cxn>
              <a:cxn ang="0">
                <a:pos x="0" y="11"/>
              </a:cxn>
              <a:cxn ang="0">
                <a:pos x="0" y="10"/>
              </a:cxn>
              <a:cxn ang="0">
                <a:pos x="0" y="9"/>
              </a:cxn>
              <a:cxn ang="0">
                <a:pos x="0" y="8"/>
              </a:cxn>
              <a:cxn ang="0">
                <a:pos x="1" y="7"/>
              </a:cxn>
              <a:cxn ang="0">
                <a:pos x="1" y="6"/>
              </a:cxn>
              <a:cxn ang="0">
                <a:pos x="1" y="5"/>
              </a:cxn>
              <a:cxn ang="0">
                <a:pos x="2" y="5"/>
              </a:cxn>
              <a:cxn ang="0">
                <a:pos x="2" y="4"/>
              </a:cxn>
              <a:cxn ang="0">
                <a:pos x="3" y="3"/>
              </a:cxn>
              <a:cxn ang="0">
                <a:pos x="4" y="3"/>
              </a:cxn>
              <a:cxn ang="0">
                <a:pos x="4" y="2"/>
              </a:cxn>
              <a:cxn ang="0">
                <a:pos x="5" y="2"/>
              </a:cxn>
              <a:cxn ang="0">
                <a:pos x="5" y="1"/>
              </a:cxn>
              <a:cxn ang="0">
                <a:pos x="6" y="1"/>
              </a:cxn>
              <a:cxn ang="0">
                <a:pos x="7" y="1"/>
              </a:cxn>
              <a:cxn ang="0">
                <a:pos x="7" y="0"/>
              </a:cxn>
              <a:cxn ang="0">
                <a:pos x="8" y="0"/>
              </a:cxn>
              <a:cxn ang="0">
                <a:pos x="9" y="0"/>
              </a:cxn>
              <a:cxn ang="0">
                <a:pos x="10" y="0"/>
              </a:cxn>
              <a:cxn ang="0">
                <a:pos x="11" y="0"/>
              </a:cxn>
              <a:cxn ang="0">
                <a:pos x="12" y="0"/>
              </a:cxn>
              <a:cxn ang="0">
                <a:pos x="13" y="0"/>
              </a:cxn>
              <a:cxn ang="0">
                <a:pos x="13" y="1"/>
              </a:cxn>
              <a:cxn ang="0">
                <a:pos x="14" y="1"/>
              </a:cxn>
              <a:cxn ang="0">
                <a:pos x="14" y="2"/>
              </a:cxn>
              <a:cxn ang="0">
                <a:pos x="15" y="2"/>
              </a:cxn>
            </a:cxnLst>
            <a:rect l="0" t="0" r="r" b="b"/>
            <a:pathLst>
              <a:path w="18" h="17">
                <a:moveTo>
                  <a:pt x="15" y="2"/>
                </a:moveTo>
                <a:lnTo>
                  <a:pt x="15" y="2"/>
                </a:lnTo>
                <a:lnTo>
                  <a:pt x="15" y="3"/>
                </a:lnTo>
                <a:lnTo>
                  <a:pt x="16" y="3"/>
                </a:lnTo>
                <a:lnTo>
                  <a:pt x="16" y="4"/>
                </a:lnTo>
                <a:lnTo>
                  <a:pt x="16" y="5"/>
                </a:lnTo>
                <a:lnTo>
                  <a:pt x="17" y="5"/>
                </a:lnTo>
                <a:lnTo>
                  <a:pt x="17" y="6"/>
                </a:lnTo>
                <a:lnTo>
                  <a:pt x="17" y="7"/>
                </a:lnTo>
                <a:lnTo>
                  <a:pt x="17" y="8"/>
                </a:lnTo>
                <a:lnTo>
                  <a:pt x="16" y="8"/>
                </a:lnTo>
                <a:lnTo>
                  <a:pt x="16" y="9"/>
                </a:lnTo>
                <a:lnTo>
                  <a:pt x="16" y="10"/>
                </a:lnTo>
                <a:lnTo>
                  <a:pt x="16" y="11"/>
                </a:lnTo>
                <a:lnTo>
                  <a:pt x="15" y="11"/>
                </a:lnTo>
                <a:lnTo>
                  <a:pt x="15" y="12"/>
                </a:lnTo>
                <a:lnTo>
                  <a:pt x="14" y="12"/>
                </a:lnTo>
                <a:lnTo>
                  <a:pt x="14" y="13"/>
                </a:lnTo>
                <a:lnTo>
                  <a:pt x="13" y="13"/>
                </a:lnTo>
                <a:lnTo>
                  <a:pt x="13" y="14"/>
                </a:lnTo>
                <a:lnTo>
                  <a:pt x="12" y="14"/>
                </a:lnTo>
                <a:lnTo>
                  <a:pt x="12" y="15"/>
                </a:lnTo>
                <a:lnTo>
                  <a:pt x="11" y="15"/>
                </a:lnTo>
                <a:lnTo>
                  <a:pt x="10" y="15"/>
                </a:lnTo>
                <a:lnTo>
                  <a:pt x="10" y="16"/>
                </a:lnTo>
                <a:lnTo>
                  <a:pt x="9" y="16"/>
                </a:lnTo>
                <a:lnTo>
                  <a:pt x="8" y="16"/>
                </a:lnTo>
                <a:lnTo>
                  <a:pt x="7" y="16"/>
                </a:lnTo>
                <a:lnTo>
                  <a:pt x="6" y="16"/>
                </a:lnTo>
                <a:lnTo>
                  <a:pt x="5" y="16"/>
                </a:lnTo>
                <a:lnTo>
                  <a:pt x="4" y="16"/>
                </a:lnTo>
                <a:lnTo>
                  <a:pt x="4" y="15"/>
                </a:lnTo>
                <a:lnTo>
                  <a:pt x="3" y="15"/>
                </a:lnTo>
                <a:lnTo>
                  <a:pt x="2" y="14"/>
                </a:lnTo>
                <a:lnTo>
                  <a:pt x="1" y="13"/>
                </a:lnTo>
                <a:lnTo>
                  <a:pt x="1" y="12"/>
                </a:lnTo>
                <a:lnTo>
                  <a:pt x="0" y="11"/>
                </a:lnTo>
                <a:lnTo>
                  <a:pt x="0" y="10"/>
                </a:lnTo>
                <a:lnTo>
                  <a:pt x="0" y="9"/>
                </a:lnTo>
                <a:lnTo>
                  <a:pt x="0" y="8"/>
                </a:lnTo>
                <a:lnTo>
                  <a:pt x="1" y="7"/>
                </a:lnTo>
                <a:lnTo>
                  <a:pt x="1" y="6"/>
                </a:lnTo>
                <a:lnTo>
                  <a:pt x="1" y="5"/>
                </a:lnTo>
                <a:lnTo>
                  <a:pt x="2" y="5"/>
                </a:lnTo>
                <a:lnTo>
                  <a:pt x="2" y="4"/>
                </a:lnTo>
                <a:lnTo>
                  <a:pt x="3" y="3"/>
                </a:lnTo>
                <a:lnTo>
                  <a:pt x="4" y="3"/>
                </a:lnTo>
                <a:lnTo>
                  <a:pt x="4" y="2"/>
                </a:lnTo>
                <a:lnTo>
                  <a:pt x="5" y="2"/>
                </a:lnTo>
                <a:lnTo>
                  <a:pt x="5" y="1"/>
                </a:lnTo>
                <a:lnTo>
                  <a:pt x="6" y="1"/>
                </a:lnTo>
                <a:lnTo>
                  <a:pt x="7" y="1"/>
                </a:lnTo>
                <a:lnTo>
                  <a:pt x="7" y="0"/>
                </a:lnTo>
                <a:lnTo>
                  <a:pt x="8" y="0"/>
                </a:lnTo>
                <a:lnTo>
                  <a:pt x="9" y="0"/>
                </a:lnTo>
                <a:lnTo>
                  <a:pt x="10" y="0"/>
                </a:lnTo>
                <a:lnTo>
                  <a:pt x="11" y="0"/>
                </a:lnTo>
                <a:lnTo>
                  <a:pt x="12" y="0"/>
                </a:lnTo>
                <a:lnTo>
                  <a:pt x="13" y="0"/>
                </a:lnTo>
                <a:lnTo>
                  <a:pt x="13" y="1"/>
                </a:lnTo>
                <a:lnTo>
                  <a:pt x="14" y="1"/>
                </a:lnTo>
                <a:lnTo>
                  <a:pt x="14" y="2"/>
                </a:lnTo>
                <a:lnTo>
                  <a:pt x="15" y="2"/>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63" name="Freeform 71"/>
          <p:cNvSpPr>
            <a:spLocks/>
          </p:cNvSpPr>
          <p:nvPr/>
        </p:nvSpPr>
        <p:spPr bwMode="auto">
          <a:xfrm>
            <a:off x="3195638" y="2763838"/>
            <a:ext cx="28575" cy="26987"/>
          </a:xfrm>
          <a:custGeom>
            <a:avLst/>
            <a:gdLst/>
            <a:ahLst/>
            <a:cxnLst>
              <a:cxn ang="0">
                <a:pos x="15" y="2"/>
              </a:cxn>
              <a:cxn ang="0">
                <a:pos x="15" y="2"/>
              </a:cxn>
              <a:cxn ang="0">
                <a:pos x="15" y="3"/>
              </a:cxn>
              <a:cxn ang="0">
                <a:pos x="16" y="3"/>
              </a:cxn>
              <a:cxn ang="0">
                <a:pos x="16" y="4"/>
              </a:cxn>
              <a:cxn ang="0">
                <a:pos x="16" y="5"/>
              </a:cxn>
              <a:cxn ang="0">
                <a:pos x="17" y="5"/>
              </a:cxn>
              <a:cxn ang="0">
                <a:pos x="17" y="6"/>
              </a:cxn>
              <a:cxn ang="0">
                <a:pos x="17" y="7"/>
              </a:cxn>
              <a:cxn ang="0">
                <a:pos x="17" y="8"/>
              </a:cxn>
              <a:cxn ang="0">
                <a:pos x="16" y="8"/>
              </a:cxn>
              <a:cxn ang="0">
                <a:pos x="16" y="9"/>
              </a:cxn>
              <a:cxn ang="0">
                <a:pos x="16" y="10"/>
              </a:cxn>
              <a:cxn ang="0">
                <a:pos x="16" y="11"/>
              </a:cxn>
              <a:cxn ang="0">
                <a:pos x="15" y="11"/>
              </a:cxn>
              <a:cxn ang="0">
                <a:pos x="15" y="12"/>
              </a:cxn>
              <a:cxn ang="0">
                <a:pos x="14" y="12"/>
              </a:cxn>
              <a:cxn ang="0">
                <a:pos x="14" y="13"/>
              </a:cxn>
              <a:cxn ang="0">
                <a:pos x="13" y="13"/>
              </a:cxn>
              <a:cxn ang="0">
                <a:pos x="13" y="14"/>
              </a:cxn>
              <a:cxn ang="0">
                <a:pos x="12" y="14"/>
              </a:cxn>
              <a:cxn ang="0">
                <a:pos x="12" y="15"/>
              </a:cxn>
              <a:cxn ang="0">
                <a:pos x="11" y="15"/>
              </a:cxn>
              <a:cxn ang="0">
                <a:pos x="10" y="15"/>
              </a:cxn>
              <a:cxn ang="0">
                <a:pos x="10" y="16"/>
              </a:cxn>
              <a:cxn ang="0">
                <a:pos x="9" y="16"/>
              </a:cxn>
              <a:cxn ang="0">
                <a:pos x="8" y="16"/>
              </a:cxn>
              <a:cxn ang="0">
                <a:pos x="7" y="16"/>
              </a:cxn>
              <a:cxn ang="0">
                <a:pos x="6" y="16"/>
              </a:cxn>
              <a:cxn ang="0">
                <a:pos x="5" y="16"/>
              </a:cxn>
              <a:cxn ang="0">
                <a:pos x="4" y="16"/>
              </a:cxn>
              <a:cxn ang="0">
                <a:pos x="4" y="15"/>
              </a:cxn>
              <a:cxn ang="0">
                <a:pos x="3" y="15"/>
              </a:cxn>
              <a:cxn ang="0">
                <a:pos x="2" y="14"/>
              </a:cxn>
              <a:cxn ang="0">
                <a:pos x="1" y="13"/>
              </a:cxn>
              <a:cxn ang="0">
                <a:pos x="1" y="12"/>
              </a:cxn>
              <a:cxn ang="0">
                <a:pos x="0" y="11"/>
              </a:cxn>
              <a:cxn ang="0">
                <a:pos x="0" y="10"/>
              </a:cxn>
              <a:cxn ang="0">
                <a:pos x="0" y="9"/>
              </a:cxn>
              <a:cxn ang="0">
                <a:pos x="0" y="8"/>
              </a:cxn>
              <a:cxn ang="0">
                <a:pos x="1" y="7"/>
              </a:cxn>
              <a:cxn ang="0">
                <a:pos x="1" y="6"/>
              </a:cxn>
              <a:cxn ang="0">
                <a:pos x="1" y="5"/>
              </a:cxn>
              <a:cxn ang="0">
                <a:pos x="2" y="5"/>
              </a:cxn>
              <a:cxn ang="0">
                <a:pos x="2" y="4"/>
              </a:cxn>
              <a:cxn ang="0">
                <a:pos x="3" y="3"/>
              </a:cxn>
              <a:cxn ang="0">
                <a:pos x="4" y="3"/>
              </a:cxn>
              <a:cxn ang="0">
                <a:pos x="4" y="2"/>
              </a:cxn>
              <a:cxn ang="0">
                <a:pos x="5" y="2"/>
              </a:cxn>
              <a:cxn ang="0">
                <a:pos x="5" y="1"/>
              </a:cxn>
              <a:cxn ang="0">
                <a:pos x="6" y="1"/>
              </a:cxn>
              <a:cxn ang="0">
                <a:pos x="7" y="1"/>
              </a:cxn>
              <a:cxn ang="0">
                <a:pos x="7" y="0"/>
              </a:cxn>
              <a:cxn ang="0">
                <a:pos x="8" y="0"/>
              </a:cxn>
              <a:cxn ang="0">
                <a:pos x="9" y="0"/>
              </a:cxn>
              <a:cxn ang="0">
                <a:pos x="10" y="0"/>
              </a:cxn>
              <a:cxn ang="0">
                <a:pos x="11" y="0"/>
              </a:cxn>
              <a:cxn ang="0">
                <a:pos x="12" y="0"/>
              </a:cxn>
              <a:cxn ang="0">
                <a:pos x="13" y="0"/>
              </a:cxn>
              <a:cxn ang="0">
                <a:pos x="13" y="1"/>
              </a:cxn>
              <a:cxn ang="0">
                <a:pos x="14" y="1"/>
              </a:cxn>
              <a:cxn ang="0">
                <a:pos x="14" y="2"/>
              </a:cxn>
              <a:cxn ang="0">
                <a:pos x="15" y="2"/>
              </a:cxn>
            </a:cxnLst>
            <a:rect l="0" t="0" r="r" b="b"/>
            <a:pathLst>
              <a:path w="18" h="17">
                <a:moveTo>
                  <a:pt x="15" y="2"/>
                </a:moveTo>
                <a:lnTo>
                  <a:pt x="15" y="2"/>
                </a:lnTo>
                <a:lnTo>
                  <a:pt x="15" y="3"/>
                </a:lnTo>
                <a:lnTo>
                  <a:pt x="16" y="3"/>
                </a:lnTo>
                <a:lnTo>
                  <a:pt x="16" y="4"/>
                </a:lnTo>
                <a:lnTo>
                  <a:pt x="16" y="5"/>
                </a:lnTo>
                <a:lnTo>
                  <a:pt x="17" y="5"/>
                </a:lnTo>
                <a:lnTo>
                  <a:pt x="17" y="6"/>
                </a:lnTo>
                <a:lnTo>
                  <a:pt x="17" y="7"/>
                </a:lnTo>
                <a:lnTo>
                  <a:pt x="17" y="8"/>
                </a:lnTo>
                <a:lnTo>
                  <a:pt x="16" y="8"/>
                </a:lnTo>
                <a:lnTo>
                  <a:pt x="16" y="9"/>
                </a:lnTo>
                <a:lnTo>
                  <a:pt x="16" y="10"/>
                </a:lnTo>
                <a:lnTo>
                  <a:pt x="16" y="11"/>
                </a:lnTo>
                <a:lnTo>
                  <a:pt x="15" y="11"/>
                </a:lnTo>
                <a:lnTo>
                  <a:pt x="15" y="12"/>
                </a:lnTo>
                <a:lnTo>
                  <a:pt x="14" y="12"/>
                </a:lnTo>
                <a:lnTo>
                  <a:pt x="14" y="13"/>
                </a:lnTo>
                <a:lnTo>
                  <a:pt x="13" y="13"/>
                </a:lnTo>
                <a:lnTo>
                  <a:pt x="13" y="14"/>
                </a:lnTo>
                <a:lnTo>
                  <a:pt x="12" y="14"/>
                </a:lnTo>
                <a:lnTo>
                  <a:pt x="12" y="15"/>
                </a:lnTo>
                <a:lnTo>
                  <a:pt x="11" y="15"/>
                </a:lnTo>
                <a:lnTo>
                  <a:pt x="10" y="15"/>
                </a:lnTo>
                <a:lnTo>
                  <a:pt x="10" y="16"/>
                </a:lnTo>
                <a:lnTo>
                  <a:pt x="9" y="16"/>
                </a:lnTo>
                <a:lnTo>
                  <a:pt x="8" y="16"/>
                </a:lnTo>
                <a:lnTo>
                  <a:pt x="7" y="16"/>
                </a:lnTo>
                <a:lnTo>
                  <a:pt x="6" y="16"/>
                </a:lnTo>
                <a:lnTo>
                  <a:pt x="5" y="16"/>
                </a:lnTo>
                <a:lnTo>
                  <a:pt x="4" y="16"/>
                </a:lnTo>
                <a:lnTo>
                  <a:pt x="4" y="15"/>
                </a:lnTo>
                <a:lnTo>
                  <a:pt x="3" y="15"/>
                </a:lnTo>
                <a:lnTo>
                  <a:pt x="2" y="14"/>
                </a:lnTo>
                <a:lnTo>
                  <a:pt x="1" y="13"/>
                </a:lnTo>
                <a:lnTo>
                  <a:pt x="1" y="12"/>
                </a:lnTo>
                <a:lnTo>
                  <a:pt x="0" y="11"/>
                </a:lnTo>
                <a:lnTo>
                  <a:pt x="0" y="10"/>
                </a:lnTo>
                <a:lnTo>
                  <a:pt x="0" y="9"/>
                </a:lnTo>
                <a:lnTo>
                  <a:pt x="0" y="8"/>
                </a:lnTo>
                <a:lnTo>
                  <a:pt x="1" y="7"/>
                </a:lnTo>
                <a:lnTo>
                  <a:pt x="1" y="6"/>
                </a:lnTo>
                <a:lnTo>
                  <a:pt x="1" y="5"/>
                </a:lnTo>
                <a:lnTo>
                  <a:pt x="2" y="5"/>
                </a:lnTo>
                <a:lnTo>
                  <a:pt x="2" y="4"/>
                </a:lnTo>
                <a:lnTo>
                  <a:pt x="3" y="3"/>
                </a:lnTo>
                <a:lnTo>
                  <a:pt x="4" y="3"/>
                </a:lnTo>
                <a:lnTo>
                  <a:pt x="4" y="2"/>
                </a:lnTo>
                <a:lnTo>
                  <a:pt x="5" y="2"/>
                </a:lnTo>
                <a:lnTo>
                  <a:pt x="5" y="1"/>
                </a:lnTo>
                <a:lnTo>
                  <a:pt x="6" y="1"/>
                </a:lnTo>
                <a:lnTo>
                  <a:pt x="7" y="1"/>
                </a:lnTo>
                <a:lnTo>
                  <a:pt x="7" y="0"/>
                </a:lnTo>
                <a:lnTo>
                  <a:pt x="8" y="0"/>
                </a:lnTo>
                <a:lnTo>
                  <a:pt x="9" y="0"/>
                </a:lnTo>
                <a:lnTo>
                  <a:pt x="10" y="0"/>
                </a:lnTo>
                <a:lnTo>
                  <a:pt x="11" y="0"/>
                </a:lnTo>
                <a:lnTo>
                  <a:pt x="12" y="0"/>
                </a:lnTo>
                <a:lnTo>
                  <a:pt x="13" y="0"/>
                </a:lnTo>
                <a:lnTo>
                  <a:pt x="13" y="1"/>
                </a:lnTo>
                <a:lnTo>
                  <a:pt x="14" y="1"/>
                </a:lnTo>
                <a:lnTo>
                  <a:pt x="14" y="2"/>
                </a:lnTo>
                <a:lnTo>
                  <a:pt x="15" y="2"/>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64" name="Freeform 72"/>
          <p:cNvSpPr>
            <a:spLocks/>
          </p:cNvSpPr>
          <p:nvPr/>
        </p:nvSpPr>
        <p:spPr bwMode="auto">
          <a:xfrm>
            <a:off x="3146425" y="2811463"/>
            <a:ext cx="28575" cy="30162"/>
          </a:xfrm>
          <a:custGeom>
            <a:avLst/>
            <a:gdLst/>
            <a:ahLst/>
            <a:cxnLst>
              <a:cxn ang="0">
                <a:pos x="15" y="2"/>
              </a:cxn>
              <a:cxn ang="0">
                <a:pos x="16" y="3"/>
              </a:cxn>
              <a:cxn ang="0">
                <a:pos x="17" y="5"/>
              </a:cxn>
              <a:cxn ang="0">
                <a:pos x="17" y="7"/>
              </a:cxn>
              <a:cxn ang="0">
                <a:pos x="17" y="9"/>
              </a:cxn>
              <a:cxn ang="0">
                <a:pos x="16" y="11"/>
              </a:cxn>
              <a:cxn ang="0">
                <a:pos x="16" y="13"/>
              </a:cxn>
              <a:cxn ang="0">
                <a:pos x="15" y="14"/>
              </a:cxn>
              <a:cxn ang="0">
                <a:pos x="14" y="15"/>
              </a:cxn>
              <a:cxn ang="0">
                <a:pos x="13" y="16"/>
              </a:cxn>
              <a:cxn ang="0">
                <a:pos x="11" y="17"/>
              </a:cxn>
              <a:cxn ang="0">
                <a:pos x="9" y="17"/>
              </a:cxn>
              <a:cxn ang="0">
                <a:pos x="8" y="18"/>
              </a:cxn>
              <a:cxn ang="0">
                <a:pos x="7" y="17"/>
              </a:cxn>
              <a:cxn ang="0">
                <a:pos x="4" y="17"/>
              </a:cxn>
              <a:cxn ang="0">
                <a:pos x="3" y="16"/>
              </a:cxn>
              <a:cxn ang="0">
                <a:pos x="2" y="15"/>
              </a:cxn>
              <a:cxn ang="0">
                <a:pos x="1" y="14"/>
              </a:cxn>
              <a:cxn ang="0">
                <a:pos x="0" y="12"/>
              </a:cxn>
              <a:cxn ang="0">
                <a:pos x="0" y="9"/>
              </a:cxn>
              <a:cxn ang="0">
                <a:pos x="0" y="7"/>
              </a:cxn>
              <a:cxn ang="0">
                <a:pos x="1" y="6"/>
              </a:cxn>
              <a:cxn ang="0">
                <a:pos x="2" y="5"/>
              </a:cxn>
              <a:cxn ang="0">
                <a:pos x="3" y="3"/>
              </a:cxn>
              <a:cxn ang="0">
                <a:pos x="4" y="2"/>
              </a:cxn>
              <a:cxn ang="0">
                <a:pos x="5" y="1"/>
              </a:cxn>
              <a:cxn ang="0">
                <a:pos x="8" y="1"/>
              </a:cxn>
              <a:cxn ang="0">
                <a:pos x="9" y="0"/>
              </a:cxn>
              <a:cxn ang="0">
                <a:pos x="11" y="0"/>
              </a:cxn>
              <a:cxn ang="0">
                <a:pos x="13" y="0"/>
              </a:cxn>
              <a:cxn ang="0">
                <a:pos x="14" y="1"/>
              </a:cxn>
              <a:cxn ang="0">
                <a:pos x="15" y="2"/>
              </a:cxn>
            </a:cxnLst>
            <a:rect l="0" t="0" r="r" b="b"/>
            <a:pathLst>
              <a:path w="18" h="19">
                <a:moveTo>
                  <a:pt x="15" y="2"/>
                </a:moveTo>
                <a:lnTo>
                  <a:pt x="15" y="2"/>
                </a:lnTo>
                <a:lnTo>
                  <a:pt x="16" y="2"/>
                </a:lnTo>
                <a:lnTo>
                  <a:pt x="16" y="3"/>
                </a:lnTo>
                <a:lnTo>
                  <a:pt x="17" y="4"/>
                </a:lnTo>
                <a:lnTo>
                  <a:pt x="17" y="5"/>
                </a:lnTo>
                <a:lnTo>
                  <a:pt x="17" y="6"/>
                </a:lnTo>
                <a:lnTo>
                  <a:pt x="17" y="7"/>
                </a:lnTo>
                <a:lnTo>
                  <a:pt x="17" y="8"/>
                </a:lnTo>
                <a:lnTo>
                  <a:pt x="17" y="9"/>
                </a:lnTo>
                <a:lnTo>
                  <a:pt x="17" y="11"/>
                </a:lnTo>
                <a:lnTo>
                  <a:pt x="16" y="11"/>
                </a:lnTo>
                <a:lnTo>
                  <a:pt x="16" y="12"/>
                </a:lnTo>
                <a:lnTo>
                  <a:pt x="16" y="13"/>
                </a:lnTo>
                <a:lnTo>
                  <a:pt x="15" y="13"/>
                </a:lnTo>
                <a:lnTo>
                  <a:pt x="15" y="14"/>
                </a:lnTo>
                <a:lnTo>
                  <a:pt x="14" y="14"/>
                </a:lnTo>
                <a:lnTo>
                  <a:pt x="14" y="15"/>
                </a:lnTo>
                <a:lnTo>
                  <a:pt x="13" y="15"/>
                </a:lnTo>
                <a:lnTo>
                  <a:pt x="13" y="16"/>
                </a:lnTo>
                <a:lnTo>
                  <a:pt x="12" y="16"/>
                </a:lnTo>
                <a:lnTo>
                  <a:pt x="11" y="17"/>
                </a:lnTo>
                <a:lnTo>
                  <a:pt x="10" y="17"/>
                </a:lnTo>
                <a:lnTo>
                  <a:pt x="9" y="17"/>
                </a:lnTo>
                <a:lnTo>
                  <a:pt x="8" y="17"/>
                </a:lnTo>
                <a:lnTo>
                  <a:pt x="8" y="18"/>
                </a:lnTo>
                <a:lnTo>
                  <a:pt x="7" y="18"/>
                </a:lnTo>
                <a:lnTo>
                  <a:pt x="7" y="17"/>
                </a:lnTo>
                <a:lnTo>
                  <a:pt x="5" y="17"/>
                </a:lnTo>
                <a:lnTo>
                  <a:pt x="4" y="17"/>
                </a:lnTo>
                <a:lnTo>
                  <a:pt x="3" y="17"/>
                </a:lnTo>
                <a:lnTo>
                  <a:pt x="3" y="16"/>
                </a:lnTo>
                <a:lnTo>
                  <a:pt x="2" y="16"/>
                </a:lnTo>
                <a:lnTo>
                  <a:pt x="2" y="15"/>
                </a:lnTo>
                <a:lnTo>
                  <a:pt x="1" y="15"/>
                </a:lnTo>
                <a:lnTo>
                  <a:pt x="1" y="14"/>
                </a:lnTo>
                <a:lnTo>
                  <a:pt x="0" y="13"/>
                </a:lnTo>
                <a:lnTo>
                  <a:pt x="0" y="12"/>
                </a:lnTo>
                <a:lnTo>
                  <a:pt x="0" y="11"/>
                </a:lnTo>
                <a:lnTo>
                  <a:pt x="0" y="9"/>
                </a:lnTo>
                <a:lnTo>
                  <a:pt x="0" y="8"/>
                </a:lnTo>
                <a:lnTo>
                  <a:pt x="0" y="7"/>
                </a:lnTo>
                <a:lnTo>
                  <a:pt x="1" y="7"/>
                </a:lnTo>
                <a:lnTo>
                  <a:pt x="1" y="6"/>
                </a:lnTo>
                <a:lnTo>
                  <a:pt x="1" y="5"/>
                </a:lnTo>
                <a:lnTo>
                  <a:pt x="2" y="5"/>
                </a:lnTo>
                <a:lnTo>
                  <a:pt x="2" y="4"/>
                </a:lnTo>
                <a:lnTo>
                  <a:pt x="3" y="3"/>
                </a:lnTo>
                <a:lnTo>
                  <a:pt x="4" y="3"/>
                </a:lnTo>
                <a:lnTo>
                  <a:pt x="4" y="2"/>
                </a:lnTo>
                <a:lnTo>
                  <a:pt x="5" y="2"/>
                </a:lnTo>
                <a:lnTo>
                  <a:pt x="5" y="1"/>
                </a:lnTo>
                <a:lnTo>
                  <a:pt x="7" y="1"/>
                </a:lnTo>
                <a:lnTo>
                  <a:pt x="8" y="1"/>
                </a:lnTo>
                <a:lnTo>
                  <a:pt x="8" y="0"/>
                </a:lnTo>
                <a:lnTo>
                  <a:pt x="9" y="0"/>
                </a:lnTo>
                <a:lnTo>
                  <a:pt x="10" y="0"/>
                </a:lnTo>
                <a:lnTo>
                  <a:pt x="11" y="0"/>
                </a:lnTo>
                <a:lnTo>
                  <a:pt x="12" y="0"/>
                </a:lnTo>
                <a:lnTo>
                  <a:pt x="13" y="0"/>
                </a:lnTo>
                <a:lnTo>
                  <a:pt x="13" y="1"/>
                </a:lnTo>
                <a:lnTo>
                  <a:pt x="14" y="1"/>
                </a:lnTo>
                <a:lnTo>
                  <a:pt x="15" y="1"/>
                </a:lnTo>
                <a:lnTo>
                  <a:pt x="15" y="2"/>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65" name="Freeform 73"/>
          <p:cNvSpPr>
            <a:spLocks/>
          </p:cNvSpPr>
          <p:nvPr/>
        </p:nvSpPr>
        <p:spPr bwMode="auto">
          <a:xfrm>
            <a:off x="3146425" y="2811463"/>
            <a:ext cx="28575" cy="30162"/>
          </a:xfrm>
          <a:custGeom>
            <a:avLst/>
            <a:gdLst/>
            <a:ahLst/>
            <a:cxnLst>
              <a:cxn ang="0">
                <a:pos x="15" y="2"/>
              </a:cxn>
              <a:cxn ang="0">
                <a:pos x="16" y="3"/>
              </a:cxn>
              <a:cxn ang="0">
                <a:pos x="17" y="5"/>
              </a:cxn>
              <a:cxn ang="0">
                <a:pos x="17" y="7"/>
              </a:cxn>
              <a:cxn ang="0">
                <a:pos x="17" y="9"/>
              </a:cxn>
              <a:cxn ang="0">
                <a:pos x="16" y="11"/>
              </a:cxn>
              <a:cxn ang="0">
                <a:pos x="16" y="13"/>
              </a:cxn>
              <a:cxn ang="0">
                <a:pos x="15" y="14"/>
              </a:cxn>
              <a:cxn ang="0">
                <a:pos x="14" y="15"/>
              </a:cxn>
              <a:cxn ang="0">
                <a:pos x="13" y="16"/>
              </a:cxn>
              <a:cxn ang="0">
                <a:pos x="11" y="17"/>
              </a:cxn>
              <a:cxn ang="0">
                <a:pos x="9" y="17"/>
              </a:cxn>
              <a:cxn ang="0">
                <a:pos x="8" y="18"/>
              </a:cxn>
              <a:cxn ang="0">
                <a:pos x="7" y="17"/>
              </a:cxn>
              <a:cxn ang="0">
                <a:pos x="4" y="17"/>
              </a:cxn>
              <a:cxn ang="0">
                <a:pos x="3" y="16"/>
              </a:cxn>
              <a:cxn ang="0">
                <a:pos x="2" y="15"/>
              </a:cxn>
              <a:cxn ang="0">
                <a:pos x="1" y="14"/>
              </a:cxn>
              <a:cxn ang="0">
                <a:pos x="0" y="12"/>
              </a:cxn>
              <a:cxn ang="0">
                <a:pos x="0" y="9"/>
              </a:cxn>
              <a:cxn ang="0">
                <a:pos x="0" y="7"/>
              </a:cxn>
              <a:cxn ang="0">
                <a:pos x="1" y="6"/>
              </a:cxn>
              <a:cxn ang="0">
                <a:pos x="2" y="5"/>
              </a:cxn>
              <a:cxn ang="0">
                <a:pos x="3" y="3"/>
              </a:cxn>
              <a:cxn ang="0">
                <a:pos x="4" y="2"/>
              </a:cxn>
              <a:cxn ang="0">
                <a:pos x="5" y="1"/>
              </a:cxn>
              <a:cxn ang="0">
                <a:pos x="8" y="1"/>
              </a:cxn>
              <a:cxn ang="0">
                <a:pos x="9" y="0"/>
              </a:cxn>
              <a:cxn ang="0">
                <a:pos x="11" y="0"/>
              </a:cxn>
              <a:cxn ang="0">
                <a:pos x="13" y="0"/>
              </a:cxn>
              <a:cxn ang="0">
                <a:pos x="14" y="1"/>
              </a:cxn>
              <a:cxn ang="0">
                <a:pos x="15" y="2"/>
              </a:cxn>
            </a:cxnLst>
            <a:rect l="0" t="0" r="r" b="b"/>
            <a:pathLst>
              <a:path w="18" h="19">
                <a:moveTo>
                  <a:pt x="15" y="2"/>
                </a:moveTo>
                <a:lnTo>
                  <a:pt x="15" y="2"/>
                </a:lnTo>
                <a:lnTo>
                  <a:pt x="16" y="2"/>
                </a:lnTo>
                <a:lnTo>
                  <a:pt x="16" y="3"/>
                </a:lnTo>
                <a:lnTo>
                  <a:pt x="17" y="4"/>
                </a:lnTo>
                <a:lnTo>
                  <a:pt x="17" y="5"/>
                </a:lnTo>
                <a:lnTo>
                  <a:pt x="17" y="6"/>
                </a:lnTo>
                <a:lnTo>
                  <a:pt x="17" y="7"/>
                </a:lnTo>
                <a:lnTo>
                  <a:pt x="17" y="8"/>
                </a:lnTo>
                <a:lnTo>
                  <a:pt x="17" y="9"/>
                </a:lnTo>
                <a:lnTo>
                  <a:pt x="17" y="11"/>
                </a:lnTo>
                <a:lnTo>
                  <a:pt x="16" y="11"/>
                </a:lnTo>
                <a:lnTo>
                  <a:pt x="16" y="12"/>
                </a:lnTo>
                <a:lnTo>
                  <a:pt x="16" y="13"/>
                </a:lnTo>
                <a:lnTo>
                  <a:pt x="15" y="13"/>
                </a:lnTo>
                <a:lnTo>
                  <a:pt x="15" y="14"/>
                </a:lnTo>
                <a:lnTo>
                  <a:pt x="14" y="14"/>
                </a:lnTo>
                <a:lnTo>
                  <a:pt x="14" y="15"/>
                </a:lnTo>
                <a:lnTo>
                  <a:pt x="13" y="15"/>
                </a:lnTo>
                <a:lnTo>
                  <a:pt x="13" y="16"/>
                </a:lnTo>
                <a:lnTo>
                  <a:pt x="12" y="16"/>
                </a:lnTo>
                <a:lnTo>
                  <a:pt x="11" y="17"/>
                </a:lnTo>
                <a:lnTo>
                  <a:pt x="10" y="17"/>
                </a:lnTo>
                <a:lnTo>
                  <a:pt x="9" y="17"/>
                </a:lnTo>
                <a:lnTo>
                  <a:pt x="8" y="17"/>
                </a:lnTo>
                <a:lnTo>
                  <a:pt x="8" y="18"/>
                </a:lnTo>
                <a:lnTo>
                  <a:pt x="7" y="18"/>
                </a:lnTo>
                <a:lnTo>
                  <a:pt x="7" y="17"/>
                </a:lnTo>
                <a:lnTo>
                  <a:pt x="5" y="17"/>
                </a:lnTo>
                <a:lnTo>
                  <a:pt x="4" y="17"/>
                </a:lnTo>
                <a:lnTo>
                  <a:pt x="3" y="17"/>
                </a:lnTo>
                <a:lnTo>
                  <a:pt x="3" y="16"/>
                </a:lnTo>
                <a:lnTo>
                  <a:pt x="2" y="16"/>
                </a:lnTo>
                <a:lnTo>
                  <a:pt x="2" y="15"/>
                </a:lnTo>
                <a:lnTo>
                  <a:pt x="1" y="15"/>
                </a:lnTo>
                <a:lnTo>
                  <a:pt x="1" y="14"/>
                </a:lnTo>
                <a:lnTo>
                  <a:pt x="0" y="13"/>
                </a:lnTo>
                <a:lnTo>
                  <a:pt x="0" y="12"/>
                </a:lnTo>
                <a:lnTo>
                  <a:pt x="0" y="11"/>
                </a:lnTo>
                <a:lnTo>
                  <a:pt x="0" y="9"/>
                </a:lnTo>
                <a:lnTo>
                  <a:pt x="0" y="8"/>
                </a:lnTo>
                <a:lnTo>
                  <a:pt x="0" y="7"/>
                </a:lnTo>
                <a:lnTo>
                  <a:pt x="1" y="7"/>
                </a:lnTo>
                <a:lnTo>
                  <a:pt x="1" y="6"/>
                </a:lnTo>
                <a:lnTo>
                  <a:pt x="1" y="5"/>
                </a:lnTo>
                <a:lnTo>
                  <a:pt x="2" y="5"/>
                </a:lnTo>
                <a:lnTo>
                  <a:pt x="2" y="4"/>
                </a:lnTo>
                <a:lnTo>
                  <a:pt x="3" y="3"/>
                </a:lnTo>
                <a:lnTo>
                  <a:pt x="4" y="3"/>
                </a:lnTo>
                <a:lnTo>
                  <a:pt x="4" y="2"/>
                </a:lnTo>
                <a:lnTo>
                  <a:pt x="5" y="2"/>
                </a:lnTo>
                <a:lnTo>
                  <a:pt x="5" y="1"/>
                </a:lnTo>
                <a:lnTo>
                  <a:pt x="7" y="1"/>
                </a:lnTo>
                <a:lnTo>
                  <a:pt x="8" y="1"/>
                </a:lnTo>
                <a:lnTo>
                  <a:pt x="8" y="0"/>
                </a:lnTo>
                <a:lnTo>
                  <a:pt x="9" y="0"/>
                </a:lnTo>
                <a:lnTo>
                  <a:pt x="10" y="0"/>
                </a:lnTo>
                <a:lnTo>
                  <a:pt x="11" y="0"/>
                </a:lnTo>
                <a:lnTo>
                  <a:pt x="12" y="0"/>
                </a:lnTo>
                <a:lnTo>
                  <a:pt x="13" y="0"/>
                </a:lnTo>
                <a:lnTo>
                  <a:pt x="13" y="1"/>
                </a:lnTo>
                <a:lnTo>
                  <a:pt x="14" y="1"/>
                </a:lnTo>
                <a:lnTo>
                  <a:pt x="15" y="1"/>
                </a:lnTo>
                <a:lnTo>
                  <a:pt x="15" y="2"/>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66" name="Rectangle 74"/>
          <p:cNvSpPr>
            <a:spLocks noChangeArrowheads="1"/>
          </p:cNvSpPr>
          <p:nvPr/>
        </p:nvSpPr>
        <p:spPr bwMode="auto">
          <a:xfrm>
            <a:off x="1290638" y="3803650"/>
            <a:ext cx="387350"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H</a:t>
            </a:r>
          </a:p>
        </p:txBody>
      </p:sp>
      <p:sp>
        <p:nvSpPr>
          <p:cNvPr id="33867" name="Rectangle 75"/>
          <p:cNvSpPr>
            <a:spLocks noChangeArrowheads="1"/>
          </p:cNvSpPr>
          <p:nvPr/>
        </p:nvSpPr>
        <p:spPr bwMode="auto">
          <a:xfrm>
            <a:off x="933450" y="3603625"/>
            <a:ext cx="395288"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O</a:t>
            </a:r>
          </a:p>
        </p:txBody>
      </p:sp>
      <p:sp>
        <p:nvSpPr>
          <p:cNvPr id="33868" name="Rectangle 76"/>
          <p:cNvSpPr>
            <a:spLocks noChangeArrowheads="1"/>
          </p:cNvSpPr>
          <p:nvPr/>
        </p:nvSpPr>
        <p:spPr bwMode="auto">
          <a:xfrm>
            <a:off x="942975" y="3167063"/>
            <a:ext cx="387350"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H</a:t>
            </a:r>
          </a:p>
        </p:txBody>
      </p:sp>
      <p:sp>
        <p:nvSpPr>
          <p:cNvPr id="33869" name="Line 77"/>
          <p:cNvSpPr>
            <a:spLocks noChangeShapeType="1"/>
          </p:cNvSpPr>
          <p:nvPr/>
        </p:nvSpPr>
        <p:spPr bwMode="auto">
          <a:xfrm flipH="1" flipV="1">
            <a:off x="1257300" y="3863975"/>
            <a:ext cx="106363" cy="61913"/>
          </a:xfrm>
          <a:prstGeom prst="line">
            <a:avLst/>
          </a:prstGeom>
          <a:noFill/>
          <a:ln w="25400">
            <a:solidFill>
              <a:srgbClr val="000000"/>
            </a:solidFill>
            <a:round/>
            <a:headEnd type="none" w="sm" len="sm"/>
            <a:tailEnd type="none" w="sm" len="sm"/>
          </a:ln>
          <a:effectLst/>
        </p:spPr>
        <p:txBody>
          <a:bodyPr/>
          <a:lstStyle/>
          <a:p>
            <a:endParaRPr lang="id-ID"/>
          </a:p>
        </p:txBody>
      </p:sp>
      <p:sp>
        <p:nvSpPr>
          <p:cNvPr id="33870" name="Line 78"/>
          <p:cNvSpPr>
            <a:spLocks noChangeShapeType="1"/>
          </p:cNvSpPr>
          <p:nvPr/>
        </p:nvSpPr>
        <p:spPr bwMode="auto">
          <a:xfrm flipV="1">
            <a:off x="1125538" y="3484563"/>
            <a:ext cx="0" cy="185737"/>
          </a:xfrm>
          <a:prstGeom prst="line">
            <a:avLst/>
          </a:prstGeom>
          <a:noFill/>
          <a:ln w="25400">
            <a:solidFill>
              <a:srgbClr val="000000"/>
            </a:solidFill>
            <a:round/>
            <a:headEnd type="none" w="sm" len="sm"/>
            <a:tailEnd type="none" w="sm" len="sm"/>
          </a:ln>
          <a:effectLst/>
        </p:spPr>
        <p:txBody>
          <a:bodyPr/>
          <a:lstStyle/>
          <a:p>
            <a:endParaRPr lang="id-ID"/>
          </a:p>
        </p:txBody>
      </p:sp>
      <p:sp>
        <p:nvSpPr>
          <p:cNvPr id="33871" name="Freeform 79"/>
          <p:cNvSpPr>
            <a:spLocks/>
          </p:cNvSpPr>
          <p:nvPr/>
        </p:nvSpPr>
        <p:spPr bwMode="auto">
          <a:xfrm>
            <a:off x="1030288" y="3916363"/>
            <a:ext cx="26987" cy="26987"/>
          </a:xfrm>
          <a:custGeom>
            <a:avLst/>
            <a:gdLst/>
            <a:ahLst/>
            <a:cxnLst>
              <a:cxn ang="0">
                <a:pos x="14" y="12"/>
              </a:cxn>
              <a:cxn ang="0">
                <a:pos x="14" y="12"/>
              </a:cxn>
              <a:cxn ang="0">
                <a:pos x="16" y="12"/>
              </a:cxn>
              <a:cxn ang="0">
                <a:pos x="16" y="11"/>
              </a:cxn>
              <a:cxn ang="0">
                <a:pos x="16" y="10"/>
              </a:cxn>
              <a:cxn ang="0">
                <a:pos x="16" y="9"/>
              </a:cxn>
              <a:cxn ang="0">
                <a:pos x="16" y="8"/>
              </a:cxn>
              <a:cxn ang="0">
                <a:pos x="16" y="7"/>
              </a:cxn>
              <a:cxn ang="0">
                <a:pos x="16" y="6"/>
              </a:cxn>
              <a:cxn ang="0">
                <a:pos x="16" y="5"/>
              </a:cxn>
              <a:cxn ang="0">
                <a:pos x="14" y="5"/>
              </a:cxn>
              <a:cxn ang="0">
                <a:pos x="14" y="3"/>
              </a:cxn>
              <a:cxn ang="0">
                <a:pos x="13" y="3"/>
              </a:cxn>
              <a:cxn ang="0">
                <a:pos x="13" y="2"/>
              </a:cxn>
              <a:cxn ang="0">
                <a:pos x="12" y="2"/>
              </a:cxn>
              <a:cxn ang="0">
                <a:pos x="12" y="1"/>
              </a:cxn>
              <a:cxn ang="0">
                <a:pos x="11" y="1"/>
              </a:cxn>
              <a:cxn ang="0">
                <a:pos x="10" y="1"/>
              </a:cxn>
              <a:cxn ang="0">
                <a:pos x="10" y="0"/>
              </a:cxn>
              <a:cxn ang="0">
                <a:pos x="9" y="0"/>
              </a:cxn>
              <a:cxn ang="0">
                <a:pos x="8" y="0"/>
              </a:cxn>
              <a:cxn ang="0">
                <a:pos x="7" y="0"/>
              </a:cxn>
              <a:cxn ang="0">
                <a:pos x="6" y="0"/>
              </a:cxn>
              <a:cxn ang="0">
                <a:pos x="5" y="0"/>
              </a:cxn>
              <a:cxn ang="0">
                <a:pos x="5" y="1"/>
              </a:cxn>
              <a:cxn ang="0">
                <a:pos x="4" y="1"/>
              </a:cxn>
              <a:cxn ang="0">
                <a:pos x="3" y="1"/>
              </a:cxn>
              <a:cxn ang="0">
                <a:pos x="3" y="2"/>
              </a:cxn>
              <a:cxn ang="0">
                <a:pos x="2" y="2"/>
              </a:cxn>
              <a:cxn ang="0">
                <a:pos x="2" y="3"/>
              </a:cxn>
              <a:cxn ang="0">
                <a:pos x="1" y="5"/>
              </a:cxn>
              <a:cxn ang="0">
                <a:pos x="1" y="6"/>
              </a:cxn>
              <a:cxn ang="0">
                <a:pos x="1" y="7"/>
              </a:cxn>
              <a:cxn ang="0">
                <a:pos x="0" y="7"/>
              </a:cxn>
              <a:cxn ang="0">
                <a:pos x="0" y="8"/>
              </a:cxn>
              <a:cxn ang="0">
                <a:pos x="0" y="9"/>
              </a:cxn>
              <a:cxn ang="0">
                <a:pos x="0" y="10"/>
              </a:cxn>
              <a:cxn ang="0">
                <a:pos x="1" y="10"/>
              </a:cxn>
              <a:cxn ang="0">
                <a:pos x="1" y="11"/>
              </a:cxn>
              <a:cxn ang="0">
                <a:pos x="1" y="12"/>
              </a:cxn>
              <a:cxn ang="0">
                <a:pos x="2" y="13"/>
              </a:cxn>
              <a:cxn ang="0">
                <a:pos x="2" y="14"/>
              </a:cxn>
              <a:cxn ang="0">
                <a:pos x="3" y="14"/>
              </a:cxn>
              <a:cxn ang="0">
                <a:pos x="4" y="15"/>
              </a:cxn>
              <a:cxn ang="0">
                <a:pos x="5" y="15"/>
              </a:cxn>
              <a:cxn ang="0">
                <a:pos x="5" y="16"/>
              </a:cxn>
              <a:cxn ang="0">
                <a:pos x="6" y="16"/>
              </a:cxn>
              <a:cxn ang="0">
                <a:pos x="7" y="16"/>
              </a:cxn>
              <a:cxn ang="0">
                <a:pos x="8" y="16"/>
              </a:cxn>
              <a:cxn ang="0">
                <a:pos x="9" y="16"/>
              </a:cxn>
              <a:cxn ang="0">
                <a:pos x="10" y="16"/>
              </a:cxn>
              <a:cxn ang="0">
                <a:pos x="11" y="16"/>
              </a:cxn>
              <a:cxn ang="0">
                <a:pos x="11" y="15"/>
              </a:cxn>
              <a:cxn ang="0">
                <a:pos x="12" y="15"/>
              </a:cxn>
              <a:cxn ang="0">
                <a:pos x="13" y="15"/>
              </a:cxn>
              <a:cxn ang="0">
                <a:pos x="13" y="14"/>
              </a:cxn>
              <a:cxn ang="0">
                <a:pos x="14" y="13"/>
              </a:cxn>
              <a:cxn ang="0">
                <a:pos x="14" y="12"/>
              </a:cxn>
            </a:cxnLst>
            <a:rect l="0" t="0" r="r" b="b"/>
            <a:pathLst>
              <a:path w="17" h="17">
                <a:moveTo>
                  <a:pt x="14" y="12"/>
                </a:moveTo>
                <a:lnTo>
                  <a:pt x="14" y="12"/>
                </a:lnTo>
                <a:lnTo>
                  <a:pt x="16" y="12"/>
                </a:lnTo>
                <a:lnTo>
                  <a:pt x="16" y="11"/>
                </a:lnTo>
                <a:lnTo>
                  <a:pt x="16" y="10"/>
                </a:lnTo>
                <a:lnTo>
                  <a:pt x="16" y="9"/>
                </a:lnTo>
                <a:lnTo>
                  <a:pt x="16" y="8"/>
                </a:lnTo>
                <a:lnTo>
                  <a:pt x="16" y="7"/>
                </a:lnTo>
                <a:lnTo>
                  <a:pt x="16" y="6"/>
                </a:lnTo>
                <a:lnTo>
                  <a:pt x="16" y="5"/>
                </a:lnTo>
                <a:lnTo>
                  <a:pt x="14" y="5"/>
                </a:lnTo>
                <a:lnTo>
                  <a:pt x="14" y="3"/>
                </a:lnTo>
                <a:lnTo>
                  <a:pt x="13" y="3"/>
                </a:lnTo>
                <a:lnTo>
                  <a:pt x="13" y="2"/>
                </a:lnTo>
                <a:lnTo>
                  <a:pt x="12" y="2"/>
                </a:lnTo>
                <a:lnTo>
                  <a:pt x="12" y="1"/>
                </a:lnTo>
                <a:lnTo>
                  <a:pt x="11" y="1"/>
                </a:lnTo>
                <a:lnTo>
                  <a:pt x="10" y="1"/>
                </a:lnTo>
                <a:lnTo>
                  <a:pt x="10" y="0"/>
                </a:lnTo>
                <a:lnTo>
                  <a:pt x="9" y="0"/>
                </a:lnTo>
                <a:lnTo>
                  <a:pt x="8" y="0"/>
                </a:lnTo>
                <a:lnTo>
                  <a:pt x="7" y="0"/>
                </a:lnTo>
                <a:lnTo>
                  <a:pt x="6" y="0"/>
                </a:lnTo>
                <a:lnTo>
                  <a:pt x="5" y="0"/>
                </a:lnTo>
                <a:lnTo>
                  <a:pt x="5" y="1"/>
                </a:lnTo>
                <a:lnTo>
                  <a:pt x="4" y="1"/>
                </a:lnTo>
                <a:lnTo>
                  <a:pt x="3" y="1"/>
                </a:lnTo>
                <a:lnTo>
                  <a:pt x="3" y="2"/>
                </a:lnTo>
                <a:lnTo>
                  <a:pt x="2" y="2"/>
                </a:lnTo>
                <a:lnTo>
                  <a:pt x="2" y="3"/>
                </a:lnTo>
                <a:lnTo>
                  <a:pt x="1" y="5"/>
                </a:lnTo>
                <a:lnTo>
                  <a:pt x="1" y="6"/>
                </a:lnTo>
                <a:lnTo>
                  <a:pt x="1" y="7"/>
                </a:lnTo>
                <a:lnTo>
                  <a:pt x="0" y="7"/>
                </a:lnTo>
                <a:lnTo>
                  <a:pt x="0" y="8"/>
                </a:lnTo>
                <a:lnTo>
                  <a:pt x="0" y="9"/>
                </a:lnTo>
                <a:lnTo>
                  <a:pt x="0" y="10"/>
                </a:lnTo>
                <a:lnTo>
                  <a:pt x="1" y="10"/>
                </a:lnTo>
                <a:lnTo>
                  <a:pt x="1" y="11"/>
                </a:lnTo>
                <a:lnTo>
                  <a:pt x="1" y="12"/>
                </a:lnTo>
                <a:lnTo>
                  <a:pt x="2" y="13"/>
                </a:lnTo>
                <a:lnTo>
                  <a:pt x="2" y="14"/>
                </a:lnTo>
                <a:lnTo>
                  <a:pt x="3" y="14"/>
                </a:lnTo>
                <a:lnTo>
                  <a:pt x="4" y="15"/>
                </a:lnTo>
                <a:lnTo>
                  <a:pt x="5" y="15"/>
                </a:lnTo>
                <a:lnTo>
                  <a:pt x="5" y="16"/>
                </a:lnTo>
                <a:lnTo>
                  <a:pt x="6" y="16"/>
                </a:lnTo>
                <a:lnTo>
                  <a:pt x="7" y="16"/>
                </a:lnTo>
                <a:lnTo>
                  <a:pt x="8" y="16"/>
                </a:lnTo>
                <a:lnTo>
                  <a:pt x="9" y="16"/>
                </a:lnTo>
                <a:lnTo>
                  <a:pt x="10" y="16"/>
                </a:lnTo>
                <a:lnTo>
                  <a:pt x="11" y="16"/>
                </a:lnTo>
                <a:lnTo>
                  <a:pt x="11" y="15"/>
                </a:lnTo>
                <a:lnTo>
                  <a:pt x="12" y="15"/>
                </a:lnTo>
                <a:lnTo>
                  <a:pt x="13" y="15"/>
                </a:lnTo>
                <a:lnTo>
                  <a:pt x="13" y="14"/>
                </a:lnTo>
                <a:lnTo>
                  <a:pt x="14" y="13"/>
                </a:lnTo>
                <a:lnTo>
                  <a:pt x="14" y="12"/>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72" name="Freeform 80"/>
          <p:cNvSpPr>
            <a:spLocks/>
          </p:cNvSpPr>
          <p:nvPr/>
        </p:nvSpPr>
        <p:spPr bwMode="auto">
          <a:xfrm>
            <a:off x="1030288" y="3916363"/>
            <a:ext cx="26987" cy="26987"/>
          </a:xfrm>
          <a:custGeom>
            <a:avLst/>
            <a:gdLst/>
            <a:ahLst/>
            <a:cxnLst>
              <a:cxn ang="0">
                <a:pos x="14" y="12"/>
              </a:cxn>
              <a:cxn ang="0">
                <a:pos x="14" y="12"/>
              </a:cxn>
              <a:cxn ang="0">
                <a:pos x="16" y="12"/>
              </a:cxn>
              <a:cxn ang="0">
                <a:pos x="16" y="11"/>
              </a:cxn>
              <a:cxn ang="0">
                <a:pos x="16" y="10"/>
              </a:cxn>
              <a:cxn ang="0">
                <a:pos x="16" y="9"/>
              </a:cxn>
              <a:cxn ang="0">
                <a:pos x="16" y="8"/>
              </a:cxn>
              <a:cxn ang="0">
                <a:pos x="16" y="7"/>
              </a:cxn>
              <a:cxn ang="0">
                <a:pos x="16" y="6"/>
              </a:cxn>
              <a:cxn ang="0">
                <a:pos x="16" y="5"/>
              </a:cxn>
              <a:cxn ang="0">
                <a:pos x="14" y="5"/>
              </a:cxn>
              <a:cxn ang="0">
                <a:pos x="14" y="3"/>
              </a:cxn>
              <a:cxn ang="0">
                <a:pos x="13" y="3"/>
              </a:cxn>
              <a:cxn ang="0">
                <a:pos x="13" y="2"/>
              </a:cxn>
              <a:cxn ang="0">
                <a:pos x="12" y="2"/>
              </a:cxn>
              <a:cxn ang="0">
                <a:pos x="12" y="1"/>
              </a:cxn>
              <a:cxn ang="0">
                <a:pos x="11" y="1"/>
              </a:cxn>
              <a:cxn ang="0">
                <a:pos x="10" y="1"/>
              </a:cxn>
              <a:cxn ang="0">
                <a:pos x="10" y="0"/>
              </a:cxn>
              <a:cxn ang="0">
                <a:pos x="9" y="0"/>
              </a:cxn>
              <a:cxn ang="0">
                <a:pos x="8" y="0"/>
              </a:cxn>
              <a:cxn ang="0">
                <a:pos x="7" y="0"/>
              </a:cxn>
              <a:cxn ang="0">
                <a:pos x="6" y="0"/>
              </a:cxn>
              <a:cxn ang="0">
                <a:pos x="5" y="0"/>
              </a:cxn>
              <a:cxn ang="0">
                <a:pos x="5" y="1"/>
              </a:cxn>
              <a:cxn ang="0">
                <a:pos x="4" y="1"/>
              </a:cxn>
              <a:cxn ang="0">
                <a:pos x="3" y="1"/>
              </a:cxn>
              <a:cxn ang="0">
                <a:pos x="3" y="2"/>
              </a:cxn>
              <a:cxn ang="0">
                <a:pos x="2" y="2"/>
              </a:cxn>
              <a:cxn ang="0">
                <a:pos x="2" y="3"/>
              </a:cxn>
              <a:cxn ang="0">
                <a:pos x="1" y="5"/>
              </a:cxn>
              <a:cxn ang="0">
                <a:pos x="1" y="6"/>
              </a:cxn>
              <a:cxn ang="0">
                <a:pos x="1" y="7"/>
              </a:cxn>
              <a:cxn ang="0">
                <a:pos x="0" y="7"/>
              </a:cxn>
              <a:cxn ang="0">
                <a:pos x="0" y="8"/>
              </a:cxn>
              <a:cxn ang="0">
                <a:pos x="0" y="9"/>
              </a:cxn>
              <a:cxn ang="0">
                <a:pos x="0" y="10"/>
              </a:cxn>
              <a:cxn ang="0">
                <a:pos x="1" y="10"/>
              </a:cxn>
              <a:cxn ang="0">
                <a:pos x="1" y="11"/>
              </a:cxn>
              <a:cxn ang="0">
                <a:pos x="1" y="12"/>
              </a:cxn>
              <a:cxn ang="0">
                <a:pos x="2" y="13"/>
              </a:cxn>
              <a:cxn ang="0">
                <a:pos x="2" y="14"/>
              </a:cxn>
              <a:cxn ang="0">
                <a:pos x="3" y="14"/>
              </a:cxn>
              <a:cxn ang="0">
                <a:pos x="4" y="15"/>
              </a:cxn>
              <a:cxn ang="0">
                <a:pos x="5" y="15"/>
              </a:cxn>
              <a:cxn ang="0">
                <a:pos x="5" y="16"/>
              </a:cxn>
              <a:cxn ang="0">
                <a:pos x="6" y="16"/>
              </a:cxn>
              <a:cxn ang="0">
                <a:pos x="7" y="16"/>
              </a:cxn>
              <a:cxn ang="0">
                <a:pos x="8" y="16"/>
              </a:cxn>
              <a:cxn ang="0">
                <a:pos x="9" y="16"/>
              </a:cxn>
              <a:cxn ang="0">
                <a:pos x="10" y="16"/>
              </a:cxn>
              <a:cxn ang="0">
                <a:pos x="11" y="16"/>
              </a:cxn>
              <a:cxn ang="0">
                <a:pos x="11" y="15"/>
              </a:cxn>
              <a:cxn ang="0">
                <a:pos x="12" y="15"/>
              </a:cxn>
              <a:cxn ang="0">
                <a:pos x="13" y="15"/>
              </a:cxn>
              <a:cxn ang="0">
                <a:pos x="13" y="14"/>
              </a:cxn>
              <a:cxn ang="0">
                <a:pos x="14" y="13"/>
              </a:cxn>
              <a:cxn ang="0">
                <a:pos x="14" y="12"/>
              </a:cxn>
            </a:cxnLst>
            <a:rect l="0" t="0" r="r" b="b"/>
            <a:pathLst>
              <a:path w="17" h="17">
                <a:moveTo>
                  <a:pt x="14" y="12"/>
                </a:moveTo>
                <a:lnTo>
                  <a:pt x="14" y="12"/>
                </a:lnTo>
                <a:lnTo>
                  <a:pt x="16" y="12"/>
                </a:lnTo>
                <a:lnTo>
                  <a:pt x="16" y="11"/>
                </a:lnTo>
                <a:lnTo>
                  <a:pt x="16" y="10"/>
                </a:lnTo>
                <a:lnTo>
                  <a:pt x="16" y="9"/>
                </a:lnTo>
                <a:lnTo>
                  <a:pt x="16" y="8"/>
                </a:lnTo>
                <a:lnTo>
                  <a:pt x="16" y="7"/>
                </a:lnTo>
                <a:lnTo>
                  <a:pt x="16" y="6"/>
                </a:lnTo>
                <a:lnTo>
                  <a:pt x="16" y="5"/>
                </a:lnTo>
                <a:lnTo>
                  <a:pt x="14" y="5"/>
                </a:lnTo>
                <a:lnTo>
                  <a:pt x="14" y="3"/>
                </a:lnTo>
                <a:lnTo>
                  <a:pt x="13" y="3"/>
                </a:lnTo>
                <a:lnTo>
                  <a:pt x="13" y="2"/>
                </a:lnTo>
                <a:lnTo>
                  <a:pt x="12" y="2"/>
                </a:lnTo>
                <a:lnTo>
                  <a:pt x="12" y="1"/>
                </a:lnTo>
                <a:lnTo>
                  <a:pt x="11" y="1"/>
                </a:lnTo>
                <a:lnTo>
                  <a:pt x="10" y="1"/>
                </a:lnTo>
                <a:lnTo>
                  <a:pt x="10" y="0"/>
                </a:lnTo>
                <a:lnTo>
                  <a:pt x="9" y="0"/>
                </a:lnTo>
                <a:lnTo>
                  <a:pt x="8" y="0"/>
                </a:lnTo>
                <a:lnTo>
                  <a:pt x="7" y="0"/>
                </a:lnTo>
                <a:lnTo>
                  <a:pt x="6" y="0"/>
                </a:lnTo>
                <a:lnTo>
                  <a:pt x="5" y="0"/>
                </a:lnTo>
                <a:lnTo>
                  <a:pt x="5" y="1"/>
                </a:lnTo>
                <a:lnTo>
                  <a:pt x="4" y="1"/>
                </a:lnTo>
                <a:lnTo>
                  <a:pt x="3" y="1"/>
                </a:lnTo>
                <a:lnTo>
                  <a:pt x="3" y="2"/>
                </a:lnTo>
                <a:lnTo>
                  <a:pt x="2" y="2"/>
                </a:lnTo>
                <a:lnTo>
                  <a:pt x="2" y="3"/>
                </a:lnTo>
                <a:lnTo>
                  <a:pt x="1" y="5"/>
                </a:lnTo>
                <a:lnTo>
                  <a:pt x="1" y="6"/>
                </a:lnTo>
                <a:lnTo>
                  <a:pt x="1" y="7"/>
                </a:lnTo>
                <a:lnTo>
                  <a:pt x="0" y="7"/>
                </a:lnTo>
                <a:lnTo>
                  <a:pt x="0" y="8"/>
                </a:lnTo>
                <a:lnTo>
                  <a:pt x="0" y="9"/>
                </a:lnTo>
                <a:lnTo>
                  <a:pt x="0" y="10"/>
                </a:lnTo>
                <a:lnTo>
                  <a:pt x="1" y="10"/>
                </a:lnTo>
                <a:lnTo>
                  <a:pt x="1" y="11"/>
                </a:lnTo>
                <a:lnTo>
                  <a:pt x="1" y="12"/>
                </a:lnTo>
                <a:lnTo>
                  <a:pt x="2" y="13"/>
                </a:lnTo>
                <a:lnTo>
                  <a:pt x="2" y="14"/>
                </a:lnTo>
                <a:lnTo>
                  <a:pt x="3" y="14"/>
                </a:lnTo>
                <a:lnTo>
                  <a:pt x="4" y="15"/>
                </a:lnTo>
                <a:lnTo>
                  <a:pt x="5" y="15"/>
                </a:lnTo>
                <a:lnTo>
                  <a:pt x="5" y="16"/>
                </a:lnTo>
                <a:lnTo>
                  <a:pt x="6" y="16"/>
                </a:lnTo>
                <a:lnTo>
                  <a:pt x="7" y="16"/>
                </a:lnTo>
                <a:lnTo>
                  <a:pt x="8" y="16"/>
                </a:lnTo>
                <a:lnTo>
                  <a:pt x="9" y="16"/>
                </a:lnTo>
                <a:lnTo>
                  <a:pt x="10" y="16"/>
                </a:lnTo>
                <a:lnTo>
                  <a:pt x="11" y="16"/>
                </a:lnTo>
                <a:lnTo>
                  <a:pt x="11" y="15"/>
                </a:lnTo>
                <a:lnTo>
                  <a:pt x="12" y="15"/>
                </a:lnTo>
                <a:lnTo>
                  <a:pt x="13" y="15"/>
                </a:lnTo>
                <a:lnTo>
                  <a:pt x="13" y="14"/>
                </a:lnTo>
                <a:lnTo>
                  <a:pt x="14" y="13"/>
                </a:lnTo>
                <a:lnTo>
                  <a:pt x="14" y="12"/>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73" name="Freeform 81"/>
          <p:cNvSpPr>
            <a:spLocks/>
          </p:cNvSpPr>
          <p:nvPr/>
        </p:nvSpPr>
        <p:spPr bwMode="auto">
          <a:xfrm>
            <a:off x="981075" y="3887788"/>
            <a:ext cx="26988" cy="26987"/>
          </a:xfrm>
          <a:custGeom>
            <a:avLst/>
            <a:gdLst/>
            <a:ahLst/>
            <a:cxnLst>
              <a:cxn ang="0">
                <a:pos x="15" y="12"/>
              </a:cxn>
              <a:cxn ang="0">
                <a:pos x="15" y="12"/>
              </a:cxn>
              <a:cxn ang="0">
                <a:pos x="16" y="11"/>
              </a:cxn>
              <a:cxn ang="0">
                <a:pos x="16" y="10"/>
              </a:cxn>
              <a:cxn ang="0">
                <a:pos x="16" y="9"/>
              </a:cxn>
              <a:cxn ang="0">
                <a:pos x="16" y="8"/>
              </a:cxn>
              <a:cxn ang="0">
                <a:pos x="16" y="7"/>
              </a:cxn>
              <a:cxn ang="0">
                <a:pos x="16" y="6"/>
              </a:cxn>
              <a:cxn ang="0">
                <a:pos x="15" y="5"/>
              </a:cxn>
              <a:cxn ang="0">
                <a:pos x="15" y="4"/>
              </a:cxn>
              <a:cxn ang="0">
                <a:pos x="14" y="4"/>
              </a:cxn>
              <a:cxn ang="0">
                <a:pos x="14" y="3"/>
              </a:cxn>
              <a:cxn ang="0">
                <a:pos x="13" y="3"/>
              </a:cxn>
              <a:cxn ang="0">
                <a:pos x="13" y="2"/>
              </a:cxn>
              <a:cxn ang="0">
                <a:pos x="12" y="2"/>
              </a:cxn>
              <a:cxn ang="0">
                <a:pos x="11" y="2"/>
              </a:cxn>
              <a:cxn ang="0">
                <a:pos x="10" y="0"/>
              </a:cxn>
              <a:cxn ang="0">
                <a:pos x="8" y="0"/>
              </a:cxn>
              <a:cxn ang="0">
                <a:pos x="7" y="0"/>
              </a:cxn>
              <a:cxn ang="0">
                <a:pos x="6" y="0"/>
              </a:cxn>
              <a:cxn ang="0">
                <a:pos x="5" y="0"/>
              </a:cxn>
              <a:cxn ang="0">
                <a:pos x="5" y="2"/>
              </a:cxn>
              <a:cxn ang="0">
                <a:pos x="4" y="2"/>
              </a:cxn>
              <a:cxn ang="0">
                <a:pos x="3" y="2"/>
              </a:cxn>
              <a:cxn ang="0">
                <a:pos x="3" y="3"/>
              </a:cxn>
              <a:cxn ang="0">
                <a:pos x="2" y="3"/>
              </a:cxn>
              <a:cxn ang="0">
                <a:pos x="2" y="4"/>
              </a:cxn>
              <a:cxn ang="0">
                <a:pos x="1" y="4"/>
              </a:cxn>
              <a:cxn ang="0">
                <a:pos x="1" y="5"/>
              </a:cxn>
              <a:cxn ang="0">
                <a:pos x="1" y="6"/>
              </a:cxn>
              <a:cxn ang="0">
                <a:pos x="0" y="6"/>
              </a:cxn>
              <a:cxn ang="0">
                <a:pos x="0" y="7"/>
              </a:cxn>
              <a:cxn ang="0">
                <a:pos x="0" y="8"/>
              </a:cxn>
              <a:cxn ang="0">
                <a:pos x="0" y="9"/>
              </a:cxn>
              <a:cxn ang="0">
                <a:pos x="0" y="10"/>
              </a:cxn>
              <a:cxn ang="0">
                <a:pos x="0" y="11"/>
              </a:cxn>
              <a:cxn ang="0">
                <a:pos x="1" y="11"/>
              </a:cxn>
              <a:cxn ang="0">
                <a:pos x="1" y="12"/>
              </a:cxn>
              <a:cxn ang="0">
                <a:pos x="1" y="13"/>
              </a:cxn>
              <a:cxn ang="0">
                <a:pos x="2" y="13"/>
              </a:cxn>
              <a:cxn ang="0">
                <a:pos x="2" y="14"/>
              </a:cxn>
              <a:cxn ang="0">
                <a:pos x="3" y="14"/>
              </a:cxn>
              <a:cxn ang="0">
                <a:pos x="3" y="15"/>
              </a:cxn>
              <a:cxn ang="0">
                <a:pos x="4" y="15"/>
              </a:cxn>
              <a:cxn ang="0">
                <a:pos x="5" y="15"/>
              </a:cxn>
              <a:cxn ang="0">
                <a:pos x="5" y="16"/>
              </a:cxn>
              <a:cxn ang="0">
                <a:pos x="6" y="16"/>
              </a:cxn>
              <a:cxn ang="0">
                <a:pos x="7" y="16"/>
              </a:cxn>
              <a:cxn ang="0">
                <a:pos x="8" y="16"/>
              </a:cxn>
              <a:cxn ang="0">
                <a:pos x="10" y="16"/>
              </a:cxn>
              <a:cxn ang="0">
                <a:pos x="11" y="16"/>
              </a:cxn>
              <a:cxn ang="0">
                <a:pos x="12" y="16"/>
              </a:cxn>
              <a:cxn ang="0">
                <a:pos x="12" y="15"/>
              </a:cxn>
              <a:cxn ang="0">
                <a:pos x="13" y="15"/>
              </a:cxn>
              <a:cxn ang="0">
                <a:pos x="13" y="14"/>
              </a:cxn>
              <a:cxn ang="0">
                <a:pos x="14" y="14"/>
              </a:cxn>
              <a:cxn ang="0">
                <a:pos x="14" y="13"/>
              </a:cxn>
              <a:cxn ang="0">
                <a:pos x="15" y="13"/>
              </a:cxn>
              <a:cxn ang="0">
                <a:pos x="15" y="12"/>
              </a:cxn>
            </a:cxnLst>
            <a:rect l="0" t="0" r="r" b="b"/>
            <a:pathLst>
              <a:path w="17" h="17">
                <a:moveTo>
                  <a:pt x="15" y="12"/>
                </a:moveTo>
                <a:lnTo>
                  <a:pt x="15" y="12"/>
                </a:lnTo>
                <a:lnTo>
                  <a:pt x="16" y="11"/>
                </a:lnTo>
                <a:lnTo>
                  <a:pt x="16" y="10"/>
                </a:lnTo>
                <a:lnTo>
                  <a:pt x="16" y="9"/>
                </a:lnTo>
                <a:lnTo>
                  <a:pt x="16" y="8"/>
                </a:lnTo>
                <a:lnTo>
                  <a:pt x="16" y="7"/>
                </a:lnTo>
                <a:lnTo>
                  <a:pt x="16" y="6"/>
                </a:lnTo>
                <a:lnTo>
                  <a:pt x="15" y="5"/>
                </a:lnTo>
                <a:lnTo>
                  <a:pt x="15" y="4"/>
                </a:lnTo>
                <a:lnTo>
                  <a:pt x="14" y="4"/>
                </a:lnTo>
                <a:lnTo>
                  <a:pt x="14" y="3"/>
                </a:lnTo>
                <a:lnTo>
                  <a:pt x="13" y="3"/>
                </a:lnTo>
                <a:lnTo>
                  <a:pt x="13" y="2"/>
                </a:lnTo>
                <a:lnTo>
                  <a:pt x="12" y="2"/>
                </a:lnTo>
                <a:lnTo>
                  <a:pt x="11" y="2"/>
                </a:lnTo>
                <a:lnTo>
                  <a:pt x="10" y="0"/>
                </a:lnTo>
                <a:lnTo>
                  <a:pt x="8" y="0"/>
                </a:lnTo>
                <a:lnTo>
                  <a:pt x="7" y="0"/>
                </a:lnTo>
                <a:lnTo>
                  <a:pt x="6" y="0"/>
                </a:lnTo>
                <a:lnTo>
                  <a:pt x="5" y="0"/>
                </a:lnTo>
                <a:lnTo>
                  <a:pt x="5" y="2"/>
                </a:lnTo>
                <a:lnTo>
                  <a:pt x="4" y="2"/>
                </a:lnTo>
                <a:lnTo>
                  <a:pt x="3" y="2"/>
                </a:lnTo>
                <a:lnTo>
                  <a:pt x="3" y="3"/>
                </a:lnTo>
                <a:lnTo>
                  <a:pt x="2" y="3"/>
                </a:lnTo>
                <a:lnTo>
                  <a:pt x="2" y="4"/>
                </a:lnTo>
                <a:lnTo>
                  <a:pt x="1" y="4"/>
                </a:lnTo>
                <a:lnTo>
                  <a:pt x="1" y="5"/>
                </a:lnTo>
                <a:lnTo>
                  <a:pt x="1" y="6"/>
                </a:lnTo>
                <a:lnTo>
                  <a:pt x="0" y="6"/>
                </a:lnTo>
                <a:lnTo>
                  <a:pt x="0" y="7"/>
                </a:lnTo>
                <a:lnTo>
                  <a:pt x="0" y="8"/>
                </a:lnTo>
                <a:lnTo>
                  <a:pt x="0" y="9"/>
                </a:lnTo>
                <a:lnTo>
                  <a:pt x="0" y="10"/>
                </a:lnTo>
                <a:lnTo>
                  <a:pt x="0" y="11"/>
                </a:lnTo>
                <a:lnTo>
                  <a:pt x="1" y="11"/>
                </a:lnTo>
                <a:lnTo>
                  <a:pt x="1" y="12"/>
                </a:lnTo>
                <a:lnTo>
                  <a:pt x="1" y="13"/>
                </a:lnTo>
                <a:lnTo>
                  <a:pt x="2" y="13"/>
                </a:lnTo>
                <a:lnTo>
                  <a:pt x="2" y="14"/>
                </a:lnTo>
                <a:lnTo>
                  <a:pt x="3" y="14"/>
                </a:lnTo>
                <a:lnTo>
                  <a:pt x="3" y="15"/>
                </a:lnTo>
                <a:lnTo>
                  <a:pt x="4" y="15"/>
                </a:lnTo>
                <a:lnTo>
                  <a:pt x="5" y="15"/>
                </a:lnTo>
                <a:lnTo>
                  <a:pt x="5" y="16"/>
                </a:lnTo>
                <a:lnTo>
                  <a:pt x="6" y="16"/>
                </a:lnTo>
                <a:lnTo>
                  <a:pt x="7" y="16"/>
                </a:lnTo>
                <a:lnTo>
                  <a:pt x="8" y="16"/>
                </a:lnTo>
                <a:lnTo>
                  <a:pt x="10" y="16"/>
                </a:lnTo>
                <a:lnTo>
                  <a:pt x="11" y="16"/>
                </a:lnTo>
                <a:lnTo>
                  <a:pt x="12" y="16"/>
                </a:lnTo>
                <a:lnTo>
                  <a:pt x="12" y="15"/>
                </a:lnTo>
                <a:lnTo>
                  <a:pt x="13" y="15"/>
                </a:lnTo>
                <a:lnTo>
                  <a:pt x="13" y="14"/>
                </a:lnTo>
                <a:lnTo>
                  <a:pt x="14" y="14"/>
                </a:lnTo>
                <a:lnTo>
                  <a:pt x="14" y="13"/>
                </a:lnTo>
                <a:lnTo>
                  <a:pt x="15" y="13"/>
                </a:lnTo>
                <a:lnTo>
                  <a:pt x="15" y="12"/>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74" name="Freeform 82"/>
          <p:cNvSpPr>
            <a:spLocks/>
          </p:cNvSpPr>
          <p:nvPr/>
        </p:nvSpPr>
        <p:spPr bwMode="auto">
          <a:xfrm>
            <a:off x="981075" y="3887788"/>
            <a:ext cx="26988" cy="26987"/>
          </a:xfrm>
          <a:custGeom>
            <a:avLst/>
            <a:gdLst/>
            <a:ahLst/>
            <a:cxnLst>
              <a:cxn ang="0">
                <a:pos x="15" y="12"/>
              </a:cxn>
              <a:cxn ang="0">
                <a:pos x="15" y="12"/>
              </a:cxn>
              <a:cxn ang="0">
                <a:pos x="16" y="11"/>
              </a:cxn>
              <a:cxn ang="0">
                <a:pos x="16" y="10"/>
              </a:cxn>
              <a:cxn ang="0">
                <a:pos x="16" y="9"/>
              </a:cxn>
              <a:cxn ang="0">
                <a:pos x="16" y="8"/>
              </a:cxn>
              <a:cxn ang="0">
                <a:pos x="16" y="7"/>
              </a:cxn>
              <a:cxn ang="0">
                <a:pos x="16" y="6"/>
              </a:cxn>
              <a:cxn ang="0">
                <a:pos x="15" y="5"/>
              </a:cxn>
              <a:cxn ang="0">
                <a:pos x="15" y="4"/>
              </a:cxn>
              <a:cxn ang="0">
                <a:pos x="14" y="4"/>
              </a:cxn>
              <a:cxn ang="0">
                <a:pos x="14" y="3"/>
              </a:cxn>
              <a:cxn ang="0">
                <a:pos x="13" y="3"/>
              </a:cxn>
              <a:cxn ang="0">
                <a:pos x="13" y="2"/>
              </a:cxn>
              <a:cxn ang="0">
                <a:pos x="12" y="2"/>
              </a:cxn>
              <a:cxn ang="0">
                <a:pos x="11" y="2"/>
              </a:cxn>
              <a:cxn ang="0">
                <a:pos x="10" y="0"/>
              </a:cxn>
              <a:cxn ang="0">
                <a:pos x="8" y="0"/>
              </a:cxn>
              <a:cxn ang="0">
                <a:pos x="7" y="0"/>
              </a:cxn>
              <a:cxn ang="0">
                <a:pos x="6" y="0"/>
              </a:cxn>
              <a:cxn ang="0">
                <a:pos x="5" y="0"/>
              </a:cxn>
              <a:cxn ang="0">
                <a:pos x="5" y="2"/>
              </a:cxn>
              <a:cxn ang="0">
                <a:pos x="4" y="2"/>
              </a:cxn>
              <a:cxn ang="0">
                <a:pos x="3" y="2"/>
              </a:cxn>
              <a:cxn ang="0">
                <a:pos x="3" y="3"/>
              </a:cxn>
              <a:cxn ang="0">
                <a:pos x="2" y="3"/>
              </a:cxn>
              <a:cxn ang="0">
                <a:pos x="2" y="4"/>
              </a:cxn>
              <a:cxn ang="0">
                <a:pos x="1" y="4"/>
              </a:cxn>
              <a:cxn ang="0">
                <a:pos x="1" y="5"/>
              </a:cxn>
              <a:cxn ang="0">
                <a:pos x="1" y="6"/>
              </a:cxn>
              <a:cxn ang="0">
                <a:pos x="0" y="6"/>
              </a:cxn>
              <a:cxn ang="0">
                <a:pos x="0" y="7"/>
              </a:cxn>
              <a:cxn ang="0">
                <a:pos x="0" y="8"/>
              </a:cxn>
              <a:cxn ang="0">
                <a:pos x="0" y="9"/>
              </a:cxn>
              <a:cxn ang="0">
                <a:pos x="0" y="10"/>
              </a:cxn>
              <a:cxn ang="0">
                <a:pos x="0" y="11"/>
              </a:cxn>
              <a:cxn ang="0">
                <a:pos x="1" y="11"/>
              </a:cxn>
              <a:cxn ang="0">
                <a:pos x="1" y="12"/>
              </a:cxn>
              <a:cxn ang="0">
                <a:pos x="1" y="13"/>
              </a:cxn>
              <a:cxn ang="0">
                <a:pos x="2" y="13"/>
              </a:cxn>
              <a:cxn ang="0">
                <a:pos x="2" y="14"/>
              </a:cxn>
              <a:cxn ang="0">
                <a:pos x="3" y="14"/>
              </a:cxn>
              <a:cxn ang="0">
                <a:pos x="3" y="15"/>
              </a:cxn>
              <a:cxn ang="0">
                <a:pos x="4" y="15"/>
              </a:cxn>
              <a:cxn ang="0">
                <a:pos x="5" y="15"/>
              </a:cxn>
              <a:cxn ang="0">
                <a:pos x="5" y="16"/>
              </a:cxn>
              <a:cxn ang="0">
                <a:pos x="6" y="16"/>
              </a:cxn>
              <a:cxn ang="0">
                <a:pos x="7" y="16"/>
              </a:cxn>
              <a:cxn ang="0">
                <a:pos x="8" y="16"/>
              </a:cxn>
              <a:cxn ang="0">
                <a:pos x="10" y="16"/>
              </a:cxn>
              <a:cxn ang="0">
                <a:pos x="11" y="16"/>
              </a:cxn>
              <a:cxn ang="0">
                <a:pos x="12" y="16"/>
              </a:cxn>
              <a:cxn ang="0">
                <a:pos x="12" y="15"/>
              </a:cxn>
              <a:cxn ang="0">
                <a:pos x="13" y="15"/>
              </a:cxn>
              <a:cxn ang="0">
                <a:pos x="13" y="14"/>
              </a:cxn>
              <a:cxn ang="0">
                <a:pos x="14" y="14"/>
              </a:cxn>
              <a:cxn ang="0">
                <a:pos x="14" y="13"/>
              </a:cxn>
              <a:cxn ang="0">
                <a:pos x="15" y="13"/>
              </a:cxn>
              <a:cxn ang="0">
                <a:pos x="15" y="12"/>
              </a:cxn>
            </a:cxnLst>
            <a:rect l="0" t="0" r="r" b="b"/>
            <a:pathLst>
              <a:path w="17" h="17">
                <a:moveTo>
                  <a:pt x="15" y="12"/>
                </a:moveTo>
                <a:lnTo>
                  <a:pt x="15" y="12"/>
                </a:lnTo>
                <a:lnTo>
                  <a:pt x="16" y="11"/>
                </a:lnTo>
                <a:lnTo>
                  <a:pt x="16" y="10"/>
                </a:lnTo>
                <a:lnTo>
                  <a:pt x="16" y="9"/>
                </a:lnTo>
                <a:lnTo>
                  <a:pt x="16" y="8"/>
                </a:lnTo>
                <a:lnTo>
                  <a:pt x="16" y="7"/>
                </a:lnTo>
                <a:lnTo>
                  <a:pt x="16" y="6"/>
                </a:lnTo>
                <a:lnTo>
                  <a:pt x="15" y="5"/>
                </a:lnTo>
                <a:lnTo>
                  <a:pt x="15" y="4"/>
                </a:lnTo>
                <a:lnTo>
                  <a:pt x="14" y="4"/>
                </a:lnTo>
                <a:lnTo>
                  <a:pt x="14" y="3"/>
                </a:lnTo>
                <a:lnTo>
                  <a:pt x="13" y="3"/>
                </a:lnTo>
                <a:lnTo>
                  <a:pt x="13" y="2"/>
                </a:lnTo>
                <a:lnTo>
                  <a:pt x="12" y="2"/>
                </a:lnTo>
                <a:lnTo>
                  <a:pt x="11" y="2"/>
                </a:lnTo>
                <a:lnTo>
                  <a:pt x="10" y="0"/>
                </a:lnTo>
                <a:lnTo>
                  <a:pt x="8" y="0"/>
                </a:lnTo>
                <a:lnTo>
                  <a:pt x="7" y="0"/>
                </a:lnTo>
                <a:lnTo>
                  <a:pt x="6" y="0"/>
                </a:lnTo>
                <a:lnTo>
                  <a:pt x="5" y="0"/>
                </a:lnTo>
                <a:lnTo>
                  <a:pt x="5" y="2"/>
                </a:lnTo>
                <a:lnTo>
                  <a:pt x="4" y="2"/>
                </a:lnTo>
                <a:lnTo>
                  <a:pt x="3" y="2"/>
                </a:lnTo>
                <a:lnTo>
                  <a:pt x="3" y="3"/>
                </a:lnTo>
                <a:lnTo>
                  <a:pt x="2" y="3"/>
                </a:lnTo>
                <a:lnTo>
                  <a:pt x="2" y="4"/>
                </a:lnTo>
                <a:lnTo>
                  <a:pt x="1" y="4"/>
                </a:lnTo>
                <a:lnTo>
                  <a:pt x="1" y="5"/>
                </a:lnTo>
                <a:lnTo>
                  <a:pt x="1" y="6"/>
                </a:lnTo>
                <a:lnTo>
                  <a:pt x="0" y="6"/>
                </a:lnTo>
                <a:lnTo>
                  <a:pt x="0" y="7"/>
                </a:lnTo>
                <a:lnTo>
                  <a:pt x="0" y="8"/>
                </a:lnTo>
                <a:lnTo>
                  <a:pt x="0" y="9"/>
                </a:lnTo>
                <a:lnTo>
                  <a:pt x="0" y="10"/>
                </a:lnTo>
                <a:lnTo>
                  <a:pt x="0" y="11"/>
                </a:lnTo>
                <a:lnTo>
                  <a:pt x="1" y="11"/>
                </a:lnTo>
                <a:lnTo>
                  <a:pt x="1" y="12"/>
                </a:lnTo>
                <a:lnTo>
                  <a:pt x="1" y="13"/>
                </a:lnTo>
                <a:lnTo>
                  <a:pt x="2" y="13"/>
                </a:lnTo>
                <a:lnTo>
                  <a:pt x="2" y="14"/>
                </a:lnTo>
                <a:lnTo>
                  <a:pt x="3" y="14"/>
                </a:lnTo>
                <a:lnTo>
                  <a:pt x="3" y="15"/>
                </a:lnTo>
                <a:lnTo>
                  <a:pt x="4" y="15"/>
                </a:lnTo>
                <a:lnTo>
                  <a:pt x="5" y="15"/>
                </a:lnTo>
                <a:lnTo>
                  <a:pt x="5" y="16"/>
                </a:lnTo>
                <a:lnTo>
                  <a:pt x="6" y="16"/>
                </a:lnTo>
                <a:lnTo>
                  <a:pt x="7" y="16"/>
                </a:lnTo>
                <a:lnTo>
                  <a:pt x="8" y="16"/>
                </a:lnTo>
                <a:lnTo>
                  <a:pt x="10" y="16"/>
                </a:lnTo>
                <a:lnTo>
                  <a:pt x="11" y="16"/>
                </a:lnTo>
                <a:lnTo>
                  <a:pt x="12" y="16"/>
                </a:lnTo>
                <a:lnTo>
                  <a:pt x="12" y="15"/>
                </a:lnTo>
                <a:lnTo>
                  <a:pt x="13" y="15"/>
                </a:lnTo>
                <a:lnTo>
                  <a:pt x="13" y="14"/>
                </a:lnTo>
                <a:lnTo>
                  <a:pt x="14" y="14"/>
                </a:lnTo>
                <a:lnTo>
                  <a:pt x="14" y="13"/>
                </a:lnTo>
                <a:lnTo>
                  <a:pt x="15" y="13"/>
                </a:lnTo>
                <a:lnTo>
                  <a:pt x="15" y="12"/>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75" name="Freeform 83"/>
          <p:cNvSpPr>
            <a:spLocks/>
          </p:cNvSpPr>
          <p:nvPr/>
        </p:nvSpPr>
        <p:spPr bwMode="auto">
          <a:xfrm>
            <a:off x="912813" y="3716338"/>
            <a:ext cx="28575" cy="31750"/>
          </a:xfrm>
          <a:custGeom>
            <a:avLst/>
            <a:gdLst/>
            <a:ahLst/>
            <a:cxnLst>
              <a:cxn ang="0">
                <a:pos x="4" y="18"/>
              </a:cxn>
              <a:cxn ang="0">
                <a:pos x="4" y="18"/>
              </a:cxn>
              <a:cxn ang="0">
                <a:pos x="3" y="17"/>
              </a:cxn>
              <a:cxn ang="0">
                <a:pos x="2" y="17"/>
              </a:cxn>
              <a:cxn ang="0">
                <a:pos x="2" y="16"/>
              </a:cxn>
              <a:cxn ang="0">
                <a:pos x="1" y="15"/>
              </a:cxn>
              <a:cxn ang="0">
                <a:pos x="1" y="14"/>
              </a:cxn>
              <a:cxn ang="0">
                <a:pos x="0" y="13"/>
              </a:cxn>
              <a:cxn ang="0">
                <a:pos x="0" y="12"/>
              </a:cxn>
              <a:cxn ang="0">
                <a:pos x="0" y="11"/>
              </a:cxn>
              <a:cxn ang="0">
                <a:pos x="0" y="10"/>
              </a:cxn>
              <a:cxn ang="0">
                <a:pos x="1" y="9"/>
              </a:cxn>
              <a:cxn ang="0">
                <a:pos x="1" y="8"/>
              </a:cxn>
              <a:cxn ang="0">
                <a:pos x="1" y="7"/>
              </a:cxn>
              <a:cxn ang="0">
                <a:pos x="2" y="7"/>
              </a:cxn>
              <a:cxn ang="0">
                <a:pos x="2" y="6"/>
              </a:cxn>
              <a:cxn ang="0">
                <a:pos x="2" y="5"/>
              </a:cxn>
              <a:cxn ang="0">
                <a:pos x="3" y="5"/>
              </a:cxn>
              <a:cxn ang="0">
                <a:pos x="3" y="4"/>
              </a:cxn>
              <a:cxn ang="0">
                <a:pos x="4" y="4"/>
              </a:cxn>
              <a:cxn ang="0">
                <a:pos x="4" y="3"/>
              </a:cxn>
              <a:cxn ang="0">
                <a:pos x="5" y="3"/>
              </a:cxn>
              <a:cxn ang="0">
                <a:pos x="6" y="2"/>
              </a:cxn>
              <a:cxn ang="0">
                <a:pos x="7" y="2"/>
              </a:cxn>
              <a:cxn ang="0">
                <a:pos x="8" y="2"/>
              </a:cxn>
              <a:cxn ang="0">
                <a:pos x="10" y="2"/>
              </a:cxn>
              <a:cxn ang="0">
                <a:pos x="10" y="0"/>
              </a:cxn>
              <a:cxn ang="0">
                <a:pos x="11" y="2"/>
              </a:cxn>
              <a:cxn ang="0">
                <a:pos x="12" y="2"/>
              </a:cxn>
              <a:cxn ang="0">
                <a:pos x="13" y="2"/>
              </a:cxn>
              <a:cxn ang="0">
                <a:pos x="14" y="2"/>
              </a:cxn>
              <a:cxn ang="0">
                <a:pos x="14" y="3"/>
              </a:cxn>
              <a:cxn ang="0">
                <a:pos x="15" y="3"/>
              </a:cxn>
              <a:cxn ang="0">
                <a:pos x="15" y="4"/>
              </a:cxn>
              <a:cxn ang="0">
                <a:pos x="16" y="4"/>
              </a:cxn>
              <a:cxn ang="0">
                <a:pos x="16" y="5"/>
              </a:cxn>
              <a:cxn ang="0">
                <a:pos x="16" y="6"/>
              </a:cxn>
              <a:cxn ang="0">
                <a:pos x="17" y="6"/>
              </a:cxn>
              <a:cxn ang="0">
                <a:pos x="17" y="7"/>
              </a:cxn>
              <a:cxn ang="0">
                <a:pos x="17" y="8"/>
              </a:cxn>
              <a:cxn ang="0">
                <a:pos x="17" y="9"/>
              </a:cxn>
              <a:cxn ang="0">
                <a:pos x="17" y="10"/>
              </a:cxn>
              <a:cxn ang="0">
                <a:pos x="17" y="11"/>
              </a:cxn>
              <a:cxn ang="0">
                <a:pos x="16" y="11"/>
              </a:cxn>
              <a:cxn ang="0">
                <a:pos x="16" y="12"/>
              </a:cxn>
              <a:cxn ang="0">
                <a:pos x="16" y="13"/>
              </a:cxn>
              <a:cxn ang="0">
                <a:pos x="15" y="14"/>
              </a:cxn>
              <a:cxn ang="0">
                <a:pos x="15" y="15"/>
              </a:cxn>
              <a:cxn ang="0">
                <a:pos x="14" y="15"/>
              </a:cxn>
              <a:cxn ang="0">
                <a:pos x="14" y="16"/>
              </a:cxn>
              <a:cxn ang="0">
                <a:pos x="13" y="16"/>
              </a:cxn>
              <a:cxn ang="0">
                <a:pos x="13" y="17"/>
              </a:cxn>
              <a:cxn ang="0">
                <a:pos x="12" y="17"/>
              </a:cxn>
              <a:cxn ang="0">
                <a:pos x="12" y="18"/>
              </a:cxn>
              <a:cxn ang="0">
                <a:pos x="11" y="18"/>
              </a:cxn>
              <a:cxn ang="0">
                <a:pos x="10" y="18"/>
              </a:cxn>
              <a:cxn ang="0">
                <a:pos x="8" y="18"/>
              </a:cxn>
              <a:cxn ang="0">
                <a:pos x="8" y="19"/>
              </a:cxn>
              <a:cxn ang="0">
                <a:pos x="7" y="19"/>
              </a:cxn>
              <a:cxn ang="0">
                <a:pos x="6" y="19"/>
              </a:cxn>
              <a:cxn ang="0">
                <a:pos x="6" y="18"/>
              </a:cxn>
              <a:cxn ang="0">
                <a:pos x="5" y="18"/>
              </a:cxn>
              <a:cxn ang="0">
                <a:pos x="4" y="18"/>
              </a:cxn>
            </a:cxnLst>
            <a:rect l="0" t="0" r="r" b="b"/>
            <a:pathLst>
              <a:path w="18" h="20">
                <a:moveTo>
                  <a:pt x="4" y="18"/>
                </a:moveTo>
                <a:lnTo>
                  <a:pt x="4" y="18"/>
                </a:lnTo>
                <a:lnTo>
                  <a:pt x="3" y="17"/>
                </a:lnTo>
                <a:lnTo>
                  <a:pt x="2" y="17"/>
                </a:lnTo>
                <a:lnTo>
                  <a:pt x="2" y="16"/>
                </a:lnTo>
                <a:lnTo>
                  <a:pt x="1" y="15"/>
                </a:lnTo>
                <a:lnTo>
                  <a:pt x="1" y="14"/>
                </a:lnTo>
                <a:lnTo>
                  <a:pt x="0" y="13"/>
                </a:lnTo>
                <a:lnTo>
                  <a:pt x="0" y="12"/>
                </a:lnTo>
                <a:lnTo>
                  <a:pt x="0" y="11"/>
                </a:lnTo>
                <a:lnTo>
                  <a:pt x="0" y="10"/>
                </a:lnTo>
                <a:lnTo>
                  <a:pt x="1" y="9"/>
                </a:lnTo>
                <a:lnTo>
                  <a:pt x="1" y="8"/>
                </a:lnTo>
                <a:lnTo>
                  <a:pt x="1" y="7"/>
                </a:lnTo>
                <a:lnTo>
                  <a:pt x="2" y="7"/>
                </a:lnTo>
                <a:lnTo>
                  <a:pt x="2" y="6"/>
                </a:lnTo>
                <a:lnTo>
                  <a:pt x="2" y="5"/>
                </a:lnTo>
                <a:lnTo>
                  <a:pt x="3" y="5"/>
                </a:lnTo>
                <a:lnTo>
                  <a:pt x="3" y="4"/>
                </a:lnTo>
                <a:lnTo>
                  <a:pt x="4" y="4"/>
                </a:lnTo>
                <a:lnTo>
                  <a:pt x="4" y="3"/>
                </a:lnTo>
                <a:lnTo>
                  <a:pt x="5" y="3"/>
                </a:lnTo>
                <a:lnTo>
                  <a:pt x="6" y="2"/>
                </a:lnTo>
                <a:lnTo>
                  <a:pt x="7" y="2"/>
                </a:lnTo>
                <a:lnTo>
                  <a:pt x="8" y="2"/>
                </a:lnTo>
                <a:lnTo>
                  <a:pt x="10" y="2"/>
                </a:lnTo>
                <a:lnTo>
                  <a:pt x="10" y="0"/>
                </a:lnTo>
                <a:lnTo>
                  <a:pt x="11" y="2"/>
                </a:lnTo>
                <a:lnTo>
                  <a:pt x="12" y="2"/>
                </a:lnTo>
                <a:lnTo>
                  <a:pt x="13" y="2"/>
                </a:lnTo>
                <a:lnTo>
                  <a:pt x="14" y="2"/>
                </a:lnTo>
                <a:lnTo>
                  <a:pt x="14" y="3"/>
                </a:lnTo>
                <a:lnTo>
                  <a:pt x="15" y="3"/>
                </a:lnTo>
                <a:lnTo>
                  <a:pt x="15" y="4"/>
                </a:lnTo>
                <a:lnTo>
                  <a:pt x="16" y="4"/>
                </a:lnTo>
                <a:lnTo>
                  <a:pt x="16" y="5"/>
                </a:lnTo>
                <a:lnTo>
                  <a:pt x="16" y="6"/>
                </a:lnTo>
                <a:lnTo>
                  <a:pt x="17" y="6"/>
                </a:lnTo>
                <a:lnTo>
                  <a:pt x="17" y="7"/>
                </a:lnTo>
                <a:lnTo>
                  <a:pt x="17" y="8"/>
                </a:lnTo>
                <a:lnTo>
                  <a:pt x="17" y="9"/>
                </a:lnTo>
                <a:lnTo>
                  <a:pt x="17" y="10"/>
                </a:lnTo>
                <a:lnTo>
                  <a:pt x="17" y="11"/>
                </a:lnTo>
                <a:lnTo>
                  <a:pt x="16" y="11"/>
                </a:lnTo>
                <a:lnTo>
                  <a:pt x="16" y="12"/>
                </a:lnTo>
                <a:lnTo>
                  <a:pt x="16" y="13"/>
                </a:lnTo>
                <a:lnTo>
                  <a:pt x="15" y="14"/>
                </a:lnTo>
                <a:lnTo>
                  <a:pt x="15" y="15"/>
                </a:lnTo>
                <a:lnTo>
                  <a:pt x="14" y="15"/>
                </a:lnTo>
                <a:lnTo>
                  <a:pt x="14" y="16"/>
                </a:lnTo>
                <a:lnTo>
                  <a:pt x="13" y="16"/>
                </a:lnTo>
                <a:lnTo>
                  <a:pt x="13" y="17"/>
                </a:lnTo>
                <a:lnTo>
                  <a:pt x="12" y="17"/>
                </a:lnTo>
                <a:lnTo>
                  <a:pt x="12" y="18"/>
                </a:lnTo>
                <a:lnTo>
                  <a:pt x="11" y="18"/>
                </a:lnTo>
                <a:lnTo>
                  <a:pt x="10" y="18"/>
                </a:lnTo>
                <a:lnTo>
                  <a:pt x="8" y="18"/>
                </a:lnTo>
                <a:lnTo>
                  <a:pt x="8" y="19"/>
                </a:lnTo>
                <a:lnTo>
                  <a:pt x="7" y="19"/>
                </a:lnTo>
                <a:lnTo>
                  <a:pt x="6" y="19"/>
                </a:lnTo>
                <a:lnTo>
                  <a:pt x="6" y="18"/>
                </a:lnTo>
                <a:lnTo>
                  <a:pt x="5" y="18"/>
                </a:lnTo>
                <a:lnTo>
                  <a:pt x="4" y="18"/>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76" name="Freeform 84"/>
          <p:cNvSpPr>
            <a:spLocks/>
          </p:cNvSpPr>
          <p:nvPr/>
        </p:nvSpPr>
        <p:spPr bwMode="auto">
          <a:xfrm>
            <a:off x="912813" y="3716338"/>
            <a:ext cx="28575" cy="31750"/>
          </a:xfrm>
          <a:custGeom>
            <a:avLst/>
            <a:gdLst/>
            <a:ahLst/>
            <a:cxnLst>
              <a:cxn ang="0">
                <a:pos x="4" y="18"/>
              </a:cxn>
              <a:cxn ang="0">
                <a:pos x="4" y="18"/>
              </a:cxn>
              <a:cxn ang="0">
                <a:pos x="3" y="17"/>
              </a:cxn>
              <a:cxn ang="0">
                <a:pos x="2" y="17"/>
              </a:cxn>
              <a:cxn ang="0">
                <a:pos x="2" y="16"/>
              </a:cxn>
              <a:cxn ang="0">
                <a:pos x="1" y="15"/>
              </a:cxn>
              <a:cxn ang="0">
                <a:pos x="1" y="14"/>
              </a:cxn>
              <a:cxn ang="0">
                <a:pos x="0" y="13"/>
              </a:cxn>
              <a:cxn ang="0">
                <a:pos x="0" y="12"/>
              </a:cxn>
              <a:cxn ang="0">
                <a:pos x="0" y="11"/>
              </a:cxn>
              <a:cxn ang="0">
                <a:pos x="0" y="10"/>
              </a:cxn>
              <a:cxn ang="0">
                <a:pos x="1" y="9"/>
              </a:cxn>
              <a:cxn ang="0">
                <a:pos x="1" y="8"/>
              </a:cxn>
              <a:cxn ang="0">
                <a:pos x="1" y="7"/>
              </a:cxn>
              <a:cxn ang="0">
                <a:pos x="2" y="7"/>
              </a:cxn>
              <a:cxn ang="0">
                <a:pos x="2" y="6"/>
              </a:cxn>
              <a:cxn ang="0">
                <a:pos x="2" y="5"/>
              </a:cxn>
              <a:cxn ang="0">
                <a:pos x="3" y="5"/>
              </a:cxn>
              <a:cxn ang="0">
                <a:pos x="3" y="4"/>
              </a:cxn>
              <a:cxn ang="0">
                <a:pos x="4" y="4"/>
              </a:cxn>
              <a:cxn ang="0">
                <a:pos x="4" y="3"/>
              </a:cxn>
              <a:cxn ang="0">
                <a:pos x="5" y="3"/>
              </a:cxn>
              <a:cxn ang="0">
                <a:pos x="6" y="2"/>
              </a:cxn>
              <a:cxn ang="0">
                <a:pos x="7" y="2"/>
              </a:cxn>
              <a:cxn ang="0">
                <a:pos x="8" y="2"/>
              </a:cxn>
              <a:cxn ang="0">
                <a:pos x="10" y="2"/>
              </a:cxn>
              <a:cxn ang="0">
                <a:pos x="10" y="0"/>
              </a:cxn>
              <a:cxn ang="0">
                <a:pos x="11" y="2"/>
              </a:cxn>
              <a:cxn ang="0">
                <a:pos x="12" y="2"/>
              </a:cxn>
              <a:cxn ang="0">
                <a:pos x="13" y="2"/>
              </a:cxn>
              <a:cxn ang="0">
                <a:pos x="14" y="2"/>
              </a:cxn>
              <a:cxn ang="0">
                <a:pos x="14" y="3"/>
              </a:cxn>
              <a:cxn ang="0">
                <a:pos x="15" y="3"/>
              </a:cxn>
              <a:cxn ang="0">
                <a:pos x="15" y="4"/>
              </a:cxn>
              <a:cxn ang="0">
                <a:pos x="16" y="4"/>
              </a:cxn>
              <a:cxn ang="0">
                <a:pos x="16" y="5"/>
              </a:cxn>
              <a:cxn ang="0">
                <a:pos x="16" y="6"/>
              </a:cxn>
              <a:cxn ang="0">
                <a:pos x="17" y="6"/>
              </a:cxn>
              <a:cxn ang="0">
                <a:pos x="17" y="7"/>
              </a:cxn>
              <a:cxn ang="0">
                <a:pos x="17" y="8"/>
              </a:cxn>
              <a:cxn ang="0">
                <a:pos x="17" y="9"/>
              </a:cxn>
              <a:cxn ang="0">
                <a:pos x="17" y="10"/>
              </a:cxn>
              <a:cxn ang="0">
                <a:pos x="17" y="11"/>
              </a:cxn>
              <a:cxn ang="0">
                <a:pos x="16" y="11"/>
              </a:cxn>
              <a:cxn ang="0">
                <a:pos x="16" y="12"/>
              </a:cxn>
              <a:cxn ang="0">
                <a:pos x="16" y="13"/>
              </a:cxn>
              <a:cxn ang="0">
                <a:pos x="15" y="14"/>
              </a:cxn>
              <a:cxn ang="0">
                <a:pos x="15" y="15"/>
              </a:cxn>
              <a:cxn ang="0">
                <a:pos x="14" y="15"/>
              </a:cxn>
              <a:cxn ang="0">
                <a:pos x="14" y="16"/>
              </a:cxn>
              <a:cxn ang="0">
                <a:pos x="13" y="16"/>
              </a:cxn>
              <a:cxn ang="0">
                <a:pos x="13" y="17"/>
              </a:cxn>
              <a:cxn ang="0">
                <a:pos x="12" y="17"/>
              </a:cxn>
              <a:cxn ang="0">
                <a:pos x="12" y="18"/>
              </a:cxn>
              <a:cxn ang="0">
                <a:pos x="11" y="18"/>
              </a:cxn>
              <a:cxn ang="0">
                <a:pos x="10" y="18"/>
              </a:cxn>
              <a:cxn ang="0">
                <a:pos x="8" y="18"/>
              </a:cxn>
              <a:cxn ang="0">
                <a:pos x="8" y="19"/>
              </a:cxn>
              <a:cxn ang="0">
                <a:pos x="7" y="19"/>
              </a:cxn>
              <a:cxn ang="0">
                <a:pos x="6" y="19"/>
              </a:cxn>
              <a:cxn ang="0">
                <a:pos x="6" y="18"/>
              </a:cxn>
              <a:cxn ang="0">
                <a:pos x="5" y="18"/>
              </a:cxn>
              <a:cxn ang="0">
                <a:pos x="4" y="18"/>
              </a:cxn>
            </a:cxnLst>
            <a:rect l="0" t="0" r="r" b="b"/>
            <a:pathLst>
              <a:path w="18" h="20">
                <a:moveTo>
                  <a:pt x="4" y="18"/>
                </a:moveTo>
                <a:lnTo>
                  <a:pt x="4" y="18"/>
                </a:lnTo>
                <a:lnTo>
                  <a:pt x="3" y="17"/>
                </a:lnTo>
                <a:lnTo>
                  <a:pt x="2" y="17"/>
                </a:lnTo>
                <a:lnTo>
                  <a:pt x="2" y="16"/>
                </a:lnTo>
                <a:lnTo>
                  <a:pt x="1" y="15"/>
                </a:lnTo>
                <a:lnTo>
                  <a:pt x="1" y="14"/>
                </a:lnTo>
                <a:lnTo>
                  <a:pt x="0" y="13"/>
                </a:lnTo>
                <a:lnTo>
                  <a:pt x="0" y="12"/>
                </a:lnTo>
                <a:lnTo>
                  <a:pt x="0" y="11"/>
                </a:lnTo>
                <a:lnTo>
                  <a:pt x="0" y="10"/>
                </a:lnTo>
                <a:lnTo>
                  <a:pt x="1" y="9"/>
                </a:lnTo>
                <a:lnTo>
                  <a:pt x="1" y="8"/>
                </a:lnTo>
                <a:lnTo>
                  <a:pt x="1" y="7"/>
                </a:lnTo>
                <a:lnTo>
                  <a:pt x="2" y="7"/>
                </a:lnTo>
                <a:lnTo>
                  <a:pt x="2" y="6"/>
                </a:lnTo>
                <a:lnTo>
                  <a:pt x="2" y="5"/>
                </a:lnTo>
                <a:lnTo>
                  <a:pt x="3" y="5"/>
                </a:lnTo>
                <a:lnTo>
                  <a:pt x="3" y="4"/>
                </a:lnTo>
                <a:lnTo>
                  <a:pt x="4" y="4"/>
                </a:lnTo>
                <a:lnTo>
                  <a:pt x="4" y="3"/>
                </a:lnTo>
                <a:lnTo>
                  <a:pt x="5" y="3"/>
                </a:lnTo>
                <a:lnTo>
                  <a:pt x="6" y="2"/>
                </a:lnTo>
                <a:lnTo>
                  <a:pt x="7" y="2"/>
                </a:lnTo>
                <a:lnTo>
                  <a:pt x="8" y="2"/>
                </a:lnTo>
                <a:lnTo>
                  <a:pt x="10" y="2"/>
                </a:lnTo>
                <a:lnTo>
                  <a:pt x="10" y="0"/>
                </a:lnTo>
                <a:lnTo>
                  <a:pt x="11" y="2"/>
                </a:lnTo>
                <a:lnTo>
                  <a:pt x="12" y="2"/>
                </a:lnTo>
                <a:lnTo>
                  <a:pt x="13" y="2"/>
                </a:lnTo>
                <a:lnTo>
                  <a:pt x="14" y="2"/>
                </a:lnTo>
                <a:lnTo>
                  <a:pt x="14" y="3"/>
                </a:lnTo>
                <a:lnTo>
                  <a:pt x="15" y="3"/>
                </a:lnTo>
                <a:lnTo>
                  <a:pt x="15" y="4"/>
                </a:lnTo>
                <a:lnTo>
                  <a:pt x="16" y="4"/>
                </a:lnTo>
                <a:lnTo>
                  <a:pt x="16" y="5"/>
                </a:lnTo>
                <a:lnTo>
                  <a:pt x="16" y="6"/>
                </a:lnTo>
                <a:lnTo>
                  <a:pt x="17" y="6"/>
                </a:lnTo>
                <a:lnTo>
                  <a:pt x="17" y="7"/>
                </a:lnTo>
                <a:lnTo>
                  <a:pt x="17" y="8"/>
                </a:lnTo>
                <a:lnTo>
                  <a:pt x="17" y="9"/>
                </a:lnTo>
                <a:lnTo>
                  <a:pt x="17" y="10"/>
                </a:lnTo>
                <a:lnTo>
                  <a:pt x="17" y="11"/>
                </a:lnTo>
                <a:lnTo>
                  <a:pt x="16" y="11"/>
                </a:lnTo>
                <a:lnTo>
                  <a:pt x="16" y="12"/>
                </a:lnTo>
                <a:lnTo>
                  <a:pt x="16" y="13"/>
                </a:lnTo>
                <a:lnTo>
                  <a:pt x="15" y="14"/>
                </a:lnTo>
                <a:lnTo>
                  <a:pt x="15" y="15"/>
                </a:lnTo>
                <a:lnTo>
                  <a:pt x="14" y="15"/>
                </a:lnTo>
                <a:lnTo>
                  <a:pt x="14" y="16"/>
                </a:lnTo>
                <a:lnTo>
                  <a:pt x="13" y="16"/>
                </a:lnTo>
                <a:lnTo>
                  <a:pt x="13" y="17"/>
                </a:lnTo>
                <a:lnTo>
                  <a:pt x="12" y="17"/>
                </a:lnTo>
                <a:lnTo>
                  <a:pt x="12" y="18"/>
                </a:lnTo>
                <a:lnTo>
                  <a:pt x="11" y="18"/>
                </a:lnTo>
                <a:lnTo>
                  <a:pt x="10" y="18"/>
                </a:lnTo>
                <a:lnTo>
                  <a:pt x="8" y="18"/>
                </a:lnTo>
                <a:lnTo>
                  <a:pt x="8" y="19"/>
                </a:lnTo>
                <a:lnTo>
                  <a:pt x="7" y="19"/>
                </a:lnTo>
                <a:lnTo>
                  <a:pt x="6" y="19"/>
                </a:lnTo>
                <a:lnTo>
                  <a:pt x="6" y="18"/>
                </a:lnTo>
                <a:lnTo>
                  <a:pt x="5" y="18"/>
                </a:lnTo>
                <a:lnTo>
                  <a:pt x="4" y="18"/>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77" name="Freeform 85"/>
          <p:cNvSpPr>
            <a:spLocks/>
          </p:cNvSpPr>
          <p:nvPr/>
        </p:nvSpPr>
        <p:spPr bwMode="auto">
          <a:xfrm>
            <a:off x="947738" y="3659188"/>
            <a:ext cx="28575" cy="30162"/>
          </a:xfrm>
          <a:custGeom>
            <a:avLst/>
            <a:gdLst/>
            <a:ahLst/>
            <a:cxnLst>
              <a:cxn ang="0">
                <a:pos x="3" y="17"/>
              </a:cxn>
              <a:cxn ang="0">
                <a:pos x="2" y="16"/>
              </a:cxn>
              <a:cxn ang="0">
                <a:pos x="1" y="14"/>
              </a:cxn>
              <a:cxn ang="0">
                <a:pos x="1" y="12"/>
              </a:cxn>
              <a:cxn ang="0">
                <a:pos x="0" y="11"/>
              </a:cxn>
              <a:cxn ang="0">
                <a:pos x="0" y="9"/>
              </a:cxn>
              <a:cxn ang="0">
                <a:pos x="0" y="7"/>
              </a:cxn>
              <a:cxn ang="0">
                <a:pos x="1" y="5"/>
              </a:cxn>
              <a:cxn ang="0">
                <a:pos x="2" y="4"/>
              </a:cxn>
              <a:cxn ang="0">
                <a:pos x="3" y="3"/>
              </a:cxn>
              <a:cxn ang="0">
                <a:pos x="4" y="2"/>
              </a:cxn>
              <a:cxn ang="0">
                <a:pos x="5" y="1"/>
              </a:cxn>
              <a:cxn ang="0">
                <a:pos x="7" y="0"/>
              </a:cxn>
              <a:cxn ang="0">
                <a:pos x="10" y="0"/>
              </a:cxn>
              <a:cxn ang="0">
                <a:pos x="12" y="0"/>
              </a:cxn>
              <a:cxn ang="0">
                <a:pos x="13" y="1"/>
              </a:cxn>
              <a:cxn ang="0">
                <a:pos x="15" y="2"/>
              </a:cxn>
              <a:cxn ang="0">
                <a:pos x="16" y="3"/>
              </a:cxn>
              <a:cxn ang="0">
                <a:pos x="16" y="5"/>
              </a:cxn>
              <a:cxn ang="0">
                <a:pos x="17" y="6"/>
              </a:cxn>
              <a:cxn ang="0">
                <a:pos x="17" y="8"/>
              </a:cxn>
              <a:cxn ang="0">
                <a:pos x="16" y="9"/>
              </a:cxn>
              <a:cxn ang="0">
                <a:pos x="16" y="11"/>
              </a:cxn>
              <a:cxn ang="0">
                <a:pos x="15" y="12"/>
              </a:cxn>
              <a:cxn ang="0">
                <a:pos x="14" y="13"/>
              </a:cxn>
              <a:cxn ang="0">
                <a:pos x="13" y="14"/>
              </a:cxn>
              <a:cxn ang="0">
                <a:pos x="12" y="16"/>
              </a:cxn>
              <a:cxn ang="0">
                <a:pos x="11" y="17"/>
              </a:cxn>
              <a:cxn ang="0">
                <a:pos x="10" y="18"/>
              </a:cxn>
              <a:cxn ang="0">
                <a:pos x="7" y="18"/>
              </a:cxn>
              <a:cxn ang="0">
                <a:pos x="5" y="18"/>
              </a:cxn>
              <a:cxn ang="0">
                <a:pos x="4" y="17"/>
              </a:cxn>
            </a:cxnLst>
            <a:rect l="0" t="0" r="r" b="b"/>
            <a:pathLst>
              <a:path w="18" h="19">
                <a:moveTo>
                  <a:pt x="3" y="17"/>
                </a:moveTo>
                <a:lnTo>
                  <a:pt x="3" y="17"/>
                </a:lnTo>
                <a:lnTo>
                  <a:pt x="3" y="16"/>
                </a:lnTo>
                <a:lnTo>
                  <a:pt x="2" y="16"/>
                </a:lnTo>
                <a:lnTo>
                  <a:pt x="2" y="14"/>
                </a:lnTo>
                <a:lnTo>
                  <a:pt x="1" y="14"/>
                </a:lnTo>
                <a:lnTo>
                  <a:pt x="1" y="13"/>
                </a:lnTo>
                <a:lnTo>
                  <a:pt x="1" y="12"/>
                </a:lnTo>
                <a:lnTo>
                  <a:pt x="0" y="12"/>
                </a:lnTo>
                <a:lnTo>
                  <a:pt x="0" y="11"/>
                </a:lnTo>
                <a:lnTo>
                  <a:pt x="0" y="10"/>
                </a:lnTo>
                <a:lnTo>
                  <a:pt x="0" y="9"/>
                </a:lnTo>
                <a:lnTo>
                  <a:pt x="0" y="8"/>
                </a:lnTo>
                <a:lnTo>
                  <a:pt x="0" y="7"/>
                </a:lnTo>
                <a:lnTo>
                  <a:pt x="1" y="6"/>
                </a:lnTo>
                <a:lnTo>
                  <a:pt x="1" y="5"/>
                </a:lnTo>
                <a:lnTo>
                  <a:pt x="1" y="4"/>
                </a:lnTo>
                <a:lnTo>
                  <a:pt x="2" y="4"/>
                </a:lnTo>
                <a:lnTo>
                  <a:pt x="2" y="3"/>
                </a:lnTo>
                <a:lnTo>
                  <a:pt x="3" y="3"/>
                </a:lnTo>
                <a:lnTo>
                  <a:pt x="3" y="2"/>
                </a:lnTo>
                <a:lnTo>
                  <a:pt x="4" y="2"/>
                </a:lnTo>
                <a:lnTo>
                  <a:pt x="4" y="1"/>
                </a:lnTo>
                <a:lnTo>
                  <a:pt x="5" y="1"/>
                </a:lnTo>
                <a:lnTo>
                  <a:pt x="6" y="0"/>
                </a:lnTo>
                <a:lnTo>
                  <a:pt x="7" y="0"/>
                </a:lnTo>
                <a:lnTo>
                  <a:pt x="9" y="0"/>
                </a:lnTo>
                <a:lnTo>
                  <a:pt x="10" y="0"/>
                </a:lnTo>
                <a:lnTo>
                  <a:pt x="11" y="0"/>
                </a:lnTo>
                <a:lnTo>
                  <a:pt x="12" y="0"/>
                </a:lnTo>
                <a:lnTo>
                  <a:pt x="13" y="0"/>
                </a:lnTo>
                <a:lnTo>
                  <a:pt x="13" y="1"/>
                </a:lnTo>
                <a:lnTo>
                  <a:pt x="14" y="1"/>
                </a:lnTo>
                <a:lnTo>
                  <a:pt x="15" y="2"/>
                </a:lnTo>
                <a:lnTo>
                  <a:pt x="15" y="3"/>
                </a:lnTo>
                <a:lnTo>
                  <a:pt x="16" y="3"/>
                </a:lnTo>
                <a:lnTo>
                  <a:pt x="16" y="4"/>
                </a:lnTo>
                <a:lnTo>
                  <a:pt x="16" y="5"/>
                </a:lnTo>
                <a:lnTo>
                  <a:pt x="17" y="5"/>
                </a:lnTo>
                <a:lnTo>
                  <a:pt x="17" y="6"/>
                </a:lnTo>
                <a:lnTo>
                  <a:pt x="17" y="7"/>
                </a:lnTo>
                <a:lnTo>
                  <a:pt x="17" y="8"/>
                </a:lnTo>
                <a:lnTo>
                  <a:pt x="16" y="8"/>
                </a:lnTo>
                <a:lnTo>
                  <a:pt x="16" y="9"/>
                </a:lnTo>
                <a:lnTo>
                  <a:pt x="16" y="10"/>
                </a:lnTo>
                <a:lnTo>
                  <a:pt x="16" y="11"/>
                </a:lnTo>
                <a:lnTo>
                  <a:pt x="15" y="11"/>
                </a:lnTo>
                <a:lnTo>
                  <a:pt x="15" y="12"/>
                </a:lnTo>
                <a:lnTo>
                  <a:pt x="15" y="13"/>
                </a:lnTo>
                <a:lnTo>
                  <a:pt x="14" y="13"/>
                </a:lnTo>
                <a:lnTo>
                  <a:pt x="14" y="14"/>
                </a:lnTo>
                <a:lnTo>
                  <a:pt x="13" y="14"/>
                </a:lnTo>
                <a:lnTo>
                  <a:pt x="13" y="16"/>
                </a:lnTo>
                <a:lnTo>
                  <a:pt x="12" y="16"/>
                </a:lnTo>
                <a:lnTo>
                  <a:pt x="12" y="17"/>
                </a:lnTo>
                <a:lnTo>
                  <a:pt x="11" y="17"/>
                </a:lnTo>
                <a:lnTo>
                  <a:pt x="10" y="17"/>
                </a:lnTo>
                <a:lnTo>
                  <a:pt x="10" y="18"/>
                </a:lnTo>
                <a:lnTo>
                  <a:pt x="9" y="18"/>
                </a:lnTo>
                <a:lnTo>
                  <a:pt x="7" y="18"/>
                </a:lnTo>
                <a:lnTo>
                  <a:pt x="6" y="18"/>
                </a:lnTo>
                <a:lnTo>
                  <a:pt x="5" y="18"/>
                </a:lnTo>
                <a:lnTo>
                  <a:pt x="5" y="17"/>
                </a:lnTo>
                <a:lnTo>
                  <a:pt x="4" y="17"/>
                </a:lnTo>
                <a:lnTo>
                  <a:pt x="3" y="17"/>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78" name="Freeform 86"/>
          <p:cNvSpPr>
            <a:spLocks/>
          </p:cNvSpPr>
          <p:nvPr/>
        </p:nvSpPr>
        <p:spPr bwMode="auto">
          <a:xfrm>
            <a:off x="947738" y="3659188"/>
            <a:ext cx="28575" cy="30162"/>
          </a:xfrm>
          <a:custGeom>
            <a:avLst/>
            <a:gdLst/>
            <a:ahLst/>
            <a:cxnLst>
              <a:cxn ang="0">
                <a:pos x="3" y="17"/>
              </a:cxn>
              <a:cxn ang="0">
                <a:pos x="2" y="16"/>
              </a:cxn>
              <a:cxn ang="0">
                <a:pos x="1" y="14"/>
              </a:cxn>
              <a:cxn ang="0">
                <a:pos x="1" y="12"/>
              </a:cxn>
              <a:cxn ang="0">
                <a:pos x="0" y="11"/>
              </a:cxn>
              <a:cxn ang="0">
                <a:pos x="0" y="9"/>
              </a:cxn>
              <a:cxn ang="0">
                <a:pos x="0" y="7"/>
              </a:cxn>
              <a:cxn ang="0">
                <a:pos x="1" y="5"/>
              </a:cxn>
              <a:cxn ang="0">
                <a:pos x="2" y="4"/>
              </a:cxn>
              <a:cxn ang="0">
                <a:pos x="3" y="3"/>
              </a:cxn>
              <a:cxn ang="0">
                <a:pos x="4" y="2"/>
              </a:cxn>
              <a:cxn ang="0">
                <a:pos x="5" y="1"/>
              </a:cxn>
              <a:cxn ang="0">
                <a:pos x="7" y="0"/>
              </a:cxn>
              <a:cxn ang="0">
                <a:pos x="10" y="0"/>
              </a:cxn>
              <a:cxn ang="0">
                <a:pos x="12" y="0"/>
              </a:cxn>
              <a:cxn ang="0">
                <a:pos x="13" y="1"/>
              </a:cxn>
              <a:cxn ang="0">
                <a:pos x="15" y="2"/>
              </a:cxn>
              <a:cxn ang="0">
                <a:pos x="16" y="3"/>
              </a:cxn>
              <a:cxn ang="0">
                <a:pos x="16" y="5"/>
              </a:cxn>
              <a:cxn ang="0">
                <a:pos x="17" y="6"/>
              </a:cxn>
              <a:cxn ang="0">
                <a:pos x="17" y="8"/>
              </a:cxn>
              <a:cxn ang="0">
                <a:pos x="16" y="9"/>
              </a:cxn>
              <a:cxn ang="0">
                <a:pos x="16" y="11"/>
              </a:cxn>
              <a:cxn ang="0">
                <a:pos x="15" y="12"/>
              </a:cxn>
              <a:cxn ang="0">
                <a:pos x="14" y="13"/>
              </a:cxn>
              <a:cxn ang="0">
                <a:pos x="13" y="14"/>
              </a:cxn>
              <a:cxn ang="0">
                <a:pos x="12" y="16"/>
              </a:cxn>
              <a:cxn ang="0">
                <a:pos x="11" y="17"/>
              </a:cxn>
              <a:cxn ang="0">
                <a:pos x="10" y="18"/>
              </a:cxn>
              <a:cxn ang="0">
                <a:pos x="7" y="18"/>
              </a:cxn>
              <a:cxn ang="0">
                <a:pos x="5" y="18"/>
              </a:cxn>
              <a:cxn ang="0">
                <a:pos x="4" y="17"/>
              </a:cxn>
            </a:cxnLst>
            <a:rect l="0" t="0" r="r" b="b"/>
            <a:pathLst>
              <a:path w="18" h="19">
                <a:moveTo>
                  <a:pt x="3" y="17"/>
                </a:moveTo>
                <a:lnTo>
                  <a:pt x="3" y="17"/>
                </a:lnTo>
                <a:lnTo>
                  <a:pt x="3" y="16"/>
                </a:lnTo>
                <a:lnTo>
                  <a:pt x="2" y="16"/>
                </a:lnTo>
                <a:lnTo>
                  <a:pt x="2" y="14"/>
                </a:lnTo>
                <a:lnTo>
                  <a:pt x="1" y="14"/>
                </a:lnTo>
                <a:lnTo>
                  <a:pt x="1" y="13"/>
                </a:lnTo>
                <a:lnTo>
                  <a:pt x="1" y="12"/>
                </a:lnTo>
                <a:lnTo>
                  <a:pt x="0" y="12"/>
                </a:lnTo>
                <a:lnTo>
                  <a:pt x="0" y="11"/>
                </a:lnTo>
                <a:lnTo>
                  <a:pt x="0" y="10"/>
                </a:lnTo>
                <a:lnTo>
                  <a:pt x="0" y="9"/>
                </a:lnTo>
                <a:lnTo>
                  <a:pt x="0" y="8"/>
                </a:lnTo>
                <a:lnTo>
                  <a:pt x="0" y="7"/>
                </a:lnTo>
                <a:lnTo>
                  <a:pt x="1" y="6"/>
                </a:lnTo>
                <a:lnTo>
                  <a:pt x="1" y="5"/>
                </a:lnTo>
                <a:lnTo>
                  <a:pt x="1" y="4"/>
                </a:lnTo>
                <a:lnTo>
                  <a:pt x="2" y="4"/>
                </a:lnTo>
                <a:lnTo>
                  <a:pt x="2" y="3"/>
                </a:lnTo>
                <a:lnTo>
                  <a:pt x="3" y="3"/>
                </a:lnTo>
                <a:lnTo>
                  <a:pt x="3" y="2"/>
                </a:lnTo>
                <a:lnTo>
                  <a:pt x="4" y="2"/>
                </a:lnTo>
                <a:lnTo>
                  <a:pt x="4" y="1"/>
                </a:lnTo>
                <a:lnTo>
                  <a:pt x="5" y="1"/>
                </a:lnTo>
                <a:lnTo>
                  <a:pt x="6" y="0"/>
                </a:lnTo>
                <a:lnTo>
                  <a:pt x="7" y="0"/>
                </a:lnTo>
                <a:lnTo>
                  <a:pt x="9" y="0"/>
                </a:lnTo>
                <a:lnTo>
                  <a:pt x="10" y="0"/>
                </a:lnTo>
                <a:lnTo>
                  <a:pt x="11" y="0"/>
                </a:lnTo>
                <a:lnTo>
                  <a:pt x="12" y="0"/>
                </a:lnTo>
                <a:lnTo>
                  <a:pt x="13" y="0"/>
                </a:lnTo>
                <a:lnTo>
                  <a:pt x="13" y="1"/>
                </a:lnTo>
                <a:lnTo>
                  <a:pt x="14" y="1"/>
                </a:lnTo>
                <a:lnTo>
                  <a:pt x="15" y="2"/>
                </a:lnTo>
                <a:lnTo>
                  <a:pt x="15" y="3"/>
                </a:lnTo>
                <a:lnTo>
                  <a:pt x="16" y="3"/>
                </a:lnTo>
                <a:lnTo>
                  <a:pt x="16" y="4"/>
                </a:lnTo>
                <a:lnTo>
                  <a:pt x="16" y="5"/>
                </a:lnTo>
                <a:lnTo>
                  <a:pt x="17" y="5"/>
                </a:lnTo>
                <a:lnTo>
                  <a:pt x="17" y="6"/>
                </a:lnTo>
                <a:lnTo>
                  <a:pt x="17" y="7"/>
                </a:lnTo>
                <a:lnTo>
                  <a:pt x="17" y="8"/>
                </a:lnTo>
                <a:lnTo>
                  <a:pt x="16" y="8"/>
                </a:lnTo>
                <a:lnTo>
                  <a:pt x="16" y="9"/>
                </a:lnTo>
                <a:lnTo>
                  <a:pt x="16" y="10"/>
                </a:lnTo>
                <a:lnTo>
                  <a:pt x="16" y="11"/>
                </a:lnTo>
                <a:lnTo>
                  <a:pt x="15" y="11"/>
                </a:lnTo>
                <a:lnTo>
                  <a:pt x="15" y="12"/>
                </a:lnTo>
                <a:lnTo>
                  <a:pt x="15" y="13"/>
                </a:lnTo>
                <a:lnTo>
                  <a:pt x="14" y="13"/>
                </a:lnTo>
                <a:lnTo>
                  <a:pt x="14" y="14"/>
                </a:lnTo>
                <a:lnTo>
                  <a:pt x="13" y="14"/>
                </a:lnTo>
                <a:lnTo>
                  <a:pt x="13" y="16"/>
                </a:lnTo>
                <a:lnTo>
                  <a:pt x="12" y="16"/>
                </a:lnTo>
                <a:lnTo>
                  <a:pt x="12" y="17"/>
                </a:lnTo>
                <a:lnTo>
                  <a:pt x="11" y="17"/>
                </a:lnTo>
                <a:lnTo>
                  <a:pt x="10" y="17"/>
                </a:lnTo>
                <a:lnTo>
                  <a:pt x="10" y="18"/>
                </a:lnTo>
                <a:lnTo>
                  <a:pt x="9" y="18"/>
                </a:lnTo>
                <a:lnTo>
                  <a:pt x="7" y="18"/>
                </a:lnTo>
                <a:lnTo>
                  <a:pt x="6" y="18"/>
                </a:lnTo>
                <a:lnTo>
                  <a:pt x="5" y="18"/>
                </a:lnTo>
                <a:lnTo>
                  <a:pt x="5" y="17"/>
                </a:lnTo>
                <a:lnTo>
                  <a:pt x="4" y="17"/>
                </a:lnTo>
                <a:lnTo>
                  <a:pt x="3" y="17"/>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79" name="Rectangle 87"/>
          <p:cNvSpPr>
            <a:spLocks noChangeArrowheads="1"/>
          </p:cNvSpPr>
          <p:nvPr/>
        </p:nvSpPr>
        <p:spPr bwMode="auto">
          <a:xfrm>
            <a:off x="2587625" y="3316288"/>
            <a:ext cx="387350"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H</a:t>
            </a:r>
          </a:p>
        </p:txBody>
      </p:sp>
      <p:sp>
        <p:nvSpPr>
          <p:cNvPr id="33880" name="Rectangle 88"/>
          <p:cNvSpPr>
            <a:spLocks noChangeArrowheads="1"/>
          </p:cNvSpPr>
          <p:nvPr/>
        </p:nvSpPr>
        <p:spPr bwMode="auto">
          <a:xfrm>
            <a:off x="2579688" y="3717925"/>
            <a:ext cx="395287"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O</a:t>
            </a:r>
          </a:p>
        </p:txBody>
      </p:sp>
      <p:sp>
        <p:nvSpPr>
          <p:cNvPr id="33881" name="Rectangle 89"/>
          <p:cNvSpPr>
            <a:spLocks noChangeArrowheads="1"/>
          </p:cNvSpPr>
          <p:nvPr/>
        </p:nvSpPr>
        <p:spPr bwMode="auto">
          <a:xfrm>
            <a:off x="2209800" y="3935413"/>
            <a:ext cx="387350"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H</a:t>
            </a:r>
          </a:p>
        </p:txBody>
      </p:sp>
      <p:sp>
        <p:nvSpPr>
          <p:cNvPr id="33882" name="Line 90"/>
          <p:cNvSpPr>
            <a:spLocks noChangeShapeType="1"/>
          </p:cNvSpPr>
          <p:nvPr/>
        </p:nvSpPr>
        <p:spPr bwMode="auto">
          <a:xfrm>
            <a:off x="2771775" y="3635375"/>
            <a:ext cx="0" cy="152400"/>
          </a:xfrm>
          <a:prstGeom prst="line">
            <a:avLst/>
          </a:prstGeom>
          <a:noFill/>
          <a:ln w="25400">
            <a:solidFill>
              <a:srgbClr val="000000"/>
            </a:solidFill>
            <a:round/>
            <a:headEnd type="none" w="sm" len="sm"/>
            <a:tailEnd type="none" w="sm" len="sm"/>
          </a:ln>
          <a:effectLst/>
        </p:spPr>
        <p:txBody>
          <a:bodyPr/>
          <a:lstStyle/>
          <a:p>
            <a:endParaRPr lang="id-ID"/>
          </a:p>
        </p:txBody>
      </p:sp>
      <p:sp>
        <p:nvSpPr>
          <p:cNvPr id="33883" name="Line 91"/>
          <p:cNvSpPr>
            <a:spLocks noChangeShapeType="1"/>
          </p:cNvSpPr>
          <p:nvPr/>
        </p:nvSpPr>
        <p:spPr bwMode="auto">
          <a:xfrm flipH="1">
            <a:off x="2519363" y="3970338"/>
            <a:ext cx="136525" cy="79375"/>
          </a:xfrm>
          <a:prstGeom prst="line">
            <a:avLst/>
          </a:prstGeom>
          <a:noFill/>
          <a:ln w="25400">
            <a:solidFill>
              <a:srgbClr val="000000"/>
            </a:solidFill>
            <a:round/>
            <a:headEnd type="none" w="sm" len="sm"/>
            <a:tailEnd type="none" w="sm" len="sm"/>
          </a:ln>
          <a:effectLst/>
        </p:spPr>
        <p:txBody>
          <a:bodyPr/>
          <a:lstStyle/>
          <a:p>
            <a:endParaRPr lang="id-ID"/>
          </a:p>
        </p:txBody>
      </p:sp>
      <p:sp>
        <p:nvSpPr>
          <p:cNvPr id="33884" name="Freeform 92"/>
          <p:cNvSpPr>
            <a:spLocks/>
          </p:cNvSpPr>
          <p:nvPr/>
        </p:nvSpPr>
        <p:spPr bwMode="auto">
          <a:xfrm>
            <a:off x="2924175" y="3894138"/>
            <a:ext cx="26988" cy="26987"/>
          </a:xfrm>
          <a:custGeom>
            <a:avLst/>
            <a:gdLst/>
            <a:ahLst/>
            <a:cxnLst>
              <a:cxn ang="0">
                <a:pos x="8" y="0"/>
              </a:cxn>
              <a:cxn ang="0">
                <a:pos x="8" y="0"/>
              </a:cxn>
              <a:cxn ang="0">
                <a:pos x="6" y="0"/>
              </a:cxn>
              <a:cxn ang="0">
                <a:pos x="5" y="0"/>
              </a:cxn>
              <a:cxn ang="0">
                <a:pos x="4" y="0"/>
              </a:cxn>
              <a:cxn ang="0">
                <a:pos x="4" y="1"/>
              </a:cxn>
              <a:cxn ang="0">
                <a:pos x="3" y="1"/>
              </a:cxn>
              <a:cxn ang="0">
                <a:pos x="2" y="1"/>
              </a:cxn>
              <a:cxn ang="0">
                <a:pos x="2" y="2"/>
              </a:cxn>
              <a:cxn ang="0">
                <a:pos x="1" y="2"/>
              </a:cxn>
              <a:cxn ang="0">
                <a:pos x="1" y="3"/>
              </a:cxn>
              <a:cxn ang="0">
                <a:pos x="1" y="4"/>
              </a:cxn>
              <a:cxn ang="0">
                <a:pos x="0" y="4"/>
              </a:cxn>
              <a:cxn ang="0">
                <a:pos x="0" y="5"/>
              </a:cxn>
              <a:cxn ang="0">
                <a:pos x="0" y="6"/>
              </a:cxn>
              <a:cxn ang="0">
                <a:pos x="0" y="7"/>
              </a:cxn>
              <a:cxn ang="0">
                <a:pos x="0" y="8"/>
              </a:cxn>
              <a:cxn ang="0">
                <a:pos x="0" y="9"/>
              </a:cxn>
              <a:cxn ang="0">
                <a:pos x="0" y="10"/>
              </a:cxn>
              <a:cxn ang="0">
                <a:pos x="0" y="11"/>
              </a:cxn>
              <a:cxn ang="0">
                <a:pos x="1" y="11"/>
              </a:cxn>
              <a:cxn ang="0">
                <a:pos x="1" y="12"/>
              </a:cxn>
              <a:cxn ang="0">
                <a:pos x="2" y="12"/>
              </a:cxn>
              <a:cxn ang="0">
                <a:pos x="2" y="13"/>
              </a:cxn>
              <a:cxn ang="0">
                <a:pos x="3" y="13"/>
              </a:cxn>
              <a:cxn ang="0">
                <a:pos x="3" y="14"/>
              </a:cxn>
              <a:cxn ang="0">
                <a:pos x="4" y="14"/>
              </a:cxn>
              <a:cxn ang="0">
                <a:pos x="5" y="14"/>
              </a:cxn>
              <a:cxn ang="0">
                <a:pos x="5" y="16"/>
              </a:cxn>
              <a:cxn ang="0">
                <a:pos x="6" y="16"/>
              </a:cxn>
              <a:cxn ang="0">
                <a:pos x="8" y="16"/>
              </a:cxn>
              <a:cxn ang="0">
                <a:pos x="9" y="16"/>
              </a:cxn>
              <a:cxn ang="0">
                <a:pos x="10" y="16"/>
              </a:cxn>
              <a:cxn ang="0">
                <a:pos x="11" y="14"/>
              </a:cxn>
              <a:cxn ang="0">
                <a:pos x="12" y="14"/>
              </a:cxn>
              <a:cxn ang="0">
                <a:pos x="13" y="13"/>
              </a:cxn>
              <a:cxn ang="0">
                <a:pos x="14" y="12"/>
              </a:cxn>
              <a:cxn ang="0">
                <a:pos x="14" y="11"/>
              </a:cxn>
              <a:cxn ang="0">
                <a:pos x="16" y="11"/>
              </a:cxn>
              <a:cxn ang="0">
                <a:pos x="16" y="10"/>
              </a:cxn>
              <a:cxn ang="0">
                <a:pos x="16" y="9"/>
              </a:cxn>
              <a:cxn ang="0">
                <a:pos x="16" y="8"/>
              </a:cxn>
              <a:cxn ang="0">
                <a:pos x="16" y="7"/>
              </a:cxn>
              <a:cxn ang="0">
                <a:pos x="16" y="6"/>
              </a:cxn>
              <a:cxn ang="0">
                <a:pos x="16" y="5"/>
              </a:cxn>
              <a:cxn ang="0">
                <a:pos x="16" y="4"/>
              </a:cxn>
              <a:cxn ang="0">
                <a:pos x="14" y="3"/>
              </a:cxn>
              <a:cxn ang="0">
                <a:pos x="14" y="2"/>
              </a:cxn>
              <a:cxn ang="0">
                <a:pos x="13" y="2"/>
              </a:cxn>
              <a:cxn ang="0">
                <a:pos x="13" y="1"/>
              </a:cxn>
              <a:cxn ang="0">
                <a:pos x="12" y="1"/>
              </a:cxn>
              <a:cxn ang="0">
                <a:pos x="11" y="0"/>
              </a:cxn>
              <a:cxn ang="0">
                <a:pos x="10" y="0"/>
              </a:cxn>
              <a:cxn ang="0">
                <a:pos x="9" y="0"/>
              </a:cxn>
              <a:cxn ang="0">
                <a:pos x="8" y="0"/>
              </a:cxn>
            </a:cxnLst>
            <a:rect l="0" t="0" r="r" b="b"/>
            <a:pathLst>
              <a:path w="17" h="17">
                <a:moveTo>
                  <a:pt x="8" y="0"/>
                </a:moveTo>
                <a:lnTo>
                  <a:pt x="8" y="0"/>
                </a:lnTo>
                <a:lnTo>
                  <a:pt x="6" y="0"/>
                </a:lnTo>
                <a:lnTo>
                  <a:pt x="5" y="0"/>
                </a:lnTo>
                <a:lnTo>
                  <a:pt x="4" y="0"/>
                </a:lnTo>
                <a:lnTo>
                  <a:pt x="4" y="1"/>
                </a:lnTo>
                <a:lnTo>
                  <a:pt x="3" y="1"/>
                </a:lnTo>
                <a:lnTo>
                  <a:pt x="2" y="1"/>
                </a:lnTo>
                <a:lnTo>
                  <a:pt x="2" y="2"/>
                </a:lnTo>
                <a:lnTo>
                  <a:pt x="1" y="2"/>
                </a:lnTo>
                <a:lnTo>
                  <a:pt x="1" y="3"/>
                </a:lnTo>
                <a:lnTo>
                  <a:pt x="1" y="4"/>
                </a:lnTo>
                <a:lnTo>
                  <a:pt x="0" y="4"/>
                </a:lnTo>
                <a:lnTo>
                  <a:pt x="0" y="5"/>
                </a:lnTo>
                <a:lnTo>
                  <a:pt x="0" y="6"/>
                </a:lnTo>
                <a:lnTo>
                  <a:pt x="0" y="7"/>
                </a:lnTo>
                <a:lnTo>
                  <a:pt x="0" y="8"/>
                </a:lnTo>
                <a:lnTo>
                  <a:pt x="0" y="9"/>
                </a:lnTo>
                <a:lnTo>
                  <a:pt x="0" y="10"/>
                </a:lnTo>
                <a:lnTo>
                  <a:pt x="0" y="11"/>
                </a:lnTo>
                <a:lnTo>
                  <a:pt x="1" y="11"/>
                </a:lnTo>
                <a:lnTo>
                  <a:pt x="1" y="12"/>
                </a:lnTo>
                <a:lnTo>
                  <a:pt x="2" y="12"/>
                </a:lnTo>
                <a:lnTo>
                  <a:pt x="2" y="13"/>
                </a:lnTo>
                <a:lnTo>
                  <a:pt x="3" y="13"/>
                </a:lnTo>
                <a:lnTo>
                  <a:pt x="3" y="14"/>
                </a:lnTo>
                <a:lnTo>
                  <a:pt x="4" y="14"/>
                </a:lnTo>
                <a:lnTo>
                  <a:pt x="5" y="14"/>
                </a:lnTo>
                <a:lnTo>
                  <a:pt x="5" y="16"/>
                </a:lnTo>
                <a:lnTo>
                  <a:pt x="6" y="16"/>
                </a:lnTo>
                <a:lnTo>
                  <a:pt x="8" y="16"/>
                </a:lnTo>
                <a:lnTo>
                  <a:pt x="9" y="16"/>
                </a:lnTo>
                <a:lnTo>
                  <a:pt x="10" y="16"/>
                </a:lnTo>
                <a:lnTo>
                  <a:pt x="11" y="14"/>
                </a:lnTo>
                <a:lnTo>
                  <a:pt x="12" y="14"/>
                </a:lnTo>
                <a:lnTo>
                  <a:pt x="13" y="13"/>
                </a:lnTo>
                <a:lnTo>
                  <a:pt x="14" y="12"/>
                </a:lnTo>
                <a:lnTo>
                  <a:pt x="14" y="11"/>
                </a:lnTo>
                <a:lnTo>
                  <a:pt x="16" y="11"/>
                </a:lnTo>
                <a:lnTo>
                  <a:pt x="16" y="10"/>
                </a:lnTo>
                <a:lnTo>
                  <a:pt x="16" y="9"/>
                </a:lnTo>
                <a:lnTo>
                  <a:pt x="16" y="8"/>
                </a:lnTo>
                <a:lnTo>
                  <a:pt x="16" y="7"/>
                </a:lnTo>
                <a:lnTo>
                  <a:pt x="16" y="6"/>
                </a:lnTo>
                <a:lnTo>
                  <a:pt x="16" y="5"/>
                </a:lnTo>
                <a:lnTo>
                  <a:pt x="16" y="4"/>
                </a:lnTo>
                <a:lnTo>
                  <a:pt x="14" y="3"/>
                </a:lnTo>
                <a:lnTo>
                  <a:pt x="14" y="2"/>
                </a:lnTo>
                <a:lnTo>
                  <a:pt x="13" y="2"/>
                </a:lnTo>
                <a:lnTo>
                  <a:pt x="13" y="1"/>
                </a:lnTo>
                <a:lnTo>
                  <a:pt x="12" y="1"/>
                </a:lnTo>
                <a:lnTo>
                  <a:pt x="11" y="0"/>
                </a:lnTo>
                <a:lnTo>
                  <a:pt x="10" y="0"/>
                </a:lnTo>
                <a:lnTo>
                  <a:pt x="9" y="0"/>
                </a:lnTo>
                <a:lnTo>
                  <a:pt x="8" y="0"/>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85" name="Freeform 93"/>
          <p:cNvSpPr>
            <a:spLocks/>
          </p:cNvSpPr>
          <p:nvPr/>
        </p:nvSpPr>
        <p:spPr bwMode="auto">
          <a:xfrm>
            <a:off x="2924175" y="3894138"/>
            <a:ext cx="26988" cy="26987"/>
          </a:xfrm>
          <a:custGeom>
            <a:avLst/>
            <a:gdLst/>
            <a:ahLst/>
            <a:cxnLst>
              <a:cxn ang="0">
                <a:pos x="8" y="0"/>
              </a:cxn>
              <a:cxn ang="0">
                <a:pos x="8" y="0"/>
              </a:cxn>
              <a:cxn ang="0">
                <a:pos x="6" y="0"/>
              </a:cxn>
              <a:cxn ang="0">
                <a:pos x="5" y="0"/>
              </a:cxn>
              <a:cxn ang="0">
                <a:pos x="4" y="0"/>
              </a:cxn>
              <a:cxn ang="0">
                <a:pos x="4" y="1"/>
              </a:cxn>
              <a:cxn ang="0">
                <a:pos x="3" y="1"/>
              </a:cxn>
              <a:cxn ang="0">
                <a:pos x="2" y="1"/>
              </a:cxn>
              <a:cxn ang="0">
                <a:pos x="2" y="2"/>
              </a:cxn>
              <a:cxn ang="0">
                <a:pos x="1" y="2"/>
              </a:cxn>
              <a:cxn ang="0">
                <a:pos x="1" y="3"/>
              </a:cxn>
              <a:cxn ang="0">
                <a:pos x="1" y="4"/>
              </a:cxn>
              <a:cxn ang="0">
                <a:pos x="0" y="4"/>
              </a:cxn>
              <a:cxn ang="0">
                <a:pos x="0" y="5"/>
              </a:cxn>
              <a:cxn ang="0">
                <a:pos x="0" y="6"/>
              </a:cxn>
              <a:cxn ang="0">
                <a:pos x="0" y="7"/>
              </a:cxn>
              <a:cxn ang="0">
                <a:pos x="0" y="8"/>
              </a:cxn>
              <a:cxn ang="0">
                <a:pos x="0" y="9"/>
              </a:cxn>
              <a:cxn ang="0">
                <a:pos x="0" y="10"/>
              </a:cxn>
              <a:cxn ang="0">
                <a:pos x="0" y="11"/>
              </a:cxn>
              <a:cxn ang="0">
                <a:pos x="1" y="11"/>
              </a:cxn>
              <a:cxn ang="0">
                <a:pos x="1" y="12"/>
              </a:cxn>
              <a:cxn ang="0">
                <a:pos x="2" y="12"/>
              </a:cxn>
              <a:cxn ang="0">
                <a:pos x="2" y="13"/>
              </a:cxn>
              <a:cxn ang="0">
                <a:pos x="3" y="13"/>
              </a:cxn>
              <a:cxn ang="0">
                <a:pos x="3" y="14"/>
              </a:cxn>
              <a:cxn ang="0">
                <a:pos x="4" y="14"/>
              </a:cxn>
              <a:cxn ang="0">
                <a:pos x="5" y="14"/>
              </a:cxn>
              <a:cxn ang="0">
                <a:pos x="5" y="16"/>
              </a:cxn>
              <a:cxn ang="0">
                <a:pos x="6" y="16"/>
              </a:cxn>
              <a:cxn ang="0">
                <a:pos x="8" y="16"/>
              </a:cxn>
              <a:cxn ang="0">
                <a:pos x="9" y="16"/>
              </a:cxn>
              <a:cxn ang="0">
                <a:pos x="10" y="16"/>
              </a:cxn>
              <a:cxn ang="0">
                <a:pos x="11" y="14"/>
              </a:cxn>
              <a:cxn ang="0">
                <a:pos x="12" y="14"/>
              </a:cxn>
              <a:cxn ang="0">
                <a:pos x="13" y="13"/>
              </a:cxn>
              <a:cxn ang="0">
                <a:pos x="14" y="12"/>
              </a:cxn>
              <a:cxn ang="0">
                <a:pos x="14" y="11"/>
              </a:cxn>
              <a:cxn ang="0">
                <a:pos x="16" y="11"/>
              </a:cxn>
              <a:cxn ang="0">
                <a:pos x="16" y="10"/>
              </a:cxn>
              <a:cxn ang="0">
                <a:pos x="16" y="9"/>
              </a:cxn>
              <a:cxn ang="0">
                <a:pos x="16" y="8"/>
              </a:cxn>
              <a:cxn ang="0">
                <a:pos x="16" y="7"/>
              </a:cxn>
              <a:cxn ang="0">
                <a:pos x="16" y="6"/>
              </a:cxn>
              <a:cxn ang="0">
                <a:pos x="16" y="5"/>
              </a:cxn>
              <a:cxn ang="0">
                <a:pos x="16" y="4"/>
              </a:cxn>
              <a:cxn ang="0">
                <a:pos x="14" y="3"/>
              </a:cxn>
              <a:cxn ang="0">
                <a:pos x="14" y="2"/>
              </a:cxn>
              <a:cxn ang="0">
                <a:pos x="13" y="2"/>
              </a:cxn>
              <a:cxn ang="0">
                <a:pos x="13" y="1"/>
              </a:cxn>
              <a:cxn ang="0">
                <a:pos x="12" y="1"/>
              </a:cxn>
              <a:cxn ang="0">
                <a:pos x="11" y="0"/>
              </a:cxn>
              <a:cxn ang="0">
                <a:pos x="10" y="0"/>
              </a:cxn>
              <a:cxn ang="0">
                <a:pos x="9" y="0"/>
              </a:cxn>
              <a:cxn ang="0">
                <a:pos x="8" y="0"/>
              </a:cxn>
            </a:cxnLst>
            <a:rect l="0" t="0" r="r" b="b"/>
            <a:pathLst>
              <a:path w="17" h="17">
                <a:moveTo>
                  <a:pt x="8" y="0"/>
                </a:moveTo>
                <a:lnTo>
                  <a:pt x="8" y="0"/>
                </a:lnTo>
                <a:lnTo>
                  <a:pt x="6" y="0"/>
                </a:lnTo>
                <a:lnTo>
                  <a:pt x="5" y="0"/>
                </a:lnTo>
                <a:lnTo>
                  <a:pt x="4" y="0"/>
                </a:lnTo>
                <a:lnTo>
                  <a:pt x="4" y="1"/>
                </a:lnTo>
                <a:lnTo>
                  <a:pt x="3" y="1"/>
                </a:lnTo>
                <a:lnTo>
                  <a:pt x="2" y="1"/>
                </a:lnTo>
                <a:lnTo>
                  <a:pt x="2" y="2"/>
                </a:lnTo>
                <a:lnTo>
                  <a:pt x="1" y="2"/>
                </a:lnTo>
                <a:lnTo>
                  <a:pt x="1" y="3"/>
                </a:lnTo>
                <a:lnTo>
                  <a:pt x="1" y="4"/>
                </a:lnTo>
                <a:lnTo>
                  <a:pt x="0" y="4"/>
                </a:lnTo>
                <a:lnTo>
                  <a:pt x="0" y="5"/>
                </a:lnTo>
                <a:lnTo>
                  <a:pt x="0" y="6"/>
                </a:lnTo>
                <a:lnTo>
                  <a:pt x="0" y="7"/>
                </a:lnTo>
                <a:lnTo>
                  <a:pt x="0" y="8"/>
                </a:lnTo>
                <a:lnTo>
                  <a:pt x="0" y="9"/>
                </a:lnTo>
                <a:lnTo>
                  <a:pt x="0" y="10"/>
                </a:lnTo>
                <a:lnTo>
                  <a:pt x="0" y="11"/>
                </a:lnTo>
                <a:lnTo>
                  <a:pt x="1" y="11"/>
                </a:lnTo>
                <a:lnTo>
                  <a:pt x="1" y="12"/>
                </a:lnTo>
                <a:lnTo>
                  <a:pt x="2" y="12"/>
                </a:lnTo>
                <a:lnTo>
                  <a:pt x="2" y="13"/>
                </a:lnTo>
                <a:lnTo>
                  <a:pt x="3" y="13"/>
                </a:lnTo>
                <a:lnTo>
                  <a:pt x="3" y="14"/>
                </a:lnTo>
                <a:lnTo>
                  <a:pt x="4" y="14"/>
                </a:lnTo>
                <a:lnTo>
                  <a:pt x="5" y="14"/>
                </a:lnTo>
                <a:lnTo>
                  <a:pt x="5" y="16"/>
                </a:lnTo>
                <a:lnTo>
                  <a:pt x="6" y="16"/>
                </a:lnTo>
                <a:lnTo>
                  <a:pt x="8" y="16"/>
                </a:lnTo>
                <a:lnTo>
                  <a:pt x="9" y="16"/>
                </a:lnTo>
                <a:lnTo>
                  <a:pt x="10" y="16"/>
                </a:lnTo>
                <a:lnTo>
                  <a:pt x="11" y="14"/>
                </a:lnTo>
                <a:lnTo>
                  <a:pt x="12" y="14"/>
                </a:lnTo>
                <a:lnTo>
                  <a:pt x="13" y="13"/>
                </a:lnTo>
                <a:lnTo>
                  <a:pt x="14" y="12"/>
                </a:lnTo>
                <a:lnTo>
                  <a:pt x="14" y="11"/>
                </a:lnTo>
                <a:lnTo>
                  <a:pt x="16" y="11"/>
                </a:lnTo>
                <a:lnTo>
                  <a:pt x="16" y="10"/>
                </a:lnTo>
                <a:lnTo>
                  <a:pt x="16" y="9"/>
                </a:lnTo>
                <a:lnTo>
                  <a:pt x="16" y="8"/>
                </a:lnTo>
                <a:lnTo>
                  <a:pt x="16" y="7"/>
                </a:lnTo>
                <a:lnTo>
                  <a:pt x="16" y="6"/>
                </a:lnTo>
                <a:lnTo>
                  <a:pt x="16" y="5"/>
                </a:lnTo>
                <a:lnTo>
                  <a:pt x="16" y="4"/>
                </a:lnTo>
                <a:lnTo>
                  <a:pt x="14" y="3"/>
                </a:lnTo>
                <a:lnTo>
                  <a:pt x="14" y="2"/>
                </a:lnTo>
                <a:lnTo>
                  <a:pt x="13" y="2"/>
                </a:lnTo>
                <a:lnTo>
                  <a:pt x="13" y="1"/>
                </a:lnTo>
                <a:lnTo>
                  <a:pt x="12" y="1"/>
                </a:lnTo>
                <a:lnTo>
                  <a:pt x="11" y="0"/>
                </a:lnTo>
                <a:lnTo>
                  <a:pt x="10" y="0"/>
                </a:lnTo>
                <a:lnTo>
                  <a:pt x="9" y="0"/>
                </a:lnTo>
                <a:lnTo>
                  <a:pt x="8" y="0"/>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86" name="Freeform 94"/>
          <p:cNvSpPr>
            <a:spLocks/>
          </p:cNvSpPr>
          <p:nvPr/>
        </p:nvSpPr>
        <p:spPr bwMode="auto">
          <a:xfrm>
            <a:off x="2924175" y="3949700"/>
            <a:ext cx="26988" cy="26988"/>
          </a:xfrm>
          <a:custGeom>
            <a:avLst/>
            <a:gdLst/>
            <a:ahLst/>
            <a:cxnLst>
              <a:cxn ang="0">
                <a:pos x="8" y="0"/>
              </a:cxn>
              <a:cxn ang="0">
                <a:pos x="8" y="0"/>
              </a:cxn>
              <a:cxn ang="0">
                <a:pos x="6" y="0"/>
              </a:cxn>
              <a:cxn ang="0">
                <a:pos x="5" y="0"/>
              </a:cxn>
              <a:cxn ang="0">
                <a:pos x="4" y="0"/>
              </a:cxn>
              <a:cxn ang="0">
                <a:pos x="3" y="1"/>
              </a:cxn>
              <a:cxn ang="0">
                <a:pos x="2" y="1"/>
              </a:cxn>
              <a:cxn ang="0">
                <a:pos x="2" y="2"/>
              </a:cxn>
              <a:cxn ang="0">
                <a:pos x="1" y="2"/>
              </a:cxn>
              <a:cxn ang="0">
                <a:pos x="1" y="3"/>
              </a:cxn>
              <a:cxn ang="0">
                <a:pos x="0" y="4"/>
              </a:cxn>
              <a:cxn ang="0">
                <a:pos x="0" y="6"/>
              </a:cxn>
              <a:cxn ang="0">
                <a:pos x="0" y="7"/>
              </a:cxn>
              <a:cxn ang="0">
                <a:pos x="0" y="8"/>
              </a:cxn>
              <a:cxn ang="0">
                <a:pos x="0" y="9"/>
              </a:cxn>
              <a:cxn ang="0">
                <a:pos x="0" y="10"/>
              </a:cxn>
              <a:cxn ang="0">
                <a:pos x="0" y="11"/>
              </a:cxn>
              <a:cxn ang="0">
                <a:pos x="0" y="12"/>
              </a:cxn>
              <a:cxn ang="0">
                <a:pos x="1" y="12"/>
              </a:cxn>
              <a:cxn ang="0">
                <a:pos x="1" y="13"/>
              </a:cxn>
              <a:cxn ang="0">
                <a:pos x="2" y="13"/>
              </a:cxn>
              <a:cxn ang="0">
                <a:pos x="2" y="14"/>
              </a:cxn>
              <a:cxn ang="0">
                <a:pos x="3" y="14"/>
              </a:cxn>
              <a:cxn ang="0">
                <a:pos x="3" y="15"/>
              </a:cxn>
              <a:cxn ang="0">
                <a:pos x="4" y="15"/>
              </a:cxn>
              <a:cxn ang="0">
                <a:pos x="5" y="15"/>
              </a:cxn>
              <a:cxn ang="0">
                <a:pos x="6" y="16"/>
              </a:cxn>
              <a:cxn ang="0">
                <a:pos x="8" y="16"/>
              </a:cxn>
              <a:cxn ang="0">
                <a:pos x="9" y="16"/>
              </a:cxn>
              <a:cxn ang="0">
                <a:pos x="10" y="15"/>
              </a:cxn>
              <a:cxn ang="0">
                <a:pos x="11" y="15"/>
              </a:cxn>
              <a:cxn ang="0">
                <a:pos x="12" y="15"/>
              </a:cxn>
              <a:cxn ang="0">
                <a:pos x="12" y="14"/>
              </a:cxn>
              <a:cxn ang="0">
                <a:pos x="13" y="14"/>
              </a:cxn>
              <a:cxn ang="0">
                <a:pos x="14" y="13"/>
              </a:cxn>
              <a:cxn ang="0">
                <a:pos x="14" y="12"/>
              </a:cxn>
              <a:cxn ang="0">
                <a:pos x="16" y="12"/>
              </a:cxn>
              <a:cxn ang="0">
                <a:pos x="16" y="11"/>
              </a:cxn>
              <a:cxn ang="0">
                <a:pos x="16" y="10"/>
              </a:cxn>
              <a:cxn ang="0">
                <a:pos x="16" y="9"/>
              </a:cxn>
              <a:cxn ang="0">
                <a:pos x="16" y="8"/>
              </a:cxn>
              <a:cxn ang="0">
                <a:pos x="16" y="7"/>
              </a:cxn>
              <a:cxn ang="0">
                <a:pos x="16" y="6"/>
              </a:cxn>
              <a:cxn ang="0">
                <a:pos x="16" y="4"/>
              </a:cxn>
              <a:cxn ang="0">
                <a:pos x="16" y="3"/>
              </a:cxn>
              <a:cxn ang="0">
                <a:pos x="14" y="3"/>
              </a:cxn>
              <a:cxn ang="0">
                <a:pos x="14" y="2"/>
              </a:cxn>
              <a:cxn ang="0">
                <a:pos x="13" y="2"/>
              </a:cxn>
              <a:cxn ang="0">
                <a:pos x="13" y="1"/>
              </a:cxn>
              <a:cxn ang="0">
                <a:pos x="12" y="1"/>
              </a:cxn>
              <a:cxn ang="0">
                <a:pos x="12" y="0"/>
              </a:cxn>
              <a:cxn ang="0">
                <a:pos x="11" y="0"/>
              </a:cxn>
              <a:cxn ang="0">
                <a:pos x="10" y="0"/>
              </a:cxn>
              <a:cxn ang="0">
                <a:pos x="9" y="0"/>
              </a:cxn>
              <a:cxn ang="0">
                <a:pos x="8" y="0"/>
              </a:cxn>
            </a:cxnLst>
            <a:rect l="0" t="0" r="r" b="b"/>
            <a:pathLst>
              <a:path w="17" h="17">
                <a:moveTo>
                  <a:pt x="8" y="0"/>
                </a:moveTo>
                <a:lnTo>
                  <a:pt x="8" y="0"/>
                </a:lnTo>
                <a:lnTo>
                  <a:pt x="6" y="0"/>
                </a:lnTo>
                <a:lnTo>
                  <a:pt x="5" y="0"/>
                </a:lnTo>
                <a:lnTo>
                  <a:pt x="4" y="0"/>
                </a:lnTo>
                <a:lnTo>
                  <a:pt x="3" y="1"/>
                </a:lnTo>
                <a:lnTo>
                  <a:pt x="2" y="1"/>
                </a:lnTo>
                <a:lnTo>
                  <a:pt x="2" y="2"/>
                </a:lnTo>
                <a:lnTo>
                  <a:pt x="1" y="2"/>
                </a:lnTo>
                <a:lnTo>
                  <a:pt x="1" y="3"/>
                </a:lnTo>
                <a:lnTo>
                  <a:pt x="0" y="4"/>
                </a:lnTo>
                <a:lnTo>
                  <a:pt x="0" y="6"/>
                </a:lnTo>
                <a:lnTo>
                  <a:pt x="0" y="7"/>
                </a:lnTo>
                <a:lnTo>
                  <a:pt x="0" y="8"/>
                </a:lnTo>
                <a:lnTo>
                  <a:pt x="0" y="9"/>
                </a:lnTo>
                <a:lnTo>
                  <a:pt x="0" y="10"/>
                </a:lnTo>
                <a:lnTo>
                  <a:pt x="0" y="11"/>
                </a:lnTo>
                <a:lnTo>
                  <a:pt x="0" y="12"/>
                </a:lnTo>
                <a:lnTo>
                  <a:pt x="1" y="12"/>
                </a:lnTo>
                <a:lnTo>
                  <a:pt x="1" y="13"/>
                </a:lnTo>
                <a:lnTo>
                  <a:pt x="2" y="13"/>
                </a:lnTo>
                <a:lnTo>
                  <a:pt x="2" y="14"/>
                </a:lnTo>
                <a:lnTo>
                  <a:pt x="3" y="14"/>
                </a:lnTo>
                <a:lnTo>
                  <a:pt x="3" y="15"/>
                </a:lnTo>
                <a:lnTo>
                  <a:pt x="4" y="15"/>
                </a:lnTo>
                <a:lnTo>
                  <a:pt x="5" y="15"/>
                </a:lnTo>
                <a:lnTo>
                  <a:pt x="6" y="16"/>
                </a:lnTo>
                <a:lnTo>
                  <a:pt x="8" y="16"/>
                </a:lnTo>
                <a:lnTo>
                  <a:pt x="9" y="16"/>
                </a:lnTo>
                <a:lnTo>
                  <a:pt x="10" y="15"/>
                </a:lnTo>
                <a:lnTo>
                  <a:pt x="11" y="15"/>
                </a:lnTo>
                <a:lnTo>
                  <a:pt x="12" y="15"/>
                </a:lnTo>
                <a:lnTo>
                  <a:pt x="12" y="14"/>
                </a:lnTo>
                <a:lnTo>
                  <a:pt x="13" y="14"/>
                </a:lnTo>
                <a:lnTo>
                  <a:pt x="14" y="13"/>
                </a:lnTo>
                <a:lnTo>
                  <a:pt x="14" y="12"/>
                </a:lnTo>
                <a:lnTo>
                  <a:pt x="16" y="12"/>
                </a:lnTo>
                <a:lnTo>
                  <a:pt x="16" y="11"/>
                </a:lnTo>
                <a:lnTo>
                  <a:pt x="16" y="10"/>
                </a:lnTo>
                <a:lnTo>
                  <a:pt x="16" y="9"/>
                </a:lnTo>
                <a:lnTo>
                  <a:pt x="16" y="8"/>
                </a:lnTo>
                <a:lnTo>
                  <a:pt x="16" y="7"/>
                </a:lnTo>
                <a:lnTo>
                  <a:pt x="16" y="6"/>
                </a:lnTo>
                <a:lnTo>
                  <a:pt x="16" y="4"/>
                </a:lnTo>
                <a:lnTo>
                  <a:pt x="16" y="3"/>
                </a:lnTo>
                <a:lnTo>
                  <a:pt x="14" y="3"/>
                </a:lnTo>
                <a:lnTo>
                  <a:pt x="14" y="2"/>
                </a:lnTo>
                <a:lnTo>
                  <a:pt x="13" y="2"/>
                </a:lnTo>
                <a:lnTo>
                  <a:pt x="13" y="1"/>
                </a:lnTo>
                <a:lnTo>
                  <a:pt x="12" y="1"/>
                </a:lnTo>
                <a:lnTo>
                  <a:pt x="12" y="0"/>
                </a:lnTo>
                <a:lnTo>
                  <a:pt x="11" y="0"/>
                </a:lnTo>
                <a:lnTo>
                  <a:pt x="10" y="0"/>
                </a:lnTo>
                <a:lnTo>
                  <a:pt x="9" y="0"/>
                </a:lnTo>
                <a:lnTo>
                  <a:pt x="8" y="0"/>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87" name="Freeform 95"/>
          <p:cNvSpPr>
            <a:spLocks/>
          </p:cNvSpPr>
          <p:nvPr/>
        </p:nvSpPr>
        <p:spPr bwMode="auto">
          <a:xfrm>
            <a:off x="2924175" y="3949700"/>
            <a:ext cx="26988" cy="26988"/>
          </a:xfrm>
          <a:custGeom>
            <a:avLst/>
            <a:gdLst/>
            <a:ahLst/>
            <a:cxnLst>
              <a:cxn ang="0">
                <a:pos x="8" y="0"/>
              </a:cxn>
              <a:cxn ang="0">
                <a:pos x="8" y="0"/>
              </a:cxn>
              <a:cxn ang="0">
                <a:pos x="6" y="0"/>
              </a:cxn>
              <a:cxn ang="0">
                <a:pos x="5" y="0"/>
              </a:cxn>
              <a:cxn ang="0">
                <a:pos x="4" y="0"/>
              </a:cxn>
              <a:cxn ang="0">
                <a:pos x="3" y="1"/>
              </a:cxn>
              <a:cxn ang="0">
                <a:pos x="2" y="1"/>
              </a:cxn>
              <a:cxn ang="0">
                <a:pos x="2" y="2"/>
              </a:cxn>
              <a:cxn ang="0">
                <a:pos x="1" y="2"/>
              </a:cxn>
              <a:cxn ang="0">
                <a:pos x="1" y="3"/>
              </a:cxn>
              <a:cxn ang="0">
                <a:pos x="0" y="4"/>
              </a:cxn>
              <a:cxn ang="0">
                <a:pos x="0" y="6"/>
              </a:cxn>
              <a:cxn ang="0">
                <a:pos x="0" y="7"/>
              </a:cxn>
              <a:cxn ang="0">
                <a:pos x="0" y="8"/>
              </a:cxn>
              <a:cxn ang="0">
                <a:pos x="0" y="9"/>
              </a:cxn>
              <a:cxn ang="0">
                <a:pos x="0" y="10"/>
              </a:cxn>
              <a:cxn ang="0">
                <a:pos x="0" y="11"/>
              </a:cxn>
              <a:cxn ang="0">
                <a:pos x="0" y="12"/>
              </a:cxn>
              <a:cxn ang="0">
                <a:pos x="1" y="12"/>
              </a:cxn>
              <a:cxn ang="0">
                <a:pos x="1" y="13"/>
              </a:cxn>
              <a:cxn ang="0">
                <a:pos x="2" y="13"/>
              </a:cxn>
              <a:cxn ang="0">
                <a:pos x="2" y="14"/>
              </a:cxn>
              <a:cxn ang="0">
                <a:pos x="3" y="14"/>
              </a:cxn>
              <a:cxn ang="0">
                <a:pos x="3" y="15"/>
              </a:cxn>
              <a:cxn ang="0">
                <a:pos x="4" y="15"/>
              </a:cxn>
              <a:cxn ang="0">
                <a:pos x="5" y="15"/>
              </a:cxn>
              <a:cxn ang="0">
                <a:pos x="6" y="16"/>
              </a:cxn>
              <a:cxn ang="0">
                <a:pos x="8" y="16"/>
              </a:cxn>
              <a:cxn ang="0">
                <a:pos x="9" y="16"/>
              </a:cxn>
              <a:cxn ang="0">
                <a:pos x="10" y="15"/>
              </a:cxn>
              <a:cxn ang="0">
                <a:pos x="11" y="15"/>
              </a:cxn>
              <a:cxn ang="0">
                <a:pos x="12" y="15"/>
              </a:cxn>
              <a:cxn ang="0">
                <a:pos x="12" y="14"/>
              </a:cxn>
              <a:cxn ang="0">
                <a:pos x="13" y="14"/>
              </a:cxn>
              <a:cxn ang="0">
                <a:pos x="14" y="13"/>
              </a:cxn>
              <a:cxn ang="0">
                <a:pos x="14" y="12"/>
              </a:cxn>
              <a:cxn ang="0">
                <a:pos x="16" y="12"/>
              </a:cxn>
              <a:cxn ang="0">
                <a:pos x="16" y="11"/>
              </a:cxn>
              <a:cxn ang="0">
                <a:pos x="16" y="10"/>
              </a:cxn>
              <a:cxn ang="0">
                <a:pos x="16" y="9"/>
              </a:cxn>
              <a:cxn ang="0">
                <a:pos x="16" y="8"/>
              </a:cxn>
              <a:cxn ang="0">
                <a:pos x="16" y="7"/>
              </a:cxn>
              <a:cxn ang="0">
                <a:pos x="16" y="6"/>
              </a:cxn>
              <a:cxn ang="0">
                <a:pos x="16" y="4"/>
              </a:cxn>
              <a:cxn ang="0">
                <a:pos x="16" y="3"/>
              </a:cxn>
              <a:cxn ang="0">
                <a:pos x="14" y="3"/>
              </a:cxn>
              <a:cxn ang="0">
                <a:pos x="14" y="2"/>
              </a:cxn>
              <a:cxn ang="0">
                <a:pos x="13" y="2"/>
              </a:cxn>
              <a:cxn ang="0">
                <a:pos x="13" y="1"/>
              </a:cxn>
              <a:cxn ang="0">
                <a:pos x="12" y="1"/>
              </a:cxn>
              <a:cxn ang="0">
                <a:pos x="12" y="0"/>
              </a:cxn>
              <a:cxn ang="0">
                <a:pos x="11" y="0"/>
              </a:cxn>
              <a:cxn ang="0">
                <a:pos x="10" y="0"/>
              </a:cxn>
              <a:cxn ang="0">
                <a:pos x="9" y="0"/>
              </a:cxn>
              <a:cxn ang="0">
                <a:pos x="8" y="0"/>
              </a:cxn>
            </a:cxnLst>
            <a:rect l="0" t="0" r="r" b="b"/>
            <a:pathLst>
              <a:path w="17" h="17">
                <a:moveTo>
                  <a:pt x="8" y="0"/>
                </a:moveTo>
                <a:lnTo>
                  <a:pt x="8" y="0"/>
                </a:lnTo>
                <a:lnTo>
                  <a:pt x="6" y="0"/>
                </a:lnTo>
                <a:lnTo>
                  <a:pt x="5" y="0"/>
                </a:lnTo>
                <a:lnTo>
                  <a:pt x="4" y="0"/>
                </a:lnTo>
                <a:lnTo>
                  <a:pt x="3" y="1"/>
                </a:lnTo>
                <a:lnTo>
                  <a:pt x="2" y="1"/>
                </a:lnTo>
                <a:lnTo>
                  <a:pt x="2" y="2"/>
                </a:lnTo>
                <a:lnTo>
                  <a:pt x="1" y="2"/>
                </a:lnTo>
                <a:lnTo>
                  <a:pt x="1" y="3"/>
                </a:lnTo>
                <a:lnTo>
                  <a:pt x="0" y="4"/>
                </a:lnTo>
                <a:lnTo>
                  <a:pt x="0" y="6"/>
                </a:lnTo>
                <a:lnTo>
                  <a:pt x="0" y="7"/>
                </a:lnTo>
                <a:lnTo>
                  <a:pt x="0" y="8"/>
                </a:lnTo>
                <a:lnTo>
                  <a:pt x="0" y="9"/>
                </a:lnTo>
                <a:lnTo>
                  <a:pt x="0" y="10"/>
                </a:lnTo>
                <a:lnTo>
                  <a:pt x="0" y="11"/>
                </a:lnTo>
                <a:lnTo>
                  <a:pt x="0" y="12"/>
                </a:lnTo>
                <a:lnTo>
                  <a:pt x="1" y="12"/>
                </a:lnTo>
                <a:lnTo>
                  <a:pt x="1" y="13"/>
                </a:lnTo>
                <a:lnTo>
                  <a:pt x="2" y="13"/>
                </a:lnTo>
                <a:lnTo>
                  <a:pt x="2" y="14"/>
                </a:lnTo>
                <a:lnTo>
                  <a:pt x="3" y="14"/>
                </a:lnTo>
                <a:lnTo>
                  <a:pt x="3" y="15"/>
                </a:lnTo>
                <a:lnTo>
                  <a:pt x="4" y="15"/>
                </a:lnTo>
                <a:lnTo>
                  <a:pt x="5" y="15"/>
                </a:lnTo>
                <a:lnTo>
                  <a:pt x="6" y="16"/>
                </a:lnTo>
                <a:lnTo>
                  <a:pt x="8" y="16"/>
                </a:lnTo>
                <a:lnTo>
                  <a:pt x="9" y="16"/>
                </a:lnTo>
                <a:lnTo>
                  <a:pt x="10" y="15"/>
                </a:lnTo>
                <a:lnTo>
                  <a:pt x="11" y="15"/>
                </a:lnTo>
                <a:lnTo>
                  <a:pt x="12" y="15"/>
                </a:lnTo>
                <a:lnTo>
                  <a:pt x="12" y="14"/>
                </a:lnTo>
                <a:lnTo>
                  <a:pt x="13" y="14"/>
                </a:lnTo>
                <a:lnTo>
                  <a:pt x="14" y="13"/>
                </a:lnTo>
                <a:lnTo>
                  <a:pt x="14" y="12"/>
                </a:lnTo>
                <a:lnTo>
                  <a:pt x="16" y="12"/>
                </a:lnTo>
                <a:lnTo>
                  <a:pt x="16" y="11"/>
                </a:lnTo>
                <a:lnTo>
                  <a:pt x="16" y="10"/>
                </a:lnTo>
                <a:lnTo>
                  <a:pt x="16" y="9"/>
                </a:lnTo>
                <a:lnTo>
                  <a:pt x="16" y="8"/>
                </a:lnTo>
                <a:lnTo>
                  <a:pt x="16" y="7"/>
                </a:lnTo>
                <a:lnTo>
                  <a:pt x="16" y="6"/>
                </a:lnTo>
                <a:lnTo>
                  <a:pt x="16" y="4"/>
                </a:lnTo>
                <a:lnTo>
                  <a:pt x="16" y="3"/>
                </a:lnTo>
                <a:lnTo>
                  <a:pt x="14" y="3"/>
                </a:lnTo>
                <a:lnTo>
                  <a:pt x="14" y="2"/>
                </a:lnTo>
                <a:lnTo>
                  <a:pt x="13" y="2"/>
                </a:lnTo>
                <a:lnTo>
                  <a:pt x="13" y="1"/>
                </a:lnTo>
                <a:lnTo>
                  <a:pt x="12" y="1"/>
                </a:lnTo>
                <a:lnTo>
                  <a:pt x="12" y="0"/>
                </a:lnTo>
                <a:lnTo>
                  <a:pt x="11" y="0"/>
                </a:lnTo>
                <a:lnTo>
                  <a:pt x="10" y="0"/>
                </a:lnTo>
                <a:lnTo>
                  <a:pt x="9" y="0"/>
                </a:lnTo>
                <a:lnTo>
                  <a:pt x="8" y="0"/>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88" name="Freeform 96"/>
          <p:cNvSpPr>
            <a:spLocks/>
          </p:cNvSpPr>
          <p:nvPr/>
        </p:nvSpPr>
        <p:spPr bwMode="auto">
          <a:xfrm>
            <a:off x="2808288" y="4092575"/>
            <a:ext cx="30162" cy="26988"/>
          </a:xfrm>
          <a:custGeom>
            <a:avLst/>
            <a:gdLst/>
            <a:ahLst/>
            <a:cxnLst>
              <a:cxn ang="0">
                <a:pos x="18" y="8"/>
              </a:cxn>
              <a:cxn ang="0">
                <a:pos x="18" y="8"/>
              </a:cxn>
              <a:cxn ang="0">
                <a:pos x="18" y="9"/>
              </a:cxn>
              <a:cxn ang="0">
                <a:pos x="18" y="10"/>
              </a:cxn>
              <a:cxn ang="0">
                <a:pos x="18" y="11"/>
              </a:cxn>
              <a:cxn ang="0">
                <a:pos x="17" y="11"/>
              </a:cxn>
              <a:cxn ang="0">
                <a:pos x="17" y="12"/>
              </a:cxn>
              <a:cxn ang="0">
                <a:pos x="16" y="12"/>
              </a:cxn>
              <a:cxn ang="0">
                <a:pos x="16" y="13"/>
              </a:cxn>
              <a:cxn ang="0">
                <a:pos x="15" y="13"/>
              </a:cxn>
              <a:cxn ang="0">
                <a:pos x="15" y="14"/>
              </a:cxn>
              <a:cxn ang="0">
                <a:pos x="14" y="14"/>
              </a:cxn>
              <a:cxn ang="0">
                <a:pos x="13" y="16"/>
              </a:cxn>
              <a:cxn ang="0">
                <a:pos x="12" y="16"/>
              </a:cxn>
              <a:cxn ang="0">
                <a:pos x="11" y="16"/>
              </a:cxn>
              <a:cxn ang="0">
                <a:pos x="10" y="16"/>
              </a:cxn>
              <a:cxn ang="0">
                <a:pos x="9" y="16"/>
              </a:cxn>
              <a:cxn ang="0">
                <a:pos x="8" y="16"/>
              </a:cxn>
              <a:cxn ang="0">
                <a:pos x="6" y="16"/>
              </a:cxn>
              <a:cxn ang="0">
                <a:pos x="5" y="16"/>
              </a:cxn>
              <a:cxn ang="0">
                <a:pos x="4" y="16"/>
              </a:cxn>
              <a:cxn ang="0">
                <a:pos x="4" y="14"/>
              </a:cxn>
              <a:cxn ang="0">
                <a:pos x="3" y="14"/>
              </a:cxn>
              <a:cxn ang="0">
                <a:pos x="2" y="13"/>
              </a:cxn>
              <a:cxn ang="0">
                <a:pos x="1" y="13"/>
              </a:cxn>
              <a:cxn ang="0">
                <a:pos x="1" y="12"/>
              </a:cxn>
              <a:cxn ang="0">
                <a:pos x="1" y="11"/>
              </a:cxn>
              <a:cxn ang="0">
                <a:pos x="0" y="11"/>
              </a:cxn>
              <a:cxn ang="0">
                <a:pos x="0" y="10"/>
              </a:cxn>
              <a:cxn ang="0">
                <a:pos x="0" y="9"/>
              </a:cxn>
              <a:cxn ang="0">
                <a:pos x="0" y="8"/>
              </a:cxn>
              <a:cxn ang="0">
                <a:pos x="0" y="7"/>
              </a:cxn>
              <a:cxn ang="0">
                <a:pos x="0" y="6"/>
              </a:cxn>
              <a:cxn ang="0">
                <a:pos x="0" y="5"/>
              </a:cxn>
              <a:cxn ang="0">
                <a:pos x="1" y="4"/>
              </a:cxn>
              <a:cxn ang="0">
                <a:pos x="1" y="3"/>
              </a:cxn>
              <a:cxn ang="0">
                <a:pos x="2" y="3"/>
              </a:cxn>
              <a:cxn ang="0">
                <a:pos x="2" y="2"/>
              </a:cxn>
              <a:cxn ang="0">
                <a:pos x="3" y="2"/>
              </a:cxn>
              <a:cxn ang="0">
                <a:pos x="4" y="2"/>
              </a:cxn>
              <a:cxn ang="0">
                <a:pos x="4" y="0"/>
              </a:cxn>
              <a:cxn ang="0">
                <a:pos x="5" y="0"/>
              </a:cxn>
              <a:cxn ang="0">
                <a:pos x="6" y="0"/>
              </a:cxn>
              <a:cxn ang="0">
                <a:pos x="8" y="0"/>
              </a:cxn>
              <a:cxn ang="0">
                <a:pos x="9" y="0"/>
              </a:cxn>
              <a:cxn ang="0">
                <a:pos x="10" y="0"/>
              </a:cxn>
              <a:cxn ang="0">
                <a:pos x="11" y="0"/>
              </a:cxn>
              <a:cxn ang="0">
                <a:pos x="12" y="0"/>
              </a:cxn>
              <a:cxn ang="0">
                <a:pos x="13" y="0"/>
              </a:cxn>
              <a:cxn ang="0">
                <a:pos x="14" y="0"/>
              </a:cxn>
              <a:cxn ang="0">
                <a:pos x="14" y="2"/>
              </a:cxn>
              <a:cxn ang="0">
                <a:pos x="15" y="2"/>
              </a:cxn>
              <a:cxn ang="0">
                <a:pos x="16" y="3"/>
              </a:cxn>
              <a:cxn ang="0">
                <a:pos x="17" y="3"/>
              </a:cxn>
              <a:cxn ang="0">
                <a:pos x="17" y="4"/>
              </a:cxn>
              <a:cxn ang="0">
                <a:pos x="17" y="5"/>
              </a:cxn>
              <a:cxn ang="0">
                <a:pos x="18" y="5"/>
              </a:cxn>
              <a:cxn ang="0">
                <a:pos x="18" y="6"/>
              </a:cxn>
              <a:cxn ang="0">
                <a:pos x="18" y="7"/>
              </a:cxn>
              <a:cxn ang="0">
                <a:pos x="18" y="8"/>
              </a:cxn>
            </a:cxnLst>
            <a:rect l="0" t="0" r="r" b="b"/>
            <a:pathLst>
              <a:path w="19" h="17">
                <a:moveTo>
                  <a:pt x="18" y="8"/>
                </a:moveTo>
                <a:lnTo>
                  <a:pt x="18" y="8"/>
                </a:lnTo>
                <a:lnTo>
                  <a:pt x="18" y="9"/>
                </a:lnTo>
                <a:lnTo>
                  <a:pt x="18" y="10"/>
                </a:lnTo>
                <a:lnTo>
                  <a:pt x="18" y="11"/>
                </a:lnTo>
                <a:lnTo>
                  <a:pt x="17" y="11"/>
                </a:lnTo>
                <a:lnTo>
                  <a:pt x="17" y="12"/>
                </a:lnTo>
                <a:lnTo>
                  <a:pt x="16" y="12"/>
                </a:lnTo>
                <a:lnTo>
                  <a:pt x="16" y="13"/>
                </a:lnTo>
                <a:lnTo>
                  <a:pt x="15" y="13"/>
                </a:lnTo>
                <a:lnTo>
                  <a:pt x="15" y="14"/>
                </a:lnTo>
                <a:lnTo>
                  <a:pt x="14" y="14"/>
                </a:lnTo>
                <a:lnTo>
                  <a:pt x="13" y="16"/>
                </a:lnTo>
                <a:lnTo>
                  <a:pt x="12" y="16"/>
                </a:lnTo>
                <a:lnTo>
                  <a:pt x="11" y="16"/>
                </a:lnTo>
                <a:lnTo>
                  <a:pt x="10" y="16"/>
                </a:lnTo>
                <a:lnTo>
                  <a:pt x="9" y="16"/>
                </a:lnTo>
                <a:lnTo>
                  <a:pt x="8" y="16"/>
                </a:lnTo>
                <a:lnTo>
                  <a:pt x="6" y="16"/>
                </a:lnTo>
                <a:lnTo>
                  <a:pt x="5" y="16"/>
                </a:lnTo>
                <a:lnTo>
                  <a:pt x="4" y="16"/>
                </a:lnTo>
                <a:lnTo>
                  <a:pt x="4" y="14"/>
                </a:lnTo>
                <a:lnTo>
                  <a:pt x="3" y="14"/>
                </a:lnTo>
                <a:lnTo>
                  <a:pt x="2" y="13"/>
                </a:lnTo>
                <a:lnTo>
                  <a:pt x="1" y="13"/>
                </a:lnTo>
                <a:lnTo>
                  <a:pt x="1" y="12"/>
                </a:lnTo>
                <a:lnTo>
                  <a:pt x="1" y="11"/>
                </a:lnTo>
                <a:lnTo>
                  <a:pt x="0" y="11"/>
                </a:lnTo>
                <a:lnTo>
                  <a:pt x="0" y="10"/>
                </a:lnTo>
                <a:lnTo>
                  <a:pt x="0" y="9"/>
                </a:lnTo>
                <a:lnTo>
                  <a:pt x="0" y="8"/>
                </a:lnTo>
                <a:lnTo>
                  <a:pt x="0" y="7"/>
                </a:lnTo>
                <a:lnTo>
                  <a:pt x="0" y="6"/>
                </a:lnTo>
                <a:lnTo>
                  <a:pt x="0" y="5"/>
                </a:lnTo>
                <a:lnTo>
                  <a:pt x="1" y="4"/>
                </a:lnTo>
                <a:lnTo>
                  <a:pt x="1" y="3"/>
                </a:lnTo>
                <a:lnTo>
                  <a:pt x="2" y="3"/>
                </a:lnTo>
                <a:lnTo>
                  <a:pt x="2" y="2"/>
                </a:lnTo>
                <a:lnTo>
                  <a:pt x="3" y="2"/>
                </a:lnTo>
                <a:lnTo>
                  <a:pt x="4" y="2"/>
                </a:lnTo>
                <a:lnTo>
                  <a:pt x="4" y="0"/>
                </a:lnTo>
                <a:lnTo>
                  <a:pt x="5" y="0"/>
                </a:lnTo>
                <a:lnTo>
                  <a:pt x="6" y="0"/>
                </a:lnTo>
                <a:lnTo>
                  <a:pt x="8" y="0"/>
                </a:lnTo>
                <a:lnTo>
                  <a:pt x="9" y="0"/>
                </a:lnTo>
                <a:lnTo>
                  <a:pt x="10" y="0"/>
                </a:lnTo>
                <a:lnTo>
                  <a:pt x="11" y="0"/>
                </a:lnTo>
                <a:lnTo>
                  <a:pt x="12" y="0"/>
                </a:lnTo>
                <a:lnTo>
                  <a:pt x="13" y="0"/>
                </a:lnTo>
                <a:lnTo>
                  <a:pt x="14" y="0"/>
                </a:lnTo>
                <a:lnTo>
                  <a:pt x="14" y="2"/>
                </a:lnTo>
                <a:lnTo>
                  <a:pt x="15" y="2"/>
                </a:lnTo>
                <a:lnTo>
                  <a:pt x="16" y="3"/>
                </a:lnTo>
                <a:lnTo>
                  <a:pt x="17" y="3"/>
                </a:lnTo>
                <a:lnTo>
                  <a:pt x="17" y="4"/>
                </a:lnTo>
                <a:lnTo>
                  <a:pt x="17" y="5"/>
                </a:lnTo>
                <a:lnTo>
                  <a:pt x="18" y="5"/>
                </a:lnTo>
                <a:lnTo>
                  <a:pt x="18" y="6"/>
                </a:lnTo>
                <a:lnTo>
                  <a:pt x="18" y="7"/>
                </a:lnTo>
                <a:lnTo>
                  <a:pt x="18" y="8"/>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89" name="Freeform 97"/>
          <p:cNvSpPr>
            <a:spLocks/>
          </p:cNvSpPr>
          <p:nvPr/>
        </p:nvSpPr>
        <p:spPr bwMode="auto">
          <a:xfrm>
            <a:off x="2808288" y="4092575"/>
            <a:ext cx="30162" cy="26988"/>
          </a:xfrm>
          <a:custGeom>
            <a:avLst/>
            <a:gdLst/>
            <a:ahLst/>
            <a:cxnLst>
              <a:cxn ang="0">
                <a:pos x="18" y="8"/>
              </a:cxn>
              <a:cxn ang="0">
                <a:pos x="18" y="8"/>
              </a:cxn>
              <a:cxn ang="0">
                <a:pos x="18" y="9"/>
              </a:cxn>
              <a:cxn ang="0">
                <a:pos x="18" y="10"/>
              </a:cxn>
              <a:cxn ang="0">
                <a:pos x="18" y="11"/>
              </a:cxn>
              <a:cxn ang="0">
                <a:pos x="17" y="11"/>
              </a:cxn>
              <a:cxn ang="0">
                <a:pos x="17" y="12"/>
              </a:cxn>
              <a:cxn ang="0">
                <a:pos x="16" y="12"/>
              </a:cxn>
              <a:cxn ang="0">
                <a:pos x="16" y="13"/>
              </a:cxn>
              <a:cxn ang="0">
                <a:pos x="15" y="13"/>
              </a:cxn>
              <a:cxn ang="0">
                <a:pos x="15" y="14"/>
              </a:cxn>
              <a:cxn ang="0">
                <a:pos x="14" y="14"/>
              </a:cxn>
              <a:cxn ang="0">
                <a:pos x="13" y="16"/>
              </a:cxn>
              <a:cxn ang="0">
                <a:pos x="12" y="16"/>
              </a:cxn>
              <a:cxn ang="0">
                <a:pos x="11" y="16"/>
              </a:cxn>
              <a:cxn ang="0">
                <a:pos x="10" y="16"/>
              </a:cxn>
              <a:cxn ang="0">
                <a:pos x="9" y="16"/>
              </a:cxn>
              <a:cxn ang="0">
                <a:pos x="8" y="16"/>
              </a:cxn>
              <a:cxn ang="0">
                <a:pos x="6" y="16"/>
              </a:cxn>
              <a:cxn ang="0">
                <a:pos x="5" y="16"/>
              </a:cxn>
              <a:cxn ang="0">
                <a:pos x="4" y="16"/>
              </a:cxn>
              <a:cxn ang="0">
                <a:pos x="4" y="14"/>
              </a:cxn>
              <a:cxn ang="0">
                <a:pos x="3" y="14"/>
              </a:cxn>
              <a:cxn ang="0">
                <a:pos x="2" y="13"/>
              </a:cxn>
              <a:cxn ang="0">
                <a:pos x="1" y="13"/>
              </a:cxn>
              <a:cxn ang="0">
                <a:pos x="1" y="12"/>
              </a:cxn>
              <a:cxn ang="0">
                <a:pos x="1" y="11"/>
              </a:cxn>
              <a:cxn ang="0">
                <a:pos x="0" y="11"/>
              </a:cxn>
              <a:cxn ang="0">
                <a:pos x="0" y="10"/>
              </a:cxn>
              <a:cxn ang="0">
                <a:pos x="0" y="9"/>
              </a:cxn>
              <a:cxn ang="0">
                <a:pos x="0" y="8"/>
              </a:cxn>
              <a:cxn ang="0">
                <a:pos x="0" y="7"/>
              </a:cxn>
              <a:cxn ang="0">
                <a:pos x="0" y="6"/>
              </a:cxn>
              <a:cxn ang="0">
                <a:pos x="0" y="5"/>
              </a:cxn>
              <a:cxn ang="0">
                <a:pos x="1" y="4"/>
              </a:cxn>
              <a:cxn ang="0">
                <a:pos x="1" y="3"/>
              </a:cxn>
              <a:cxn ang="0">
                <a:pos x="2" y="3"/>
              </a:cxn>
              <a:cxn ang="0">
                <a:pos x="2" y="2"/>
              </a:cxn>
              <a:cxn ang="0">
                <a:pos x="3" y="2"/>
              </a:cxn>
              <a:cxn ang="0">
                <a:pos x="4" y="2"/>
              </a:cxn>
              <a:cxn ang="0">
                <a:pos x="4" y="0"/>
              </a:cxn>
              <a:cxn ang="0">
                <a:pos x="5" y="0"/>
              </a:cxn>
              <a:cxn ang="0">
                <a:pos x="6" y="0"/>
              </a:cxn>
              <a:cxn ang="0">
                <a:pos x="8" y="0"/>
              </a:cxn>
              <a:cxn ang="0">
                <a:pos x="9" y="0"/>
              </a:cxn>
              <a:cxn ang="0">
                <a:pos x="10" y="0"/>
              </a:cxn>
              <a:cxn ang="0">
                <a:pos x="11" y="0"/>
              </a:cxn>
              <a:cxn ang="0">
                <a:pos x="12" y="0"/>
              </a:cxn>
              <a:cxn ang="0">
                <a:pos x="13" y="0"/>
              </a:cxn>
              <a:cxn ang="0">
                <a:pos x="14" y="0"/>
              </a:cxn>
              <a:cxn ang="0">
                <a:pos x="14" y="2"/>
              </a:cxn>
              <a:cxn ang="0">
                <a:pos x="15" y="2"/>
              </a:cxn>
              <a:cxn ang="0">
                <a:pos x="16" y="3"/>
              </a:cxn>
              <a:cxn ang="0">
                <a:pos x="17" y="3"/>
              </a:cxn>
              <a:cxn ang="0">
                <a:pos x="17" y="4"/>
              </a:cxn>
              <a:cxn ang="0">
                <a:pos x="17" y="5"/>
              </a:cxn>
              <a:cxn ang="0">
                <a:pos x="18" y="5"/>
              </a:cxn>
              <a:cxn ang="0">
                <a:pos x="18" y="6"/>
              </a:cxn>
              <a:cxn ang="0">
                <a:pos x="18" y="7"/>
              </a:cxn>
              <a:cxn ang="0">
                <a:pos x="18" y="8"/>
              </a:cxn>
            </a:cxnLst>
            <a:rect l="0" t="0" r="r" b="b"/>
            <a:pathLst>
              <a:path w="19" h="17">
                <a:moveTo>
                  <a:pt x="18" y="8"/>
                </a:moveTo>
                <a:lnTo>
                  <a:pt x="18" y="8"/>
                </a:lnTo>
                <a:lnTo>
                  <a:pt x="18" y="9"/>
                </a:lnTo>
                <a:lnTo>
                  <a:pt x="18" y="10"/>
                </a:lnTo>
                <a:lnTo>
                  <a:pt x="18" y="11"/>
                </a:lnTo>
                <a:lnTo>
                  <a:pt x="17" y="11"/>
                </a:lnTo>
                <a:lnTo>
                  <a:pt x="17" y="12"/>
                </a:lnTo>
                <a:lnTo>
                  <a:pt x="16" y="12"/>
                </a:lnTo>
                <a:lnTo>
                  <a:pt x="16" y="13"/>
                </a:lnTo>
                <a:lnTo>
                  <a:pt x="15" y="13"/>
                </a:lnTo>
                <a:lnTo>
                  <a:pt x="15" y="14"/>
                </a:lnTo>
                <a:lnTo>
                  <a:pt x="14" y="14"/>
                </a:lnTo>
                <a:lnTo>
                  <a:pt x="13" y="16"/>
                </a:lnTo>
                <a:lnTo>
                  <a:pt x="12" y="16"/>
                </a:lnTo>
                <a:lnTo>
                  <a:pt x="11" y="16"/>
                </a:lnTo>
                <a:lnTo>
                  <a:pt x="10" y="16"/>
                </a:lnTo>
                <a:lnTo>
                  <a:pt x="9" y="16"/>
                </a:lnTo>
                <a:lnTo>
                  <a:pt x="8" y="16"/>
                </a:lnTo>
                <a:lnTo>
                  <a:pt x="6" y="16"/>
                </a:lnTo>
                <a:lnTo>
                  <a:pt x="5" y="16"/>
                </a:lnTo>
                <a:lnTo>
                  <a:pt x="4" y="16"/>
                </a:lnTo>
                <a:lnTo>
                  <a:pt x="4" y="14"/>
                </a:lnTo>
                <a:lnTo>
                  <a:pt x="3" y="14"/>
                </a:lnTo>
                <a:lnTo>
                  <a:pt x="2" y="13"/>
                </a:lnTo>
                <a:lnTo>
                  <a:pt x="1" y="13"/>
                </a:lnTo>
                <a:lnTo>
                  <a:pt x="1" y="12"/>
                </a:lnTo>
                <a:lnTo>
                  <a:pt x="1" y="11"/>
                </a:lnTo>
                <a:lnTo>
                  <a:pt x="0" y="11"/>
                </a:lnTo>
                <a:lnTo>
                  <a:pt x="0" y="10"/>
                </a:lnTo>
                <a:lnTo>
                  <a:pt x="0" y="9"/>
                </a:lnTo>
                <a:lnTo>
                  <a:pt x="0" y="8"/>
                </a:lnTo>
                <a:lnTo>
                  <a:pt x="0" y="7"/>
                </a:lnTo>
                <a:lnTo>
                  <a:pt x="0" y="6"/>
                </a:lnTo>
                <a:lnTo>
                  <a:pt x="0" y="5"/>
                </a:lnTo>
                <a:lnTo>
                  <a:pt x="1" y="4"/>
                </a:lnTo>
                <a:lnTo>
                  <a:pt x="1" y="3"/>
                </a:lnTo>
                <a:lnTo>
                  <a:pt x="2" y="3"/>
                </a:lnTo>
                <a:lnTo>
                  <a:pt x="2" y="2"/>
                </a:lnTo>
                <a:lnTo>
                  <a:pt x="3" y="2"/>
                </a:lnTo>
                <a:lnTo>
                  <a:pt x="4" y="2"/>
                </a:lnTo>
                <a:lnTo>
                  <a:pt x="4" y="0"/>
                </a:lnTo>
                <a:lnTo>
                  <a:pt x="5" y="0"/>
                </a:lnTo>
                <a:lnTo>
                  <a:pt x="6" y="0"/>
                </a:lnTo>
                <a:lnTo>
                  <a:pt x="8" y="0"/>
                </a:lnTo>
                <a:lnTo>
                  <a:pt x="9" y="0"/>
                </a:lnTo>
                <a:lnTo>
                  <a:pt x="10" y="0"/>
                </a:lnTo>
                <a:lnTo>
                  <a:pt x="11" y="0"/>
                </a:lnTo>
                <a:lnTo>
                  <a:pt x="12" y="0"/>
                </a:lnTo>
                <a:lnTo>
                  <a:pt x="13" y="0"/>
                </a:lnTo>
                <a:lnTo>
                  <a:pt x="14" y="0"/>
                </a:lnTo>
                <a:lnTo>
                  <a:pt x="14" y="2"/>
                </a:lnTo>
                <a:lnTo>
                  <a:pt x="15" y="2"/>
                </a:lnTo>
                <a:lnTo>
                  <a:pt x="16" y="3"/>
                </a:lnTo>
                <a:lnTo>
                  <a:pt x="17" y="3"/>
                </a:lnTo>
                <a:lnTo>
                  <a:pt x="17" y="4"/>
                </a:lnTo>
                <a:lnTo>
                  <a:pt x="17" y="5"/>
                </a:lnTo>
                <a:lnTo>
                  <a:pt x="18" y="5"/>
                </a:lnTo>
                <a:lnTo>
                  <a:pt x="18" y="6"/>
                </a:lnTo>
                <a:lnTo>
                  <a:pt x="18" y="7"/>
                </a:lnTo>
                <a:lnTo>
                  <a:pt x="18" y="8"/>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90" name="Freeform 98"/>
          <p:cNvSpPr>
            <a:spLocks/>
          </p:cNvSpPr>
          <p:nvPr/>
        </p:nvSpPr>
        <p:spPr bwMode="auto">
          <a:xfrm>
            <a:off x="2738438" y="4092575"/>
            <a:ext cx="31750" cy="26988"/>
          </a:xfrm>
          <a:custGeom>
            <a:avLst/>
            <a:gdLst/>
            <a:ahLst/>
            <a:cxnLst>
              <a:cxn ang="0">
                <a:pos x="19" y="8"/>
              </a:cxn>
              <a:cxn ang="0">
                <a:pos x="19" y="10"/>
              </a:cxn>
              <a:cxn ang="0">
                <a:pos x="18" y="11"/>
              </a:cxn>
              <a:cxn ang="0">
                <a:pos x="17" y="12"/>
              </a:cxn>
              <a:cxn ang="0">
                <a:pos x="16" y="13"/>
              </a:cxn>
              <a:cxn ang="0">
                <a:pos x="15" y="14"/>
              </a:cxn>
              <a:cxn ang="0">
                <a:pos x="14" y="16"/>
              </a:cxn>
              <a:cxn ang="0">
                <a:pos x="12" y="16"/>
              </a:cxn>
              <a:cxn ang="0">
                <a:pos x="10" y="16"/>
              </a:cxn>
              <a:cxn ang="0">
                <a:pos x="7" y="16"/>
              </a:cxn>
              <a:cxn ang="0">
                <a:pos x="5" y="16"/>
              </a:cxn>
              <a:cxn ang="0">
                <a:pos x="4" y="14"/>
              </a:cxn>
              <a:cxn ang="0">
                <a:pos x="3" y="13"/>
              </a:cxn>
              <a:cxn ang="0">
                <a:pos x="2" y="12"/>
              </a:cxn>
              <a:cxn ang="0">
                <a:pos x="1" y="11"/>
              </a:cxn>
              <a:cxn ang="0">
                <a:pos x="0" y="10"/>
              </a:cxn>
              <a:cxn ang="0">
                <a:pos x="0" y="8"/>
              </a:cxn>
              <a:cxn ang="0">
                <a:pos x="0" y="6"/>
              </a:cxn>
              <a:cxn ang="0">
                <a:pos x="1" y="5"/>
              </a:cxn>
              <a:cxn ang="0">
                <a:pos x="2" y="4"/>
              </a:cxn>
              <a:cxn ang="0">
                <a:pos x="3" y="3"/>
              </a:cxn>
              <a:cxn ang="0">
                <a:pos x="4" y="2"/>
              </a:cxn>
              <a:cxn ang="0">
                <a:pos x="6" y="0"/>
              </a:cxn>
              <a:cxn ang="0">
                <a:pos x="9" y="0"/>
              </a:cxn>
              <a:cxn ang="0">
                <a:pos x="11" y="0"/>
              </a:cxn>
              <a:cxn ang="0">
                <a:pos x="13" y="0"/>
              </a:cxn>
              <a:cxn ang="0">
                <a:pos x="15" y="2"/>
              </a:cxn>
              <a:cxn ang="0">
                <a:pos x="16" y="3"/>
              </a:cxn>
              <a:cxn ang="0">
                <a:pos x="17" y="4"/>
              </a:cxn>
              <a:cxn ang="0">
                <a:pos x="18" y="5"/>
              </a:cxn>
              <a:cxn ang="0">
                <a:pos x="19" y="6"/>
              </a:cxn>
              <a:cxn ang="0">
                <a:pos x="19" y="8"/>
              </a:cxn>
            </a:cxnLst>
            <a:rect l="0" t="0" r="r" b="b"/>
            <a:pathLst>
              <a:path w="20" h="17">
                <a:moveTo>
                  <a:pt x="19" y="8"/>
                </a:moveTo>
                <a:lnTo>
                  <a:pt x="19" y="8"/>
                </a:lnTo>
                <a:lnTo>
                  <a:pt x="19" y="9"/>
                </a:lnTo>
                <a:lnTo>
                  <a:pt x="19" y="10"/>
                </a:lnTo>
                <a:lnTo>
                  <a:pt x="18" y="10"/>
                </a:lnTo>
                <a:lnTo>
                  <a:pt x="18" y="11"/>
                </a:lnTo>
                <a:lnTo>
                  <a:pt x="18" y="12"/>
                </a:lnTo>
                <a:lnTo>
                  <a:pt x="17" y="12"/>
                </a:lnTo>
                <a:lnTo>
                  <a:pt x="17" y="13"/>
                </a:lnTo>
                <a:lnTo>
                  <a:pt x="16" y="13"/>
                </a:lnTo>
                <a:lnTo>
                  <a:pt x="16" y="14"/>
                </a:lnTo>
                <a:lnTo>
                  <a:pt x="15" y="14"/>
                </a:lnTo>
                <a:lnTo>
                  <a:pt x="14" y="14"/>
                </a:lnTo>
                <a:lnTo>
                  <a:pt x="14" y="16"/>
                </a:lnTo>
                <a:lnTo>
                  <a:pt x="13" y="16"/>
                </a:lnTo>
                <a:lnTo>
                  <a:pt x="12" y="16"/>
                </a:lnTo>
                <a:lnTo>
                  <a:pt x="11" y="16"/>
                </a:lnTo>
                <a:lnTo>
                  <a:pt x="10" y="16"/>
                </a:lnTo>
                <a:lnTo>
                  <a:pt x="9" y="16"/>
                </a:lnTo>
                <a:lnTo>
                  <a:pt x="7" y="16"/>
                </a:lnTo>
                <a:lnTo>
                  <a:pt x="6" y="16"/>
                </a:lnTo>
                <a:lnTo>
                  <a:pt x="5" y="16"/>
                </a:lnTo>
                <a:lnTo>
                  <a:pt x="5" y="14"/>
                </a:lnTo>
                <a:lnTo>
                  <a:pt x="4" y="14"/>
                </a:lnTo>
                <a:lnTo>
                  <a:pt x="3" y="14"/>
                </a:lnTo>
                <a:lnTo>
                  <a:pt x="3" y="13"/>
                </a:lnTo>
                <a:lnTo>
                  <a:pt x="2" y="13"/>
                </a:lnTo>
                <a:lnTo>
                  <a:pt x="2" y="12"/>
                </a:lnTo>
                <a:lnTo>
                  <a:pt x="1" y="12"/>
                </a:lnTo>
                <a:lnTo>
                  <a:pt x="1" y="11"/>
                </a:lnTo>
                <a:lnTo>
                  <a:pt x="1" y="10"/>
                </a:lnTo>
                <a:lnTo>
                  <a:pt x="0" y="10"/>
                </a:lnTo>
                <a:lnTo>
                  <a:pt x="0" y="9"/>
                </a:lnTo>
                <a:lnTo>
                  <a:pt x="0" y="8"/>
                </a:lnTo>
                <a:lnTo>
                  <a:pt x="0" y="7"/>
                </a:lnTo>
                <a:lnTo>
                  <a:pt x="0" y="6"/>
                </a:lnTo>
                <a:lnTo>
                  <a:pt x="1" y="6"/>
                </a:lnTo>
                <a:lnTo>
                  <a:pt x="1" y="5"/>
                </a:lnTo>
                <a:lnTo>
                  <a:pt x="1" y="4"/>
                </a:lnTo>
                <a:lnTo>
                  <a:pt x="2" y="4"/>
                </a:lnTo>
                <a:lnTo>
                  <a:pt x="2" y="3"/>
                </a:lnTo>
                <a:lnTo>
                  <a:pt x="3" y="3"/>
                </a:lnTo>
                <a:lnTo>
                  <a:pt x="3" y="2"/>
                </a:lnTo>
                <a:lnTo>
                  <a:pt x="4" y="2"/>
                </a:lnTo>
                <a:lnTo>
                  <a:pt x="5" y="0"/>
                </a:lnTo>
                <a:lnTo>
                  <a:pt x="6" y="0"/>
                </a:lnTo>
                <a:lnTo>
                  <a:pt x="7" y="0"/>
                </a:lnTo>
                <a:lnTo>
                  <a:pt x="9" y="0"/>
                </a:lnTo>
                <a:lnTo>
                  <a:pt x="10" y="0"/>
                </a:lnTo>
                <a:lnTo>
                  <a:pt x="11" y="0"/>
                </a:lnTo>
                <a:lnTo>
                  <a:pt x="12" y="0"/>
                </a:lnTo>
                <a:lnTo>
                  <a:pt x="13" y="0"/>
                </a:lnTo>
                <a:lnTo>
                  <a:pt x="14" y="0"/>
                </a:lnTo>
                <a:lnTo>
                  <a:pt x="15" y="2"/>
                </a:lnTo>
                <a:lnTo>
                  <a:pt x="16" y="2"/>
                </a:lnTo>
                <a:lnTo>
                  <a:pt x="16" y="3"/>
                </a:lnTo>
                <a:lnTo>
                  <a:pt x="17" y="3"/>
                </a:lnTo>
                <a:lnTo>
                  <a:pt x="17" y="4"/>
                </a:lnTo>
                <a:lnTo>
                  <a:pt x="18" y="4"/>
                </a:lnTo>
                <a:lnTo>
                  <a:pt x="18" y="5"/>
                </a:lnTo>
                <a:lnTo>
                  <a:pt x="18" y="6"/>
                </a:lnTo>
                <a:lnTo>
                  <a:pt x="19" y="6"/>
                </a:lnTo>
                <a:lnTo>
                  <a:pt x="19" y="7"/>
                </a:lnTo>
                <a:lnTo>
                  <a:pt x="19" y="8"/>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91" name="Freeform 99"/>
          <p:cNvSpPr>
            <a:spLocks/>
          </p:cNvSpPr>
          <p:nvPr/>
        </p:nvSpPr>
        <p:spPr bwMode="auto">
          <a:xfrm>
            <a:off x="2738438" y="4092575"/>
            <a:ext cx="31750" cy="26988"/>
          </a:xfrm>
          <a:custGeom>
            <a:avLst/>
            <a:gdLst/>
            <a:ahLst/>
            <a:cxnLst>
              <a:cxn ang="0">
                <a:pos x="19" y="8"/>
              </a:cxn>
              <a:cxn ang="0">
                <a:pos x="19" y="10"/>
              </a:cxn>
              <a:cxn ang="0">
                <a:pos x="18" y="11"/>
              </a:cxn>
              <a:cxn ang="0">
                <a:pos x="17" y="12"/>
              </a:cxn>
              <a:cxn ang="0">
                <a:pos x="16" y="13"/>
              </a:cxn>
              <a:cxn ang="0">
                <a:pos x="15" y="14"/>
              </a:cxn>
              <a:cxn ang="0">
                <a:pos x="14" y="16"/>
              </a:cxn>
              <a:cxn ang="0">
                <a:pos x="12" y="16"/>
              </a:cxn>
              <a:cxn ang="0">
                <a:pos x="10" y="16"/>
              </a:cxn>
              <a:cxn ang="0">
                <a:pos x="7" y="16"/>
              </a:cxn>
              <a:cxn ang="0">
                <a:pos x="5" y="16"/>
              </a:cxn>
              <a:cxn ang="0">
                <a:pos x="4" y="14"/>
              </a:cxn>
              <a:cxn ang="0">
                <a:pos x="3" y="13"/>
              </a:cxn>
              <a:cxn ang="0">
                <a:pos x="2" y="12"/>
              </a:cxn>
              <a:cxn ang="0">
                <a:pos x="1" y="11"/>
              </a:cxn>
              <a:cxn ang="0">
                <a:pos x="0" y="10"/>
              </a:cxn>
              <a:cxn ang="0">
                <a:pos x="0" y="8"/>
              </a:cxn>
              <a:cxn ang="0">
                <a:pos x="0" y="6"/>
              </a:cxn>
              <a:cxn ang="0">
                <a:pos x="1" y="5"/>
              </a:cxn>
              <a:cxn ang="0">
                <a:pos x="2" y="4"/>
              </a:cxn>
              <a:cxn ang="0">
                <a:pos x="3" y="3"/>
              </a:cxn>
              <a:cxn ang="0">
                <a:pos x="4" y="2"/>
              </a:cxn>
              <a:cxn ang="0">
                <a:pos x="6" y="0"/>
              </a:cxn>
              <a:cxn ang="0">
                <a:pos x="9" y="0"/>
              </a:cxn>
              <a:cxn ang="0">
                <a:pos x="11" y="0"/>
              </a:cxn>
              <a:cxn ang="0">
                <a:pos x="13" y="0"/>
              </a:cxn>
              <a:cxn ang="0">
                <a:pos x="15" y="2"/>
              </a:cxn>
              <a:cxn ang="0">
                <a:pos x="16" y="3"/>
              </a:cxn>
              <a:cxn ang="0">
                <a:pos x="17" y="4"/>
              </a:cxn>
              <a:cxn ang="0">
                <a:pos x="18" y="5"/>
              </a:cxn>
              <a:cxn ang="0">
                <a:pos x="19" y="6"/>
              </a:cxn>
              <a:cxn ang="0">
                <a:pos x="19" y="8"/>
              </a:cxn>
            </a:cxnLst>
            <a:rect l="0" t="0" r="r" b="b"/>
            <a:pathLst>
              <a:path w="20" h="17">
                <a:moveTo>
                  <a:pt x="19" y="8"/>
                </a:moveTo>
                <a:lnTo>
                  <a:pt x="19" y="8"/>
                </a:lnTo>
                <a:lnTo>
                  <a:pt x="19" y="9"/>
                </a:lnTo>
                <a:lnTo>
                  <a:pt x="19" y="10"/>
                </a:lnTo>
                <a:lnTo>
                  <a:pt x="18" y="10"/>
                </a:lnTo>
                <a:lnTo>
                  <a:pt x="18" y="11"/>
                </a:lnTo>
                <a:lnTo>
                  <a:pt x="18" y="12"/>
                </a:lnTo>
                <a:lnTo>
                  <a:pt x="17" y="12"/>
                </a:lnTo>
                <a:lnTo>
                  <a:pt x="17" y="13"/>
                </a:lnTo>
                <a:lnTo>
                  <a:pt x="16" y="13"/>
                </a:lnTo>
                <a:lnTo>
                  <a:pt x="16" y="14"/>
                </a:lnTo>
                <a:lnTo>
                  <a:pt x="15" y="14"/>
                </a:lnTo>
                <a:lnTo>
                  <a:pt x="14" y="14"/>
                </a:lnTo>
                <a:lnTo>
                  <a:pt x="14" y="16"/>
                </a:lnTo>
                <a:lnTo>
                  <a:pt x="13" y="16"/>
                </a:lnTo>
                <a:lnTo>
                  <a:pt x="12" y="16"/>
                </a:lnTo>
                <a:lnTo>
                  <a:pt x="11" y="16"/>
                </a:lnTo>
                <a:lnTo>
                  <a:pt x="10" y="16"/>
                </a:lnTo>
                <a:lnTo>
                  <a:pt x="9" y="16"/>
                </a:lnTo>
                <a:lnTo>
                  <a:pt x="7" y="16"/>
                </a:lnTo>
                <a:lnTo>
                  <a:pt x="6" y="16"/>
                </a:lnTo>
                <a:lnTo>
                  <a:pt x="5" y="16"/>
                </a:lnTo>
                <a:lnTo>
                  <a:pt x="5" y="14"/>
                </a:lnTo>
                <a:lnTo>
                  <a:pt x="4" y="14"/>
                </a:lnTo>
                <a:lnTo>
                  <a:pt x="3" y="14"/>
                </a:lnTo>
                <a:lnTo>
                  <a:pt x="3" y="13"/>
                </a:lnTo>
                <a:lnTo>
                  <a:pt x="2" y="13"/>
                </a:lnTo>
                <a:lnTo>
                  <a:pt x="2" y="12"/>
                </a:lnTo>
                <a:lnTo>
                  <a:pt x="1" y="12"/>
                </a:lnTo>
                <a:lnTo>
                  <a:pt x="1" y="11"/>
                </a:lnTo>
                <a:lnTo>
                  <a:pt x="1" y="10"/>
                </a:lnTo>
                <a:lnTo>
                  <a:pt x="0" y="10"/>
                </a:lnTo>
                <a:lnTo>
                  <a:pt x="0" y="9"/>
                </a:lnTo>
                <a:lnTo>
                  <a:pt x="0" y="8"/>
                </a:lnTo>
                <a:lnTo>
                  <a:pt x="0" y="7"/>
                </a:lnTo>
                <a:lnTo>
                  <a:pt x="0" y="6"/>
                </a:lnTo>
                <a:lnTo>
                  <a:pt x="1" y="6"/>
                </a:lnTo>
                <a:lnTo>
                  <a:pt x="1" y="5"/>
                </a:lnTo>
                <a:lnTo>
                  <a:pt x="1" y="4"/>
                </a:lnTo>
                <a:lnTo>
                  <a:pt x="2" y="4"/>
                </a:lnTo>
                <a:lnTo>
                  <a:pt x="2" y="3"/>
                </a:lnTo>
                <a:lnTo>
                  <a:pt x="3" y="3"/>
                </a:lnTo>
                <a:lnTo>
                  <a:pt x="3" y="2"/>
                </a:lnTo>
                <a:lnTo>
                  <a:pt x="4" y="2"/>
                </a:lnTo>
                <a:lnTo>
                  <a:pt x="5" y="0"/>
                </a:lnTo>
                <a:lnTo>
                  <a:pt x="6" y="0"/>
                </a:lnTo>
                <a:lnTo>
                  <a:pt x="7" y="0"/>
                </a:lnTo>
                <a:lnTo>
                  <a:pt x="9" y="0"/>
                </a:lnTo>
                <a:lnTo>
                  <a:pt x="10" y="0"/>
                </a:lnTo>
                <a:lnTo>
                  <a:pt x="11" y="0"/>
                </a:lnTo>
                <a:lnTo>
                  <a:pt x="12" y="0"/>
                </a:lnTo>
                <a:lnTo>
                  <a:pt x="13" y="0"/>
                </a:lnTo>
                <a:lnTo>
                  <a:pt x="14" y="0"/>
                </a:lnTo>
                <a:lnTo>
                  <a:pt x="15" y="2"/>
                </a:lnTo>
                <a:lnTo>
                  <a:pt x="16" y="2"/>
                </a:lnTo>
                <a:lnTo>
                  <a:pt x="16" y="3"/>
                </a:lnTo>
                <a:lnTo>
                  <a:pt x="17" y="3"/>
                </a:lnTo>
                <a:lnTo>
                  <a:pt x="17" y="4"/>
                </a:lnTo>
                <a:lnTo>
                  <a:pt x="18" y="4"/>
                </a:lnTo>
                <a:lnTo>
                  <a:pt x="18" y="5"/>
                </a:lnTo>
                <a:lnTo>
                  <a:pt x="18" y="6"/>
                </a:lnTo>
                <a:lnTo>
                  <a:pt x="19" y="6"/>
                </a:lnTo>
                <a:lnTo>
                  <a:pt x="19" y="7"/>
                </a:lnTo>
                <a:lnTo>
                  <a:pt x="19" y="8"/>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92" name="Rectangle 100"/>
          <p:cNvSpPr>
            <a:spLocks noChangeArrowheads="1"/>
          </p:cNvSpPr>
          <p:nvPr/>
        </p:nvSpPr>
        <p:spPr bwMode="auto">
          <a:xfrm>
            <a:off x="1158875" y="2006600"/>
            <a:ext cx="387350"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H</a:t>
            </a:r>
          </a:p>
        </p:txBody>
      </p:sp>
      <p:sp>
        <p:nvSpPr>
          <p:cNvPr id="33893" name="Rectangle 101"/>
          <p:cNvSpPr>
            <a:spLocks noChangeArrowheads="1"/>
          </p:cNvSpPr>
          <p:nvPr/>
        </p:nvSpPr>
        <p:spPr bwMode="auto">
          <a:xfrm>
            <a:off x="1457325" y="1698625"/>
            <a:ext cx="395288"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O</a:t>
            </a:r>
          </a:p>
        </p:txBody>
      </p:sp>
      <p:sp>
        <p:nvSpPr>
          <p:cNvPr id="33894" name="Rectangle 102"/>
          <p:cNvSpPr>
            <a:spLocks noChangeArrowheads="1"/>
          </p:cNvSpPr>
          <p:nvPr/>
        </p:nvSpPr>
        <p:spPr bwMode="auto">
          <a:xfrm>
            <a:off x="1887538" y="1811338"/>
            <a:ext cx="387350"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H</a:t>
            </a:r>
          </a:p>
        </p:txBody>
      </p:sp>
      <p:sp>
        <p:nvSpPr>
          <p:cNvPr id="33895" name="Line 103"/>
          <p:cNvSpPr>
            <a:spLocks noChangeShapeType="1"/>
          </p:cNvSpPr>
          <p:nvPr/>
        </p:nvSpPr>
        <p:spPr bwMode="auto">
          <a:xfrm flipV="1">
            <a:off x="1458913" y="1990725"/>
            <a:ext cx="82550" cy="84138"/>
          </a:xfrm>
          <a:prstGeom prst="line">
            <a:avLst/>
          </a:prstGeom>
          <a:noFill/>
          <a:ln w="25400">
            <a:solidFill>
              <a:srgbClr val="000000"/>
            </a:solidFill>
            <a:round/>
            <a:headEnd type="none" w="sm" len="sm"/>
            <a:tailEnd type="none" w="sm" len="sm"/>
          </a:ln>
          <a:effectLst/>
        </p:spPr>
        <p:txBody>
          <a:bodyPr/>
          <a:lstStyle/>
          <a:p>
            <a:endParaRPr lang="id-ID"/>
          </a:p>
        </p:txBody>
      </p:sp>
      <p:sp>
        <p:nvSpPr>
          <p:cNvPr id="33896" name="Line 104"/>
          <p:cNvSpPr>
            <a:spLocks noChangeShapeType="1"/>
          </p:cNvSpPr>
          <p:nvPr/>
        </p:nvSpPr>
        <p:spPr bwMode="auto">
          <a:xfrm>
            <a:off x="1782763" y="1920875"/>
            <a:ext cx="179387" cy="47625"/>
          </a:xfrm>
          <a:prstGeom prst="line">
            <a:avLst/>
          </a:prstGeom>
          <a:noFill/>
          <a:ln w="25400">
            <a:solidFill>
              <a:srgbClr val="000000"/>
            </a:solidFill>
            <a:round/>
            <a:headEnd type="none" w="sm" len="sm"/>
            <a:tailEnd type="none" w="sm" len="sm"/>
          </a:ln>
          <a:effectLst/>
        </p:spPr>
        <p:txBody>
          <a:bodyPr/>
          <a:lstStyle/>
          <a:p>
            <a:endParaRPr lang="id-ID"/>
          </a:p>
        </p:txBody>
      </p:sp>
      <p:sp>
        <p:nvSpPr>
          <p:cNvPr id="33897" name="Freeform 105"/>
          <p:cNvSpPr>
            <a:spLocks/>
          </p:cNvSpPr>
          <p:nvPr/>
        </p:nvSpPr>
        <p:spPr bwMode="auto">
          <a:xfrm>
            <a:off x="1522413" y="1754188"/>
            <a:ext cx="26987" cy="28575"/>
          </a:xfrm>
          <a:custGeom>
            <a:avLst/>
            <a:gdLst/>
            <a:ahLst/>
            <a:cxnLst>
              <a:cxn ang="0">
                <a:pos x="2" y="14"/>
              </a:cxn>
              <a:cxn ang="0">
                <a:pos x="2" y="14"/>
              </a:cxn>
              <a:cxn ang="0">
                <a:pos x="3" y="15"/>
              </a:cxn>
              <a:cxn ang="0">
                <a:pos x="4" y="15"/>
              </a:cxn>
              <a:cxn ang="0">
                <a:pos x="4" y="16"/>
              </a:cxn>
              <a:cxn ang="0">
                <a:pos x="5" y="16"/>
              </a:cxn>
              <a:cxn ang="0">
                <a:pos x="6" y="16"/>
              </a:cxn>
              <a:cxn ang="0">
                <a:pos x="7" y="16"/>
              </a:cxn>
              <a:cxn ang="0">
                <a:pos x="7" y="17"/>
              </a:cxn>
              <a:cxn ang="0">
                <a:pos x="9" y="17"/>
              </a:cxn>
              <a:cxn ang="0">
                <a:pos x="9" y="16"/>
              </a:cxn>
              <a:cxn ang="0">
                <a:pos x="10" y="16"/>
              </a:cxn>
              <a:cxn ang="0">
                <a:pos x="11" y="16"/>
              </a:cxn>
              <a:cxn ang="0">
                <a:pos x="12" y="16"/>
              </a:cxn>
              <a:cxn ang="0">
                <a:pos x="12" y="15"/>
              </a:cxn>
              <a:cxn ang="0">
                <a:pos x="13" y="15"/>
              </a:cxn>
              <a:cxn ang="0">
                <a:pos x="14" y="14"/>
              </a:cxn>
              <a:cxn ang="0">
                <a:pos x="15" y="13"/>
              </a:cxn>
              <a:cxn ang="0">
                <a:pos x="15" y="12"/>
              </a:cxn>
              <a:cxn ang="0">
                <a:pos x="16" y="12"/>
              </a:cxn>
              <a:cxn ang="0">
                <a:pos x="16" y="11"/>
              </a:cxn>
              <a:cxn ang="0">
                <a:pos x="16" y="10"/>
              </a:cxn>
              <a:cxn ang="0">
                <a:pos x="16" y="9"/>
              </a:cxn>
              <a:cxn ang="0">
                <a:pos x="16" y="8"/>
              </a:cxn>
              <a:cxn ang="0">
                <a:pos x="16" y="6"/>
              </a:cxn>
              <a:cxn ang="0">
                <a:pos x="16" y="5"/>
              </a:cxn>
              <a:cxn ang="0">
                <a:pos x="15" y="5"/>
              </a:cxn>
              <a:cxn ang="0">
                <a:pos x="15" y="4"/>
              </a:cxn>
              <a:cxn ang="0">
                <a:pos x="15" y="3"/>
              </a:cxn>
              <a:cxn ang="0">
                <a:pos x="14" y="3"/>
              </a:cxn>
              <a:cxn ang="0">
                <a:pos x="14" y="2"/>
              </a:cxn>
              <a:cxn ang="0">
                <a:pos x="13" y="2"/>
              </a:cxn>
              <a:cxn ang="0">
                <a:pos x="12" y="1"/>
              </a:cxn>
              <a:cxn ang="0">
                <a:pos x="11" y="1"/>
              </a:cxn>
              <a:cxn ang="0">
                <a:pos x="10" y="1"/>
              </a:cxn>
              <a:cxn ang="0">
                <a:pos x="10" y="0"/>
              </a:cxn>
              <a:cxn ang="0">
                <a:pos x="9" y="0"/>
              </a:cxn>
              <a:cxn ang="0">
                <a:pos x="7" y="0"/>
              </a:cxn>
              <a:cxn ang="0">
                <a:pos x="7" y="1"/>
              </a:cxn>
              <a:cxn ang="0">
                <a:pos x="6" y="1"/>
              </a:cxn>
              <a:cxn ang="0">
                <a:pos x="5" y="1"/>
              </a:cxn>
              <a:cxn ang="0">
                <a:pos x="4" y="1"/>
              </a:cxn>
              <a:cxn ang="0">
                <a:pos x="4" y="2"/>
              </a:cxn>
              <a:cxn ang="0">
                <a:pos x="3" y="2"/>
              </a:cxn>
              <a:cxn ang="0">
                <a:pos x="3" y="3"/>
              </a:cxn>
              <a:cxn ang="0">
                <a:pos x="2" y="3"/>
              </a:cxn>
              <a:cxn ang="0">
                <a:pos x="2" y="4"/>
              </a:cxn>
              <a:cxn ang="0">
                <a:pos x="1" y="4"/>
              </a:cxn>
              <a:cxn ang="0">
                <a:pos x="1" y="5"/>
              </a:cxn>
              <a:cxn ang="0">
                <a:pos x="1" y="6"/>
              </a:cxn>
              <a:cxn ang="0">
                <a:pos x="0" y="6"/>
              </a:cxn>
              <a:cxn ang="0">
                <a:pos x="0" y="8"/>
              </a:cxn>
              <a:cxn ang="0">
                <a:pos x="0" y="9"/>
              </a:cxn>
              <a:cxn ang="0">
                <a:pos x="0" y="10"/>
              </a:cxn>
              <a:cxn ang="0">
                <a:pos x="0" y="11"/>
              </a:cxn>
              <a:cxn ang="0">
                <a:pos x="1" y="12"/>
              </a:cxn>
              <a:cxn ang="0">
                <a:pos x="1" y="13"/>
              </a:cxn>
              <a:cxn ang="0">
                <a:pos x="2" y="13"/>
              </a:cxn>
              <a:cxn ang="0">
                <a:pos x="2" y="14"/>
              </a:cxn>
            </a:cxnLst>
            <a:rect l="0" t="0" r="r" b="b"/>
            <a:pathLst>
              <a:path w="17" h="18">
                <a:moveTo>
                  <a:pt x="2" y="14"/>
                </a:moveTo>
                <a:lnTo>
                  <a:pt x="2" y="14"/>
                </a:lnTo>
                <a:lnTo>
                  <a:pt x="3" y="15"/>
                </a:lnTo>
                <a:lnTo>
                  <a:pt x="4" y="15"/>
                </a:lnTo>
                <a:lnTo>
                  <a:pt x="4" y="16"/>
                </a:lnTo>
                <a:lnTo>
                  <a:pt x="5" y="16"/>
                </a:lnTo>
                <a:lnTo>
                  <a:pt x="6" y="16"/>
                </a:lnTo>
                <a:lnTo>
                  <a:pt x="7" y="16"/>
                </a:lnTo>
                <a:lnTo>
                  <a:pt x="7" y="17"/>
                </a:lnTo>
                <a:lnTo>
                  <a:pt x="9" y="17"/>
                </a:lnTo>
                <a:lnTo>
                  <a:pt x="9" y="16"/>
                </a:lnTo>
                <a:lnTo>
                  <a:pt x="10" y="16"/>
                </a:lnTo>
                <a:lnTo>
                  <a:pt x="11" y="16"/>
                </a:lnTo>
                <a:lnTo>
                  <a:pt x="12" y="16"/>
                </a:lnTo>
                <a:lnTo>
                  <a:pt x="12" y="15"/>
                </a:lnTo>
                <a:lnTo>
                  <a:pt x="13" y="15"/>
                </a:lnTo>
                <a:lnTo>
                  <a:pt x="14" y="14"/>
                </a:lnTo>
                <a:lnTo>
                  <a:pt x="15" y="13"/>
                </a:lnTo>
                <a:lnTo>
                  <a:pt x="15" y="12"/>
                </a:lnTo>
                <a:lnTo>
                  <a:pt x="16" y="12"/>
                </a:lnTo>
                <a:lnTo>
                  <a:pt x="16" y="11"/>
                </a:lnTo>
                <a:lnTo>
                  <a:pt x="16" y="10"/>
                </a:lnTo>
                <a:lnTo>
                  <a:pt x="16" y="9"/>
                </a:lnTo>
                <a:lnTo>
                  <a:pt x="16" y="8"/>
                </a:lnTo>
                <a:lnTo>
                  <a:pt x="16" y="6"/>
                </a:lnTo>
                <a:lnTo>
                  <a:pt x="16" y="5"/>
                </a:lnTo>
                <a:lnTo>
                  <a:pt x="15" y="5"/>
                </a:lnTo>
                <a:lnTo>
                  <a:pt x="15" y="4"/>
                </a:lnTo>
                <a:lnTo>
                  <a:pt x="15" y="3"/>
                </a:lnTo>
                <a:lnTo>
                  <a:pt x="14" y="3"/>
                </a:lnTo>
                <a:lnTo>
                  <a:pt x="14" y="2"/>
                </a:lnTo>
                <a:lnTo>
                  <a:pt x="13" y="2"/>
                </a:lnTo>
                <a:lnTo>
                  <a:pt x="12" y="1"/>
                </a:lnTo>
                <a:lnTo>
                  <a:pt x="11" y="1"/>
                </a:lnTo>
                <a:lnTo>
                  <a:pt x="10" y="1"/>
                </a:lnTo>
                <a:lnTo>
                  <a:pt x="10" y="0"/>
                </a:lnTo>
                <a:lnTo>
                  <a:pt x="9" y="0"/>
                </a:lnTo>
                <a:lnTo>
                  <a:pt x="7" y="0"/>
                </a:lnTo>
                <a:lnTo>
                  <a:pt x="7" y="1"/>
                </a:lnTo>
                <a:lnTo>
                  <a:pt x="6" y="1"/>
                </a:lnTo>
                <a:lnTo>
                  <a:pt x="5" y="1"/>
                </a:lnTo>
                <a:lnTo>
                  <a:pt x="4" y="1"/>
                </a:lnTo>
                <a:lnTo>
                  <a:pt x="4" y="2"/>
                </a:lnTo>
                <a:lnTo>
                  <a:pt x="3" y="2"/>
                </a:lnTo>
                <a:lnTo>
                  <a:pt x="3" y="3"/>
                </a:lnTo>
                <a:lnTo>
                  <a:pt x="2" y="3"/>
                </a:lnTo>
                <a:lnTo>
                  <a:pt x="2" y="4"/>
                </a:lnTo>
                <a:lnTo>
                  <a:pt x="1" y="4"/>
                </a:lnTo>
                <a:lnTo>
                  <a:pt x="1" y="5"/>
                </a:lnTo>
                <a:lnTo>
                  <a:pt x="1" y="6"/>
                </a:lnTo>
                <a:lnTo>
                  <a:pt x="0" y="6"/>
                </a:lnTo>
                <a:lnTo>
                  <a:pt x="0" y="8"/>
                </a:lnTo>
                <a:lnTo>
                  <a:pt x="0" y="9"/>
                </a:lnTo>
                <a:lnTo>
                  <a:pt x="0" y="10"/>
                </a:lnTo>
                <a:lnTo>
                  <a:pt x="0" y="11"/>
                </a:lnTo>
                <a:lnTo>
                  <a:pt x="1" y="12"/>
                </a:lnTo>
                <a:lnTo>
                  <a:pt x="1" y="13"/>
                </a:lnTo>
                <a:lnTo>
                  <a:pt x="2" y="13"/>
                </a:lnTo>
                <a:lnTo>
                  <a:pt x="2" y="14"/>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898" name="Freeform 106"/>
          <p:cNvSpPr>
            <a:spLocks/>
          </p:cNvSpPr>
          <p:nvPr/>
        </p:nvSpPr>
        <p:spPr bwMode="auto">
          <a:xfrm>
            <a:off x="1522413" y="1754188"/>
            <a:ext cx="26987" cy="28575"/>
          </a:xfrm>
          <a:custGeom>
            <a:avLst/>
            <a:gdLst/>
            <a:ahLst/>
            <a:cxnLst>
              <a:cxn ang="0">
                <a:pos x="2" y="14"/>
              </a:cxn>
              <a:cxn ang="0">
                <a:pos x="2" y="14"/>
              </a:cxn>
              <a:cxn ang="0">
                <a:pos x="3" y="15"/>
              </a:cxn>
              <a:cxn ang="0">
                <a:pos x="4" y="15"/>
              </a:cxn>
              <a:cxn ang="0">
                <a:pos x="4" y="16"/>
              </a:cxn>
              <a:cxn ang="0">
                <a:pos x="5" y="16"/>
              </a:cxn>
              <a:cxn ang="0">
                <a:pos x="6" y="16"/>
              </a:cxn>
              <a:cxn ang="0">
                <a:pos x="7" y="16"/>
              </a:cxn>
              <a:cxn ang="0">
                <a:pos x="7" y="17"/>
              </a:cxn>
              <a:cxn ang="0">
                <a:pos x="9" y="17"/>
              </a:cxn>
              <a:cxn ang="0">
                <a:pos x="9" y="16"/>
              </a:cxn>
              <a:cxn ang="0">
                <a:pos x="10" y="16"/>
              </a:cxn>
              <a:cxn ang="0">
                <a:pos x="11" y="16"/>
              </a:cxn>
              <a:cxn ang="0">
                <a:pos x="12" y="16"/>
              </a:cxn>
              <a:cxn ang="0">
                <a:pos x="12" y="15"/>
              </a:cxn>
              <a:cxn ang="0">
                <a:pos x="13" y="15"/>
              </a:cxn>
              <a:cxn ang="0">
                <a:pos x="14" y="14"/>
              </a:cxn>
              <a:cxn ang="0">
                <a:pos x="15" y="13"/>
              </a:cxn>
              <a:cxn ang="0">
                <a:pos x="15" y="12"/>
              </a:cxn>
              <a:cxn ang="0">
                <a:pos x="16" y="12"/>
              </a:cxn>
              <a:cxn ang="0">
                <a:pos x="16" y="11"/>
              </a:cxn>
              <a:cxn ang="0">
                <a:pos x="16" y="10"/>
              </a:cxn>
              <a:cxn ang="0">
                <a:pos x="16" y="9"/>
              </a:cxn>
              <a:cxn ang="0">
                <a:pos x="16" y="8"/>
              </a:cxn>
              <a:cxn ang="0">
                <a:pos x="16" y="6"/>
              </a:cxn>
              <a:cxn ang="0">
                <a:pos x="16" y="5"/>
              </a:cxn>
              <a:cxn ang="0">
                <a:pos x="15" y="5"/>
              </a:cxn>
              <a:cxn ang="0">
                <a:pos x="15" y="4"/>
              </a:cxn>
              <a:cxn ang="0">
                <a:pos x="15" y="3"/>
              </a:cxn>
              <a:cxn ang="0">
                <a:pos x="14" y="3"/>
              </a:cxn>
              <a:cxn ang="0">
                <a:pos x="14" y="2"/>
              </a:cxn>
              <a:cxn ang="0">
                <a:pos x="13" y="2"/>
              </a:cxn>
              <a:cxn ang="0">
                <a:pos x="12" y="1"/>
              </a:cxn>
              <a:cxn ang="0">
                <a:pos x="11" y="1"/>
              </a:cxn>
              <a:cxn ang="0">
                <a:pos x="10" y="1"/>
              </a:cxn>
              <a:cxn ang="0">
                <a:pos x="10" y="0"/>
              </a:cxn>
              <a:cxn ang="0">
                <a:pos x="9" y="0"/>
              </a:cxn>
              <a:cxn ang="0">
                <a:pos x="7" y="0"/>
              </a:cxn>
              <a:cxn ang="0">
                <a:pos x="7" y="1"/>
              </a:cxn>
              <a:cxn ang="0">
                <a:pos x="6" y="1"/>
              </a:cxn>
              <a:cxn ang="0">
                <a:pos x="5" y="1"/>
              </a:cxn>
              <a:cxn ang="0">
                <a:pos x="4" y="1"/>
              </a:cxn>
              <a:cxn ang="0">
                <a:pos x="4" y="2"/>
              </a:cxn>
              <a:cxn ang="0">
                <a:pos x="3" y="2"/>
              </a:cxn>
              <a:cxn ang="0">
                <a:pos x="3" y="3"/>
              </a:cxn>
              <a:cxn ang="0">
                <a:pos x="2" y="3"/>
              </a:cxn>
              <a:cxn ang="0">
                <a:pos x="2" y="4"/>
              </a:cxn>
              <a:cxn ang="0">
                <a:pos x="1" y="4"/>
              </a:cxn>
              <a:cxn ang="0">
                <a:pos x="1" y="5"/>
              </a:cxn>
              <a:cxn ang="0">
                <a:pos x="1" y="6"/>
              </a:cxn>
              <a:cxn ang="0">
                <a:pos x="0" y="6"/>
              </a:cxn>
              <a:cxn ang="0">
                <a:pos x="0" y="8"/>
              </a:cxn>
              <a:cxn ang="0">
                <a:pos x="0" y="9"/>
              </a:cxn>
              <a:cxn ang="0">
                <a:pos x="0" y="10"/>
              </a:cxn>
              <a:cxn ang="0">
                <a:pos x="0" y="11"/>
              </a:cxn>
              <a:cxn ang="0">
                <a:pos x="1" y="12"/>
              </a:cxn>
              <a:cxn ang="0">
                <a:pos x="1" y="13"/>
              </a:cxn>
              <a:cxn ang="0">
                <a:pos x="2" y="13"/>
              </a:cxn>
              <a:cxn ang="0">
                <a:pos x="2" y="14"/>
              </a:cxn>
            </a:cxnLst>
            <a:rect l="0" t="0" r="r" b="b"/>
            <a:pathLst>
              <a:path w="17" h="18">
                <a:moveTo>
                  <a:pt x="2" y="14"/>
                </a:moveTo>
                <a:lnTo>
                  <a:pt x="2" y="14"/>
                </a:lnTo>
                <a:lnTo>
                  <a:pt x="3" y="15"/>
                </a:lnTo>
                <a:lnTo>
                  <a:pt x="4" y="15"/>
                </a:lnTo>
                <a:lnTo>
                  <a:pt x="4" y="16"/>
                </a:lnTo>
                <a:lnTo>
                  <a:pt x="5" y="16"/>
                </a:lnTo>
                <a:lnTo>
                  <a:pt x="6" y="16"/>
                </a:lnTo>
                <a:lnTo>
                  <a:pt x="7" y="16"/>
                </a:lnTo>
                <a:lnTo>
                  <a:pt x="7" y="17"/>
                </a:lnTo>
                <a:lnTo>
                  <a:pt x="9" y="17"/>
                </a:lnTo>
                <a:lnTo>
                  <a:pt x="9" y="16"/>
                </a:lnTo>
                <a:lnTo>
                  <a:pt x="10" y="16"/>
                </a:lnTo>
                <a:lnTo>
                  <a:pt x="11" y="16"/>
                </a:lnTo>
                <a:lnTo>
                  <a:pt x="12" y="16"/>
                </a:lnTo>
                <a:lnTo>
                  <a:pt x="12" y="15"/>
                </a:lnTo>
                <a:lnTo>
                  <a:pt x="13" y="15"/>
                </a:lnTo>
                <a:lnTo>
                  <a:pt x="14" y="14"/>
                </a:lnTo>
                <a:lnTo>
                  <a:pt x="15" y="13"/>
                </a:lnTo>
                <a:lnTo>
                  <a:pt x="15" y="12"/>
                </a:lnTo>
                <a:lnTo>
                  <a:pt x="16" y="12"/>
                </a:lnTo>
                <a:lnTo>
                  <a:pt x="16" y="11"/>
                </a:lnTo>
                <a:lnTo>
                  <a:pt x="16" y="10"/>
                </a:lnTo>
                <a:lnTo>
                  <a:pt x="16" y="9"/>
                </a:lnTo>
                <a:lnTo>
                  <a:pt x="16" y="8"/>
                </a:lnTo>
                <a:lnTo>
                  <a:pt x="16" y="6"/>
                </a:lnTo>
                <a:lnTo>
                  <a:pt x="16" y="5"/>
                </a:lnTo>
                <a:lnTo>
                  <a:pt x="15" y="5"/>
                </a:lnTo>
                <a:lnTo>
                  <a:pt x="15" y="4"/>
                </a:lnTo>
                <a:lnTo>
                  <a:pt x="15" y="3"/>
                </a:lnTo>
                <a:lnTo>
                  <a:pt x="14" y="3"/>
                </a:lnTo>
                <a:lnTo>
                  <a:pt x="14" y="2"/>
                </a:lnTo>
                <a:lnTo>
                  <a:pt x="13" y="2"/>
                </a:lnTo>
                <a:lnTo>
                  <a:pt x="12" y="1"/>
                </a:lnTo>
                <a:lnTo>
                  <a:pt x="11" y="1"/>
                </a:lnTo>
                <a:lnTo>
                  <a:pt x="10" y="1"/>
                </a:lnTo>
                <a:lnTo>
                  <a:pt x="10" y="0"/>
                </a:lnTo>
                <a:lnTo>
                  <a:pt x="9" y="0"/>
                </a:lnTo>
                <a:lnTo>
                  <a:pt x="7" y="0"/>
                </a:lnTo>
                <a:lnTo>
                  <a:pt x="7" y="1"/>
                </a:lnTo>
                <a:lnTo>
                  <a:pt x="6" y="1"/>
                </a:lnTo>
                <a:lnTo>
                  <a:pt x="5" y="1"/>
                </a:lnTo>
                <a:lnTo>
                  <a:pt x="4" y="1"/>
                </a:lnTo>
                <a:lnTo>
                  <a:pt x="4" y="2"/>
                </a:lnTo>
                <a:lnTo>
                  <a:pt x="3" y="2"/>
                </a:lnTo>
                <a:lnTo>
                  <a:pt x="3" y="3"/>
                </a:lnTo>
                <a:lnTo>
                  <a:pt x="2" y="3"/>
                </a:lnTo>
                <a:lnTo>
                  <a:pt x="2" y="4"/>
                </a:lnTo>
                <a:lnTo>
                  <a:pt x="1" y="4"/>
                </a:lnTo>
                <a:lnTo>
                  <a:pt x="1" y="5"/>
                </a:lnTo>
                <a:lnTo>
                  <a:pt x="1" y="6"/>
                </a:lnTo>
                <a:lnTo>
                  <a:pt x="0" y="6"/>
                </a:lnTo>
                <a:lnTo>
                  <a:pt x="0" y="8"/>
                </a:lnTo>
                <a:lnTo>
                  <a:pt x="0" y="9"/>
                </a:lnTo>
                <a:lnTo>
                  <a:pt x="0" y="10"/>
                </a:lnTo>
                <a:lnTo>
                  <a:pt x="0" y="11"/>
                </a:lnTo>
                <a:lnTo>
                  <a:pt x="1" y="12"/>
                </a:lnTo>
                <a:lnTo>
                  <a:pt x="1" y="13"/>
                </a:lnTo>
                <a:lnTo>
                  <a:pt x="2" y="13"/>
                </a:lnTo>
                <a:lnTo>
                  <a:pt x="2" y="14"/>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899" name="Freeform 107"/>
          <p:cNvSpPr>
            <a:spLocks/>
          </p:cNvSpPr>
          <p:nvPr/>
        </p:nvSpPr>
        <p:spPr bwMode="auto">
          <a:xfrm>
            <a:off x="1562100" y="1714500"/>
            <a:ext cx="26988" cy="28575"/>
          </a:xfrm>
          <a:custGeom>
            <a:avLst/>
            <a:gdLst/>
            <a:ahLst/>
            <a:cxnLst>
              <a:cxn ang="0">
                <a:pos x="2" y="14"/>
              </a:cxn>
              <a:cxn ang="0">
                <a:pos x="2" y="14"/>
              </a:cxn>
              <a:cxn ang="0">
                <a:pos x="3" y="15"/>
              </a:cxn>
              <a:cxn ang="0">
                <a:pos x="5" y="15"/>
              </a:cxn>
              <a:cxn ang="0">
                <a:pos x="5" y="16"/>
              </a:cxn>
              <a:cxn ang="0">
                <a:pos x="6" y="16"/>
              </a:cxn>
              <a:cxn ang="0">
                <a:pos x="7" y="16"/>
              </a:cxn>
              <a:cxn ang="0">
                <a:pos x="7" y="17"/>
              </a:cxn>
              <a:cxn ang="0">
                <a:pos x="8" y="17"/>
              </a:cxn>
              <a:cxn ang="0">
                <a:pos x="9" y="17"/>
              </a:cxn>
              <a:cxn ang="0">
                <a:pos x="10" y="17"/>
              </a:cxn>
              <a:cxn ang="0">
                <a:pos x="10" y="16"/>
              </a:cxn>
              <a:cxn ang="0">
                <a:pos x="11" y="16"/>
              </a:cxn>
              <a:cxn ang="0">
                <a:pos x="12" y="16"/>
              </a:cxn>
              <a:cxn ang="0">
                <a:pos x="12" y="15"/>
              </a:cxn>
              <a:cxn ang="0">
                <a:pos x="13" y="15"/>
              </a:cxn>
              <a:cxn ang="0">
                <a:pos x="14" y="15"/>
              </a:cxn>
              <a:cxn ang="0">
                <a:pos x="14" y="14"/>
              </a:cxn>
              <a:cxn ang="0">
                <a:pos x="14" y="13"/>
              </a:cxn>
              <a:cxn ang="0">
                <a:pos x="15" y="13"/>
              </a:cxn>
              <a:cxn ang="0">
                <a:pos x="15" y="12"/>
              </a:cxn>
              <a:cxn ang="0">
                <a:pos x="16" y="12"/>
              </a:cxn>
              <a:cxn ang="0">
                <a:pos x="16" y="10"/>
              </a:cxn>
              <a:cxn ang="0">
                <a:pos x="16" y="9"/>
              </a:cxn>
              <a:cxn ang="0">
                <a:pos x="16" y="8"/>
              </a:cxn>
              <a:cxn ang="0">
                <a:pos x="16" y="7"/>
              </a:cxn>
              <a:cxn ang="0">
                <a:pos x="16" y="6"/>
              </a:cxn>
              <a:cxn ang="0">
                <a:pos x="16" y="5"/>
              </a:cxn>
              <a:cxn ang="0">
                <a:pos x="15" y="5"/>
              </a:cxn>
              <a:cxn ang="0">
                <a:pos x="15" y="4"/>
              </a:cxn>
              <a:cxn ang="0">
                <a:pos x="15" y="3"/>
              </a:cxn>
              <a:cxn ang="0">
                <a:pos x="14" y="3"/>
              </a:cxn>
              <a:cxn ang="0">
                <a:pos x="14" y="2"/>
              </a:cxn>
              <a:cxn ang="0">
                <a:pos x="13" y="2"/>
              </a:cxn>
              <a:cxn ang="0">
                <a:pos x="12" y="1"/>
              </a:cxn>
              <a:cxn ang="0">
                <a:pos x="11" y="1"/>
              </a:cxn>
              <a:cxn ang="0">
                <a:pos x="10" y="1"/>
              </a:cxn>
              <a:cxn ang="0">
                <a:pos x="9" y="0"/>
              </a:cxn>
              <a:cxn ang="0">
                <a:pos x="8" y="0"/>
              </a:cxn>
              <a:cxn ang="0">
                <a:pos x="8" y="1"/>
              </a:cxn>
              <a:cxn ang="0">
                <a:pos x="7" y="1"/>
              </a:cxn>
              <a:cxn ang="0">
                <a:pos x="6" y="1"/>
              </a:cxn>
              <a:cxn ang="0">
                <a:pos x="5" y="1"/>
              </a:cxn>
              <a:cxn ang="0">
                <a:pos x="5" y="2"/>
              </a:cxn>
              <a:cxn ang="0">
                <a:pos x="3" y="2"/>
              </a:cxn>
              <a:cxn ang="0">
                <a:pos x="3" y="3"/>
              </a:cxn>
              <a:cxn ang="0">
                <a:pos x="2" y="3"/>
              </a:cxn>
              <a:cxn ang="0">
                <a:pos x="2" y="4"/>
              </a:cxn>
              <a:cxn ang="0">
                <a:pos x="1" y="4"/>
              </a:cxn>
              <a:cxn ang="0">
                <a:pos x="1" y="5"/>
              </a:cxn>
              <a:cxn ang="0">
                <a:pos x="1" y="6"/>
              </a:cxn>
              <a:cxn ang="0">
                <a:pos x="0" y="6"/>
              </a:cxn>
              <a:cxn ang="0">
                <a:pos x="0" y="7"/>
              </a:cxn>
              <a:cxn ang="0">
                <a:pos x="0" y="8"/>
              </a:cxn>
              <a:cxn ang="0">
                <a:pos x="0" y="9"/>
              </a:cxn>
              <a:cxn ang="0">
                <a:pos x="0" y="10"/>
              </a:cxn>
              <a:cxn ang="0">
                <a:pos x="0" y="12"/>
              </a:cxn>
              <a:cxn ang="0">
                <a:pos x="1" y="12"/>
              </a:cxn>
              <a:cxn ang="0">
                <a:pos x="1" y="13"/>
              </a:cxn>
              <a:cxn ang="0">
                <a:pos x="2" y="14"/>
              </a:cxn>
            </a:cxnLst>
            <a:rect l="0" t="0" r="r" b="b"/>
            <a:pathLst>
              <a:path w="17" h="18">
                <a:moveTo>
                  <a:pt x="2" y="14"/>
                </a:moveTo>
                <a:lnTo>
                  <a:pt x="2" y="14"/>
                </a:lnTo>
                <a:lnTo>
                  <a:pt x="3" y="15"/>
                </a:lnTo>
                <a:lnTo>
                  <a:pt x="5" y="15"/>
                </a:lnTo>
                <a:lnTo>
                  <a:pt x="5" y="16"/>
                </a:lnTo>
                <a:lnTo>
                  <a:pt x="6" y="16"/>
                </a:lnTo>
                <a:lnTo>
                  <a:pt x="7" y="16"/>
                </a:lnTo>
                <a:lnTo>
                  <a:pt x="7" y="17"/>
                </a:lnTo>
                <a:lnTo>
                  <a:pt x="8" y="17"/>
                </a:lnTo>
                <a:lnTo>
                  <a:pt x="9" y="17"/>
                </a:lnTo>
                <a:lnTo>
                  <a:pt x="10" y="17"/>
                </a:lnTo>
                <a:lnTo>
                  <a:pt x="10" y="16"/>
                </a:lnTo>
                <a:lnTo>
                  <a:pt x="11" y="16"/>
                </a:lnTo>
                <a:lnTo>
                  <a:pt x="12" y="16"/>
                </a:lnTo>
                <a:lnTo>
                  <a:pt x="12" y="15"/>
                </a:lnTo>
                <a:lnTo>
                  <a:pt x="13" y="15"/>
                </a:lnTo>
                <a:lnTo>
                  <a:pt x="14" y="15"/>
                </a:lnTo>
                <a:lnTo>
                  <a:pt x="14" y="14"/>
                </a:lnTo>
                <a:lnTo>
                  <a:pt x="14" y="13"/>
                </a:lnTo>
                <a:lnTo>
                  <a:pt x="15" y="13"/>
                </a:lnTo>
                <a:lnTo>
                  <a:pt x="15" y="12"/>
                </a:lnTo>
                <a:lnTo>
                  <a:pt x="16" y="12"/>
                </a:lnTo>
                <a:lnTo>
                  <a:pt x="16" y="10"/>
                </a:lnTo>
                <a:lnTo>
                  <a:pt x="16" y="9"/>
                </a:lnTo>
                <a:lnTo>
                  <a:pt x="16" y="8"/>
                </a:lnTo>
                <a:lnTo>
                  <a:pt x="16" y="7"/>
                </a:lnTo>
                <a:lnTo>
                  <a:pt x="16" y="6"/>
                </a:lnTo>
                <a:lnTo>
                  <a:pt x="16" y="5"/>
                </a:lnTo>
                <a:lnTo>
                  <a:pt x="15" y="5"/>
                </a:lnTo>
                <a:lnTo>
                  <a:pt x="15" y="4"/>
                </a:lnTo>
                <a:lnTo>
                  <a:pt x="15" y="3"/>
                </a:lnTo>
                <a:lnTo>
                  <a:pt x="14" y="3"/>
                </a:lnTo>
                <a:lnTo>
                  <a:pt x="14" y="2"/>
                </a:lnTo>
                <a:lnTo>
                  <a:pt x="13" y="2"/>
                </a:lnTo>
                <a:lnTo>
                  <a:pt x="12" y="1"/>
                </a:lnTo>
                <a:lnTo>
                  <a:pt x="11" y="1"/>
                </a:lnTo>
                <a:lnTo>
                  <a:pt x="10" y="1"/>
                </a:lnTo>
                <a:lnTo>
                  <a:pt x="9" y="0"/>
                </a:lnTo>
                <a:lnTo>
                  <a:pt x="8" y="0"/>
                </a:lnTo>
                <a:lnTo>
                  <a:pt x="8" y="1"/>
                </a:lnTo>
                <a:lnTo>
                  <a:pt x="7" y="1"/>
                </a:lnTo>
                <a:lnTo>
                  <a:pt x="6" y="1"/>
                </a:lnTo>
                <a:lnTo>
                  <a:pt x="5" y="1"/>
                </a:lnTo>
                <a:lnTo>
                  <a:pt x="5" y="2"/>
                </a:lnTo>
                <a:lnTo>
                  <a:pt x="3" y="2"/>
                </a:lnTo>
                <a:lnTo>
                  <a:pt x="3" y="3"/>
                </a:lnTo>
                <a:lnTo>
                  <a:pt x="2" y="3"/>
                </a:lnTo>
                <a:lnTo>
                  <a:pt x="2" y="4"/>
                </a:lnTo>
                <a:lnTo>
                  <a:pt x="1" y="4"/>
                </a:lnTo>
                <a:lnTo>
                  <a:pt x="1" y="5"/>
                </a:lnTo>
                <a:lnTo>
                  <a:pt x="1" y="6"/>
                </a:lnTo>
                <a:lnTo>
                  <a:pt x="0" y="6"/>
                </a:lnTo>
                <a:lnTo>
                  <a:pt x="0" y="7"/>
                </a:lnTo>
                <a:lnTo>
                  <a:pt x="0" y="8"/>
                </a:lnTo>
                <a:lnTo>
                  <a:pt x="0" y="9"/>
                </a:lnTo>
                <a:lnTo>
                  <a:pt x="0" y="10"/>
                </a:lnTo>
                <a:lnTo>
                  <a:pt x="0" y="12"/>
                </a:lnTo>
                <a:lnTo>
                  <a:pt x="1" y="12"/>
                </a:lnTo>
                <a:lnTo>
                  <a:pt x="1" y="13"/>
                </a:lnTo>
                <a:lnTo>
                  <a:pt x="2" y="14"/>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900" name="Freeform 108"/>
          <p:cNvSpPr>
            <a:spLocks/>
          </p:cNvSpPr>
          <p:nvPr/>
        </p:nvSpPr>
        <p:spPr bwMode="auto">
          <a:xfrm>
            <a:off x="1562100" y="1714500"/>
            <a:ext cx="26988" cy="28575"/>
          </a:xfrm>
          <a:custGeom>
            <a:avLst/>
            <a:gdLst/>
            <a:ahLst/>
            <a:cxnLst>
              <a:cxn ang="0">
                <a:pos x="2" y="14"/>
              </a:cxn>
              <a:cxn ang="0">
                <a:pos x="2" y="14"/>
              </a:cxn>
              <a:cxn ang="0">
                <a:pos x="3" y="15"/>
              </a:cxn>
              <a:cxn ang="0">
                <a:pos x="5" y="15"/>
              </a:cxn>
              <a:cxn ang="0">
                <a:pos x="5" y="16"/>
              </a:cxn>
              <a:cxn ang="0">
                <a:pos x="6" y="16"/>
              </a:cxn>
              <a:cxn ang="0">
                <a:pos x="7" y="16"/>
              </a:cxn>
              <a:cxn ang="0">
                <a:pos x="7" y="17"/>
              </a:cxn>
              <a:cxn ang="0">
                <a:pos x="8" y="17"/>
              </a:cxn>
              <a:cxn ang="0">
                <a:pos x="9" y="17"/>
              </a:cxn>
              <a:cxn ang="0">
                <a:pos x="10" y="17"/>
              </a:cxn>
              <a:cxn ang="0">
                <a:pos x="10" y="16"/>
              </a:cxn>
              <a:cxn ang="0">
                <a:pos x="11" y="16"/>
              </a:cxn>
              <a:cxn ang="0">
                <a:pos x="12" y="16"/>
              </a:cxn>
              <a:cxn ang="0">
                <a:pos x="12" y="15"/>
              </a:cxn>
              <a:cxn ang="0">
                <a:pos x="13" y="15"/>
              </a:cxn>
              <a:cxn ang="0">
                <a:pos x="14" y="15"/>
              </a:cxn>
              <a:cxn ang="0">
                <a:pos x="14" y="14"/>
              </a:cxn>
              <a:cxn ang="0">
                <a:pos x="14" y="13"/>
              </a:cxn>
              <a:cxn ang="0">
                <a:pos x="15" y="13"/>
              </a:cxn>
              <a:cxn ang="0">
                <a:pos x="15" y="12"/>
              </a:cxn>
              <a:cxn ang="0">
                <a:pos x="16" y="12"/>
              </a:cxn>
              <a:cxn ang="0">
                <a:pos x="16" y="10"/>
              </a:cxn>
              <a:cxn ang="0">
                <a:pos x="16" y="9"/>
              </a:cxn>
              <a:cxn ang="0">
                <a:pos x="16" y="8"/>
              </a:cxn>
              <a:cxn ang="0">
                <a:pos x="16" y="7"/>
              </a:cxn>
              <a:cxn ang="0">
                <a:pos x="16" y="6"/>
              </a:cxn>
              <a:cxn ang="0">
                <a:pos x="16" y="5"/>
              </a:cxn>
              <a:cxn ang="0">
                <a:pos x="15" y="5"/>
              </a:cxn>
              <a:cxn ang="0">
                <a:pos x="15" y="4"/>
              </a:cxn>
              <a:cxn ang="0">
                <a:pos x="15" y="3"/>
              </a:cxn>
              <a:cxn ang="0">
                <a:pos x="14" y="3"/>
              </a:cxn>
              <a:cxn ang="0">
                <a:pos x="14" y="2"/>
              </a:cxn>
              <a:cxn ang="0">
                <a:pos x="13" y="2"/>
              </a:cxn>
              <a:cxn ang="0">
                <a:pos x="12" y="1"/>
              </a:cxn>
              <a:cxn ang="0">
                <a:pos x="11" y="1"/>
              </a:cxn>
              <a:cxn ang="0">
                <a:pos x="10" y="1"/>
              </a:cxn>
              <a:cxn ang="0">
                <a:pos x="9" y="0"/>
              </a:cxn>
              <a:cxn ang="0">
                <a:pos x="8" y="0"/>
              </a:cxn>
              <a:cxn ang="0">
                <a:pos x="8" y="1"/>
              </a:cxn>
              <a:cxn ang="0">
                <a:pos x="7" y="1"/>
              </a:cxn>
              <a:cxn ang="0">
                <a:pos x="6" y="1"/>
              </a:cxn>
              <a:cxn ang="0">
                <a:pos x="5" y="1"/>
              </a:cxn>
              <a:cxn ang="0">
                <a:pos x="5" y="2"/>
              </a:cxn>
              <a:cxn ang="0">
                <a:pos x="3" y="2"/>
              </a:cxn>
              <a:cxn ang="0">
                <a:pos x="3" y="3"/>
              </a:cxn>
              <a:cxn ang="0">
                <a:pos x="2" y="3"/>
              </a:cxn>
              <a:cxn ang="0">
                <a:pos x="2" y="4"/>
              </a:cxn>
              <a:cxn ang="0">
                <a:pos x="1" y="4"/>
              </a:cxn>
              <a:cxn ang="0">
                <a:pos x="1" y="5"/>
              </a:cxn>
              <a:cxn ang="0">
                <a:pos x="1" y="6"/>
              </a:cxn>
              <a:cxn ang="0">
                <a:pos x="0" y="6"/>
              </a:cxn>
              <a:cxn ang="0">
                <a:pos x="0" y="7"/>
              </a:cxn>
              <a:cxn ang="0">
                <a:pos x="0" y="8"/>
              </a:cxn>
              <a:cxn ang="0">
                <a:pos x="0" y="9"/>
              </a:cxn>
              <a:cxn ang="0">
                <a:pos x="0" y="10"/>
              </a:cxn>
              <a:cxn ang="0">
                <a:pos x="0" y="12"/>
              </a:cxn>
              <a:cxn ang="0">
                <a:pos x="1" y="12"/>
              </a:cxn>
              <a:cxn ang="0">
                <a:pos x="1" y="13"/>
              </a:cxn>
              <a:cxn ang="0">
                <a:pos x="2" y="14"/>
              </a:cxn>
            </a:cxnLst>
            <a:rect l="0" t="0" r="r" b="b"/>
            <a:pathLst>
              <a:path w="17" h="18">
                <a:moveTo>
                  <a:pt x="2" y="14"/>
                </a:moveTo>
                <a:lnTo>
                  <a:pt x="2" y="14"/>
                </a:lnTo>
                <a:lnTo>
                  <a:pt x="3" y="15"/>
                </a:lnTo>
                <a:lnTo>
                  <a:pt x="5" y="15"/>
                </a:lnTo>
                <a:lnTo>
                  <a:pt x="5" y="16"/>
                </a:lnTo>
                <a:lnTo>
                  <a:pt x="6" y="16"/>
                </a:lnTo>
                <a:lnTo>
                  <a:pt x="7" y="16"/>
                </a:lnTo>
                <a:lnTo>
                  <a:pt x="7" y="17"/>
                </a:lnTo>
                <a:lnTo>
                  <a:pt x="8" y="17"/>
                </a:lnTo>
                <a:lnTo>
                  <a:pt x="9" y="17"/>
                </a:lnTo>
                <a:lnTo>
                  <a:pt x="10" y="17"/>
                </a:lnTo>
                <a:lnTo>
                  <a:pt x="10" y="16"/>
                </a:lnTo>
                <a:lnTo>
                  <a:pt x="11" y="16"/>
                </a:lnTo>
                <a:lnTo>
                  <a:pt x="12" y="16"/>
                </a:lnTo>
                <a:lnTo>
                  <a:pt x="12" y="15"/>
                </a:lnTo>
                <a:lnTo>
                  <a:pt x="13" y="15"/>
                </a:lnTo>
                <a:lnTo>
                  <a:pt x="14" y="15"/>
                </a:lnTo>
                <a:lnTo>
                  <a:pt x="14" y="14"/>
                </a:lnTo>
                <a:lnTo>
                  <a:pt x="14" y="13"/>
                </a:lnTo>
                <a:lnTo>
                  <a:pt x="15" y="13"/>
                </a:lnTo>
                <a:lnTo>
                  <a:pt x="15" y="12"/>
                </a:lnTo>
                <a:lnTo>
                  <a:pt x="16" y="12"/>
                </a:lnTo>
                <a:lnTo>
                  <a:pt x="16" y="10"/>
                </a:lnTo>
                <a:lnTo>
                  <a:pt x="16" y="9"/>
                </a:lnTo>
                <a:lnTo>
                  <a:pt x="16" y="8"/>
                </a:lnTo>
                <a:lnTo>
                  <a:pt x="16" y="7"/>
                </a:lnTo>
                <a:lnTo>
                  <a:pt x="16" y="6"/>
                </a:lnTo>
                <a:lnTo>
                  <a:pt x="16" y="5"/>
                </a:lnTo>
                <a:lnTo>
                  <a:pt x="15" y="5"/>
                </a:lnTo>
                <a:lnTo>
                  <a:pt x="15" y="4"/>
                </a:lnTo>
                <a:lnTo>
                  <a:pt x="15" y="3"/>
                </a:lnTo>
                <a:lnTo>
                  <a:pt x="14" y="3"/>
                </a:lnTo>
                <a:lnTo>
                  <a:pt x="14" y="2"/>
                </a:lnTo>
                <a:lnTo>
                  <a:pt x="13" y="2"/>
                </a:lnTo>
                <a:lnTo>
                  <a:pt x="12" y="1"/>
                </a:lnTo>
                <a:lnTo>
                  <a:pt x="11" y="1"/>
                </a:lnTo>
                <a:lnTo>
                  <a:pt x="10" y="1"/>
                </a:lnTo>
                <a:lnTo>
                  <a:pt x="9" y="0"/>
                </a:lnTo>
                <a:lnTo>
                  <a:pt x="8" y="0"/>
                </a:lnTo>
                <a:lnTo>
                  <a:pt x="8" y="1"/>
                </a:lnTo>
                <a:lnTo>
                  <a:pt x="7" y="1"/>
                </a:lnTo>
                <a:lnTo>
                  <a:pt x="6" y="1"/>
                </a:lnTo>
                <a:lnTo>
                  <a:pt x="5" y="1"/>
                </a:lnTo>
                <a:lnTo>
                  <a:pt x="5" y="2"/>
                </a:lnTo>
                <a:lnTo>
                  <a:pt x="3" y="2"/>
                </a:lnTo>
                <a:lnTo>
                  <a:pt x="3" y="3"/>
                </a:lnTo>
                <a:lnTo>
                  <a:pt x="2" y="3"/>
                </a:lnTo>
                <a:lnTo>
                  <a:pt x="2" y="4"/>
                </a:lnTo>
                <a:lnTo>
                  <a:pt x="1" y="4"/>
                </a:lnTo>
                <a:lnTo>
                  <a:pt x="1" y="5"/>
                </a:lnTo>
                <a:lnTo>
                  <a:pt x="1" y="6"/>
                </a:lnTo>
                <a:lnTo>
                  <a:pt x="0" y="6"/>
                </a:lnTo>
                <a:lnTo>
                  <a:pt x="0" y="7"/>
                </a:lnTo>
                <a:lnTo>
                  <a:pt x="0" y="8"/>
                </a:lnTo>
                <a:lnTo>
                  <a:pt x="0" y="9"/>
                </a:lnTo>
                <a:lnTo>
                  <a:pt x="0" y="10"/>
                </a:lnTo>
                <a:lnTo>
                  <a:pt x="0" y="12"/>
                </a:lnTo>
                <a:lnTo>
                  <a:pt x="1" y="12"/>
                </a:lnTo>
                <a:lnTo>
                  <a:pt x="1" y="13"/>
                </a:lnTo>
                <a:lnTo>
                  <a:pt x="2" y="14"/>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901" name="Freeform 109"/>
          <p:cNvSpPr>
            <a:spLocks/>
          </p:cNvSpPr>
          <p:nvPr/>
        </p:nvSpPr>
        <p:spPr bwMode="auto">
          <a:xfrm>
            <a:off x="1743075" y="1692275"/>
            <a:ext cx="26988" cy="28575"/>
          </a:xfrm>
          <a:custGeom>
            <a:avLst/>
            <a:gdLst/>
            <a:ahLst/>
            <a:cxnLst>
              <a:cxn ang="0">
                <a:pos x="2" y="2"/>
              </a:cxn>
              <a:cxn ang="0">
                <a:pos x="2" y="2"/>
              </a:cxn>
              <a:cxn ang="0">
                <a:pos x="3" y="2"/>
              </a:cxn>
              <a:cxn ang="0">
                <a:pos x="3" y="1"/>
              </a:cxn>
              <a:cxn ang="0">
                <a:pos x="4" y="1"/>
              </a:cxn>
              <a:cxn ang="0">
                <a:pos x="4" y="0"/>
              </a:cxn>
              <a:cxn ang="0">
                <a:pos x="5" y="0"/>
              </a:cxn>
              <a:cxn ang="0">
                <a:pos x="6" y="0"/>
              </a:cxn>
              <a:cxn ang="0">
                <a:pos x="7" y="0"/>
              </a:cxn>
              <a:cxn ang="0">
                <a:pos x="8" y="0"/>
              </a:cxn>
              <a:cxn ang="0">
                <a:pos x="9" y="0"/>
              </a:cxn>
              <a:cxn ang="0">
                <a:pos x="9" y="1"/>
              </a:cxn>
              <a:cxn ang="0">
                <a:pos x="10" y="1"/>
              </a:cxn>
              <a:cxn ang="0">
                <a:pos x="11" y="1"/>
              </a:cxn>
              <a:cxn ang="0">
                <a:pos x="11" y="2"/>
              </a:cxn>
              <a:cxn ang="0">
                <a:pos x="12" y="2"/>
              </a:cxn>
              <a:cxn ang="0">
                <a:pos x="13" y="2"/>
              </a:cxn>
              <a:cxn ang="0">
                <a:pos x="13" y="4"/>
              </a:cxn>
              <a:cxn ang="0">
                <a:pos x="14" y="4"/>
              </a:cxn>
              <a:cxn ang="0">
                <a:pos x="14" y="5"/>
              </a:cxn>
              <a:cxn ang="0">
                <a:pos x="15" y="6"/>
              </a:cxn>
              <a:cxn ang="0">
                <a:pos x="15" y="7"/>
              </a:cxn>
              <a:cxn ang="0">
                <a:pos x="16" y="7"/>
              </a:cxn>
              <a:cxn ang="0">
                <a:pos x="16" y="8"/>
              </a:cxn>
              <a:cxn ang="0">
                <a:pos x="16" y="9"/>
              </a:cxn>
              <a:cxn ang="0">
                <a:pos x="16" y="10"/>
              </a:cxn>
              <a:cxn ang="0">
                <a:pos x="16" y="11"/>
              </a:cxn>
              <a:cxn ang="0">
                <a:pos x="16" y="12"/>
              </a:cxn>
              <a:cxn ang="0">
                <a:pos x="16" y="13"/>
              </a:cxn>
              <a:cxn ang="0">
                <a:pos x="16" y="14"/>
              </a:cxn>
              <a:cxn ang="0">
                <a:pos x="15" y="14"/>
              </a:cxn>
              <a:cxn ang="0">
                <a:pos x="15" y="15"/>
              </a:cxn>
              <a:cxn ang="0">
                <a:pos x="14" y="15"/>
              </a:cxn>
              <a:cxn ang="0">
                <a:pos x="14" y="16"/>
              </a:cxn>
              <a:cxn ang="0">
                <a:pos x="13" y="16"/>
              </a:cxn>
              <a:cxn ang="0">
                <a:pos x="13" y="17"/>
              </a:cxn>
              <a:cxn ang="0">
                <a:pos x="12" y="17"/>
              </a:cxn>
              <a:cxn ang="0">
                <a:pos x="11" y="17"/>
              </a:cxn>
              <a:cxn ang="0">
                <a:pos x="10" y="17"/>
              </a:cxn>
              <a:cxn ang="0">
                <a:pos x="9" y="17"/>
              </a:cxn>
              <a:cxn ang="0">
                <a:pos x="8" y="17"/>
              </a:cxn>
              <a:cxn ang="0">
                <a:pos x="7" y="17"/>
              </a:cxn>
              <a:cxn ang="0">
                <a:pos x="6" y="17"/>
              </a:cxn>
              <a:cxn ang="0">
                <a:pos x="6" y="16"/>
              </a:cxn>
              <a:cxn ang="0">
                <a:pos x="5" y="16"/>
              </a:cxn>
              <a:cxn ang="0">
                <a:pos x="4" y="16"/>
              </a:cxn>
              <a:cxn ang="0">
                <a:pos x="4" y="15"/>
              </a:cxn>
              <a:cxn ang="0">
                <a:pos x="3" y="15"/>
              </a:cxn>
              <a:cxn ang="0">
                <a:pos x="3" y="14"/>
              </a:cxn>
              <a:cxn ang="0">
                <a:pos x="2" y="14"/>
              </a:cxn>
              <a:cxn ang="0">
                <a:pos x="2" y="13"/>
              </a:cxn>
              <a:cxn ang="0">
                <a:pos x="1" y="13"/>
              </a:cxn>
              <a:cxn ang="0">
                <a:pos x="1" y="12"/>
              </a:cxn>
              <a:cxn ang="0">
                <a:pos x="1" y="11"/>
              </a:cxn>
              <a:cxn ang="0">
                <a:pos x="0" y="10"/>
              </a:cxn>
              <a:cxn ang="0">
                <a:pos x="0" y="9"/>
              </a:cxn>
              <a:cxn ang="0">
                <a:pos x="0" y="8"/>
              </a:cxn>
              <a:cxn ang="0">
                <a:pos x="0" y="7"/>
              </a:cxn>
              <a:cxn ang="0">
                <a:pos x="0" y="6"/>
              </a:cxn>
              <a:cxn ang="0">
                <a:pos x="0" y="5"/>
              </a:cxn>
              <a:cxn ang="0">
                <a:pos x="1" y="5"/>
              </a:cxn>
              <a:cxn ang="0">
                <a:pos x="1" y="4"/>
              </a:cxn>
              <a:cxn ang="0">
                <a:pos x="2" y="2"/>
              </a:cxn>
            </a:cxnLst>
            <a:rect l="0" t="0" r="r" b="b"/>
            <a:pathLst>
              <a:path w="17" h="18">
                <a:moveTo>
                  <a:pt x="2" y="2"/>
                </a:moveTo>
                <a:lnTo>
                  <a:pt x="2" y="2"/>
                </a:lnTo>
                <a:lnTo>
                  <a:pt x="3" y="2"/>
                </a:lnTo>
                <a:lnTo>
                  <a:pt x="3" y="1"/>
                </a:lnTo>
                <a:lnTo>
                  <a:pt x="4" y="1"/>
                </a:lnTo>
                <a:lnTo>
                  <a:pt x="4" y="0"/>
                </a:lnTo>
                <a:lnTo>
                  <a:pt x="5" y="0"/>
                </a:lnTo>
                <a:lnTo>
                  <a:pt x="6" y="0"/>
                </a:lnTo>
                <a:lnTo>
                  <a:pt x="7" y="0"/>
                </a:lnTo>
                <a:lnTo>
                  <a:pt x="8" y="0"/>
                </a:lnTo>
                <a:lnTo>
                  <a:pt x="9" y="0"/>
                </a:lnTo>
                <a:lnTo>
                  <a:pt x="9" y="1"/>
                </a:lnTo>
                <a:lnTo>
                  <a:pt x="10" y="1"/>
                </a:lnTo>
                <a:lnTo>
                  <a:pt x="11" y="1"/>
                </a:lnTo>
                <a:lnTo>
                  <a:pt x="11" y="2"/>
                </a:lnTo>
                <a:lnTo>
                  <a:pt x="12" y="2"/>
                </a:lnTo>
                <a:lnTo>
                  <a:pt x="13" y="2"/>
                </a:lnTo>
                <a:lnTo>
                  <a:pt x="13" y="4"/>
                </a:lnTo>
                <a:lnTo>
                  <a:pt x="14" y="4"/>
                </a:lnTo>
                <a:lnTo>
                  <a:pt x="14" y="5"/>
                </a:lnTo>
                <a:lnTo>
                  <a:pt x="15" y="6"/>
                </a:lnTo>
                <a:lnTo>
                  <a:pt x="15" y="7"/>
                </a:lnTo>
                <a:lnTo>
                  <a:pt x="16" y="7"/>
                </a:lnTo>
                <a:lnTo>
                  <a:pt x="16" y="8"/>
                </a:lnTo>
                <a:lnTo>
                  <a:pt x="16" y="9"/>
                </a:lnTo>
                <a:lnTo>
                  <a:pt x="16" y="10"/>
                </a:lnTo>
                <a:lnTo>
                  <a:pt x="16" y="11"/>
                </a:lnTo>
                <a:lnTo>
                  <a:pt x="16" y="12"/>
                </a:lnTo>
                <a:lnTo>
                  <a:pt x="16" y="13"/>
                </a:lnTo>
                <a:lnTo>
                  <a:pt x="16" y="14"/>
                </a:lnTo>
                <a:lnTo>
                  <a:pt x="15" y="14"/>
                </a:lnTo>
                <a:lnTo>
                  <a:pt x="15" y="15"/>
                </a:lnTo>
                <a:lnTo>
                  <a:pt x="14" y="15"/>
                </a:lnTo>
                <a:lnTo>
                  <a:pt x="14" y="16"/>
                </a:lnTo>
                <a:lnTo>
                  <a:pt x="13" y="16"/>
                </a:lnTo>
                <a:lnTo>
                  <a:pt x="13" y="17"/>
                </a:lnTo>
                <a:lnTo>
                  <a:pt x="12" y="17"/>
                </a:lnTo>
                <a:lnTo>
                  <a:pt x="11" y="17"/>
                </a:lnTo>
                <a:lnTo>
                  <a:pt x="10" y="17"/>
                </a:lnTo>
                <a:lnTo>
                  <a:pt x="9" y="17"/>
                </a:lnTo>
                <a:lnTo>
                  <a:pt x="8" y="17"/>
                </a:lnTo>
                <a:lnTo>
                  <a:pt x="7" y="17"/>
                </a:lnTo>
                <a:lnTo>
                  <a:pt x="6" y="17"/>
                </a:lnTo>
                <a:lnTo>
                  <a:pt x="6" y="16"/>
                </a:lnTo>
                <a:lnTo>
                  <a:pt x="5" y="16"/>
                </a:lnTo>
                <a:lnTo>
                  <a:pt x="4" y="16"/>
                </a:lnTo>
                <a:lnTo>
                  <a:pt x="4" y="15"/>
                </a:lnTo>
                <a:lnTo>
                  <a:pt x="3" y="15"/>
                </a:lnTo>
                <a:lnTo>
                  <a:pt x="3" y="14"/>
                </a:lnTo>
                <a:lnTo>
                  <a:pt x="2" y="14"/>
                </a:lnTo>
                <a:lnTo>
                  <a:pt x="2" y="13"/>
                </a:lnTo>
                <a:lnTo>
                  <a:pt x="1" y="13"/>
                </a:lnTo>
                <a:lnTo>
                  <a:pt x="1" y="12"/>
                </a:lnTo>
                <a:lnTo>
                  <a:pt x="1" y="11"/>
                </a:lnTo>
                <a:lnTo>
                  <a:pt x="0" y="10"/>
                </a:lnTo>
                <a:lnTo>
                  <a:pt x="0" y="9"/>
                </a:lnTo>
                <a:lnTo>
                  <a:pt x="0" y="8"/>
                </a:lnTo>
                <a:lnTo>
                  <a:pt x="0" y="7"/>
                </a:lnTo>
                <a:lnTo>
                  <a:pt x="0" y="6"/>
                </a:lnTo>
                <a:lnTo>
                  <a:pt x="0" y="5"/>
                </a:lnTo>
                <a:lnTo>
                  <a:pt x="1" y="5"/>
                </a:lnTo>
                <a:lnTo>
                  <a:pt x="1" y="4"/>
                </a:lnTo>
                <a:lnTo>
                  <a:pt x="2" y="2"/>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902" name="Freeform 110"/>
          <p:cNvSpPr>
            <a:spLocks/>
          </p:cNvSpPr>
          <p:nvPr/>
        </p:nvSpPr>
        <p:spPr bwMode="auto">
          <a:xfrm>
            <a:off x="1743075" y="1692275"/>
            <a:ext cx="26988" cy="28575"/>
          </a:xfrm>
          <a:custGeom>
            <a:avLst/>
            <a:gdLst/>
            <a:ahLst/>
            <a:cxnLst>
              <a:cxn ang="0">
                <a:pos x="2" y="2"/>
              </a:cxn>
              <a:cxn ang="0">
                <a:pos x="2" y="2"/>
              </a:cxn>
              <a:cxn ang="0">
                <a:pos x="3" y="2"/>
              </a:cxn>
              <a:cxn ang="0">
                <a:pos x="3" y="1"/>
              </a:cxn>
              <a:cxn ang="0">
                <a:pos x="4" y="1"/>
              </a:cxn>
              <a:cxn ang="0">
                <a:pos x="4" y="0"/>
              </a:cxn>
              <a:cxn ang="0">
                <a:pos x="5" y="0"/>
              </a:cxn>
              <a:cxn ang="0">
                <a:pos x="6" y="0"/>
              </a:cxn>
              <a:cxn ang="0">
                <a:pos x="7" y="0"/>
              </a:cxn>
              <a:cxn ang="0">
                <a:pos x="8" y="0"/>
              </a:cxn>
              <a:cxn ang="0">
                <a:pos x="9" y="0"/>
              </a:cxn>
              <a:cxn ang="0">
                <a:pos x="9" y="1"/>
              </a:cxn>
              <a:cxn ang="0">
                <a:pos x="10" y="1"/>
              </a:cxn>
              <a:cxn ang="0">
                <a:pos x="11" y="1"/>
              </a:cxn>
              <a:cxn ang="0">
                <a:pos x="11" y="2"/>
              </a:cxn>
              <a:cxn ang="0">
                <a:pos x="12" y="2"/>
              </a:cxn>
              <a:cxn ang="0">
                <a:pos x="13" y="2"/>
              </a:cxn>
              <a:cxn ang="0">
                <a:pos x="13" y="4"/>
              </a:cxn>
              <a:cxn ang="0">
                <a:pos x="14" y="4"/>
              </a:cxn>
              <a:cxn ang="0">
                <a:pos x="14" y="5"/>
              </a:cxn>
              <a:cxn ang="0">
                <a:pos x="15" y="6"/>
              </a:cxn>
              <a:cxn ang="0">
                <a:pos x="15" y="7"/>
              </a:cxn>
              <a:cxn ang="0">
                <a:pos x="16" y="7"/>
              </a:cxn>
              <a:cxn ang="0">
                <a:pos x="16" y="8"/>
              </a:cxn>
              <a:cxn ang="0">
                <a:pos x="16" y="9"/>
              </a:cxn>
              <a:cxn ang="0">
                <a:pos x="16" y="10"/>
              </a:cxn>
              <a:cxn ang="0">
                <a:pos x="16" y="11"/>
              </a:cxn>
              <a:cxn ang="0">
                <a:pos x="16" y="12"/>
              </a:cxn>
              <a:cxn ang="0">
                <a:pos x="16" y="13"/>
              </a:cxn>
              <a:cxn ang="0">
                <a:pos x="16" y="14"/>
              </a:cxn>
              <a:cxn ang="0">
                <a:pos x="15" y="14"/>
              </a:cxn>
              <a:cxn ang="0">
                <a:pos x="15" y="15"/>
              </a:cxn>
              <a:cxn ang="0">
                <a:pos x="14" y="15"/>
              </a:cxn>
              <a:cxn ang="0">
                <a:pos x="14" y="16"/>
              </a:cxn>
              <a:cxn ang="0">
                <a:pos x="13" y="16"/>
              </a:cxn>
              <a:cxn ang="0">
                <a:pos x="13" y="17"/>
              </a:cxn>
              <a:cxn ang="0">
                <a:pos x="12" y="17"/>
              </a:cxn>
              <a:cxn ang="0">
                <a:pos x="11" y="17"/>
              </a:cxn>
              <a:cxn ang="0">
                <a:pos x="10" y="17"/>
              </a:cxn>
              <a:cxn ang="0">
                <a:pos x="9" y="17"/>
              </a:cxn>
              <a:cxn ang="0">
                <a:pos x="8" y="17"/>
              </a:cxn>
              <a:cxn ang="0">
                <a:pos x="7" y="17"/>
              </a:cxn>
              <a:cxn ang="0">
                <a:pos x="6" y="17"/>
              </a:cxn>
              <a:cxn ang="0">
                <a:pos x="6" y="16"/>
              </a:cxn>
              <a:cxn ang="0">
                <a:pos x="5" y="16"/>
              </a:cxn>
              <a:cxn ang="0">
                <a:pos x="4" y="16"/>
              </a:cxn>
              <a:cxn ang="0">
                <a:pos x="4" y="15"/>
              </a:cxn>
              <a:cxn ang="0">
                <a:pos x="3" y="15"/>
              </a:cxn>
              <a:cxn ang="0">
                <a:pos x="3" y="14"/>
              </a:cxn>
              <a:cxn ang="0">
                <a:pos x="2" y="14"/>
              </a:cxn>
              <a:cxn ang="0">
                <a:pos x="2" y="13"/>
              </a:cxn>
              <a:cxn ang="0">
                <a:pos x="1" y="13"/>
              </a:cxn>
              <a:cxn ang="0">
                <a:pos x="1" y="12"/>
              </a:cxn>
              <a:cxn ang="0">
                <a:pos x="1" y="11"/>
              </a:cxn>
              <a:cxn ang="0">
                <a:pos x="0" y="10"/>
              </a:cxn>
              <a:cxn ang="0">
                <a:pos x="0" y="9"/>
              </a:cxn>
              <a:cxn ang="0">
                <a:pos x="0" y="8"/>
              </a:cxn>
              <a:cxn ang="0">
                <a:pos x="0" y="7"/>
              </a:cxn>
              <a:cxn ang="0">
                <a:pos x="0" y="6"/>
              </a:cxn>
              <a:cxn ang="0">
                <a:pos x="0" y="5"/>
              </a:cxn>
              <a:cxn ang="0">
                <a:pos x="1" y="5"/>
              </a:cxn>
              <a:cxn ang="0">
                <a:pos x="1" y="4"/>
              </a:cxn>
              <a:cxn ang="0">
                <a:pos x="2" y="2"/>
              </a:cxn>
            </a:cxnLst>
            <a:rect l="0" t="0" r="r" b="b"/>
            <a:pathLst>
              <a:path w="17" h="18">
                <a:moveTo>
                  <a:pt x="2" y="2"/>
                </a:moveTo>
                <a:lnTo>
                  <a:pt x="2" y="2"/>
                </a:lnTo>
                <a:lnTo>
                  <a:pt x="3" y="2"/>
                </a:lnTo>
                <a:lnTo>
                  <a:pt x="3" y="1"/>
                </a:lnTo>
                <a:lnTo>
                  <a:pt x="4" y="1"/>
                </a:lnTo>
                <a:lnTo>
                  <a:pt x="4" y="0"/>
                </a:lnTo>
                <a:lnTo>
                  <a:pt x="5" y="0"/>
                </a:lnTo>
                <a:lnTo>
                  <a:pt x="6" y="0"/>
                </a:lnTo>
                <a:lnTo>
                  <a:pt x="7" y="0"/>
                </a:lnTo>
                <a:lnTo>
                  <a:pt x="8" y="0"/>
                </a:lnTo>
                <a:lnTo>
                  <a:pt x="9" y="0"/>
                </a:lnTo>
                <a:lnTo>
                  <a:pt x="9" y="1"/>
                </a:lnTo>
                <a:lnTo>
                  <a:pt x="10" y="1"/>
                </a:lnTo>
                <a:lnTo>
                  <a:pt x="11" y="1"/>
                </a:lnTo>
                <a:lnTo>
                  <a:pt x="11" y="2"/>
                </a:lnTo>
                <a:lnTo>
                  <a:pt x="12" y="2"/>
                </a:lnTo>
                <a:lnTo>
                  <a:pt x="13" y="2"/>
                </a:lnTo>
                <a:lnTo>
                  <a:pt x="13" y="4"/>
                </a:lnTo>
                <a:lnTo>
                  <a:pt x="14" y="4"/>
                </a:lnTo>
                <a:lnTo>
                  <a:pt x="14" y="5"/>
                </a:lnTo>
                <a:lnTo>
                  <a:pt x="15" y="6"/>
                </a:lnTo>
                <a:lnTo>
                  <a:pt x="15" y="7"/>
                </a:lnTo>
                <a:lnTo>
                  <a:pt x="16" y="7"/>
                </a:lnTo>
                <a:lnTo>
                  <a:pt x="16" y="8"/>
                </a:lnTo>
                <a:lnTo>
                  <a:pt x="16" y="9"/>
                </a:lnTo>
                <a:lnTo>
                  <a:pt x="16" y="10"/>
                </a:lnTo>
                <a:lnTo>
                  <a:pt x="16" y="11"/>
                </a:lnTo>
                <a:lnTo>
                  <a:pt x="16" y="12"/>
                </a:lnTo>
                <a:lnTo>
                  <a:pt x="16" y="13"/>
                </a:lnTo>
                <a:lnTo>
                  <a:pt x="16" y="14"/>
                </a:lnTo>
                <a:lnTo>
                  <a:pt x="15" y="14"/>
                </a:lnTo>
                <a:lnTo>
                  <a:pt x="15" y="15"/>
                </a:lnTo>
                <a:lnTo>
                  <a:pt x="14" y="15"/>
                </a:lnTo>
                <a:lnTo>
                  <a:pt x="14" y="16"/>
                </a:lnTo>
                <a:lnTo>
                  <a:pt x="13" y="16"/>
                </a:lnTo>
                <a:lnTo>
                  <a:pt x="13" y="17"/>
                </a:lnTo>
                <a:lnTo>
                  <a:pt x="12" y="17"/>
                </a:lnTo>
                <a:lnTo>
                  <a:pt x="11" y="17"/>
                </a:lnTo>
                <a:lnTo>
                  <a:pt x="10" y="17"/>
                </a:lnTo>
                <a:lnTo>
                  <a:pt x="9" y="17"/>
                </a:lnTo>
                <a:lnTo>
                  <a:pt x="8" y="17"/>
                </a:lnTo>
                <a:lnTo>
                  <a:pt x="7" y="17"/>
                </a:lnTo>
                <a:lnTo>
                  <a:pt x="6" y="17"/>
                </a:lnTo>
                <a:lnTo>
                  <a:pt x="6" y="16"/>
                </a:lnTo>
                <a:lnTo>
                  <a:pt x="5" y="16"/>
                </a:lnTo>
                <a:lnTo>
                  <a:pt x="4" y="16"/>
                </a:lnTo>
                <a:lnTo>
                  <a:pt x="4" y="15"/>
                </a:lnTo>
                <a:lnTo>
                  <a:pt x="3" y="15"/>
                </a:lnTo>
                <a:lnTo>
                  <a:pt x="3" y="14"/>
                </a:lnTo>
                <a:lnTo>
                  <a:pt x="2" y="14"/>
                </a:lnTo>
                <a:lnTo>
                  <a:pt x="2" y="13"/>
                </a:lnTo>
                <a:lnTo>
                  <a:pt x="1" y="13"/>
                </a:lnTo>
                <a:lnTo>
                  <a:pt x="1" y="12"/>
                </a:lnTo>
                <a:lnTo>
                  <a:pt x="1" y="11"/>
                </a:lnTo>
                <a:lnTo>
                  <a:pt x="0" y="10"/>
                </a:lnTo>
                <a:lnTo>
                  <a:pt x="0" y="9"/>
                </a:lnTo>
                <a:lnTo>
                  <a:pt x="0" y="8"/>
                </a:lnTo>
                <a:lnTo>
                  <a:pt x="0" y="7"/>
                </a:lnTo>
                <a:lnTo>
                  <a:pt x="0" y="6"/>
                </a:lnTo>
                <a:lnTo>
                  <a:pt x="0" y="5"/>
                </a:lnTo>
                <a:lnTo>
                  <a:pt x="1" y="5"/>
                </a:lnTo>
                <a:lnTo>
                  <a:pt x="1" y="4"/>
                </a:lnTo>
                <a:lnTo>
                  <a:pt x="2" y="2"/>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903" name="Freeform 111"/>
          <p:cNvSpPr>
            <a:spLocks/>
          </p:cNvSpPr>
          <p:nvPr/>
        </p:nvSpPr>
        <p:spPr bwMode="auto">
          <a:xfrm>
            <a:off x="1790700" y="1741488"/>
            <a:ext cx="30163" cy="30162"/>
          </a:xfrm>
          <a:custGeom>
            <a:avLst/>
            <a:gdLst/>
            <a:ahLst/>
            <a:cxnLst>
              <a:cxn ang="0">
                <a:pos x="2" y="2"/>
              </a:cxn>
              <a:cxn ang="0">
                <a:pos x="3" y="1"/>
              </a:cxn>
              <a:cxn ang="0">
                <a:pos x="5" y="1"/>
              </a:cxn>
              <a:cxn ang="0">
                <a:pos x="7" y="0"/>
              </a:cxn>
              <a:cxn ang="0">
                <a:pos x="10" y="0"/>
              </a:cxn>
              <a:cxn ang="0">
                <a:pos x="11" y="1"/>
              </a:cxn>
              <a:cxn ang="0">
                <a:pos x="12" y="2"/>
              </a:cxn>
              <a:cxn ang="0">
                <a:pos x="14" y="3"/>
              </a:cxn>
              <a:cxn ang="0">
                <a:pos x="15" y="4"/>
              </a:cxn>
              <a:cxn ang="0">
                <a:pos x="16" y="5"/>
              </a:cxn>
              <a:cxn ang="0">
                <a:pos x="17" y="6"/>
              </a:cxn>
              <a:cxn ang="0">
                <a:pos x="17" y="8"/>
              </a:cxn>
              <a:cxn ang="0">
                <a:pos x="18" y="10"/>
              </a:cxn>
              <a:cxn ang="0">
                <a:pos x="18" y="12"/>
              </a:cxn>
              <a:cxn ang="0">
                <a:pos x="17" y="13"/>
              </a:cxn>
              <a:cxn ang="0">
                <a:pos x="16" y="14"/>
              </a:cxn>
              <a:cxn ang="0">
                <a:pos x="15" y="16"/>
              </a:cxn>
              <a:cxn ang="0">
                <a:pos x="14" y="17"/>
              </a:cxn>
              <a:cxn ang="0">
                <a:pos x="13" y="18"/>
              </a:cxn>
              <a:cxn ang="0">
                <a:pos x="11" y="18"/>
              </a:cxn>
              <a:cxn ang="0">
                <a:pos x="8" y="18"/>
              </a:cxn>
              <a:cxn ang="0">
                <a:pos x="7" y="17"/>
              </a:cxn>
              <a:cxn ang="0">
                <a:pos x="6" y="16"/>
              </a:cxn>
              <a:cxn ang="0">
                <a:pos x="4" y="16"/>
              </a:cxn>
              <a:cxn ang="0">
                <a:pos x="3" y="14"/>
              </a:cxn>
              <a:cxn ang="0">
                <a:pos x="2" y="13"/>
              </a:cxn>
              <a:cxn ang="0">
                <a:pos x="2" y="11"/>
              </a:cxn>
              <a:cxn ang="0">
                <a:pos x="1" y="10"/>
              </a:cxn>
              <a:cxn ang="0">
                <a:pos x="0" y="9"/>
              </a:cxn>
              <a:cxn ang="0">
                <a:pos x="0" y="7"/>
              </a:cxn>
              <a:cxn ang="0">
                <a:pos x="0" y="5"/>
              </a:cxn>
              <a:cxn ang="0">
                <a:pos x="1" y="4"/>
              </a:cxn>
              <a:cxn ang="0">
                <a:pos x="2" y="3"/>
              </a:cxn>
            </a:cxnLst>
            <a:rect l="0" t="0" r="r" b="b"/>
            <a:pathLst>
              <a:path w="19" h="19">
                <a:moveTo>
                  <a:pt x="2" y="2"/>
                </a:moveTo>
                <a:lnTo>
                  <a:pt x="2" y="2"/>
                </a:lnTo>
                <a:lnTo>
                  <a:pt x="3" y="2"/>
                </a:lnTo>
                <a:lnTo>
                  <a:pt x="3" y="1"/>
                </a:lnTo>
                <a:lnTo>
                  <a:pt x="4" y="1"/>
                </a:lnTo>
                <a:lnTo>
                  <a:pt x="5" y="1"/>
                </a:lnTo>
                <a:lnTo>
                  <a:pt x="6" y="0"/>
                </a:lnTo>
                <a:lnTo>
                  <a:pt x="7" y="0"/>
                </a:lnTo>
                <a:lnTo>
                  <a:pt x="8" y="0"/>
                </a:lnTo>
                <a:lnTo>
                  <a:pt x="10" y="0"/>
                </a:lnTo>
                <a:lnTo>
                  <a:pt x="10" y="1"/>
                </a:lnTo>
                <a:lnTo>
                  <a:pt x="11" y="1"/>
                </a:lnTo>
                <a:lnTo>
                  <a:pt x="12" y="1"/>
                </a:lnTo>
                <a:lnTo>
                  <a:pt x="12" y="2"/>
                </a:lnTo>
                <a:lnTo>
                  <a:pt x="13" y="2"/>
                </a:lnTo>
                <a:lnTo>
                  <a:pt x="14" y="3"/>
                </a:lnTo>
                <a:lnTo>
                  <a:pt x="15" y="3"/>
                </a:lnTo>
                <a:lnTo>
                  <a:pt x="15" y="4"/>
                </a:lnTo>
                <a:lnTo>
                  <a:pt x="16" y="4"/>
                </a:lnTo>
                <a:lnTo>
                  <a:pt x="16" y="5"/>
                </a:lnTo>
                <a:lnTo>
                  <a:pt x="16" y="6"/>
                </a:lnTo>
                <a:lnTo>
                  <a:pt x="17" y="6"/>
                </a:lnTo>
                <a:lnTo>
                  <a:pt x="17" y="7"/>
                </a:lnTo>
                <a:lnTo>
                  <a:pt x="17" y="8"/>
                </a:lnTo>
                <a:lnTo>
                  <a:pt x="18" y="9"/>
                </a:lnTo>
                <a:lnTo>
                  <a:pt x="18" y="10"/>
                </a:lnTo>
                <a:lnTo>
                  <a:pt x="18" y="11"/>
                </a:lnTo>
                <a:lnTo>
                  <a:pt x="18" y="12"/>
                </a:lnTo>
                <a:lnTo>
                  <a:pt x="17" y="12"/>
                </a:lnTo>
                <a:lnTo>
                  <a:pt x="17" y="13"/>
                </a:lnTo>
                <a:lnTo>
                  <a:pt x="17" y="14"/>
                </a:lnTo>
                <a:lnTo>
                  <a:pt x="16" y="14"/>
                </a:lnTo>
                <a:lnTo>
                  <a:pt x="16" y="16"/>
                </a:lnTo>
                <a:lnTo>
                  <a:pt x="15" y="16"/>
                </a:lnTo>
                <a:lnTo>
                  <a:pt x="15" y="17"/>
                </a:lnTo>
                <a:lnTo>
                  <a:pt x="14" y="17"/>
                </a:lnTo>
                <a:lnTo>
                  <a:pt x="13" y="17"/>
                </a:lnTo>
                <a:lnTo>
                  <a:pt x="13" y="18"/>
                </a:lnTo>
                <a:lnTo>
                  <a:pt x="12" y="18"/>
                </a:lnTo>
                <a:lnTo>
                  <a:pt x="11" y="18"/>
                </a:lnTo>
                <a:lnTo>
                  <a:pt x="10" y="18"/>
                </a:lnTo>
                <a:lnTo>
                  <a:pt x="8" y="18"/>
                </a:lnTo>
                <a:lnTo>
                  <a:pt x="8" y="17"/>
                </a:lnTo>
                <a:lnTo>
                  <a:pt x="7" y="17"/>
                </a:lnTo>
                <a:lnTo>
                  <a:pt x="6" y="17"/>
                </a:lnTo>
                <a:lnTo>
                  <a:pt x="6" y="16"/>
                </a:lnTo>
                <a:lnTo>
                  <a:pt x="5" y="16"/>
                </a:lnTo>
                <a:lnTo>
                  <a:pt x="4" y="16"/>
                </a:lnTo>
                <a:lnTo>
                  <a:pt x="4" y="14"/>
                </a:lnTo>
                <a:lnTo>
                  <a:pt x="3" y="14"/>
                </a:lnTo>
                <a:lnTo>
                  <a:pt x="3" y="13"/>
                </a:lnTo>
                <a:lnTo>
                  <a:pt x="2" y="13"/>
                </a:lnTo>
                <a:lnTo>
                  <a:pt x="2" y="12"/>
                </a:lnTo>
                <a:lnTo>
                  <a:pt x="2" y="11"/>
                </a:lnTo>
                <a:lnTo>
                  <a:pt x="1" y="11"/>
                </a:lnTo>
                <a:lnTo>
                  <a:pt x="1" y="10"/>
                </a:lnTo>
                <a:lnTo>
                  <a:pt x="1" y="9"/>
                </a:lnTo>
                <a:lnTo>
                  <a:pt x="0" y="9"/>
                </a:lnTo>
                <a:lnTo>
                  <a:pt x="0" y="8"/>
                </a:lnTo>
                <a:lnTo>
                  <a:pt x="0" y="7"/>
                </a:lnTo>
                <a:lnTo>
                  <a:pt x="0" y="6"/>
                </a:lnTo>
                <a:lnTo>
                  <a:pt x="0" y="5"/>
                </a:lnTo>
                <a:lnTo>
                  <a:pt x="1" y="5"/>
                </a:lnTo>
                <a:lnTo>
                  <a:pt x="1" y="4"/>
                </a:lnTo>
                <a:lnTo>
                  <a:pt x="1" y="3"/>
                </a:lnTo>
                <a:lnTo>
                  <a:pt x="2" y="3"/>
                </a:lnTo>
                <a:lnTo>
                  <a:pt x="2" y="2"/>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904" name="Freeform 112"/>
          <p:cNvSpPr>
            <a:spLocks/>
          </p:cNvSpPr>
          <p:nvPr/>
        </p:nvSpPr>
        <p:spPr bwMode="auto">
          <a:xfrm>
            <a:off x="1790700" y="1741488"/>
            <a:ext cx="30163" cy="30162"/>
          </a:xfrm>
          <a:custGeom>
            <a:avLst/>
            <a:gdLst/>
            <a:ahLst/>
            <a:cxnLst>
              <a:cxn ang="0">
                <a:pos x="2" y="2"/>
              </a:cxn>
              <a:cxn ang="0">
                <a:pos x="3" y="1"/>
              </a:cxn>
              <a:cxn ang="0">
                <a:pos x="5" y="1"/>
              </a:cxn>
              <a:cxn ang="0">
                <a:pos x="7" y="0"/>
              </a:cxn>
              <a:cxn ang="0">
                <a:pos x="10" y="0"/>
              </a:cxn>
              <a:cxn ang="0">
                <a:pos x="11" y="1"/>
              </a:cxn>
              <a:cxn ang="0">
                <a:pos x="12" y="2"/>
              </a:cxn>
              <a:cxn ang="0">
                <a:pos x="14" y="3"/>
              </a:cxn>
              <a:cxn ang="0">
                <a:pos x="15" y="4"/>
              </a:cxn>
              <a:cxn ang="0">
                <a:pos x="16" y="5"/>
              </a:cxn>
              <a:cxn ang="0">
                <a:pos x="17" y="6"/>
              </a:cxn>
              <a:cxn ang="0">
                <a:pos x="17" y="8"/>
              </a:cxn>
              <a:cxn ang="0">
                <a:pos x="18" y="10"/>
              </a:cxn>
              <a:cxn ang="0">
                <a:pos x="18" y="12"/>
              </a:cxn>
              <a:cxn ang="0">
                <a:pos x="17" y="13"/>
              </a:cxn>
              <a:cxn ang="0">
                <a:pos x="16" y="14"/>
              </a:cxn>
              <a:cxn ang="0">
                <a:pos x="15" y="16"/>
              </a:cxn>
              <a:cxn ang="0">
                <a:pos x="14" y="17"/>
              </a:cxn>
              <a:cxn ang="0">
                <a:pos x="13" y="18"/>
              </a:cxn>
              <a:cxn ang="0">
                <a:pos x="11" y="18"/>
              </a:cxn>
              <a:cxn ang="0">
                <a:pos x="8" y="18"/>
              </a:cxn>
              <a:cxn ang="0">
                <a:pos x="7" y="17"/>
              </a:cxn>
              <a:cxn ang="0">
                <a:pos x="6" y="16"/>
              </a:cxn>
              <a:cxn ang="0">
                <a:pos x="4" y="16"/>
              </a:cxn>
              <a:cxn ang="0">
                <a:pos x="3" y="14"/>
              </a:cxn>
              <a:cxn ang="0">
                <a:pos x="2" y="13"/>
              </a:cxn>
              <a:cxn ang="0">
                <a:pos x="2" y="11"/>
              </a:cxn>
              <a:cxn ang="0">
                <a:pos x="1" y="10"/>
              </a:cxn>
              <a:cxn ang="0">
                <a:pos x="0" y="9"/>
              </a:cxn>
              <a:cxn ang="0">
                <a:pos x="0" y="7"/>
              </a:cxn>
              <a:cxn ang="0">
                <a:pos x="0" y="5"/>
              </a:cxn>
              <a:cxn ang="0">
                <a:pos x="1" y="4"/>
              </a:cxn>
              <a:cxn ang="0">
                <a:pos x="2" y="3"/>
              </a:cxn>
            </a:cxnLst>
            <a:rect l="0" t="0" r="r" b="b"/>
            <a:pathLst>
              <a:path w="19" h="19">
                <a:moveTo>
                  <a:pt x="2" y="2"/>
                </a:moveTo>
                <a:lnTo>
                  <a:pt x="2" y="2"/>
                </a:lnTo>
                <a:lnTo>
                  <a:pt x="3" y="2"/>
                </a:lnTo>
                <a:lnTo>
                  <a:pt x="3" y="1"/>
                </a:lnTo>
                <a:lnTo>
                  <a:pt x="4" y="1"/>
                </a:lnTo>
                <a:lnTo>
                  <a:pt x="5" y="1"/>
                </a:lnTo>
                <a:lnTo>
                  <a:pt x="6" y="0"/>
                </a:lnTo>
                <a:lnTo>
                  <a:pt x="7" y="0"/>
                </a:lnTo>
                <a:lnTo>
                  <a:pt x="8" y="0"/>
                </a:lnTo>
                <a:lnTo>
                  <a:pt x="10" y="0"/>
                </a:lnTo>
                <a:lnTo>
                  <a:pt x="10" y="1"/>
                </a:lnTo>
                <a:lnTo>
                  <a:pt x="11" y="1"/>
                </a:lnTo>
                <a:lnTo>
                  <a:pt x="12" y="1"/>
                </a:lnTo>
                <a:lnTo>
                  <a:pt x="12" y="2"/>
                </a:lnTo>
                <a:lnTo>
                  <a:pt x="13" y="2"/>
                </a:lnTo>
                <a:lnTo>
                  <a:pt x="14" y="3"/>
                </a:lnTo>
                <a:lnTo>
                  <a:pt x="15" y="3"/>
                </a:lnTo>
                <a:lnTo>
                  <a:pt x="15" y="4"/>
                </a:lnTo>
                <a:lnTo>
                  <a:pt x="16" y="4"/>
                </a:lnTo>
                <a:lnTo>
                  <a:pt x="16" y="5"/>
                </a:lnTo>
                <a:lnTo>
                  <a:pt x="16" y="6"/>
                </a:lnTo>
                <a:lnTo>
                  <a:pt x="17" y="6"/>
                </a:lnTo>
                <a:lnTo>
                  <a:pt x="17" y="7"/>
                </a:lnTo>
                <a:lnTo>
                  <a:pt x="17" y="8"/>
                </a:lnTo>
                <a:lnTo>
                  <a:pt x="18" y="9"/>
                </a:lnTo>
                <a:lnTo>
                  <a:pt x="18" y="10"/>
                </a:lnTo>
                <a:lnTo>
                  <a:pt x="18" y="11"/>
                </a:lnTo>
                <a:lnTo>
                  <a:pt x="18" y="12"/>
                </a:lnTo>
                <a:lnTo>
                  <a:pt x="17" y="12"/>
                </a:lnTo>
                <a:lnTo>
                  <a:pt x="17" y="13"/>
                </a:lnTo>
                <a:lnTo>
                  <a:pt x="17" y="14"/>
                </a:lnTo>
                <a:lnTo>
                  <a:pt x="16" y="14"/>
                </a:lnTo>
                <a:lnTo>
                  <a:pt x="16" y="16"/>
                </a:lnTo>
                <a:lnTo>
                  <a:pt x="15" y="16"/>
                </a:lnTo>
                <a:lnTo>
                  <a:pt x="15" y="17"/>
                </a:lnTo>
                <a:lnTo>
                  <a:pt x="14" y="17"/>
                </a:lnTo>
                <a:lnTo>
                  <a:pt x="13" y="17"/>
                </a:lnTo>
                <a:lnTo>
                  <a:pt x="13" y="18"/>
                </a:lnTo>
                <a:lnTo>
                  <a:pt x="12" y="18"/>
                </a:lnTo>
                <a:lnTo>
                  <a:pt x="11" y="18"/>
                </a:lnTo>
                <a:lnTo>
                  <a:pt x="10" y="18"/>
                </a:lnTo>
                <a:lnTo>
                  <a:pt x="8" y="18"/>
                </a:lnTo>
                <a:lnTo>
                  <a:pt x="8" y="17"/>
                </a:lnTo>
                <a:lnTo>
                  <a:pt x="7" y="17"/>
                </a:lnTo>
                <a:lnTo>
                  <a:pt x="6" y="17"/>
                </a:lnTo>
                <a:lnTo>
                  <a:pt x="6" y="16"/>
                </a:lnTo>
                <a:lnTo>
                  <a:pt x="5" y="16"/>
                </a:lnTo>
                <a:lnTo>
                  <a:pt x="4" y="16"/>
                </a:lnTo>
                <a:lnTo>
                  <a:pt x="4" y="14"/>
                </a:lnTo>
                <a:lnTo>
                  <a:pt x="3" y="14"/>
                </a:lnTo>
                <a:lnTo>
                  <a:pt x="3" y="13"/>
                </a:lnTo>
                <a:lnTo>
                  <a:pt x="2" y="13"/>
                </a:lnTo>
                <a:lnTo>
                  <a:pt x="2" y="12"/>
                </a:lnTo>
                <a:lnTo>
                  <a:pt x="2" y="11"/>
                </a:lnTo>
                <a:lnTo>
                  <a:pt x="1" y="11"/>
                </a:lnTo>
                <a:lnTo>
                  <a:pt x="1" y="10"/>
                </a:lnTo>
                <a:lnTo>
                  <a:pt x="1" y="9"/>
                </a:lnTo>
                <a:lnTo>
                  <a:pt x="0" y="9"/>
                </a:lnTo>
                <a:lnTo>
                  <a:pt x="0" y="8"/>
                </a:lnTo>
                <a:lnTo>
                  <a:pt x="0" y="7"/>
                </a:lnTo>
                <a:lnTo>
                  <a:pt x="0" y="6"/>
                </a:lnTo>
                <a:lnTo>
                  <a:pt x="0" y="5"/>
                </a:lnTo>
                <a:lnTo>
                  <a:pt x="1" y="5"/>
                </a:lnTo>
                <a:lnTo>
                  <a:pt x="1" y="4"/>
                </a:lnTo>
                <a:lnTo>
                  <a:pt x="1" y="3"/>
                </a:lnTo>
                <a:lnTo>
                  <a:pt x="2" y="3"/>
                </a:lnTo>
                <a:lnTo>
                  <a:pt x="2" y="2"/>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905" name="Rectangle 113"/>
          <p:cNvSpPr>
            <a:spLocks noChangeArrowheads="1"/>
          </p:cNvSpPr>
          <p:nvPr/>
        </p:nvSpPr>
        <p:spPr bwMode="auto">
          <a:xfrm>
            <a:off x="5857875" y="2182813"/>
            <a:ext cx="387350"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H</a:t>
            </a:r>
          </a:p>
        </p:txBody>
      </p:sp>
      <p:sp>
        <p:nvSpPr>
          <p:cNvPr id="33906" name="Rectangle 114"/>
          <p:cNvSpPr>
            <a:spLocks noChangeArrowheads="1"/>
          </p:cNvSpPr>
          <p:nvPr/>
        </p:nvSpPr>
        <p:spPr bwMode="auto">
          <a:xfrm>
            <a:off x="6284913" y="2182813"/>
            <a:ext cx="395287"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O</a:t>
            </a:r>
          </a:p>
        </p:txBody>
      </p:sp>
      <p:sp>
        <p:nvSpPr>
          <p:cNvPr id="33907" name="Rectangle 115"/>
          <p:cNvSpPr>
            <a:spLocks noChangeArrowheads="1"/>
          </p:cNvSpPr>
          <p:nvPr/>
        </p:nvSpPr>
        <p:spPr bwMode="auto">
          <a:xfrm>
            <a:off x="6508750" y="2560638"/>
            <a:ext cx="387350"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H</a:t>
            </a:r>
          </a:p>
        </p:txBody>
      </p:sp>
      <p:sp>
        <p:nvSpPr>
          <p:cNvPr id="33908" name="Line 116"/>
          <p:cNvSpPr>
            <a:spLocks noChangeShapeType="1"/>
          </p:cNvSpPr>
          <p:nvPr/>
        </p:nvSpPr>
        <p:spPr bwMode="auto">
          <a:xfrm>
            <a:off x="6167438" y="2368550"/>
            <a:ext cx="192087" cy="0"/>
          </a:xfrm>
          <a:prstGeom prst="line">
            <a:avLst/>
          </a:prstGeom>
          <a:noFill/>
          <a:ln w="25400">
            <a:solidFill>
              <a:srgbClr val="000000"/>
            </a:solidFill>
            <a:round/>
            <a:headEnd type="none" w="sm" len="sm"/>
            <a:tailEnd type="none" w="sm" len="sm"/>
          </a:ln>
          <a:effectLst/>
        </p:spPr>
        <p:txBody>
          <a:bodyPr/>
          <a:lstStyle/>
          <a:p>
            <a:endParaRPr lang="id-ID"/>
          </a:p>
        </p:txBody>
      </p:sp>
      <p:sp>
        <p:nvSpPr>
          <p:cNvPr id="33909" name="Line 117"/>
          <p:cNvSpPr>
            <a:spLocks noChangeShapeType="1"/>
          </p:cNvSpPr>
          <p:nvPr/>
        </p:nvSpPr>
        <p:spPr bwMode="auto">
          <a:xfrm>
            <a:off x="6553200" y="2501900"/>
            <a:ext cx="73025" cy="128588"/>
          </a:xfrm>
          <a:prstGeom prst="line">
            <a:avLst/>
          </a:prstGeom>
          <a:noFill/>
          <a:ln w="25400">
            <a:solidFill>
              <a:srgbClr val="000000"/>
            </a:solidFill>
            <a:round/>
            <a:headEnd type="none" w="sm" len="sm"/>
            <a:tailEnd type="none" w="sm" len="sm"/>
          </a:ln>
          <a:effectLst/>
        </p:spPr>
        <p:txBody>
          <a:bodyPr/>
          <a:lstStyle/>
          <a:p>
            <a:endParaRPr lang="id-ID"/>
          </a:p>
        </p:txBody>
      </p:sp>
      <p:sp>
        <p:nvSpPr>
          <p:cNvPr id="33910" name="Freeform 118"/>
          <p:cNvSpPr>
            <a:spLocks/>
          </p:cNvSpPr>
          <p:nvPr/>
        </p:nvSpPr>
        <p:spPr bwMode="auto">
          <a:xfrm>
            <a:off x="6464300" y="2192338"/>
            <a:ext cx="26988" cy="26987"/>
          </a:xfrm>
          <a:custGeom>
            <a:avLst/>
            <a:gdLst/>
            <a:ahLst/>
            <a:cxnLst>
              <a:cxn ang="0">
                <a:pos x="0" y="8"/>
              </a:cxn>
              <a:cxn ang="0">
                <a:pos x="0" y="8"/>
              </a:cxn>
              <a:cxn ang="0">
                <a:pos x="0" y="9"/>
              </a:cxn>
              <a:cxn ang="0">
                <a:pos x="0" y="10"/>
              </a:cxn>
              <a:cxn ang="0">
                <a:pos x="2" y="10"/>
              </a:cxn>
              <a:cxn ang="0">
                <a:pos x="2" y="11"/>
              </a:cxn>
              <a:cxn ang="0">
                <a:pos x="2" y="13"/>
              </a:cxn>
              <a:cxn ang="0">
                <a:pos x="3" y="13"/>
              </a:cxn>
              <a:cxn ang="0">
                <a:pos x="3" y="14"/>
              </a:cxn>
              <a:cxn ang="0">
                <a:pos x="4" y="14"/>
              </a:cxn>
              <a:cxn ang="0">
                <a:pos x="4" y="15"/>
              </a:cxn>
              <a:cxn ang="0">
                <a:pos x="5" y="15"/>
              </a:cxn>
              <a:cxn ang="0">
                <a:pos x="6" y="16"/>
              </a:cxn>
              <a:cxn ang="0">
                <a:pos x="7" y="16"/>
              </a:cxn>
              <a:cxn ang="0">
                <a:pos x="8" y="16"/>
              </a:cxn>
              <a:cxn ang="0">
                <a:pos x="9" y="16"/>
              </a:cxn>
              <a:cxn ang="0">
                <a:pos x="10" y="16"/>
              </a:cxn>
              <a:cxn ang="0">
                <a:pos x="11" y="16"/>
              </a:cxn>
              <a:cxn ang="0">
                <a:pos x="12" y="16"/>
              </a:cxn>
              <a:cxn ang="0">
                <a:pos x="12" y="15"/>
              </a:cxn>
              <a:cxn ang="0">
                <a:pos x="13" y="15"/>
              </a:cxn>
              <a:cxn ang="0">
                <a:pos x="14" y="15"/>
              </a:cxn>
              <a:cxn ang="0">
                <a:pos x="14" y="14"/>
              </a:cxn>
              <a:cxn ang="0">
                <a:pos x="15" y="14"/>
              </a:cxn>
              <a:cxn ang="0">
                <a:pos x="15" y="13"/>
              </a:cxn>
              <a:cxn ang="0">
                <a:pos x="15" y="11"/>
              </a:cxn>
              <a:cxn ang="0">
                <a:pos x="16" y="11"/>
              </a:cxn>
              <a:cxn ang="0">
                <a:pos x="16" y="10"/>
              </a:cxn>
              <a:cxn ang="0">
                <a:pos x="16" y="9"/>
              </a:cxn>
              <a:cxn ang="0">
                <a:pos x="16" y="8"/>
              </a:cxn>
              <a:cxn ang="0">
                <a:pos x="16" y="7"/>
              </a:cxn>
              <a:cxn ang="0">
                <a:pos x="16" y="6"/>
              </a:cxn>
              <a:cxn ang="0">
                <a:pos x="16" y="5"/>
              </a:cxn>
              <a:cxn ang="0">
                <a:pos x="16" y="4"/>
              </a:cxn>
              <a:cxn ang="0">
                <a:pos x="15" y="4"/>
              </a:cxn>
              <a:cxn ang="0">
                <a:pos x="15" y="3"/>
              </a:cxn>
              <a:cxn ang="0">
                <a:pos x="14" y="3"/>
              </a:cxn>
              <a:cxn ang="0">
                <a:pos x="14" y="2"/>
              </a:cxn>
              <a:cxn ang="0">
                <a:pos x="13" y="2"/>
              </a:cxn>
              <a:cxn ang="0">
                <a:pos x="13" y="1"/>
              </a:cxn>
              <a:cxn ang="0">
                <a:pos x="12" y="1"/>
              </a:cxn>
              <a:cxn ang="0">
                <a:pos x="11" y="1"/>
              </a:cxn>
              <a:cxn ang="0">
                <a:pos x="10" y="1"/>
              </a:cxn>
              <a:cxn ang="0">
                <a:pos x="10" y="0"/>
              </a:cxn>
              <a:cxn ang="0">
                <a:pos x="9" y="0"/>
              </a:cxn>
              <a:cxn ang="0">
                <a:pos x="8" y="0"/>
              </a:cxn>
              <a:cxn ang="0">
                <a:pos x="7" y="1"/>
              </a:cxn>
              <a:cxn ang="0">
                <a:pos x="6" y="1"/>
              </a:cxn>
              <a:cxn ang="0">
                <a:pos x="5" y="1"/>
              </a:cxn>
              <a:cxn ang="0">
                <a:pos x="4" y="2"/>
              </a:cxn>
              <a:cxn ang="0">
                <a:pos x="3" y="2"/>
              </a:cxn>
              <a:cxn ang="0">
                <a:pos x="3" y="3"/>
              </a:cxn>
              <a:cxn ang="0">
                <a:pos x="2" y="4"/>
              </a:cxn>
              <a:cxn ang="0">
                <a:pos x="2" y="5"/>
              </a:cxn>
              <a:cxn ang="0">
                <a:pos x="0" y="6"/>
              </a:cxn>
              <a:cxn ang="0">
                <a:pos x="0" y="7"/>
              </a:cxn>
              <a:cxn ang="0">
                <a:pos x="0" y="8"/>
              </a:cxn>
            </a:cxnLst>
            <a:rect l="0" t="0" r="r" b="b"/>
            <a:pathLst>
              <a:path w="17" h="17">
                <a:moveTo>
                  <a:pt x="0" y="8"/>
                </a:moveTo>
                <a:lnTo>
                  <a:pt x="0" y="8"/>
                </a:lnTo>
                <a:lnTo>
                  <a:pt x="0" y="9"/>
                </a:lnTo>
                <a:lnTo>
                  <a:pt x="0" y="10"/>
                </a:lnTo>
                <a:lnTo>
                  <a:pt x="2" y="10"/>
                </a:lnTo>
                <a:lnTo>
                  <a:pt x="2" y="11"/>
                </a:lnTo>
                <a:lnTo>
                  <a:pt x="2" y="13"/>
                </a:lnTo>
                <a:lnTo>
                  <a:pt x="3" y="13"/>
                </a:lnTo>
                <a:lnTo>
                  <a:pt x="3" y="14"/>
                </a:lnTo>
                <a:lnTo>
                  <a:pt x="4" y="14"/>
                </a:lnTo>
                <a:lnTo>
                  <a:pt x="4" y="15"/>
                </a:lnTo>
                <a:lnTo>
                  <a:pt x="5" y="15"/>
                </a:lnTo>
                <a:lnTo>
                  <a:pt x="6" y="16"/>
                </a:lnTo>
                <a:lnTo>
                  <a:pt x="7" y="16"/>
                </a:lnTo>
                <a:lnTo>
                  <a:pt x="8" y="16"/>
                </a:lnTo>
                <a:lnTo>
                  <a:pt x="9" y="16"/>
                </a:lnTo>
                <a:lnTo>
                  <a:pt x="10" y="16"/>
                </a:lnTo>
                <a:lnTo>
                  <a:pt x="11" y="16"/>
                </a:lnTo>
                <a:lnTo>
                  <a:pt x="12" y="16"/>
                </a:lnTo>
                <a:lnTo>
                  <a:pt x="12" y="15"/>
                </a:lnTo>
                <a:lnTo>
                  <a:pt x="13" y="15"/>
                </a:lnTo>
                <a:lnTo>
                  <a:pt x="14" y="15"/>
                </a:lnTo>
                <a:lnTo>
                  <a:pt x="14" y="14"/>
                </a:lnTo>
                <a:lnTo>
                  <a:pt x="15" y="14"/>
                </a:lnTo>
                <a:lnTo>
                  <a:pt x="15" y="13"/>
                </a:lnTo>
                <a:lnTo>
                  <a:pt x="15" y="11"/>
                </a:lnTo>
                <a:lnTo>
                  <a:pt x="16" y="11"/>
                </a:lnTo>
                <a:lnTo>
                  <a:pt x="16" y="10"/>
                </a:lnTo>
                <a:lnTo>
                  <a:pt x="16" y="9"/>
                </a:lnTo>
                <a:lnTo>
                  <a:pt x="16" y="8"/>
                </a:lnTo>
                <a:lnTo>
                  <a:pt x="16" y="7"/>
                </a:lnTo>
                <a:lnTo>
                  <a:pt x="16" y="6"/>
                </a:lnTo>
                <a:lnTo>
                  <a:pt x="16" y="5"/>
                </a:lnTo>
                <a:lnTo>
                  <a:pt x="16" y="4"/>
                </a:lnTo>
                <a:lnTo>
                  <a:pt x="15" y="4"/>
                </a:lnTo>
                <a:lnTo>
                  <a:pt x="15" y="3"/>
                </a:lnTo>
                <a:lnTo>
                  <a:pt x="14" y="3"/>
                </a:lnTo>
                <a:lnTo>
                  <a:pt x="14" y="2"/>
                </a:lnTo>
                <a:lnTo>
                  <a:pt x="13" y="2"/>
                </a:lnTo>
                <a:lnTo>
                  <a:pt x="13" y="1"/>
                </a:lnTo>
                <a:lnTo>
                  <a:pt x="12" y="1"/>
                </a:lnTo>
                <a:lnTo>
                  <a:pt x="11" y="1"/>
                </a:lnTo>
                <a:lnTo>
                  <a:pt x="10" y="1"/>
                </a:lnTo>
                <a:lnTo>
                  <a:pt x="10" y="0"/>
                </a:lnTo>
                <a:lnTo>
                  <a:pt x="9" y="0"/>
                </a:lnTo>
                <a:lnTo>
                  <a:pt x="8" y="0"/>
                </a:lnTo>
                <a:lnTo>
                  <a:pt x="7" y="1"/>
                </a:lnTo>
                <a:lnTo>
                  <a:pt x="6" y="1"/>
                </a:lnTo>
                <a:lnTo>
                  <a:pt x="5" y="1"/>
                </a:lnTo>
                <a:lnTo>
                  <a:pt x="4" y="2"/>
                </a:lnTo>
                <a:lnTo>
                  <a:pt x="3" y="2"/>
                </a:lnTo>
                <a:lnTo>
                  <a:pt x="3" y="3"/>
                </a:lnTo>
                <a:lnTo>
                  <a:pt x="2" y="4"/>
                </a:lnTo>
                <a:lnTo>
                  <a:pt x="2" y="5"/>
                </a:lnTo>
                <a:lnTo>
                  <a:pt x="0" y="6"/>
                </a:lnTo>
                <a:lnTo>
                  <a:pt x="0" y="7"/>
                </a:lnTo>
                <a:lnTo>
                  <a:pt x="0" y="8"/>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911" name="Freeform 119"/>
          <p:cNvSpPr>
            <a:spLocks/>
          </p:cNvSpPr>
          <p:nvPr/>
        </p:nvSpPr>
        <p:spPr bwMode="auto">
          <a:xfrm>
            <a:off x="6464300" y="2192338"/>
            <a:ext cx="26988" cy="26987"/>
          </a:xfrm>
          <a:custGeom>
            <a:avLst/>
            <a:gdLst/>
            <a:ahLst/>
            <a:cxnLst>
              <a:cxn ang="0">
                <a:pos x="0" y="8"/>
              </a:cxn>
              <a:cxn ang="0">
                <a:pos x="0" y="8"/>
              </a:cxn>
              <a:cxn ang="0">
                <a:pos x="0" y="9"/>
              </a:cxn>
              <a:cxn ang="0">
                <a:pos x="0" y="10"/>
              </a:cxn>
              <a:cxn ang="0">
                <a:pos x="2" y="10"/>
              </a:cxn>
              <a:cxn ang="0">
                <a:pos x="2" y="11"/>
              </a:cxn>
              <a:cxn ang="0">
                <a:pos x="2" y="13"/>
              </a:cxn>
              <a:cxn ang="0">
                <a:pos x="3" y="13"/>
              </a:cxn>
              <a:cxn ang="0">
                <a:pos x="3" y="14"/>
              </a:cxn>
              <a:cxn ang="0">
                <a:pos x="4" y="14"/>
              </a:cxn>
              <a:cxn ang="0">
                <a:pos x="4" y="15"/>
              </a:cxn>
              <a:cxn ang="0">
                <a:pos x="5" y="15"/>
              </a:cxn>
              <a:cxn ang="0">
                <a:pos x="6" y="16"/>
              </a:cxn>
              <a:cxn ang="0">
                <a:pos x="7" y="16"/>
              </a:cxn>
              <a:cxn ang="0">
                <a:pos x="8" y="16"/>
              </a:cxn>
              <a:cxn ang="0">
                <a:pos x="9" y="16"/>
              </a:cxn>
              <a:cxn ang="0">
                <a:pos x="10" y="16"/>
              </a:cxn>
              <a:cxn ang="0">
                <a:pos x="11" y="16"/>
              </a:cxn>
              <a:cxn ang="0">
                <a:pos x="12" y="16"/>
              </a:cxn>
              <a:cxn ang="0">
                <a:pos x="12" y="15"/>
              </a:cxn>
              <a:cxn ang="0">
                <a:pos x="13" y="15"/>
              </a:cxn>
              <a:cxn ang="0">
                <a:pos x="14" y="15"/>
              </a:cxn>
              <a:cxn ang="0">
                <a:pos x="14" y="14"/>
              </a:cxn>
              <a:cxn ang="0">
                <a:pos x="15" y="14"/>
              </a:cxn>
              <a:cxn ang="0">
                <a:pos x="15" y="13"/>
              </a:cxn>
              <a:cxn ang="0">
                <a:pos x="15" y="11"/>
              </a:cxn>
              <a:cxn ang="0">
                <a:pos x="16" y="11"/>
              </a:cxn>
              <a:cxn ang="0">
                <a:pos x="16" y="10"/>
              </a:cxn>
              <a:cxn ang="0">
                <a:pos x="16" y="9"/>
              </a:cxn>
              <a:cxn ang="0">
                <a:pos x="16" y="8"/>
              </a:cxn>
              <a:cxn ang="0">
                <a:pos x="16" y="7"/>
              </a:cxn>
              <a:cxn ang="0">
                <a:pos x="16" y="6"/>
              </a:cxn>
              <a:cxn ang="0">
                <a:pos x="16" y="5"/>
              </a:cxn>
              <a:cxn ang="0">
                <a:pos x="16" y="4"/>
              </a:cxn>
              <a:cxn ang="0">
                <a:pos x="15" y="4"/>
              </a:cxn>
              <a:cxn ang="0">
                <a:pos x="15" y="3"/>
              </a:cxn>
              <a:cxn ang="0">
                <a:pos x="14" y="3"/>
              </a:cxn>
              <a:cxn ang="0">
                <a:pos x="14" y="2"/>
              </a:cxn>
              <a:cxn ang="0">
                <a:pos x="13" y="2"/>
              </a:cxn>
              <a:cxn ang="0">
                <a:pos x="13" y="1"/>
              </a:cxn>
              <a:cxn ang="0">
                <a:pos x="12" y="1"/>
              </a:cxn>
              <a:cxn ang="0">
                <a:pos x="11" y="1"/>
              </a:cxn>
              <a:cxn ang="0">
                <a:pos x="10" y="1"/>
              </a:cxn>
              <a:cxn ang="0">
                <a:pos x="10" y="0"/>
              </a:cxn>
              <a:cxn ang="0">
                <a:pos x="9" y="0"/>
              </a:cxn>
              <a:cxn ang="0">
                <a:pos x="8" y="0"/>
              </a:cxn>
              <a:cxn ang="0">
                <a:pos x="7" y="1"/>
              </a:cxn>
              <a:cxn ang="0">
                <a:pos x="6" y="1"/>
              </a:cxn>
              <a:cxn ang="0">
                <a:pos x="5" y="1"/>
              </a:cxn>
              <a:cxn ang="0">
                <a:pos x="4" y="2"/>
              </a:cxn>
              <a:cxn ang="0">
                <a:pos x="3" y="2"/>
              </a:cxn>
              <a:cxn ang="0">
                <a:pos x="3" y="3"/>
              </a:cxn>
              <a:cxn ang="0">
                <a:pos x="2" y="4"/>
              </a:cxn>
              <a:cxn ang="0">
                <a:pos x="2" y="5"/>
              </a:cxn>
              <a:cxn ang="0">
                <a:pos x="0" y="6"/>
              </a:cxn>
              <a:cxn ang="0">
                <a:pos x="0" y="7"/>
              </a:cxn>
              <a:cxn ang="0">
                <a:pos x="0" y="8"/>
              </a:cxn>
            </a:cxnLst>
            <a:rect l="0" t="0" r="r" b="b"/>
            <a:pathLst>
              <a:path w="17" h="17">
                <a:moveTo>
                  <a:pt x="0" y="8"/>
                </a:moveTo>
                <a:lnTo>
                  <a:pt x="0" y="8"/>
                </a:lnTo>
                <a:lnTo>
                  <a:pt x="0" y="9"/>
                </a:lnTo>
                <a:lnTo>
                  <a:pt x="0" y="10"/>
                </a:lnTo>
                <a:lnTo>
                  <a:pt x="2" y="10"/>
                </a:lnTo>
                <a:lnTo>
                  <a:pt x="2" y="11"/>
                </a:lnTo>
                <a:lnTo>
                  <a:pt x="2" y="13"/>
                </a:lnTo>
                <a:lnTo>
                  <a:pt x="3" y="13"/>
                </a:lnTo>
                <a:lnTo>
                  <a:pt x="3" y="14"/>
                </a:lnTo>
                <a:lnTo>
                  <a:pt x="4" y="14"/>
                </a:lnTo>
                <a:lnTo>
                  <a:pt x="4" y="15"/>
                </a:lnTo>
                <a:lnTo>
                  <a:pt x="5" y="15"/>
                </a:lnTo>
                <a:lnTo>
                  <a:pt x="6" y="16"/>
                </a:lnTo>
                <a:lnTo>
                  <a:pt x="7" y="16"/>
                </a:lnTo>
                <a:lnTo>
                  <a:pt x="8" y="16"/>
                </a:lnTo>
                <a:lnTo>
                  <a:pt x="9" y="16"/>
                </a:lnTo>
                <a:lnTo>
                  <a:pt x="10" y="16"/>
                </a:lnTo>
                <a:lnTo>
                  <a:pt x="11" y="16"/>
                </a:lnTo>
                <a:lnTo>
                  <a:pt x="12" y="16"/>
                </a:lnTo>
                <a:lnTo>
                  <a:pt x="12" y="15"/>
                </a:lnTo>
                <a:lnTo>
                  <a:pt x="13" y="15"/>
                </a:lnTo>
                <a:lnTo>
                  <a:pt x="14" y="15"/>
                </a:lnTo>
                <a:lnTo>
                  <a:pt x="14" y="14"/>
                </a:lnTo>
                <a:lnTo>
                  <a:pt x="15" y="14"/>
                </a:lnTo>
                <a:lnTo>
                  <a:pt x="15" y="13"/>
                </a:lnTo>
                <a:lnTo>
                  <a:pt x="15" y="11"/>
                </a:lnTo>
                <a:lnTo>
                  <a:pt x="16" y="11"/>
                </a:lnTo>
                <a:lnTo>
                  <a:pt x="16" y="10"/>
                </a:lnTo>
                <a:lnTo>
                  <a:pt x="16" y="9"/>
                </a:lnTo>
                <a:lnTo>
                  <a:pt x="16" y="8"/>
                </a:lnTo>
                <a:lnTo>
                  <a:pt x="16" y="7"/>
                </a:lnTo>
                <a:lnTo>
                  <a:pt x="16" y="6"/>
                </a:lnTo>
                <a:lnTo>
                  <a:pt x="16" y="5"/>
                </a:lnTo>
                <a:lnTo>
                  <a:pt x="16" y="4"/>
                </a:lnTo>
                <a:lnTo>
                  <a:pt x="15" y="4"/>
                </a:lnTo>
                <a:lnTo>
                  <a:pt x="15" y="3"/>
                </a:lnTo>
                <a:lnTo>
                  <a:pt x="14" y="3"/>
                </a:lnTo>
                <a:lnTo>
                  <a:pt x="14" y="2"/>
                </a:lnTo>
                <a:lnTo>
                  <a:pt x="13" y="2"/>
                </a:lnTo>
                <a:lnTo>
                  <a:pt x="13" y="1"/>
                </a:lnTo>
                <a:lnTo>
                  <a:pt x="12" y="1"/>
                </a:lnTo>
                <a:lnTo>
                  <a:pt x="11" y="1"/>
                </a:lnTo>
                <a:lnTo>
                  <a:pt x="10" y="1"/>
                </a:lnTo>
                <a:lnTo>
                  <a:pt x="10" y="0"/>
                </a:lnTo>
                <a:lnTo>
                  <a:pt x="9" y="0"/>
                </a:lnTo>
                <a:lnTo>
                  <a:pt x="8" y="0"/>
                </a:lnTo>
                <a:lnTo>
                  <a:pt x="7" y="1"/>
                </a:lnTo>
                <a:lnTo>
                  <a:pt x="6" y="1"/>
                </a:lnTo>
                <a:lnTo>
                  <a:pt x="5" y="1"/>
                </a:lnTo>
                <a:lnTo>
                  <a:pt x="4" y="2"/>
                </a:lnTo>
                <a:lnTo>
                  <a:pt x="3" y="2"/>
                </a:lnTo>
                <a:lnTo>
                  <a:pt x="3" y="3"/>
                </a:lnTo>
                <a:lnTo>
                  <a:pt x="2" y="4"/>
                </a:lnTo>
                <a:lnTo>
                  <a:pt x="2" y="5"/>
                </a:lnTo>
                <a:lnTo>
                  <a:pt x="0" y="6"/>
                </a:lnTo>
                <a:lnTo>
                  <a:pt x="0" y="7"/>
                </a:lnTo>
                <a:lnTo>
                  <a:pt x="0" y="8"/>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912" name="Freeform 120"/>
          <p:cNvSpPr>
            <a:spLocks/>
          </p:cNvSpPr>
          <p:nvPr/>
        </p:nvSpPr>
        <p:spPr bwMode="auto">
          <a:xfrm>
            <a:off x="6521450" y="2192338"/>
            <a:ext cx="26988" cy="26987"/>
          </a:xfrm>
          <a:custGeom>
            <a:avLst/>
            <a:gdLst/>
            <a:ahLst/>
            <a:cxnLst>
              <a:cxn ang="0">
                <a:pos x="0" y="8"/>
              </a:cxn>
              <a:cxn ang="0">
                <a:pos x="0" y="8"/>
              </a:cxn>
              <a:cxn ang="0">
                <a:pos x="0" y="9"/>
              </a:cxn>
              <a:cxn ang="0">
                <a:pos x="0" y="10"/>
              </a:cxn>
              <a:cxn ang="0">
                <a:pos x="1" y="11"/>
              </a:cxn>
              <a:cxn ang="0">
                <a:pos x="1" y="13"/>
              </a:cxn>
              <a:cxn ang="0">
                <a:pos x="2" y="13"/>
              </a:cxn>
              <a:cxn ang="0">
                <a:pos x="2" y="14"/>
              </a:cxn>
              <a:cxn ang="0">
                <a:pos x="3" y="14"/>
              </a:cxn>
              <a:cxn ang="0">
                <a:pos x="3" y="15"/>
              </a:cxn>
              <a:cxn ang="0">
                <a:pos x="4" y="15"/>
              </a:cxn>
              <a:cxn ang="0">
                <a:pos x="4" y="16"/>
              </a:cxn>
              <a:cxn ang="0">
                <a:pos x="5" y="16"/>
              </a:cxn>
              <a:cxn ang="0">
                <a:pos x="6" y="16"/>
              </a:cxn>
              <a:cxn ang="0">
                <a:pos x="7" y="16"/>
              </a:cxn>
              <a:cxn ang="0">
                <a:pos x="9" y="16"/>
              </a:cxn>
              <a:cxn ang="0">
                <a:pos x="10" y="16"/>
              </a:cxn>
              <a:cxn ang="0">
                <a:pos x="11" y="16"/>
              </a:cxn>
              <a:cxn ang="0">
                <a:pos x="12" y="16"/>
              </a:cxn>
              <a:cxn ang="0">
                <a:pos x="12" y="15"/>
              </a:cxn>
              <a:cxn ang="0">
                <a:pos x="13" y="15"/>
              </a:cxn>
              <a:cxn ang="0">
                <a:pos x="14" y="14"/>
              </a:cxn>
              <a:cxn ang="0">
                <a:pos x="15" y="13"/>
              </a:cxn>
              <a:cxn ang="0">
                <a:pos x="15" y="11"/>
              </a:cxn>
              <a:cxn ang="0">
                <a:pos x="16" y="11"/>
              </a:cxn>
              <a:cxn ang="0">
                <a:pos x="16" y="10"/>
              </a:cxn>
              <a:cxn ang="0">
                <a:pos x="16" y="9"/>
              </a:cxn>
              <a:cxn ang="0">
                <a:pos x="16" y="8"/>
              </a:cxn>
              <a:cxn ang="0">
                <a:pos x="16" y="7"/>
              </a:cxn>
              <a:cxn ang="0">
                <a:pos x="16" y="6"/>
              </a:cxn>
              <a:cxn ang="0">
                <a:pos x="16" y="5"/>
              </a:cxn>
              <a:cxn ang="0">
                <a:pos x="15" y="5"/>
              </a:cxn>
              <a:cxn ang="0">
                <a:pos x="15" y="4"/>
              </a:cxn>
              <a:cxn ang="0">
                <a:pos x="15" y="3"/>
              </a:cxn>
              <a:cxn ang="0">
                <a:pos x="14" y="3"/>
              </a:cxn>
              <a:cxn ang="0">
                <a:pos x="14" y="2"/>
              </a:cxn>
              <a:cxn ang="0">
                <a:pos x="13" y="2"/>
              </a:cxn>
              <a:cxn ang="0">
                <a:pos x="13" y="1"/>
              </a:cxn>
              <a:cxn ang="0">
                <a:pos x="12" y="1"/>
              </a:cxn>
              <a:cxn ang="0">
                <a:pos x="11" y="1"/>
              </a:cxn>
              <a:cxn ang="0">
                <a:pos x="10" y="1"/>
              </a:cxn>
              <a:cxn ang="0">
                <a:pos x="10" y="0"/>
              </a:cxn>
              <a:cxn ang="0">
                <a:pos x="9" y="0"/>
              </a:cxn>
              <a:cxn ang="0">
                <a:pos x="7" y="0"/>
              </a:cxn>
              <a:cxn ang="0">
                <a:pos x="6" y="0"/>
              </a:cxn>
              <a:cxn ang="0">
                <a:pos x="6" y="1"/>
              </a:cxn>
              <a:cxn ang="0">
                <a:pos x="5" y="1"/>
              </a:cxn>
              <a:cxn ang="0">
                <a:pos x="4" y="1"/>
              </a:cxn>
              <a:cxn ang="0">
                <a:pos x="3" y="2"/>
              </a:cxn>
              <a:cxn ang="0">
                <a:pos x="2" y="2"/>
              </a:cxn>
              <a:cxn ang="0">
                <a:pos x="2" y="3"/>
              </a:cxn>
              <a:cxn ang="0">
                <a:pos x="1" y="3"/>
              </a:cxn>
              <a:cxn ang="0">
                <a:pos x="1" y="4"/>
              </a:cxn>
              <a:cxn ang="0">
                <a:pos x="1" y="5"/>
              </a:cxn>
              <a:cxn ang="0">
                <a:pos x="0" y="5"/>
              </a:cxn>
              <a:cxn ang="0">
                <a:pos x="0" y="6"/>
              </a:cxn>
              <a:cxn ang="0">
                <a:pos x="0" y="7"/>
              </a:cxn>
              <a:cxn ang="0">
                <a:pos x="0" y="8"/>
              </a:cxn>
            </a:cxnLst>
            <a:rect l="0" t="0" r="r" b="b"/>
            <a:pathLst>
              <a:path w="17" h="17">
                <a:moveTo>
                  <a:pt x="0" y="8"/>
                </a:moveTo>
                <a:lnTo>
                  <a:pt x="0" y="8"/>
                </a:lnTo>
                <a:lnTo>
                  <a:pt x="0" y="9"/>
                </a:lnTo>
                <a:lnTo>
                  <a:pt x="0" y="10"/>
                </a:lnTo>
                <a:lnTo>
                  <a:pt x="1" y="11"/>
                </a:lnTo>
                <a:lnTo>
                  <a:pt x="1" y="13"/>
                </a:lnTo>
                <a:lnTo>
                  <a:pt x="2" y="13"/>
                </a:lnTo>
                <a:lnTo>
                  <a:pt x="2" y="14"/>
                </a:lnTo>
                <a:lnTo>
                  <a:pt x="3" y="14"/>
                </a:lnTo>
                <a:lnTo>
                  <a:pt x="3" y="15"/>
                </a:lnTo>
                <a:lnTo>
                  <a:pt x="4" y="15"/>
                </a:lnTo>
                <a:lnTo>
                  <a:pt x="4" y="16"/>
                </a:lnTo>
                <a:lnTo>
                  <a:pt x="5" y="16"/>
                </a:lnTo>
                <a:lnTo>
                  <a:pt x="6" y="16"/>
                </a:lnTo>
                <a:lnTo>
                  <a:pt x="7" y="16"/>
                </a:lnTo>
                <a:lnTo>
                  <a:pt x="9" y="16"/>
                </a:lnTo>
                <a:lnTo>
                  <a:pt x="10" y="16"/>
                </a:lnTo>
                <a:lnTo>
                  <a:pt x="11" y="16"/>
                </a:lnTo>
                <a:lnTo>
                  <a:pt x="12" y="16"/>
                </a:lnTo>
                <a:lnTo>
                  <a:pt x="12" y="15"/>
                </a:lnTo>
                <a:lnTo>
                  <a:pt x="13" y="15"/>
                </a:lnTo>
                <a:lnTo>
                  <a:pt x="14" y="14"/>
                </a:lnTo>
                <a:lnTo>
                  <a:pt x="15" y="13"/>
                </a:lnTo>
                <a:lnTo>
                  <a:pt x="15" y="11"/>
                </a:lnTo>
                <a:lnTo>
                  <a:pt x="16" y="11"/>
                </a:lnTo>
                <a:lnTo>
                  <a:pt x="16" y="10"/>
                </a:lnTo>
                <a:lnTo>
                  <a:pt x="16" y="9"/>
                </a:lnTo>
                <a:lnTo>
                  <a:pt x="16" y="8"/>
                </a:lnTo>
                <a:lnTo>
                  <a:pt x="16" y="7"/>
                </a:lnTo>
                <a:lnTo>
                  <a:pt x="16" y="6"/>
                </a:lnTo>
                <a:lnTo>
                  <a:pt x="16" y="5"/>
                </a:lnTo>
                <a:lnTo>
                  <a:pt x="15" y="5"/>
                </a:lnTo>
                <a:lnTo>
                  <a:pt x="15" y="4"/>
                </a:lnTo>
                <a:lnTo>
                  <a:pt x="15" y="3"/>
                </a:lnTo>
                <a:lnTo>
                  <a:pt x="14" y="3"/>
                </a:lnTo>
                <a:lnTo>
                  <a:pt x="14" y="2"/>
                </a:lnTo>
                <a:lnTo>
                  <a:pt x="13" y="2"/>
                </a:lnTo>
                <a:lnTo>
                  <a:pt x="13" y="1"/>
                </a:lnTo>
                <a:lnTo>
                  <a:pt x="12" y="1"/>
                </a:lnTo>
                <a:lnTo>
                  <a:pt x="11" y="1"/>
                </a:lnTo>
                <a:lnTo>
                  <a:pt x="10" y="1"/>
                </a:lnTo>
                <a:lnTo>
                  <a:pt x="10" y="0"/>
                </a:lnTo>
                <a:lnTo>
                  <a:pt x="9" y="0"/>
                </a:lnTo>
                <a:lnTo>
                  <a:pt x="7" y="0"/>
                </a:lnTo>
                <a:lnTo>
                  <a:pt x="6" y="0"/>
                </a:lnTo>
                <a:lnTo>
                  <a:pt x="6" y="1"/>
                </a:lnTo>
                <a:lnTo>
                  <a:pt x="5" y="1"/>
                </a:lnTo>
                <a:lnTo>
                  <a:pt x="4" y="1"/>
                </a:lnTo>
                <a:lnTo>
                  <a:pt x="3" y="2"/>
                </a:lnTo>
                <a:lnTo>
                  <a:pt x="2" y="2"/>
                </a:lnTo>
                <a:lnTo>
                  <a:pt x="2" y="3"/>
                </a:lnTo>
                <a:lnTo>
                  <a:pt x="1" y="3"/>
                </a:lnTo>
                <a:lnTo>
                  <a:pt x="1" y="4"/>
                </a:lnTo>
                <a:lnTo>
                  <a:pt x="1" y="5"/>
                </a:lnTo>
                <a:lnTo>
                  <a:pt x="0" y="5"/>
                </a:lnTo>
                <a:lnTo>
                  <a:pt x="0" y="6"/>
                </a:lnTo>
                <a:lnTo>
                  <a:pt x="0" y="7"/>
                </a:lnTo>
                <a:lnTo>
                  <a:pt x="0" y="8"/>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913" name="Freeform 121"/>
          <p:cNvSpPr>
            <a:spLocks/>
          </p:cNvSpPr>
          <p:nvPr/>
        </p:nvSpPr>
        <p:spPr bwMode="auto">
          <a:xfrm>
            <a:off x="6521450" y="2192338"/>
            <a:ext cx="26988" cy="26987"/>
          </a:xfrm>
          <a:custGeom>
            <a:avLst/>
            <a:gdLst/>
            <a:ahLst/>
            <a:cxnLst>
              <a:cxn ang="0">
                <a:pos x="0" y="8"/>
              </a:cxn>
              <a:cxn ang="0">
                <a:pos x="0" y="8"/>
              </a:cxn>
              <a:cxn ang="0">
                <a:pos x="0" y="9"/>
              </a:cxn>
              <a:cxn ang="0">
                <a:pos x="0" y="10"/>
              </a:cxn>
              <a:cxn ang="0">
                <a:pos x="1" y="11"/>
              </a:cxn>
              <a:cxn ang="0">
                <a:pos x="1" y="13"/>
              </a:cxn>
              <a:cxn ang="0">
                <a:pos x="2" y="13"/>
              </a:cxn>
              <a:cxn ang="0">
                <a:pos x="2" y="14"/>
              </a:cxn>
              <a:cxn ang="0">
                <a:pos x="3" y="14"/>
              </a:cxn>
              <a:cxn ang="0">
                <a:pos x="3" y="15"/>
              </a:cxn>
              <a:cxn ang="0">
                <a:pos x="4" y="15"/>
              </a:cxn>
              <a:cxn ang="0">
                <a:pos x="4" y="16"/>
              </a:cxn>
              <a:cxn ang="0">
                <a:pos x="5" y="16"/>
              </a:cxn>
              <a:cxn ang="0">
                <a:pos x="6" y="16"/>
              </a:cxn>
              <a:cxn ang="0">
                <a:pos x="7" y="16"/>
              </a:cxn>
              <a:cxn ang="0">
                <a:pos x="9" y="16"/>
              </a:cxn>
              <a:cxn ang="0">
                <a:pos x="10" y="16"/>
              </a:cxn>
              <a:cxn ang="0">
                <a:pos x="11" y="16"/>
              </a:cxn>
              <a:cxn ang="0">
                <a:pos x="12" y="16"/>
              </a:cxn>
              <a:cxn ang="0">
                <a:pos x="12" y="15"/>
              </a:cxn>
              <a:cxn ang="0">
                <a:pos x="13" y="15"/>
              </a:cxn>
              <a:cxn ang="0">
                <a:pos x="14" y="14"/>
              </a:cxn>
              <a:cxn ang="0">
                <a:pos x="15" y="13"/>
              </a:cxn>
              <a:cxn ang="0">
                <a:pos x="15" y="11"/>
              </a:cxn>
              <a:cxn ang="0">
                <a:pos x="16" y="11"/>
              </a:cxn>
              <a:cxn ang="0">
                <a:pos x="16" y="10"/>
              </a:cxn>
              <a:cxn ang="0">
                <a:pos x="16" y="9"/>
              </a:cxn>
              <a:cxn ang="0">
                <a:pos x="16" y="8"/>
              </a:cxn>
              <a:cxn ang="0">
                <a:pos x="16" y="7"/>
              </a:cxn>
              <a:cxn ang="0">
                <a:pos x="16" y="6"/>
              </a:cxn>
              <a:cxn ang="0">
                <a:pos x="16" y="5"/>
              </a:cxn>
              <a:cxn ang="0">
                <a:pos x="15" y="5"/>
              </a:cxn>
              <a:cxn ang="0">
                <a:pos x="15" y="4"/>
              </a:cxn>
              <a:cxn ang="0">
                <a:pos x="15" y="3"/>
              </a:cxn>
              <a:cxn ang="0">
                <a:pos x="14" y="3"/>
              </a:cxn>
              <a:cxn ang="0">
                <a:pos x="14" y="2"/>
              </a:cxn>
              <a:cxn ang="0">
                <a:pos x="13" y="2"/>
              </a:cxn>
              <a:cxn ang="0">
                <a:pos x="13" y="1"/>
              </a:cxn>
              <a:cxn ang="0">
                <a:pos x="12" y="1"/>
              </a:cxn>
              <a:cxn ang="0">
                <a:pos x="11" y="1"/>
              </a:cxn>
              <a:cxn ang="0">
                <a:pos x="10" y="1"/>
              </a:cxn>
              <a:cxn ang="0">
                <a:pos x="10" y="0"/>
              </a:cxn>
              <a:cxn ang="0">
                <a:pos x="9" y="0"/>
              </a:cxn>
              <a:cxn ang="0">
                <a:pos x="7" y="0"/>
              </a:cxn>
              <a:cxn ang="0">
                <a:pos x="6" y="0"/>
              </a:cxn>
              <a:cxn ang="0">
                <a:pos x="6" y="1"/>
              </a:cxn>
              <a:cxn ang="0">
                <a:pos x="5" y="1"/>
              </a:cxn>
              <a:cxn ang="0">
                <a:pos x="4" y="1"/>
              </a:cxn>
              <a:cxn ang="0">
                <a:pos x="3" y="2"/>
              </a:cxn>
              <a:cxn ang="0">
                <a:pos x="2" y="2"/>
              </a:cxn>
              <a:cxn ang="0">
                <a:pos x="2" y="3"/>
              </a:cxn>
              <a:cxn ang="0">
                <a:pos x="1" y="3"/>
              </a:cxn>
              <a:cxn ang="0">
                <a:pos x="1" y="4"/>
              </a:cxn>
              <a:cxn ang="0">
                <a:pos x="1" y="5"/>
              </a:cxn>
              <a:cxn ang="0">
                <a:pos x="0" y="5"/>
              </a:cxn>
              <a:cxn ang="0">
                <a:pos x="0" y="6"/>
              </a:cxn>
              <a:cxn ang="0">
                <a:pos x="0" y="7"/>
              </a:cxn>
              <a:cxn ang="0">
                <a:pos x="0" y="8"/>
              </a:cxn>
            </a:cxnLst>
            <a:rect l="0" t="0" r="r" b="b"/>
            <a:pathLst>
              <a:path w="17" h="17">
                <a:moveTo>
                  <a:pt x="0" y="8"/>
                </a:moveTo>
                <a:lnTo>
                  <a:pt x="0" y="8"/>
                </a:lnTo>
                <a:lnTo>
                  <a:pt x="0" y="9"/>
                </a:lnTo>
                <a:lnTo>
                  <a:pt x="0" y="10"/>
                </a:lnTo>
                <a:lnTo>
                  <a:pt x="1" y="11"/>
                </a:lnTo>
                <a:lnTo>
                  <a:pt x="1" y="13"/>
                </a:lnTo>
                <a:lnTo>
                  <a:pt x="2" y="13"/>
                </a:lnTo>
                <a:lnTo>
                  <a:pt x="2" y="14"/>
                </a:lnTo>
                <a:lnTo>
                  <a:pt x="3" y="14"/>
                </a:lnTo>
                <a:lnTo>
                  <a:pt x="3" y="15"/>
                </a:lnTo>
                <a:lnTo>
                  <a:pt x="4" y="15"/>
                </a:lnTo>
                <a:lnTo>
                  <a:pt x="4" y="16"/>
                </a:lnTo>
                <a:lnTo>
                  <a:pt x="5" y="16"/>
                </a:lnTo>
                <a:lnTo>
                  <a:pt x="6" y="16"/>
                </a:lnTo>
                <a:lnTo>
                  <a:pt x="7" y="16"/>
                </a:lnTo>
                <a:lnTo>
                  <a:pt x="9" y="16"/>
                </a:lnTo>
                <a:lnTo>
                  <a:pt x="10" y="16"/>
                </a:lnTo>
                <a:lnTo>
                  <a:pt x="11" y="16"/>
                </a:lnTo>
                <a:lnTo>
                  <a:pt x="12" y="16"/>
                </a:lnTo>
                <a:lnTo>
                  <a:pt x="12" y="15"/>
                </a:lnTo>
                <a:lnTo>
                  <a:pt x="13" y="15"/>
                </a:lnTo>
                <a:lnTo>
                  <a:pt x="14" y="14"/>
                </a:lnTo>
                <a:lnTo>
                  <a:pt x="15" y="13"/>
                </a:lnTo>
                <a:lnTo>
                  <a:pt x="15" y="11"/>
                </a:lnTo>
                <a:lnTo>
                  <a:pt x="16" y="11"/>
                </a:lnTo>
                <a:lnTo>
                  <a:pt x="16" y="10"/>
                </a:lnTo>
                <a:lnTo>
                  <a:pt x="16" y="9"/>
                </a:lnTo>
                <a:lnTo>
                  <a:pt x="16" y="8"/>
                </a:lnTo>
                <a:lnTo>
                  <a:pt x="16" y="7"/>
                </a:lnTo>
                <a:lnTo>
                  <a:pt x="16" y="6"/>
                </a:lnTo>
                <a:lnTo>
                  <a:pt x="16" y="5"/>
                </a:lnTo>
                <a:lnTo>
                  <a:pt x="15" y="5"/>
                </a:lnTo>
                <a:lnTo>
                  <a:pt x="15" y="4"/>
                </a:lnTo>
                <a:lnTo>
                  <a:pt x="15" y="3"/>
                </a:lnTo>
                <a:lnTo>
                  <a:pt x="14" y="3"/>
                </a:lnTo>
                <a:lnTo>
                  <a:pt x="14" y="2"/>
                </a:lnTo>
                <a:lnTo>
                  <a:pt x="13" y="2"/>
                </a:lnTo>
                <a:lnTo>
                  <a:pt x="13" y="1"/>
                </a:lnTo>
                <a:lnTo>
                  <a:pt x="12" y="1"/>
                </a:lnTo>
                <a:lnTo>
                  <a:pt x="11" y="1"/>
                </a:lnTo>
                <a:lnTo>
                  <a:pt x="10" y="1"/>
                </a:lnTo>
                <a:lnTo>
                  <a:pt x="10" y="0"/>
                </a:lnTo>
                <a:lnTo>
                  <a:pt x="9" y="0"/>
                </a:lnTo>
                <a:lnTo>
                  <a:pt x="7" y="0"/>
                </a:lnTo>
                <a:lnTo>
                  <a:pt x="6" y="0"/>
                </a:lnTo>
                <a:lnTo>
                  <a:pt x="6" y="1"/>
                </a:lnTo>
                <a:lnTo>
                  <a:pt x="5" y="1"/>
                </a:lnTo>
                <a:lnTo>
                  <a:pt x="4" y="1"/>
                </a:lnTo>
                <a:lnTo>
                  <a:pt x="3" y="2"/>
                </a:lnTo>
                <a:lnTo>
                  <a:pt x="2" y="2"/>
                </a:lnTo>
                <a:lnTo>
                  <a:pt x="2" y="3"/>
                </a:lnTo>
                <a:lnTo>
                  <a:pt x="1" y="3"/>
                </a:lnTo>
                <a:lnTo>
                  <a:pt x="1" y="4"/>
                </a:lnTo>
                <a:lnTo>
                  <a:pt x="1" y="5"/>
                </a:lnTo>
                <a:lnTo>
                  <a:pt x="0" y="5"/>
                </a:lnTo>
                <a:lnTo>
                  <a:pt x="0" y="6"/>
                </a:lnTo>
                <a:lnTo>
                  <a:pt x="0" y="7"/>
                </a:lnTo>
                <a:lnTo>
                  <a:pt x="0" y="8"/>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914" name="Freeform 122"/>
          <p:cNvSpPr>
            <a:spLocks/>
          </p:cNvSpPr>
          <p:nvPr/>
        </p:nvSpPr>
        <p:spPr bwMode="auto">
          <a:xfrm>
            <a:off x="6664325" y="2303463"/>
            <a:ext cx="26988" cy="30162"/>
          </a:xfrm>
          <a:custGeom>
            <a:avLst/>
            <a:gdLst/>
            <a:ahLst/>
            <a:cxnLst>
              <a:cxn ang="0">
                <a:pos x="8" y="0"/>
              </a:cxn>
              <a:cxn ang="0">
                <a:pos x="10" y="0"/>
              </a:cxn>
              <a:cxn ang="0">
                <a:pos x="12" y="0"/>
              </a:cxn>
              <a:cxn ang="0">
                <a:pos x="13" y="1"/>
              </a:cxn>
              <a:cxn ang="0">
                <a:pos x="14" y="2"/>
              </a:cxn>
              <a:cxn ang="0">
                <a:pos x="15" y="3"/>
              </a:cxn>
              <a:cxn ang="0">
                <a:pos x="15" y="5"/>
              </a:cxn>
              <a:cxn ang="0">
                <a:pos x="16" y="7"/>
              </a:cxn>
              <a:cxn ang="0">
                <a:pos x="16" y="9"/>
              </a:cxn>
              <a:cxn ang="0">
                <a:pos x="16" y="11"/>
              </a:cxn>
              <a:cxn ang="0">
                <a:pos x="15" y="12"/>
              </a:cxn>
              <a:cxn ang="0">
                <a:pos x="15" y="14"/>
              </a:cxn>
              <a:cxn ang="0">
                <a:pos x="14" y="15"/>
              </a:cxn>
              <a:cxn ang="0">
                <a:pos x="13" y="16"/>
              </a:cxn>
              <a:cxn ang="0">
                <a:pos x="12" y="17"/>
              </a:cxn>
              <a:cxn ang="0">
                <a:pos x="11" y="18"/>
              </a:cxn>
              <a:cxn ang="0">
                <a:pos x="9" y="18"/>
              </a:cxn>
              <a:cxn ang="0">
                <a:pos x="7" y="18"/>
              </a:cxn>
              <a:cxn ang="0">
                <a:pos x="5" y="18"/>
              </a:cxn>
              <a:cxn ang="0">
                <a:pos x="4" y="17"/>
              </a:cxn>
              <a:cxn ang="0">
                <a:pos x="2" y="16"/>
              </a:cxn>
              <a:cxn ang="0">
                <a:pos x="1" y="15"/>
              </a:cxn>
              <a:cxn ang="0">
                <a:pos x="1" y="13"/>
              </a:cxn>
              <a:cxn ang="0">
                <a:pos x="0" y="11"/>
              </a:cxn>
              <a:cxn ang="0">
                <a:pos x="0" y="9"/>
              </a:cxn>
              <a:cxn ang="0">
                <a:pos x="0" y="7"/>
              </a:cxn>
              <a:cxn ang="0">
                <a:pos x="1" y="4"/>
              </a:cxn>
              <a:cxn ang="0">
                <a:pos x="2" y="3"/>
              </a:cxn>
              <a:cxn ang="0">
                <a:pos x="4" y="2"/>
              </a:cxn>
              <a:cxn ang="0">
                <a:pos x="5" y="1"/>
              </a:cxn>
              <a:cxn ang="0">
                <a:pos x="6" y="0"/>
              </a:cxn>
              <a:cxn ang="0">
                <a:pos x="8" y="0"/>
              </a:cxn>
            </a:cxnLst>
            <a:rect l="0" t="0" r="r" b="b"/>
            <a:pathLst>
              <a:path w="17" h="19">
                <a:moveTo>
                  <a:pt x="8" y="0"/>
                </a:moveTo>
                <a:lnTo>
                  <a:pt x="8" y="0"/>
                </a:lnTo>
                <a:lnTo>
                  <a:pt x="9" y="0"/>
                </a:lnTo>
                <a:lnTo>
                  <a:pt x="10" y="0"/>
                </a:lnTo>
                <a:lnTo>
                  <a:pt x="11" y="0"/>
                </a:lnTo>
                <a:lnTo>
                  <a:pt x="12" y="0"/>
                </a:lnTo>
                <a:lnTo>
                  <a:pt x="12" y="1"/>
                </a:lnTo>
                <a:lnTo>
                  <a:pt x="13" y="1"/>
                </a:lnTo>
                <a:lnTo>
                  <a:pt x="13" y="2"/>
                </a:lnTo>
                <a:lnTo>
                  <a:pt x="14" y="2"/>
                </a:lnTo>
                <a:lnTo>
                  <a:pt x="14" y="3"/>
                </a:lnTo>
                <a:lnTo>
                  <a:pt x="15" y="3"/>
                </a:lnTo>
                <a:lnTo>
                  <a:pt x="15" y="4"/>
                </a:lnTo>
                <a:lnTo>
                  <a:pt x="15" y="5"/>
                </a:lnTo>
                <a:lnTo>
                  <a:pt x="15" y="7"/>
                </a:lnTo>
                <a:lnTo>
                  <a:pt x="16" y="7"/>
                </a:lnTo>
                <a:lnTo>
                  <a:pt x="16" y="8"/>
                </a:lnTo>
                <a:lnTo>
                  <a:pt x="16" y="9"/>
                </a:lnTo>
                <a:lnTo>
                  <a:pt x="16" y="10"/>
                </a:lnTo>
                <a:lnTo>
                  <a:pt x="16" y="11"/>
                </a:lnTo>
                <a:lnTo>
                  <a:pt x="16" y="12"/>
                </a:lnTo>
                <a:lnTo>
                  <a:pt x="15" y="12"/>
                </a:lnTo>
                <a:lnTo>
                  <a:pt x="15" y="13"/>
                </a:lnTo>
                <a:lnTo>
                  <a:pt x="15" y="14"/>
                </a:lnTo>
                <a:lnTo>
                  <a:pt x="15" y="15"/>
                </a:lnTo>
                <a:lnTo>
                  <a:pt x="14" y="15"/>
                </a:lnTo>
                <a:lnTo>
                  <a:pt x="14" y="16"/>
                </a:lnTo>
                <a:lnTo>
                  <a:pt x="13" y="16"/>
                </a:lnTo>
                <a:lnTo>
                  <a:pt x="13" y="17"/>
                </a:lnTo>
                <a:lnTo>
                  <a:pt x="12" y="17"/>
                </a:lnTo>
                <a:lnTo>
                  <a:pt x="12" y="18"/>
                </a:lnTo>
                <a:lnTo>
                  <a:pt x="11" y="18"/>
                </a:lnTo>
                <a:lnTo>
                  <a:pt x="10" y="18"/>
                </a:lnTo>
                <a:lnTo>
                  <a:pt x="9" y="18"/>
                </a:lnTo>
                <a:lnTo>
                  <a:pt x="8" y="18"/>
                </a:lnTo>
                <a:lnTo>
                  <a:pt x="7" y="18"/>
                </a:lnTo>
                <a:lnTo>
                  <a:pt x="6" y="18"/>
                </a:lnTo>
                <a:lnTo>
                  <a:pt x="5" y="18"/>
                </a:lnTo>
                <a:lnTo>
                  <a:pt x="5" y="17"/>
                </a:lnTo>
                <a:lnTo>
                  <a:pt x="4" y="17"/>
                </a:lnTo>
                <a:lnTo>
                  <a:pt x="4" y="16"/>
                </a:lnTo>
                <a:lnTo>
                  <a:pt x="2" y="16"/>
                </a:lnTo>
                <a:lnTo>
                  <a:pt x="2" y="15"/>
                </a:lnTo>
                <a:lnTo>
                  <a:pt x="1" y="15"/>
                </a:lnTo>
                <a:lnTo>
                  <a:pt x="1" y="14"/>
                </a:lnTo>
                <a:lnTo>
                  <a:pt x="1" y="13"/>
                </a:lnTo>
                <a:lnTo>
                  <a:pt x="0" y="12"/>
                </a:lnTo>
                <a:lnTo>
                  <a:pt x="0" y="11"/>
                </a:lnTo>
                <a:lnTo>
                  <a:pt x="0" y="10"/>
                </a:lnTo>
                <a:lnTo>
                  <a:pt x="0" y="9"/>
                </a:lnTo>
                <a:lnTo>
                  <a:pt x="0" y="8"/>
                </a:lnTo>
                <a:lnTo>
                  <a:pt x="0" y="7"/>
                </a:lnTo>
                <a:lnTo>
                  <a:pt x="1" y="5"/>
                </a:lnTo>
                <a:lnTo>
                  <a:pt x="1" y="4"/>
                </a:lnTo>
                <a:lnTo>
                  <a:pt x="1" y="3"/>
                </a:lnTo>
                <a:lnTo>
                  <a:pt x="2" y="3"/>
                </a:lnTo>
                <a:lnTo>
                  <a:pt x="2" y="2"/>
                </a:lnTo>
                <a:lnTo>
                  <a:pt x="4" y="2"/>
                </a:lnTo>
                <a:lnTo>
                  <a:pt x="4" y="1"/>
                </a:lnTo>
                <a:lnTo>
                  <a:pt x="5" y="1"/>
                </a:lnTo>
                <a:lnTo>
                  <a:pt x="5" y="0"/>
                </a:lnTo>
                <a:lnTo>
                  <a:pt x="6" y="0"/>
                </a:lnTo>
                <a:lnTo>
                  <a:pt x="7" y="0"/>
                </a:lnTo>
                <a:lnTo>
                  <a:pt x="8" y="0"/>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915" name="Freeform 123"/>
          <p:cNvSpPr>
            <a:spLocks/>
          </p:cNvSpPr>
          <p:nvPr/>
        </p:nvSpPr>
        <p:spPr bwMode="auto">
          <a:xfrm>
            <a:off x="6664325" y="2303463"/>
            <a:ext cx="26988" cy="30162"/>
          </a:xfrm>
          <a:custGeom>
            <a:avLst/>
            <a:gdLst/>
            <a:ahLst/>
            <a:cxnLst>
              <a:cxn ang="0">
                <a:pos x="8" y="0"/>
              </a:cxn>
              <a:cxn ang="0">
                <a:pos x="10" y="0"/>
              </a:cxn>
              <a:cxn ang="0">
                <a:pos x="12" y="0"/>
              </a:cxn>
              <a:cxn ang="0">
                <a:pos x="13" y="1"/>
              </a:cxn>
              <a:cxn ang="0">
                <a:pos x="14" y="2"/>
              </a:cxn>
              <a:cxn ang="0">
                <a:pos x="15" y="3"/>
              </a:cxn>
              <a:cxn ang="0">
                <a:pos x="15" y="5"/>
              </a:cxn>
              <a:cxn ang="0">
                <a:pos x="16" y="7"/>
              </a:cxn>
              <a:cxn ang="0">
                <a:pos x="16" y="9"/>
              </a:cxn>
              <a:cxn ang="0">
                <a:pos x="16" y="11"/>
              </a:cxn>
              <a:cxn ang="0">
                <a:pos x="15" y="12"/>
              </a:cxn>
              <a:cxn ang="0">
                <a:pos x="15" y="14"/>
              </a:cxn>
              <a:cxn ang="0">
                <a:pos x="14" y="15"/>
              </a:cxn>
              <a:cxn ang="0">
                <a:pos x="13" y="16"/>
              </a:cxn>
              <a:cxn ang="0">
                <a:pos x="12" y="17"/>
              </a:cxn>
              <a:cxn ang="0">
                <a:pos x="11" y="18"/>
              </a:cxn>
              <a:cxn ang="0">
                <a:pos x="9" y="18"/>
              </a:cxn>
              <a:cxn ang="0">
                <a:pos x="7" y="18"/>
              </a:cxn>
              <a:cxn ang="0">
                <a:pos x="5" y="18"/>
              </a:cxn>
              <a:cxn ang="0">
                <a:pos x="4" y="17"/>
              </a:cxn>
              <a:cxn ang="0">
                <a:pos x="2" y="16"/>
              </a:cxn>
              <a:cxn ang="0">
                <a:pos x="1" y="15"/>
              </a:cxn>
              <a:cxn ang="0">
                <a:pos x="1" y="13"/>
              </a:cxn>
              <a:cxn ang="0">
                <a:pos x="0" y="11"/>
              </a:cxn>
              <a:cxn ang="0">
                <a:pos x="0" y="9"/>
              </a:cxn>
              <a:cxn ang="0">
                <a:pos x="0" y="7"/>
              </a:cxn>
              <a:cxn ang="0">
                <a:pos x="1" y="4"/>
              </a:cxn>
              <a:cxn ang="0">
                <a:pos x="2" y="3"/>
              </a:cxn>
              <a:cxn ang="0">
                <a:pos x="4" y="2"/>
              </a:cxn>
              <a:cxn ang="0">
                <a:pos x="5" y="1"/>
              </a:cxn>
              <a:cxn ang="0">
                <a:pos x="6" y="0"/>
              </a:cxn>
              <a:cxn ang="0">
                <a:pos x="8" y="0"/>
              </a:cxn>
            </a:cxnLst>
            <a:rect l="0" t="0" r="r" b="b"/>
            <a:pathLst>
              <a:path w="17" h="19">
                <a:moveTo>
                  <a:pt x="8" y="0"/>
                </a:moveTo>
                <a:lnTo>
                  <a:pt x="8" y="0"/>
                </a:lnTo>
                <a:lnTo>
                  <a:pt x="9" y="0"/>
                </a:lnTo>
                <a:lnTo>
                  <a:pt x="10" y="0"/>
                </a:lnTo>
                <a:lnTo>
                  <a:pt x="11" y="0"/>
                </a:lnTo>
                <a:lnTo>
                  <a:pt x="12" y="0"/>
                </a:lnTo>
                <a:lnTo>
                  <a:pt x="12" y="1"/>
                </a:lnTo>
                <a:lnTo>
                  <a:pt x="13" y="1"/>
                </a:lnTo>
                <a:lnTo>
                  <a:pt x="13" y="2"/>
                </a:lnTo>
                <a:lnTo>
                  <a:pt x="14" y="2"/>
                </a:lnTo>
                <a:lnTo>
                  <a:pt x="14" y="3"/>
                </a:lnTo>
                <a:lnTo>
                  <a:pt x="15" y="3"/>
                </a:lnTo>
                <a:lnTo>
                  <a:pt x="15" y="4"/>
                </a:lnTo>
                <a:lnTo>
                  <a:pt x="15" y="5"/>
                </a:lnTo>
                <a:lnTo>
                  <a:pt x="15" y="7"/>
                </a:lnTo>
                <a:lnTo>
                  <a:pt x="16" y="7"/>
                </a:lnTo>
                <a:lnTo>
                  <a:pt x="16" y="8"/>
                </a:lnTo>
                <a:lnTo>
                  <a:pt x="16" y="9"/>
                </a:lnTo>
                <a:lnTo>
                  <a:pt x="16" y="10"/>
                </a:lnTo>
                <a:lnTo>
                  <a:pt x="16" y="11"/>
                </a:lnTo>
                <a:lnTo>
                  <a:pt x="16" y="12"/>
                </a:lnTo>
                <a:lnTo>
                  <a:pt x="15" y="12"/>
                </a:lnTo>
                <a:lnTo>
                  <a:pt x="15" y="13"/>
                </a:lnTo>
                <a:lnTo>
                  <a:pt x="15" y="14"/>
                </a:lnTo>
                <a:lnTo>
                  <a:pt x="15" y="15"/>
                </a:lnTo>
                <a:lnTo>
                  <a:pt x="14" y="15"/>
                </a:lnTo>
                <a:lnTo>
                  <a:pt x="14" y="16"/>
                </a:lnTo>
                <a:lnTo>
                  <a:pt x="13" y="16"/>
                </a:lnTo>
                <a:lnTo>
                  <a:pt x="13" y="17"/>
                </a:lnTo>
                <a:lnTo>
                  <a:pt x="12" y="17"/>
                </a:lnTo>
                <a:lnTo>
                  <a:pt x="12" y="18"/>
                </a:lnTo>
                <a:lnTo>
                  <a:pt x="11" y="18"/>
                </a:lnTo>
                <a:lnTo>
                  <a:pt x="10" y="18"/>
                </a:lnTo>
                <a:lnTo>
                  <a:pt x="9" y="18"/>
                </a:lnTo>
                <a:lnTo>
                  <a:pt x="8" y="18"/>
                </a:lnTo>
                <a:lnTo>
                  <a:pt x="7" y="18"/>
                </a:lnTo>
                <a:lnTo>
                  <a:pt x="6" y="18"/>
                </a:lnTo>
                <a:lnTo>
                  <a:pt x="5" y="18"/>
                </a:lnTo>
                <a:lnTo>
                  <a:pt x="5" y="17"/>
                </a:lnTo>
                <a:lnTo>
                  <a:pt x="4" y="17"/>
                </a:lnTo>
                <a:lnTo>
                  <a:pt x="4" y="16"/>
                </a:lnTo>
                <a:lnTo>
                  <a:pt x="2" y="16"/>
                </a:lnTo>
                <a:lnTo>
                  <a:pt x="2" y="15"/>
                </a:lnTo>
                <a:lnTo>
                  <a:pt x="1" y="15"/>
                </a:lnTo>
                <a:lnTo>
                  <a:pt x="1" y="14"/>
                </a:lnTo>
                <a:lnTo>
                  <a:pt x="1" y="13"/>
                </a:lnTo>
                <a:lnTo>
                  <a:pt x="0" y="12"/>
                </a:lnTo>
                <a:lnTo>
                  <a:pt x="0" y="11"/>
                </a:lnTo>
                <a:lnTo>
                  <a:pt x="0" y="10"/>
                </a:lnTo>
                <a:lnTo>
                  <a:pt x="0" y="9"/>
                </a:lnTo>
                <a:lnTo>
                  <a:pt x="0" y="8"/>
                </a:lnTo>
                <a:lnTo>
                  <a:pt x="0" y="7"/>
                </a:lnTo>
                <a:lnTo>
                  <a:pt x="1" y="5"/>
                </a:lnTo>
                <a:lnTo>
                  <a:pt x="1" y="4"/>
                </a:lnTo>
                <a:lnTo>
                  <a:pt x="1" y="3"/>
                </a:lnTo>
                <a:lnTo>
                  <a:pt x="2" y="3"/>
                </a:lnTo>
                <a:lnTo>
                  <a:pt x="2" y="2"/>
                </a:lnTo>
                <a:lnTo>
                  <a:pt x="4" y="2"/>
                </a:lnTo>
                <a:lnTo>
                  <a:pt x="4" y="1"/>
                </a:lnTo>
                <a:lnTo>
                  <a:pt x="5" y="1"/>
                </a:lnTo>
                <a:lnTo>
                  <a:pt x="5" y="0"/>
                </a:lnTo>
                <a:lnTo>
                  <a:pt x="6" y="0"/>
                </a:lnTo>
                <a:lnTo>
                  <a:pt x="7" y="0"/>
                </a:lnTo>
                <a:lnTo>
                  <a:pt x="8" y="0"/>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916" name="Freeform 124"/>
          <p:cNvSpPr>
            <a:spLocks/>
          </p:cNvSpPr>
          <p:nvPr/>
        </p:nvSpPr>
        <p:spPr bwMode="auto">
          <a:xfrm>
            <a:off x="6664325" y="2371725"/>
            <a:ext cx="26988" cy="31750"/>
          </a:xfrm>
          <a:custGeom>
            <a:avLst/>
            <a:gdLst/>
            <a:ahLst/>
            <a:cxnLst>
              <a:cxn ang="0">
                <a:pos x="8" y="0"/>
              </a:cxn>
              <a:cxn ang="0">
                <a:pos x="10" y="0"/>
              </a:cxn>
              <a:cxn ang="0">
                <a:pos x="11" y="1"/>
              </a:cxn>
              <a:cxn ang="0">
                <a:pos x="13" y="1"/>
              </a:cxn>
              <a:cxn ang="0">
                <a:pos x="14" y="3"/>
              </a:cxn>
              <a:cxn ang="0">
                <a:pos x="15" y="4"/>
              </a:cxn>
              <a:cxn ang="0">
                <a:pos x="15" y="6"/>
              </a:cxn>
              <a:cxn ang="0">
                <a:pos x="16" y="8"/>
              </a:cxn>
              <a:cxn ang="0">
                <a:pos x="16" y="10"/>
              </a:cxn>
              <a:cxn ang="0">
                <a:pos x="16" y="12"/>
              </a:cxn>
              <a:cxn ang="0">
                <a:pos x="15" y="13"/>
              </a:cxn>
              <a:cxn ang="0">
                <a:pos x="15" y="15"/>
              </a:cxn>
              <a:cxn ang="0">
                <a:pos x="14" y="16"/>
              </a:cxn>
              <a:cxn ang="0">
                <a:pos x="13" y="17"/>
              </a:cxn>
              <a:cxn ang="0">
                <a:pos x="12" y="18"/>
              </a:cxn>
              <a:cxn ang="0">
                <a:pos x="10" y="18"/>
              </a:cxn>
              <a:cxn ang="0">
                <a:pos x="9" y="19"/>
              </a:cxn>
              <a:cxn ang="0">
                <a:pos x="7" y="19"/>
              </a:cxn>
              <a:cxn ang="0">
                <a:pos x="6" y="18"/>
              </a:cxn>
              <a:cxn ang="0">
                <a:pos x="4" y="17"/>
              </a:cxn>
              <a:cxn ang="0">
                <a:pos x="2" y="16"/>
              </a:cxn>
              <a:cxn ang="0">
                <a:pos x="1" y="14"/>
              </a:cxn>
              <a:cxn ang="0">
                <a:pos x="0" y="13"/>
              </a:cxn>
              <a:cxn ang="0">
                <a:pos x="0" y="11"/>
              </a:cxn>
              <a:cxn ang="0">
                <a:pos x="0" y="9"/>
              </a:cxn>
              <a:cxn ang="0">
                <a:pos x="0" y="6"/>
              </a:cxn>
              <a:cxn ang="0">
                <a:pos x="1" y="5"/>
              </a:cxn>
              <a:cxn ang="0">
                <a:pos x="1" y="3"/>
              </a:cxn>
              <a:cxn ang="0">
                <a:pos x="2" y="2"/>
              </a:cxn>
              <a:cxn ang="0">
                <a:pos x="4" y="1"/>
              </a:cxn>
              <a:cxn ang="0">
                <a:pos x="6" y="1"/>
              </a:cxn>
              <a:cxn ang="0">
                <a:pos x="7" y="0"/>
              </a:cxn>
            </a:cxnLst>
            <a:rect l="0" t="0" r="r" b="b"/>
            <a:pathLst>
              <a:path w="17" h="20">
                <a:moveTo>
                  <a:pt x="8" y="0"/>
                </a:moveTo>
                <a:lnTo>
                  <a:pt x="8" y="0"/>
                </a:lnTo>
                <a:lnTo>
                  <a:pt x="9" y="0"/>
                </a:lnTo>
                <a:lnTo>
                  <a:pt x="10" y="0"/>
                </a:lnTo>
                <a:lnTo>
                  <a:pt x="11" y="0"/>
                </a:lnTo>
                <a:lnTo>
                  <a:pt x="11" y="1"/>
                </a:lnTo>
                <a:lnTo>
                  <a:pt x="12" y="1"/>
                </a:lnTo>
                <a:lnTo>
                  <a:pt x="13" y="1"/>
                </a:lnTo>
                <a:lnTo>
                  <a:pt x="13" y="2"/>
                </a:lnTo>
                <a:lnTo>
                  <a:pt x="14" y="3"/>
                </a:lnTo>
                <a:lnTo>
                  <a:pt x="14" y="4"/>
                </a:lnTo>
                <a:lnTo>
                  <a:pt x="15" y="4"/>
                </a:lnTo>
                <a:lnTo>
                  <a:pt x="15" y="5"/>
                </a:lnTo>
                <a:lnTo>
                  <a:pt x="15" y="6"/>
                </a:lnTo>
                <a:lnTo>
                  <a:pt x="15" y="8"/>
                </a:lnTo>
                <a:lnTo>
                  <a:pt x="16" y="8"/>
                </a:lnTo>
                <a:lnTo>
                  <a:pt x="16" y="9"/>
                </a:lnTo>
                <a:lnTo>
                  <a:pt x="16" y="10"/>
                </a:lnTo>
                <a:lnTo>
                  <a:pt x="16" y="11"/>
                </a:lnTo>
                <a:lnTo>
                  <a:pt x="16" y="12"/>
                </a:lnTo>
                <a:lnTo>
                  <a:pt x="15" y="12"/>
                </a:lnTo>
                <a:lnTo>
                  <a:pt x="15" y="13"/>
                </a:lnTo>
                <a:lnTo>
                  <a:pt x="15" y="14"/>
                </a:lnTo>
                <a:lnTo>
                  <a:pt x="15" y="15"/>
                </a:lnTo>
                <a:lnTo>
                  <a:pt x="14" y="15"/>
                </a:lnTo>
                <a:lnTo>
                  <a:pt x="14" y="16"/>
                </a:lnTo>
                <a:lnTo>
                  <a:pt x="13" y="16"/>
                </a:lnTo>
                <a:lnTo>
                  <a:pt x="13" y="17"/>
                </a:lnTo>
                <a:lnTo>
                  <a:pt x="12" y="17"/>
                </a:lnTo>
                <a:lnTo>
                  <a:pt x="12" y="18"/>
                </a:lnTo>
                <a:lnTo>
                  <a:pt x="11" y="18"/>
                </a:lnTo>
                <a:lnTo>
                  <a:pt x="10" y="18"/>
                </a:lnTo>
                <a:lnTo>
                  <a:pt x="10" y="19"/>
                </a:lnTo>
                <a:lnTo>
                  <a:pt x="9" y="19"/>
                </a:lnTo>
                <a:lnTo>
                  <a:pt x="8" y="19"/>
                </a:lnTo>
                <a:lnTo>
                  <a:pt x="7" y="19"/>
                </a:lnTo>
                <a:lnTo>
                  <a:pt x="7" y="18"/>
                </a:lnTo>
                <a:lnTo>
                  <a:pt x="6" y="18"/>
                </a:lnTo>
                <a:lnTo>
                  <a:pt x="5" y="18"/>
                </a:lnTo>
                <a:lnTo>
                  <a:pt x="4" y="17"/>
                </a:lnTo>
                <a:lnTo>
                  <a:pt x="2" y="17"/>
                </a:lnTo>
                <a:lnTo>
                  <a:pt x="2" y="16"/>
                </a:lnTo>
                <a:lnTo>
                  <a:pt x="1" y="15"/>
                </a:lnTo>
                <a:lnTo>
                  <a:pt x="1" y="14"/>
                </a:lnTo>
                <a:lnTo>
                  <a:pt x="1" y="13"/>
                </a:lnTo>
                <a:lnTo>
                  <a:pt x="0" y="13"/>
                </a:lnTo>
                <a:lnTo>
                  <a:pt x="0" y="12"/>
                </a:lnTo>
                <a:lnTo>
                  <a:pt x="0" y="11"/>
                </a:lnTo>
                <a:lnTo>
                  <a:pt x="0" y="10"/>
                </a:lnTo>
                <a:lnTo>
                  <a:pt x="0" y="9"/>
                </a:lnTo>
                <a:lnTo>
                  <a:pt x="0" y="8"/>
                </a:lnTo>
                <a:lnTo>
                  <a:pt x="0" y="6"/>
                </a:lnTo>
                <a:lnTo>
                  <a:pt x="1" y="6"/>
                </a:lnTo>
                <a:lnTo>
                  <a:pt x="1" y="5"/>
                </a:lnTo>
                <a:lnTo>
                  <a:pt x="1" y="4"/>
                </a:lnTo>
                <a:lnTo>
                  <a:pt x="1" y="3"/>
                </a:lnTo>
                <a:lnTo>
                  <a:pt x="2" y="3"/>
                </a:lnTo>
                <a:lnTo>
                  <a:pt x="2" y="2"/>
                </a:lnTo>
                <a:lnTo>
                  <a:pt x="4" y="2"/>
                </a:lnTo>
                <a:lnTo>
                  <a:pt x="4" y="1"/>
                </a:lnTo>
                <a:lnTo>
                  <a:pt x="5" y="1"/>
                </a:lnTo>
                <a:lnTo>
                  <a:pt x="6" y="1"/>
                </a:lnTo>
                <a:lnTo>
                  <a:pt x="6" y="0"/>
                </a:lnTo>
                <a:lnTo>
                  <a:pt x="7" y="0"/>
                </a:lnTo>
                <a:lnTo>
                  <a:pt x="8" y="0"/>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917" name="Freeform 125"/>
          <p:cNvSpPr>
            <a:spLocks/>
          </p:cNvSpPr>
          <p:nvPr/>
        </p:nvSpPr>
        <p:spPr bwMode="auto">
          <a:xfrm>
            <a:off x="6664325" y="2371725"/>
            <a:ext cx="26988" cy="31750"/>
          </a:xfrm>
          <a:custGeom>
            <a:avLst/>
            <a:gdLst/>
            <a:ahLst/>
            <a:cxnLst>
              <a:cxn ang="0">
                <a:pos x="8" y="0"/>
              </a:cxn>
              <a:cxn ang="0">
                <a:pos x="10" y="0"/>
              </a:cxn>
              <a:cxn ang="0">
                <a:pos x="11" y="1"/>
              </a:cxn>
              <a:cxn ang="0">
                <a:pos x="13" y="1"/>
              </a:cxn>
              <a:cxn ang="0">
                <a:pos x="14" y="3"/>
              </a:cxn>
              <a:cxn ang="0">
                <a:pos x="15" y="4"/>
              </a:cxn>
              <a:cxn ang="0">
                <a:pos x="15" y="6"/>
              </a:cxn>
              <a:cxn ang="0">
                <a:pos x="16" y="8"/>
              </a:cxn>
              <a:cxn ang="0">
                <a:pos x="16" y="10"/>
              </a:cxn>
              <a:cxn ang="0">
                <a:pos x="16" y="12"/>
              </a:cxn>
              <a:cxn ang="0">
                <a:pos x="15" y="13"/>
              </a:cxn>
              <a:cxn ang="0">
                <a:pos x="15" y="15"/>
              </a:cxn>
              <a:cxn ang="0">
                <a:pos x="14" y="16"/>
              </a:cxn>
              <a:cxn ang="0">
                <a:pos x="13" y="17"/>
              </a:cxn>
              <a:cxn ang="0">
                <a:pos x="12" y="18"/>
              </a:cxn>
              <a:cxn ang="0">
                <a:pos x="10" y="18"/>
              </a:cxn>
              <a:cxn ang="0">
                <a:pos x="9" y="19"/>
              </a:cxn>
              <a:cxn ang="0">
                <a:pos x="7" y="19"/>
              </a:cxn>
              <a:cxn ang="0">
                <a:pos x="6" y="18"/>
              </a:cxn>
              <a:cxn ang="0">
                <a:pos x="4" y="17"/>
              </a:cxn>
              <a:cxn ang="0">
                <a:pos x="2" y="16"/>
              </a:cxn>
              <a:cxn ang="0">
                <a:pos x="1" y="14"/>
              </a:cxn>
              <a:cxn ang="0">
                <a:pos x="0" y="13"/>
              </a:cxn>
              <a:cxn ang="0">
                <a:pos x="0" y="11"/>
              </a:cxn>
              <a:cxn ang="0">
                <a:pos x="0" y="9"/>
              </a:cxn>
              <a:cxn ang="0">
                <a:pos x="0" y="6"/>
              </a:cxn>
              <a:cxn ang="0">
                <a:pos x="1" y="5"/>
              </a:cxn>
              <a:cxn ang="0">
                <a:pos x="1" y="3"/>
              </a:cxn>
              <a:cxn ang="0">
                <a:pos x="2" y="2"/>
              </a:cxn>
              <a:cxn ang="0">
                <a:pos x="4" y="1"/>
              </a:cxn>
              <a:cxn ang="0">
                <a:pos x="6" y="1"/>
              </a:cxn>
              <a:cxn ang="0">
                <a:pos x="7" y="0"/>
              </a:cxn>
            </a:cxnLst>
            <a:rect l="0" t="0" r="r" b="b"/>
            <a:pathLst>
              <a:path w="17" h="20">
                <a:moveTo>
                  <a:pt x="8" y="0"/>
                </a:moveTo>
                <a:lnTo>
                  <a:pt x="8" y="0"/>
                </a:lnTo>
                <a:lnTo>
                  <a:pt x="9" y="0"/>
                </a:lnTo>
                <a:lnTo>
                  <a:pt x="10" y="0"/>
                </a:lnTo>
                <a:lnTo>
                  <a:pt x="11" y="0"/>
                </a:lnTo>
                <a:lnTo>
                  <a:pt x="11" y="1"/>
                </a:lnTo>
                <a:lnTo>
                  <a:pt x="12" y="1"/>
                </a:lnTo>
                <a:lnTo>
                  <a:pt x="13" y="1"/>
                </a:lnTo>
                <a:lnTo>
                  <a:pt x="13" y="2"/>
                </a:lnTo>
                <a:lnTo>
                  <a:pt x="14" y="3"/>
                </a:lnTo>
                <a:lnTo>
                  <a:pt x="14" y="4"/>
                </a:lnTo>
                <a:lnTo>
                  <a:pt x="15" y="4"/>
                </a:lnTo>
                <a:lnTo>
                  <a:pt x="15" y="5"/>
                </a:lnTo>
                <a:lnTo>
                  <a:pt x="15" y="6"/>
                </a:lnTo>
                <a:lnTo>
                  <a:pt x="15" y="8"/>
                </a:lnTo>
                <a:lnTo>
                  <a:pt x="16" y="8"/>
                </a:lnTo>
                <a:lnTo>
                  <a:pt x="16" y="9"/>
                </a:lnTo>
                <a:lnTo>
                  <a:pt x="16" y="10"/>
                </a:lnTo>
                <a:lnTo>
                  <a:pt x="16" y="11"/>
                </a:lnTo>
                <a:lnTo>
                  <a:pt x="16" y="12"/>
                </a:lnTo>
                <a:lnTo>
                  <a:pt x="15" y="12"/>
                </a:lnTo>
                <a:lnTo>
                  <a:pt x="15" y="13"/>
                </a:lnTo>
                <a:lnTo>
                  <a:pt x="15" y="14"/>
                </a:lnTo>
                <a:lnTo>
                  <a:pt x="15" y="15"/>
                </a:lnTo>
                <a:lnTo>
                  <a:pt x="14" y="15"/>
                </a:lnTo>
                <a:lnTo>
                  <a:pt x="14" y="16"/>
                </a:lnTo>
                <a:lnTo>
                  <a:pt x="13" y="16"/>
                </a:lnTo>
                <a:lnTo>
                  <a:pt x="13" y="17"/>
                </a:lnTo>
                <a:lnTo>
                  <a:pt x="12" y="17"/>
                </a:lnTo>
                <a:lnTo>
                  <a:pt x="12" y="18"/>
                </a:lnTo>
                <a:lnTo>
                  <a:pt x="11" y="18"/>
                </a:lnTo>
                <a:lnTo>
                  <a:pt x="10" y="18"/>
                </a:lnTo>
                <a:lnTo>
                  <a:pt x="10" y="19"/>
                </a:lnTo>
                <a:lnTo>
                  <a:pt x="9" y="19"/>
                </a:lnTo>
                <a:lnTo>
                  <a:pt x="8" y="19"/>
                </a:lnTo>
                <a:lnTo>
                  <a:pt x="7" y="19"/>
                </a:lnTo>
                <a:lnTo>
                  <a:pt x="7" y="18"/>
                </a:lnTo>
                <a:lnTo>
                  <a:pt x="6" y="18"/>
                </a:lnTo>
                <a:lnTo>
                  <a:pt x="5" y="18"/>
                </a:lnTo>
                <a:lnTo>
                  <a:pt x="4" y="17"/>
                </a:lnTo>
                <a:lnTo>
                  <a:pt x="2" y="17"/>
                </a:lnTo>
                <a:lnTo>
                  <a:pt x="2" y="16"/>
                </a:lnTo>
                <a:lnTo>
                  <a:pt x="1" y="15"/>
                </a:lnTo>
                <a:lnTo>
                  <a:pt x="1" y="14"/>
                </a:lnTo>
                <a:lnTo>
                  <a:pt x="1" y="13"/>
                </a:lnTo>
                <a:lnTo>
                  <a:pt x="0" y="13"/>
                </a:lnTo>
                <a:lnTo>
                  <a:pt x="0" y="12"/>
                </a:lnTo>
                <a:lnTo>
                  <a:pt x="0" y="11"/>
                </a:lnTo>
                <a:lnTo>
                  <a:pt x="0" y="10"/>
                </a:lnTo>
                <a:lnTo>
                  <a:pt x="0" y="9"/>
                </a:lnTo>
                <a:lnTo>
                  <a:pt x="0" y="8"/>
                </a:lnTo>
                <a:lnTo>
                  <a:pt x="0" y="6"/>
                </a:lnTo>
                <a:lnTo>
                  <a:pt x="1" y="6"/>
                </a:lnTo>
                <a:lnTo>
                  <a:pt x="1" y="5"/>
                </a:lnTo>
                <a:lnTo>
                  <a:pt x="1" y="4"/>
                </a:lnTo>
                <a:lnTo>
                  <a:pt x="1" y="3"/>
                </a:lnTo>
                <a:lnTo>
                  <a:pt x="2" y="3"/>
                </a:lnTo>
                <a:lnTo>
                  <a:pt x="2" y="2"/>
                </a:lnTo>
                <a:lnTo>
                  <a:pt x="4" y="2"/>
                </a:lnTo>
                <a:lnTo>
                  <a:pt x="4" y="1"/>
                </a:lnTo>
                <a:lnTo>
                  <a:pt x="5" y="1"/>
                </a:lnTo>
                <a:lnTo>
                  <a:pt x="6" y="1"/>
                </a:lnTo>
                <a:lnTo>
                  <a:pt x="6" y="0"/>
                </a:lnTo>
                <a:lnTo>
                  <a:pt x="7" y="0"/>
                </a:lnTo>
                <a:lnTo>
                  <a:pt x="8" y="0"/>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918" name="Rectangle 126"/>
          <p:cNvSpPr>
            <a:spLocks noChangeArrowheads="1"/>
          </p:cNvSpPr>
          <p:nvPr/>
        </p:nvSpPr>
        <p:spPr bwMode="auto">
          <a:xfrm>
            <a:off x="5842000" y="3638550"/>
            <a:ext cx="387350"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H</a:t>
            </a:r>
          </a:p>
        </p:txBody>
      </p:sp>
      <p:sp>
        <p:nvSpPr>
          <p:cNvPr id="33919" name="Rectangle 127"/>
          <p:cNvSpPr>
            <a:spLocks noChangeArrowheads="1"/>
          </p:cNvSpPr>
          <p:nvPr/>
        </p:nvSpPr>
        <p:spPr bwMode="auto">
          <a:xfrm>
            <a:off x="6267450" y="3638550"/>
            <a:ext cx="395288"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O</a:t>
            </a:r>
          </a:p>
        </p:txBody>
      </p:sp>
      <p:sp>
        <p:nvSpPr>
          <p:cNvPr id="33920" name="Rectangle 128"/>
          <p:cNvSpPr>
            <a:spLocks noChangeArrowheads="1"/>
          </p:cNvSpPr>
          <p:nvPr/>
        </p:nvSpPr>
        <p:spPr bwMode="auto">
          <a:xfrm>
            <a:off x="6492875" y="3260725"/>
            <a:ext cx="387350"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H</a:t>
            </a:r>
          </a:p>
        </p:txBody>
      </p:sp>
      <p:sp>
        <p:nvSpPr>
          <p:cNvPr id="33921" name="Line 129"/>
          <p:cNvSpPr>
            <a:spLocks noChangeShapeType="1"/>
          </p:cNvSpPr>
          <p:nvPr/>
        </p:nvSpPr>
        <p:spPr bwMode="auto">
          <a:xfrm>
            <a:off x="6149975" y="3824288"/>
            <a:ext cx="193675" cy="0"/>
          </a:xfrm>
          <a:prstGeom prst="line">
            <a:avLst/>
          </a:prstGeom>
          <a:noFill/>
          <a:ln w="25400">
            <a:solidFill>
              <a:srgbClr val="000000"/>
            </a:solidFill>
            <a:round/>
            <a:headEnd type="none" w="sm" len="sm"/>
            <a:tailEnd type="none" w="sm" len="sm"/>
          </a:ln>
          <a:effectLst/>
        </p:spPr>
        <p:txBody>
          <a:bodyPr/>
          <a:lstStyle/>
          <a:p>
            <a:endParaRPr lang="id-ID"/>
          </a:p>
        </p:txBody>
      </p:sp>
      <p:sp>
        <p:nvSpPr>
          <p:cNvPr id="33922" name="Line 130"/>
          <p:cNvSpPr>
            <a:spLocks noChangeShapeType="1"/>
          </p:cNvSpPr>
          <p:nvPr/>
        </p:nvSpPr>
        <p:spPr bwMode="auto">
          <a:xfrm flipV="1">
            <a:off x="6526213" y="3576638"/>
            <a:ext cx="73025" cy="128587"/>
          </a:xfrm>
          <a:prstGeom prst="line">
            <a:avLst/>
          </a:prstGeom>
          <a:noFill/>
          <a:ln w="25400">
            <a:solidFill>
              <a:srgbClr val="000000"/>
            </a:solidFill>
            <a:round/>
            <a:headEnd type="none" w="sm" len="sm"/>
            <a:tailEnd type="none" w="sm" len="sm"/>
          </a:ln>
          <a:effectLst/>
        </p:spPr>
        <p:txBody>
          <a:bodyPr/>
          <a:lstStyle/>
          <a:p>
            <a:endParaRPr lang="id-ID"/>
          </a:p>
        </p:txBody>
      </p:sp>
      <p:sp>
        <p:nvSpPr>
          <p:cNvPr id="33923" name="Freeform 131"/>
          <p:cNvSpPr>
            <a:spLocks/>
          </p:cNvSpPr>
          <p:nvPr/>
        </p:nvSpPr>
        <p:spPr bwMode="auto">
          <a:xfrm>
            <a:off x="6448425" y="3975100"/>
            <a:ext cx="26988" cy="26988"/>
          </a:xfrm>
          <a:custGeom>
            <a:avLst/>
            <a:gdLst/>
            <a:ahLst/>
            <a:cxnLst>
              <a:cxn ang="0">
                <a:pos x="0" y="7"/>
              </a:cxn>
              <a:cxn ang="0">
                <a:pos x="0" y="7"/>
              </a:cxn>
              <a:cxn ang="0">
                <a:pos x="0" y="6"/>
              </a:cxn>
              <a:cxn ang="0">
                <a:pos x="0" y="5"/>
              </a:cxn>
              <a:cxn ang="0">
                <a:pos x="1" y="5"/>
              </a:cxn>
              <a:cxn ang="0">
                <a:pos x="1" y="4"/>
              </a:cxn>
              <a:cxn ang="0">
                <a:pos x="1" y="3"/>
              </a:cxn>
              <a:cxn ang="0">
                <a:pos x="2" y="3"/>
              </a:cxn>
              <a:cxn ang="0">
                <a:pos x="2" y="2"/>
              </a:cxn>
              <a:cxn ang="0">
                <a:pos x="3" y="2"/>
              </a:cxn>
              <a:cxn ang="0">
                <a:pos x="3" y="1"/>
              </a:cxn>
              <a:cxn ang="0">
                <a:pos x="4" y="1"/>
              </a:cxn>
              <a:cxn ang="0">
                <a:pos x="5" y="0"/>
              </a:cxn>
              <a:cxn ang="0">
                <a:pos x="6" y="0"/>
              </a:cxn>
              <a:cxn ang="0">
                <a:pos x="7" y="0"/>
              </a:cxn>
              <a:cxn ang="0">
                <a:pos x="8" y="0"/>
              </a:cxn>
              <a:cxn ang="0">
                <a:pos x="9" y="0"/>
              </a:cxn>
              <a:cxn ang="0">
                <a:pos x="10" y="0"/>
              </a:cxn>
              <a:cxn ang="0">
                <a:pos x="12" y="0"/>
              </a:cxn>
              <a:cxn ang="0">
                <a:pos x="12" y="1"/>
              </a:cxn>
              <a:cxn ang="0">
                <a:pos x="13" y="1"/>
              </a:cxn>
              <a:cxn ang="0">
                <a:pos x="14" y="1"/>
              </a:cxn>
              <a:cxn ang="0">
                <a:pos x="14" y="2"/>
              </a:cxn>
              <a:cxn ang="0">
                <a:pos x="15" y="2"/>
              </a:cxn>
              <a:cxn ang="0">
                <a:pos x="15" y="3"/>
              </a:cxn>
              <a:cxn ang="0">
                <a:pos x="15" y="4"/>
              </a:cxn>
              <a:cxn ang="0">
                <a:pos x="16" y="4"/>
              </a:cxn>
              <a:cxn ang="0">
                <a:pos x="16" y="5"/>
              </a:cxn>
              <a:cxn ang="0">
                <a:pos x="16" y="6"/>
              </a:cxn>
              <a:cxn ang="0">
                <a:pos x="16" y="7"/>
              </a:cxn>
              <a:cxn ang="0">
                <a:pos x="16" y="8"/>
              </a:cxn>
              <a:cxn ang="0">
                <a:pos x="16" y="9"/>
              </a:cxn>
              <a:cxn ang="0">
                <a:pos x="16" y="11"/>
              </a:cxn>
              <a:cxn ang="0">
                <a:pos x="16" y="12"/>
              </a:cxn>
              <a:cxn ang="0">
                <a:pos x="15" y="12"/>
              </a:cxn>
              <a:cxn ang="0">
                <a:pos x="15" y="13"/>
              </a:cxn>
              <a:cxn ang="0">
                <a:pos x="14" y="13"/>
              </a:cxn>
              <a:cxn ang="0">
                <a:pos x="14" y="14"/>
              </a:cxn>
              <a:cxn ang="0">
                <a:pos x="13" y="14"/>
              </a:cxn>
              <a:cxn ang="0">
                <a:pos x="13" y="15"/>
              </a:cxn>
              <a:cxn ang="0">
                <a:pos x="12" y="15"/>
              </a:cxn>
              <a:cxn ang="0">
                <a:pos x="10" y="15"/>
              </a:cxn>
              <a:cxn ang="0">
                <a:pos x="9" y="15"/>
              </a:cxn>
              <a:cxn ang="0">
                <a:pos x="9" y="16"/>
              </a:cxn>
              <a:cxn ang="0">
                <a:pos x="8" y="16"/>
              </a:cxn>
              <a:cxn ang="0">
                <a:pos x="7" y="16"/>
              </a:cxn>
              <a:cxn ang="0">
                <a:pos x="6" y="15"/>
              </a:cxn>
              <a:cxn ang="0">
                <a:pos x="5" y="15"/>
              </a:cxn>
              <a:cxn ang="0">
                <a:pos x="4" y="15"/>
              </a:cxn>
              <a:cxn ang="0">
                <a:pos x="3" y="14"/>
              </a:cxn>
              <a:cxn ang="0">
                <a:pos x="2" y="14"/>
              </a:cxn>
              <a:cxn ang="0">
                <a:pos x="2" y="13"/>
              </a:cxn>
              <a:cxn ang="0">
                <a:pos x="1" y="12"/>
              </a:cxn>
              <a:cxn ang="0">
                <a:pos x="1" y="11"/>
              </a:cxn>
              <a:cxn ang="0">
                <a:pos x="0" y="9"/>
              </a:cxn>
              <a:cxn ang="0">
                <a:pos x="0" y="8"/>
              </a:cxn>
              <a:cxn ang="0">
                <a:pos x="0" y="7"/>
              </a:cxn>
            </a:cxnLst>
            <a:rect l="0" t="0" r="r" b="b"/>
            <a:pathLst>
              <a:path w="17" h="17">
                <a:moveTo>
                  <a:pt x="0" y="7"/>
                </a:moveTo>
                <a:lnTo>
                  <a:pt x="0" y="7"/>
                </a:lnTo>
                <a:lnTo>
                  <a:pt x="0" y="6"/>
                </a:lnTo>
                <a:lnTo>
                  <a:pt x="0" y="5"/>
                </a:lnTo>
                <a:lnTo>
                  <a:pt x="1" y="5"/>
                </a:lnTo>
                <a:lnTo>
                  <a:pt x="1" y="4"/>
                </a:lnTo>
                <a:lnTo>
                  <a:pt x="1" y="3"/>
                </a:lnTo>
                <a:lnTo>
                  <a:pt x="2" y="3"/>
                </a:lnTo>
                <a:lnTo>
                  <a:pt x="2" y="2"/>
                </a:lnTo>
                <a:lnTo>
                  <a:pt x="3" y="2"/>
                </a:lnTo>
                <a:lnTo>
                  <a:pt x="3" y="1"/>
                </a:lnTo>
                <a:lnTo>
                  <a:pt x="4" y="1"/>
                </a:lnTo>
                <a:lnTo>
                  <a:pt x="5" y="0"/>
                </a:lnTo>
                <a:lnTo>
                  <a:pt x="6" y="0"/>
                </a:lnTo>
                <a:lnTo>
                  <a:pt x="7" y="0"/>
                </a:lnTo>
                <a:lnTo>
                  <a:pt x="8" y="0"/>
                </a:lnTo>
                <a:lnTo>
                  <a:pt x="9" y="0"/>
                </a:lnTo>
                <a:lnTo>
                  <a:pt x="10" y="0"/>
                </a:lnTo>
                <a:lnTo>
                  <a:pt x="12" y="0"/>
                </a:lnTo>
                <a:lnTo>
                  <a:pt x="12" y="1"/>
                </a:lnTo>
                <a:lnTo>
                  <a:pt x="13" y="1"/>
                </a:lnTo>
                <a:lnTo>
                  <a:pt x="14" y="1"/>
                </a:lnTo>
                <a:lnTo>
                  <a:pt x="14" y="2"/>
                </a:lnTo>
                <a:lnTo>
                  <a:pt x="15" y="2"/>
                </a:lnTo>
                <a:lnTo>
                  <a:pt x="15" y="3"/>
                </a:lnTo>
                <a:lnTo>
                  <a:pt x="15" y="4"/>
                </a:lnTo>
                <a:lnTo>
                  <a:pt x="16" y="4"/>
                </a:lnTo>
                <a:lnTo>
                  <a:pt x="16" y="5"/>
                </a:lnTo>
                <a:lnTo>
                  <a:pt x="16" y="6"/>
                </a:lnTo>
                <a:lnTo>
                  <a:pt x="16" y="7"/>
                </a:lnTo>
                <a:lnTo>
                  <a:pt x="16" y="8"/>
                </a:lnTo>
                <a:lnTo>
                  <a:pt x="16" y="9"/>
                </a:lnTo>
                <a:lnTo>
                  <a:pt x="16" y="11"/>
                </a:lnTo>
                <a:lnTo>
                  <a:pt x="16" y="12"/>
                </a:lnTo>
                <a:lnTo>
                  <a:pt x="15" y="12"/>
                </a:lnTo>
                <a:lnTo>
                  <a:pt x="15" y="13"/>
                </a:lnTo>
                <a:lnTo>
                  <a:pt x="14" y="13"/>
                </a:lnTo>
                <a:lnTo>
                  <a:pt x="14" y="14"/>
                </a:lnTo>
                <a:lnTo>
                  <a:pt x="13" y="14"/>
                </a:lnTo>
                <a:lnTo>
                  <a:pt x="13" y="15"/>
                </a:lnTo>
                <a:lnTo>
                  <a:pt x="12" y="15"/>
                </a:lnTo>
                <a:lnTo>
                  <a:pt x="10" y="15"/>
                </a:lnTo>
                <a:lnTo>
                  <a:pt x="9" y="15"/>
                </a:lnTo>
                <a:lnTo>
                  <a:pt x="9" y="16"/>
                </a:lnTo>
                <a:lnTo>
                  <a:pt x="8" y="16"/>
                </a:lnTo>
                <a:lnTo>
                  <a:pt x="7" y="16"/>
                </a:lnTo>
                <a:lnTo>
                  <a:pt x="6" y="15"/>
                </a:lnTo>
                <a:lnTo>
                  <a:pt x="5" y="15"/>
                </a:lnTo>
                <a:lnTo>
                  <a:pt x="4" y="15"/>
                </a:lnTo>
                <a:lnTo>
                  <a:pt x="3" y="14"/>
                </a:lnTo>
                <a:lnTo>
                  <a:pt x="2" y="14"/>
                </a:lnTo>
                <a:lnTo>
                  <a:pt x="2" y="13"/>
                </a:lnTo>
                <a:lnTo>
                  <a:pt x="1" y="12"/>
                </a:lnTo>
                <a:lnTo>
                  <a:pt x="1" y="11"/>
                </a:lnTo>
                <a:lnTo>
                  <a:pt x="0" y="9"/>
                </a:lnTo>
                <a:lnTo>
                  <a:pt x="0" y="8"/>
                </a:lnTo>
                <a:lnTo>
                  <a:pt x="0" y="7"/>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924" name="Freeform 132"/>
          <p:cNvSpPr>
            <a:spLocks/>
          </p:cNvSpPr>
          <p:nvPr/>
        </p:nvSpPr>
        <p:spPr bwMode="auto">
          <a:xfrm>
            <a:off x="6448425" y="3975100"/>
            <a:ext cx="26988" cy="26988"/>
          </a:xfrm>
          <a:custGeom>
            <a:avLst/>
            <a:gdLst/>
            <a:ahLst/>
            <a:cxnLst>
              <a:cxn ang="0">
                <a:pos x="0" y="7"/>
              </a:cxn>
              <a:cxn ang="0">
                <a:pos x="0" y="7"/>
              </a:cxn>
              <a:cxn ang="0">
                <a:pos x="0" y="6"/>
              </a:cxn>
              <a:cxn ang="0">
                <a:pos x="0" y="5"/>
              </a:cxn>
              <a:cxn ang="0">
                <a:pos x="1" y="5"/>
              </a:cxn>
              <a:cxn ang="0">
                <a:pos x="1" y="4"/>
              </a:cxn>
              <a:cxn ang="0">
                <a:pos x="1" y="3"/>
              </a:cxn>
              <a:cxn ang="0">
                <a:pos x="2" y="3"/>
              </a:cxn>
              <a:cxn ang="0">
                <a:pos x="2" y="2"/>
              </a:cxn>
              <a:cxn ang="0">
                <a:pos x="3" y="2"/>
              </a:cxn>
              <a:cxn ang="0">
                <a:pos x="3" y="1"/>
              </a:cxn>
              <a:cxn ang="0">
                <a:pos x="4" y="1"/>
              </a:cxn>
              <a:cxn ang="0">
                <a:pos x="5" y="0"/>
              </a:cxn>
              <a:cxn ang="0">
                <a:pos x="6" y="0"/>
              </a:cxn>
              <a:cxn ang="0">
                <a:pos x="7" y="0"/>
              </a:cxn>
              <a:cxn ang="0">
                <a:pos x="8" y="0"/>
              </a:cxn>
              <a:cxn ang="0">
                <a:pos x="9" y="0"/>
              </a:cxn>
              <a:cxn ang="0">
                <a:pos x="10" y="0"/>
              </a:cxn>
              <a:cxn ang="0">
                <a:pos x="12" y="0"/>
              </a:cxn>
              <a:cxn ang="0">
                <a:pos x="12" y="1"/>
              </a:cxn>
              <a:cxn ang="0">
                <a:pos x="13" y="1"/>
              </a:cxn>
              <a:cxn ang="0">
                <a:pos x="14" y="1"/>
              </a:cxn>
              <a:cxn ang="0">
                <a:pos x="14" y="2"/>
              </a:cxn>
              <a:cxn ang="0">
                <a:pos x="15" y="2"/>
              </a:cxn>
              <a:cxn ang="0">
                <a:pos x="15" y="3"/>
              </a:cxn>
              <a:cxn ang="0">
                <a:pos x="15" y="4"/>
              </a:cxn>
              <a:cxn ang="0">
                <a:pos x="16" y="4"/>
              </a:cxn>
              <a:cxn ang="0">
                <a:pos x="16" y="5"/>
              </a:cxn>
              <a:cxn ang="0">
                <a:pos x="16" y="6"/>
              </a:cxn>
              <a:cxn ang="0">
                <a:pos x="16" y="7"/>
              </a:cxn>
              <a:cxn ang="0">
                <a:pos x="16" y="8"/>
              </a:cxn>
              <a:cxn ang="0">
                <a:pos x="16" y="9"/>
              </a:cxn>
              <a:cxn ang="0">
                <a:pos x="16" y="11"/>
              </a:cxn>
              <a:cxn ang="0">
                <a:pos x="16" y="12"/>
              </a:cxn>
              <a:cxn ang="0">
                <a:pos x="15" y="12"/>
              </a:cxn>
              <a:cxn ang="0">
                <a:pos x="15" y="13"/>
              </a:cxn>
              <a:cxn ang="0">
                <a:pos x="14" y="13"/>
              </a:cxn>
              <a:cxn ang="0">
                <a:pos x="14" y="14"/>
              </a:cxn>
              <a:cxn ang="0">
                <a:pos x="13" y="14"/>
              </a:cxn>
              <a:cxn ang="0">
                <a:pos x="13" y="15"/>
              </a:cxn>
              <a:cxn ang="0">
                <a:pos x="12" y="15"/>
              </a:cxn>
              <a:cxn ang="0">
                <a:pos x="10" y="15"/>
              </a:cxn>
              <a:cxn ang="0">
                <a:pos x="9" y="15"/>
              </a:cxn>
              <a:cxn ang="0">
                <a:pos x="9" y="16"/>
              </a:cxn>
              <a:cxn ang="0">
                <a:pos x="8" y="16"/>
              </a:cxn>
              <a:cxn ang="0">
                <a:pos x="7" y="16"/>
              </a:cxn>
              <a:cxn ang="0">
                <a:pos x="6" y="15"/>
              </a:cxn>
              <a:cxn ang="0">
                <a:pos x="5" y="15"/>
              </a:cxn>
              <a:cxn ang="0">
                <a:pos x="4" y="15"/>
              </a:cxn>
              <a:cxn ang="0">
                <a:pos x="3" y="14"/>
              </a:cxn>
              <a:cxn ang="0">
                <a:pos x="2" y="14"/>
              </a:cxn>
              <a:cxn ang="0">
                <a:pos x="2" y="13"/>
              </a:cxn>
              <a:cxn ang="0">
                <a:pos x="1" y="12"/>
              </a:cxn>
              <a:cxn ang="0">
                <a:pos x="1" y="11"/>
              </a:cxn>
              <a:cxn ang="0">
                <a:pos x="0" y="9"/>
              </a:cxn>
              <a:cxn ang="0">
                <a:pos x="0" y="8"/>
              </a:cxn>
              <a:cxn ang="0">
                <a:pos x="0" y="7"/>
              </a:cxn>
            </a:cxnLst>
            <a:rect l="0" t="0" r="r" b="b"/>
            <a:pathLst>
              <a:path w="17" h="17">
                <a:moveTo>
                  <a:pt x="0" y="7"/>
                </a:moveTo>
                <a:lnTo>
                  <a:pt x="0" y="7"/>
                </a:lnTo>
                <a:lnTo>
                  <a:pt x="0" y="6"/>
                </a:lnTo>
                <a:lnTo>
                  <a:pt x="0" y="5"/>
                </a:lnTo>
                <a:lnTo>
                  <a:pt x="1" y="5"/>
                </a:lnTo>
                <a:lnTo>
                  <a:pt x="1" y="4"/>
                </a:lnTo>
                <a:lnTo>
                  <a:pt x="1" y="3"/>
                </a:lnTo>
                <a:lnTo>
                  <a:pt x="2" y="3"/>
                </a:lnTo>
                <a:lnTo>
                  <a:pt x="2" y="2"/>
                </a:lnTo>
                <a:lnTo>
                  <a:pt x="3" y="2"/>
                </a:lnTo>
                <a:lnTo>
                  <a:pt x="3" y="1"/>
                </a:lnTo>
                <a:lnTo>
                  <a:pt x="4" y="1"/>
                </a:lnTo>
                <a:lnTo>
                  <a:pt x="5" y="0"/>
                </a:lnTo>
                <a:lnTo>
                  <a:pt x="6" y="0"/>
                </a:lnTo>
                <a:lnTo>
                  <a:pt x="7" y="0"/>
                </a:lnTo>
                <a:lnTo>
                  <a:pt x="8" y="0"/>
                </a:lnTo>
                <a:lnTo>
                  <a:pt x="9" y="0"/>
                </a:lnTo>
                <a:lnTo>
                  <a:pt x="10" y="0"/>
                </a:lnTo>
                <a:lnTo>
                  <a:pt x="12" y="0"/>
                </a:lnTo>
                <a:lnTo>
                  <a:pt x="12" y="1"/>
                </a:lnTo>
                <a:lnTo>
                  <a:pt x="13" y="1"/>
                </a:lnTo>
                <a:lnTo>
                  <a:pt x="14" y="1"/>
                </a:lnTo>
                <a:lnTo>
                  <a:pt x="14" y="2"/>
                </a:lnTo>
                <a:lnTo>
                  <a:pt x="15" y="2"/>
                </a:lnTo>
                <a:lnTo>
                  <a:pt x="15" y="3"/>
                </a:lnTo>
                <a:lnTo>
                  <a:pt x="15" y="4"/>
                </a:lnTo>
                <a:lnTo>
                  <a:pt x="16" y="4"/>
                </a:lnTo>
                <a:lnTo>
                  <a:pt x="16" y="5"/>
                </a:lnTo>
                <a:lnTo>
                  <a:pt x="16" y="6"/>
                </a:lnTo>
                <a:lnTo>
                  <a:pt x="16" y="7"/>
                </a:lnTo>
                <a:lnTo>
                  <a:pt x="16" y="8"/>
                </a:lnTo>
                <a:lnTo>
                  <a:pt x="16" y="9"/>
                </a:lnTo>
                <a:lnTo>
                  <a:pt x="16" y="11"/>
                </a:lnTo>
                <a:lnTo>
                  <a:pt x="16" y="12"/>
                </a:lnTo>
                <a:lnTo>
                  <a:pt x="15" y="12"/>
                </a:lnTo>
                <a:lnTo>
                  <a:pt x="15" y="13"/>
                </a:lnTo>
                <a:lnTo>
                  <a:pt x="14" y="13"/>
                </a:lnTo>
                <a:lnTo>
                  <a:pt x="14" y="14"/>
                </a:lnTo>
                <a:lnTo>
                  <a:pt x="13" y="14"/>
                </a:lnTo>
                <a:lnTo>
                  <a:pt x="13" y="15"/>
                </a:lnTo>
                <a:lnTo>
                  <a:pt x="12" y="15"/>
                </a:lnTo>
                <a:lnTo>
                  <a:pt x="10" y="15"/>
                </a:lnTo>
                <a:lnTo>
                  <a:pt x="9" y="15"/>
                </a:lnTo>
                <a:lnTo>
                  <a:pt x="9" y="16"/>
                </a:lnTo>
                <a:lnTo>
                  <a:pt x="8" y="16"/>
                </a:lnTo>
                <a:lnTo>
                  <a:pt x="7" y="16"/>
                </a:lnTo>
                <a:lnTo>
                  <a:pt x="6" y="15"/>
                </a:lnTo>
                <a:lnTo>
                  <a:pt x="5" y="15"/>
                </a:lnTo>
                <a:lnTo>
                  <a:pt x="4" y="15"/>
                </a:lnTo>
                <a:lnTo>
                  <a:pt x="3" y="14"/>
                </a:lnTo>
                <a:lnTo>
                  <a:pt x="2" y="14"/>
                </a:lnTo>
                <a:lnTo>
                  <a:pt x="2" y="13"/>
                </a:lnTo>
                <a:lnTo>
                  <a:pt x="1" y="12"/>
                </a:lnTo>
                <a:lnTo>
                  <a:pt x="1" y="11"/>
                </a:lnTo>
                <a:lnTo>
                  <a:pt x="0" y="9"/>
                </a:lnTo>
                <a:lnTo>
                  <a:pt x="0" y="8"/>
                </a:lnTo>
                <a:lnTo>
                  <a:pt x="0" y="7"/>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925" name="Freeform 133"/>
          <p:cNvSpPr>
            <a:spLocks/>
          </p:cNvSpPr>
          <p:nvPr/>
        </p:nvSpPr>
        <p:spPr bwMode="auto">
          <a:xfrm>
            <a:off x="6505575" y="3975100"/>
            <a:ext cx="26988" cy="26988"/>
          </a:xfrm>
          <a:custGeom>
            <a:avLst/>
            <a:gdLst/>
            <a:ahLst/>
            <a:cxnLst>
              <a:cxn ang="0">
                <a:pos x="0" y="7"/>
              </a:cxn>
              <a:cxn ang="0">
                <a:pos x="0" y="7"/>
              </a:cxn>
              <a:cxn ang="0">
                <a:pos x="0" y="6"/>
              </a:cxn>
              <a:cxn ang="0">
                <a:pos x="0" y="5"/>
              </a:cxn>
              <a:cxn ang="0">
                <a:pos x="1" y="4"/>
              </a:cxn>
              <a:cxn ang="0">
                <a:pos x="1" y="3"/>
              </a:cxn>
              <a:cxn ang="0">
                <a:pos x="2" y="3"/>
              </a:cxn>
              <a:cxn ang="0">
                <a:pos x="2" y="2"/>
              </a:cxn>
              <a:cxn ang="0">
                <a:pos x="3" y="2"/>
              </a:cxn>
              <a:cxn ang="0">
                <a:pos x="3" y="1"/>
              </a:cxn>
              <a:cxn ang="0">
                <a:pos x="4" y="1"/>
              </a:cxn>
              <a:cxn ang="0">
                <a:pos x="4" y="0"/>
              </a:cxn>
              <a:cxn ang="0">
                <a:pos x="5" y="0"/>
              </a:cxn>
              <a:cxn ang="0">
                <a:pos x="6" y="0"/>
              </a:cxn>
              <a:cxn ang="0">
                <a:pos x="7" y="0"/>
              </a:cxn>
              <a:cxn ang="0">
                <a:pos x="8" y="0"/>
              </a:cxn>
              <a:cxn ang="0">
                <a:pos x="9" y="0"/>
              </a:cxn>
              <a:cxn ang="0">
                <a:pos x="10" y="0"/>
              </a:cxn>
              <a:cxn ang="0">
                <a:pos x="11" y="0"/>
              </a:cxn>
              <a:cxn ang="0">
                <a:pos x="11" y="1"/>
              </a:cxn>
              <a:cxn ang="0">
                <a:pos x="12" y="1"/>
              </a:cxn>
              <a:cxn ang="0">
                <a:pos x="13" y="2"/>
              </a:cxn>
              <a:cxn ang="0">
                <a:pos x="14" y="3"/>
              </a:cxn>
              <a:cxn ang="0">
                <a:pos x="14" y="4"/>
              </a:cxn>
              <a:cxn ang="0">
                <a:pos x="16" y="4"/>
              </a:cxn>
              <a:cxn ang="0">
                <a:pos x="16" y="5"/>
              </a:cxn>
              <a:cxn ang="0">
                <a:pos x="16" y="6"/>
              </a:cxn>
              <a:cxn ang="0">
                <a:pos x="16" y="7"/>
              </a:cxn>
              <a:cxn ang="0">
                <a:pos x="16" y="8"/>
              </a:cxn>
              <a:cxn ang="0">
                <a:pos x="16" y="9"/>
              </a:cxn>
              <a:cxn ang="0">
                <a:pos x="16" y="11"/>
              </a:cxn>
              <a:cxn ang="0">
                <a:pos x="14" y="11"/>
              </a:cxn>
              <a:cxn ang="0">
                <a:pos x="14" y="12"/>
              </a:cxn>
              <a:cxn ang="0">
                <a:pos x="14" y="13"/>
              </a:cxn>
              <a:cxn ang="0">
                <a:pos x="13" y="13"/>
              </a:cxn>
              <a:cxn ang="0">
                <a:pos x="13" y="14"/>
              </a:cxn>
              <a:cxn ang="0">
                <a:pos x="12" y="14"/>
              </a:cxn>
              <a:cxn ang="0">
                <a:pos x="12" y="15"/>
              </a:cxn>
              <a:cxn ang="0">
                <a:pos x="11" y="15"/>
              </a:cxn>
              <a:cxn ang="0">
                <a:pos x="10" y="15"/>
              </a:cxn>
              <a:cxn ang="0">
                <a:pos x="9" y="15"/>
              </a:cxn>
              <a:cxn ang="0">
                <a:pos x="9" y="16"/>
              </a:cxn>
              <a:cxn ang="0">
                <a:pos x="8" y="16"/>
              </a:cxn>
              <a:cxn ang="0">
                <a:pos x="7" y="16"/>
              </a:cxn>
              <a:cxn ang="0">
                <a:pos x="6" y="16"/>
              </a:cxn>
              <a:cxn ang="0">
                <a:pos x="6" y="15"/>
              </a:cxn>
              <a:cxn ang="0">
                <a:pos x="5" y="15"/>
              </a:cxn>
              <a:cxn ang="0">
                <a:pos x="4" y="15"/>
              </a:cxn>
              <a:cxn ang="0">
                <a:pos x="3" y="14"/>
              </a:cxn>
              <a:cxn ang="0">
                <a:pos x="2" y="14"/>
              </a:cxn>
              <a:cxn ang="0">
                <a:pos x="2" y="13"/>
              </a:cxn>
              <a:cxn ang="0">
                <a:pos x="1" y="13"/>
              </a:cxn>
              <a:cxn ang="0">
                <a:pos x="1" y="12"/>
              </a:cxn>
              <a:cxn ang="0">
                <a:pos x="1" y="11"/>
              </a:cxn>
              <a:cxn ang="0">
                <a:pos x="0" y="11"/>
              </a:cxn>
              <a:cxn ang="0">
                <a:pos x="0" y="9"/>
              </a:cxn>
              <a:cxn ang="0">
                <a:pos x="0" y="8"/>
              </a:cxn>
              <a:cxn ang="0">
                <a:pos x="0" y="7"/>
              </a:cxn>
            </a:cxnLst>
            <a:rect l="0" t="0" r="r" b="b"/>
            <a:pathLst>
              <a:path w="17" h="17">
                <a:moveTo>
                  <a:pt x="0" y="7"/>
                </a:moveTo>
                <a:lnTo>
                  <a:pt x="0" y="7"/>
                </a:lnTo>
                <a:lnTo>
                  <a:pt x="0" y="6"/>
                </a:lnTo>
                <a:lnTo>
                  <a:pt x="0" y="5"/>
                </a:lnTo>
                <a:lnTo>
                  <a:pt x="1" y="4"/>
                </a:lnTo>
                <a:lnTo>
                  <a:pt x="1" y="3"/>
                </a:lnTo>
                <a:lnTo>
                  <a:pt x="2" y="3"/>
                </a:lnTo>
                <a:lnTo>
                  <a:pt x="2" y="2"/>
                </a:lnTo>
                <a:lnTo>
                  <a:pt x="3" y="2"/>
                </a:lnTo>
                <a:lnTo>
                  <a:pt x="3" y="1"/>
                </a:lnTo>
                <a:lnTo>
                  <a:pt x="4" y="1"/>
                </a:lnTo>
                <a:lnTo>
                  <a:pt x="4" y="0"/>
                </a:lnTo>
                <a:lnTo>
                  <a:pt x="5" y="0"/>
                </a:lnTo>
                <a:lnTo>
                  <a:pt x="6" y="0"/>
                </a:lnTo>
                <a:lnTo>
                  <a:pt x="7" y="0"/>
                </a:lnTo>
                <a:lnTo>
                  <a:pt x="8" y="0"/>
                </a:lnTo>
                <a:lnTo>
                  <a:pt x="9" y="0"/>
                </a:lnTo>
                <a:lnTo>
                  <a:pt x="10" y="0"/>
                </a:lnTo>
                <a:lnTo>
                  <a:pt x="11" y="0"/>
                </a:lnTo>
                <a:lnTo>
                  <a:pt x="11" y="1"/>
                </a:lnTo>
                <a:lnTo>
                  <a:pt x="12" y="1"/>
                </a:lnTo>
                <a:lnTo>
                  <a:pt x="13" y="2"/>
                </a:lnTo>
                <a:lnTo>
                  <a:pt x="14" y="3"/>
                </a:lnTo>
                <a:lnTo>
                  <a:pt x="14" y="4"/>
                </a:lnTo>
                <a:lnTo>
                  <a:pt x="16" y="4"/>
                </a:lnTo>
                <a:lnTo>
                  <a:pt x="16" y="5"/>
                </a:lnTo>
                <a:lnTo>
                  <a:pt x="16" y="6"/>
                </a:lnTo>
                <a:lnTo>
                  <a:pt x="16" y="7"/>
                </a:lnTo>
                <a:lnTo>
                  <a:pt x="16" y="8"/>
                </a:lnTo>
                <a:lnTo>
                  <a:pt x="16" y="9"/>
                </a:lnTo>
                <a:lnTo>
                  <a:pt x="16" y="11"/>
                </a:lnTo>
                <a:lnTo>
                  <a:pt x="14" y="11"/>
                </a:lnTo>
                <a:lnTo>
                  <a:pt x="14" y="12"/>
                </a:lnTo>
                <a:lnTo>
                  <a:pt x="14" y="13"/>
                </a:lnTo>
                <a:lnTo>
                  <a:pt x="13" y="13"/>
                </a:lnTo>
                <a:lnTo>
                  <a:pt x="13" y="14"/>
                </a:lnTo>
                <a:lnTo>
                  <a:pt x="12" y="14"/>
                </a:lnTo>
                <a:lnTo>
                  <a:pt x="12" y="15"/>
                </a:lnTo>
                <a:lnTo>
                  <a:pt x="11" y="15"/>
                </a:lnTo>
                <a:lnTo>
                  <a:pt x="10" y="15"/>
                </a:lnTo>
                <a:lnTo>
                  <a:pt x="9" y="15"/>
                </a:lnTo>
                <a:lnTo>
                  <a:pt x="9" y="16"/>
                </a:lnTo>
                <a:lnTo>
                  <a:pt x="8" y="16"/>
                </a:lnTo>
                <a:lnTo>
                  <a:pt x="7" y="16"/>
                </a:lnTo>
                <a:lnTo>
                  <a:pt x="6" y="16"/>
                </a:lnTo>
                <a:lnTo>
                  <a:pt x="6" y="15"/>
                </a:lnTo>
                <a:lnTo>
                  <a:pt x="5" y="15"/>
                </a:lnTo>
                <a:lnTo>
                  <a:pt x="4" y="15"/>
                </a:lnTo>
                <a:lnTo>
                  <a:pt x="3" y="14"/>
                </a:lnTo>
                <a:lnTo>
                  <a:pt x="2" y="14"/>
                </a:lnTo>
                <a:lnTo>
                  <a:pt x="2" y="13"/>
                </a:lnTo>
                <a:lnTo>
                  <a:pt x="1" y="13"/>
                </a:lnTo>
                <a:lnTo>
                  <a:pt x="1" y="12"/>
                </a:lnTo>
                <a:lnTo>
                  <a:pt x="1" y="11"/>
                </a:lnTo>
                <a:lnTo>
                  <a:pt x="0" y="11"/>
                </a:lnTo>
                <a:lnTo>
                  <a:pt x="0" y="9"/>
                </a:lnTo>
                <a:lnTo>
                  <a:pt x="0" y="8"/>
                </a:lnTo>
                <a:lnTo>
                  <a:pt x="0" y="7"/>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926" name="Freeform 134"/>
          <p:cNvSpPr>
            <a:spLocks/>
          </p:cNvSpPr>
          <p:nvPr/>
        </p:nvSpPr>
        <p:spPr bwMode="auto">
          <a:xfrm>
            <a:off x="6505575" y="3975100"/>
            <a:ext cx="26988" cy="26988"/>
          </a:xfrm>
          <a:custGeom>
            <a:avLst/>
            <a:gdLst/>
            <a:ahLst/>
            <a:cxnLst>
              <a:cxn ang="0">
                <a:pos x="0" y="7"/>
              </a:cxn>
              <a:cxn ang="0">
                <a:pos x="0" y="7"/>
              </a:cxn>
              <a:cxn ang="0">
                <a:pos x="0" y="6"/>
              </a:cxn>
              <a:cxn ang="0">
                <a:pos x="0" y="5"/>
              </a:cxn>
              <a:cxn ang="0">
                <a:pos x="1" y="4"/>
              </a:cxn>
              <a:cxn ang="0">
                <a:pos x="1" y="3"/>
              </a:cxn>
              <a:cxn ang="0">
                <a:pos x="2" y="3"/>
              </a:cxn>
              <a:cxn ang="0">
                <a:pos x="2" y="2"/>
              </a:cxn>
              <a:cxn ang="0">
                <a:pos x="3" y="2"/>
              </a:cxn>
              <a:cxn ang="0">
                <a:pos x="3" y="1"/>
              </a:cxn>
              <a:cxn ang="0">
                <a:pos x="4" y="1"/>
              </a:cxn>
              <a:cxn ang="0">
                <a:pos x="4" y="0"/>
              </a:cxn>
              <a:cxn ang="0">
                <a:pos x="5" y="0"/>
              </a:cxn>
              <a:cxn ang="0">
                <a:pos x="6" y="0"/>
              </a:cxn>
              <a:cxn ang="0">
                <a:pos x="7" y="0"/>
              </a:cxn>
              <a:cxn ang="0">
                <a:pos x="8" y="0"/>
              </a:cxn>
              <a:cxn ang="0">
                <a:pos x="9" y="0"/>
              </a:cxn>
              <a:cxn ang="0">
                <a:pos x="10" y="0"/>
              </a:cxn>
              <a:cxn ang="0">
                <a:pos x="11" y="0"/>
              </a:cxn>
              <a:cxn ang="0">
                <a:pos x="11" y="1"/>
              </a:cxn>
              <a:cxn ang="0">
                <a:pos x="12" y="1"/>
              </a:cxn>
              <a:cxn ang="0">
                <a:pos x="13" y="2"/>
              </a:cxn>
              <a:cxn ang="0">
                <a:pos x="14" y="3"/>
              </a:cxn>
              <a:cxn ang="0">
                <a:pos x="14" y="4"/>
              </a:cxn>
              <a:cxn ang="0">
                <a:pos x="16" y="4"/>
              </a:cxn>
              <a:cxn ang="0">
                <a:pos x="16" y="5"/>
              </a:cxn>
              <a:cxn ang="0">
                <a:pos x="16" y="6"/>
              </a:cxn>
              <a:cxn ang="0">
                <a:pos x="16" y="7"/>
              </a:cxn>
              <a:cxn ang="0">
                <a:pos x="16" y="8"/>
              </a:cxn>
              <a:cxn ang="0">
                <a:pos x="16" y="9"/>
              </a:cxn>
              <a:cxn ang="0">
                <a:pos x="16" y="11"/>
              </a:cxn>
              <a:cxn ang="0">
                <a:pos x="14" y="11"/>
              </a:cxn>
              <a:cxn ang="0">
                <a:pos x="14" y="12"/>
              </a:cxn>
              <a:cxn ang="0">
                <a:pos x="14" y="13"/>
              </a:cxn>
              <a:cxn ang="0">
                <a:pos x="13" y="13"/>
              </a:cxn>
              <a:cxn ang="0">
                <a:pos x="13" y="14"/>
              </a:cxn>
              <a:cxn ang="0">
                <a:pos x="12" y="14"/>
              </a:cxn>
              <a:cxn ang="0">
                <a:pos x="12" y="15"/>
              </a:cxn>
              <a:cxn ang="0">
                <a:pos x="11" y="15"/>
              </a:cxn>
              <a:cxn ang="0">
                <a:pos x="10" y="15"/>
              </a:cxn>
              <a:cxn ang="0">
                <a:pos x="9" y="15"/>
              </a:cxn>
              <a:cxn ang="0">
                <a:pos x="9" y="16"/>
              </a:cxn>
              <a:cxn ang="0">
                <a:pos x="8" y="16"/>
              </a:cxn>
              <a:cxn ang="0">
                <a:pos x="7" y="16"/>
              </a:cxn>
              <a:cxn ang="0">
                <a:pos x="6" y="16"/>
              </a:cxn>
              <a:cxn ang="0">
                <a:pos x="6" y="15"/>
              </a:cxn>
              <a:cxn ang="0">
                <a:pos x="5" y="15"/>
              </a:cxn>
              <a:cxn ang="0">
                <a:pos x="4" y="15"/>
              </a:cxn>
              <a:cxn ang="0">
                <a:pos x="3" y="14"/>
              </a:cxn>
              <a:cxn ang="0">
                <a:pos x="2" y="14"/>
              </a:cxn>
              <a:cxn ang="0">
                <a:pos x="2" y="13"/>
              </a:cxn>
              <a:cxn ang="0">
                <a:pos x="1" y="13"/>
              </a:cxn>
              <a:cxn ang="0">
                <a:pos x="1" y="12"/>
              </a:cxn>
              <a:cxn ang="0">
                <a:pos x="1" y="11"/>
              </a:cxn>
              <a:cxn ang="0">
                <a:pos x="0" y="11"/>
              </a:cxn>
              <a:cxn ang="0">
                <a:pos x="0" y="9"/>
              </a:cxn>
              <a:cxn ang="0">
                <a:pos x="0" y="8"/>
              </a:cxn>
              <a:cxn ang="0">
                <a:pos x="0" y="7"/>
              </a:cxn>
            </a:cxnLst>
            <a:rect l="0" t="0" r="r" b="b"/>
            <a:pathLst>
              <a:path w="17" h="17">
                <a:moveTo>
                  <a:pt x="0" y="7"/>
                </a:moveTo>
                <a:lnTo>
                  <a:pt x="0" y="7"/>
                </a:lnTo>
                <a:lnTo>
                  <a:pt x="0" y="6"/>
                </a:lnTo>
                <a:lnTo>
                  <a:pt x="0" y="5"/>
                </a:lnTo>
                <a:lnTo>
                  <a:pt x="1" y="4"/>
                </a:lnTo>
                <a:lnTo>
                  <a:pt x="1" y="3"/>
                </a:lnTo>
                <a:lnTo>
                  <a:pt x="2" y="3"/>
                </a:lnTo>
                <a:lnTo>
                  <a:pt x="2" y="2"/>
                </a:lnTo>
                <a:lnTo>
                  <a:pt x="3" y="2"/>
                </a:lnTo>
                <a:lnTo>
                  <a:pt x="3" y="1"/>
                </a:lnTo>
                <a:lnTo>
                  <a:pt x="4" y="1"/>
                </a:lnTo>
                <a:lnTo>
                  <a:pt x="4" y="0"/>
                </a:lnTo>
                <a:lnTo>
                  <a:pt x="5" y="0"/>
                </a:lnTo>
                <a:lnTo>
                  <a:pt x="6" y="0"/>
                </a:lnTo>
                <a:lnTo>
                  <a:pt x="7" y="0"/>
                </a:lnTo>
                <a:lnTo>
                  <a:pt x="8" y="0"/>
                </a:lnTo>
                <a:lnTo>
                  <a:pt x="9" y="0"/>
                </a:lnTo>
                <a:lnTo>
                  <a:pt x="10" y="0"/>
                </a:lnTo>
                <a:lnTo>
                  <a:pt x="11" y="0"/>
                </a:lnTo>
                <a:lnTo>
                  <a:pt x="11" y="1"/>
                </a:lnTo>
                <a:lnTo>
                  <a:pt x="12" y="1"/>
                </a:lnTo>
                <a:lnTo>
                  <a:pt x="13" y="2"/>
                </a:lnTo>
                <a:lnTo>
                  <a:pt x="14" y="3"/>
                </a:lnTo>
                <a:lnTo>
                  <a:pt x="14" y="4"/>
                </a:lnTo>
                <a:lnTo>
                  <a:pt x="16" y="4"/>
                </a:lnTo>
                <a:lnTo>
                  <a:pt x="16" y="5"/>
                </a:lnTo>
                <a:lnTo>
                  <a:pt x="16" y="6"/>
                </a:lnTo>
                <a:lnTo>
                  <a:pt x="16" y="7"/>
                </a:lnTo>
                <a:lnTo>
                  <a:pt x="16" y="8"/>
                </a:lnTo>
                <a:lnTo>
                  <a:pt x="16" y="9"/>
                </a:lnTo>
                <a:lnTo>
                  <a:pt x="16" y="11"/>
                </a:lnTo>
                <a:lnTo>
                  <a:pt x="14" y="11"/>
                </a:lnTo>
                <a:lnTo>
                  <a:pt x="14" y="12"/>
                </a:lnTo>
                <a:lnTo>
                  <a:pt x="14" y="13"/>
                </a:lnTo>
                <a:lnTo>
                  <a:pt x="13" y="13"/>
                </a:lnTo>
                <a:lnTo>
                  <a:pt x="13" y="14"/>
                </a:lnTo>
                <a:lnTo>
                  <a:pt x="12" y="14"/>
                </a:lnTo>
                <a:lnTo>
                  <a:pt x="12" y="15"/>
                </a:lnTo>
                <a:lnTo>
                  <a:pt x="11" y="15"/>
                </a:lnTo>
                <a:lnTo>
                  <a:pt x="10" y="15"/>
                </a:lnTo>
                <a:lnTo>
                  <a:pt x="9" y="15"/>
                </a:lnTo>
                <a:lnTo>
                  <a:pt x="9" y="16"/>
                </a:lnTo>
                <a:lnTo>
                  <a:pt x="8" y="16"/>
                </a:lnTo>
                <a:lnTo>
                  <a:pt x="7" y="16"/>
                </a:lnTo>
                <a:lnTo>
                  <a:pt x="6" y="16"/>
                </a:lnTo>
                <a:lnTo>
                  <a:pt x="6" y="15"/>
                </a:lnTo>
                <a:lnTo>
                  <a:pt x="5" y="15"/>
                </a:lnTo>
                <a:lnTo>
                  <a:pt x="4" y="15"/>
                </a:lnTo>
                <a:lnTo>
                  <a:pt x="3" y="14"/>
                </a:lnTo>
                <a:lnTo>
                  <a:pt x="2" y="14"/>
                </a:lnTo>
                <a:lnTo>
                  <a:pt x="2" y="13"/>
                </a:lnTo>
                <a:lnTo>
                  <a:pt x="1" y="13"/>
                </a:lnTo>
                <a:lnTo>
                  <a:pt x="1" y="12"/>
                </a:lnTo>
                <a:lnTo>
                  <a:pt x="1" y="11"/>
                </a:lnTo>
                <a:lnTo>
                  <a:pt x="0" y="11"/>
                </a:lnTo>
                <a:lnTo>
                  <a:pt x="0" y="9"/>
                </a:lnTo>
                <a:lnTo>
                  <a:pt x="0" y="8"/>
                </a:lnTo>
                <a:lnTo>
                  <a:pt x="0" y="7"/>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927" name="Freeform 135"/>
          <p:cNvSpPr>
            <a:spLocks/>
          </p:cNvSpPr>
          <p:nvPr/>
        </p:nvSpPr>
        <p:spPr bwMode="auto">
          <a:xfrm>
            <a:off x="6648450" y="3860800"/>
            <a:ext cx="26988" cy="28575"/>
          </a:xfrm>
          <a:custGeom>
            <a:avLst/>
            <a:gdLst/>
            <a:ahLst/>
            <a:cxnLst>
              <a:cxn ang="0">
                <a:pos x="7" y="17"/>
              </a:cxn>
              <a:cxn ang="0">
                <a:pos x="9" y="17"/>
              </a:cxn>
              <a:cxn ang="0">
                <a:pos x="11" y="17"/>
              </a:cxn>
              <a:cxn ang="0">
                <a:pos x="12" y="16"/>
              </a:cxn>
              <a:cxn ang="0">
                <a:pos x="14" y="15"/>
              </a:cxn>
              <a:cxn ang="0">
                <a:pos x="15" y="14"/>
              </a:cxn>
              <a:cxn ang="0">
                <a:pos x="15" y="12"/>
              </a:cxn>
              <a:cxn ang="0">
                <a:pos x="16" y="11"/>
              </a:cxn>
              <a:cxn ang="0">
                <a:pos x="16" y="9"/>
              </a:cxn>
              <a:cxn ang="0">
                <a:pos x="16" y="7"/>
              </a:cxn>
              <a:cxn ang="0">
                <a:pos x="15" y="6"/>
              </a:cxn>
              <a:cxn ang="0">
                <a:pos x="15" y="4"/>
              </a:cxn>
              <a:cxn ang="0">
                <a:pos x="14" y="3"/>
              </a:cxn>
              <a:cxn ang="0">
                <a:pos x="12" y="2"/>
              </a:cxn>
              <a:cxn ang="0">
                <a:pos x="11" y="1"/>
              </a:cxn>
              <a:cxn ang="0">
                <a:pos x="10" y="0"/>
              </a:cxn>
              <a:cxn ang="0">
                <a:pos x="8" y="0"/>
              </a:cxn>
              <a:cxn ang="0">
                <a:pos x="6" y="0"/>
              </a:cxn>
              <a:cxn ang="0">
                <a:pos x="4" y="0"/>
              </a:cxn>
              <a:cxn ang="0">
                <a:pos x="3" y="1"/>
              </a:cxn>
              <a:cxn ang="0">
                <a:pos x="2" y="2"/>
              </a:cxn>
              <a:cxn ang="0">
                <a:pos x="1" y="3"/>
              </a:cxn>
              <a:cxn ang="0">
                <a:pos x="1" y="5"/>
              </a:cxn>
              <a:cxn ang="0">
                <a:pos x="0" y="7"/>
              </a:cxn>
              <a:cxn ang="0">
                <a:pos x="0" y="9"/>
              </a:cxn>
              <a:cxn ang="0">
                <a:pos x="0" y="11"/>
              </a:cxn>
              <a:cxn ang="0">
                <a:pos x="1" y="13"/>
              </a:cxn>
              <a:cxn ang="0">
                <a:pos x="2" y="14"/>
              </a:cxn>
              <a:cxn ang="0">
                <a:pos x="3" y="15"/>
              </a:cxn>
              <a:cxn ang="0">
                <a:pos x="4" y="16"/>
              </a:cxn>
              <a:cxn ang="0">
                <a:pos x="5" y="17"/>
              </a:cxn>
              <a:cxn ang="0">
                <a:pos x="7" y="17"/>
              </a:cxn>
            </a:cxnLst>
            <a:rect l="0" t="0" r="r" b="b"/>
            <a:pathLst>
              <a:path w="17" h="18">
                <a:moveTo>
                  <a:pt x="7" y="17"/>
                </a:moveTo>
                <a:lnTo>
                  <a:pt x="7" y="17"/>
                </a:lnTo>
                <a:lnTo>
                  <a:pt x="8" y="17"/>
                </a:lnTo>
                <a:lnTo>
                  <a:pt x="9" y="17"/>
                </a:lnTo>
                <a:lnTo>
                  <a:pt x="10" y="17"/>
                </a:lnTo>
                <a:lnTo>
                  <a:pt x="11" y="17"/>
                </a:lnTo>
                <a:lnTo>
                  <a:pt x="11" y="16"/>
                </a:lnTo>
                <a:lnTo>
                  <a:pt x="12" y="16"/>
                </a:lnTo>
                <a:lnTo>
                  <a:pt x="12" y="15"/>
                </a:lnTo>
                <a:lnTo>
                  <a:pt x="14" y="15"/>
                </a:lnTo>
                <a:lnTo>
                  <a:pt x="14" y="14"/>
                </a:lnTo>
                <a:lnTo>
                  <a:pt x="15" y="14"/>
                </a:lnTo>
                <a:lnTo>
                  <a:pt x="15" y="13"/>
                </a:lnTo>
                <a:lnTo>
                  <a:pt x="15" y="12"/>
                </a:lnTo>
                <a:lnTo>
                  <a:pt x="15" y="11"/>
                </a:lnTo>
                <a:lnTo>
                  <a:pt x="16" y="11"/>
                </a:lnTo>
                <a:lnTo>
                  <a:pt x="16" y="10"/>
                </a:lnTo>
                <a:lnTo>
                  <a:pt x="16" y="9"/>
                </a:lnTo>
                <a:lnTo>
                  <a:pt x="16" y="8"/>
                </a:lnTo>
                <a:lnTo>
                  <a:pt x="16" y="7"/>
                </a:lnTo>
                <a:lnTo>
                  <a:pt x="16" y="6"/>
                </a:lnTo>
                <a:lnTo>
                  <a:pt x="15" y="6"/>
                </a:lnTo>
                <a:lnTo>
                  <a:pt x="15" y="5"/>
                </a:lnTo>
                <a:lnTo>
                  <a:pt x="15" y="4"/>
                </a:lnTo>
                <a:lnTo>
                  <a:pt x="15" y="3"/>
                </a:lnTo>
                <a:lnTo>
                  <a:pt x="14" y="3"/>
                </a:lnTo>
                <a:lnTo>
                  <a:pt x="14" y="2"/>
                </a:lnTo>
                <a:lnTo>
                  <a:pt x="12" y="2"/>
                </a:lnTo>
                <a:lnTo>
                  <a:pt x="12" y="1"/>
                </a:lnTo>
                <a:lnTo>
                  <a:pt x="11" y="1"/>
                </a:lnTo>
                <a:lnTo>
                  <a:pt x="11" y="0"/>
                </a:lnTo>
                <a:lnTo>
                  <a:pt x="10" y="0"/>
                </a:lnTo>
                <a:lnTo>
                  <a:pt x="9" y="0"/>
                </a:lnTo>
                <a:lnTo>
                  <a:pt x="8" y="0"/>
                </a:lnTo>
                <a:lnTo>
                  <a:pt x="7" y="0"/>
                </a:lnTo>
                <a:lnTo>
                  <a:pt x="6" y="0"/>
                </a:lnTo>
                <a:lnTo>
                  <a:pt x="5" y="0"/>
                </a:lnTo>
                <a:lnTo>
                  <a:pt x="4" y="0"/>
                </a:lnTo>
                <a:lnTo>
                  <a:pt x="4" y="1"/>
                </a:lnTo>
                <a:lnTo>
                  <a:pt x="3" y="1"/>
                </a:lnTo>
                <a:lnTo>
                  <a:pt x="3" y="2"/>
                </a:lnTo>
                <a:lnTo>
                  <a:pt x="2" y="2"/>
                </a:lnTo>
                <a:lnTo>
                  <a:pt x="2" y="3"/>
                </a:lnTo>
                <a:lnTo>
                  <a:pt x="1" y="3"/>
                </a:lnTo>
                <a:lnTo>
                  <a:pt x="1" y="4"/>
                </a:lnTo>
                <a:lnTo>
                  <a:pt x="1" y="5"/>
                </a:lnTo>
                <a:lnTo>
                  <a:pt x="0" y="6"/>
                </a:lnTo>
                <a:lnTo>
                  <a:pt x="0" y="7"/>
                </a:lnTo>
                <a:lnTo>
                  <a:pt x="0" y="8"/>
                </a:lnTo>
                <a:lnTo>
                  <a:pt x="0" y="9"/>
                </a:lnTo>
                <a:lnTo>
                  <a:pt x="0" y="10"/>
                </a:lnTo>
                <a:lnTo>
                  <a:pt x="0" y="11"/>
                </a:lnTo>
                <a:lnTo>
                  <a:pt x="1" y="12"/>
                </a:lnTo>
                <a:lnTo>
                  <a:pt x="1" y="13"/>
                </a:lnTo>
                <a:lnTo>
                  <a:pt x="1" y="14"/>
                </a:lnTo>
                <a:lnTo>
                  <a:pt x="2" y="14"/>
                </a:lnTo>
                <a:lnTo>
                  <a:pt x="2" y="15"/>
                </a:lnTo>
                <a:lnTo>
                  <a:pt x="3" y="15"/>
                </a:lnTo>
                <a:lnTo>
                  <a:pt x="3" y="16"/>
                </a:lnTo>
                <a:lnTo>
                  <a:pt x="4" y="16"/>
                </a:lnTo>
                <a:lnTo>
                  <a:pt x="4" y="17"/>
                </a:lnTo>
                <a:lnTo>
                  <a:pt x="5" y="17"/>
                </a:lnTo>
                <a:lnTo>
                  <a:pt x="6" y="17"/>
                </a:lnTo>
                <a:lnTo>
                  <a:pt x="7" y="17"/>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928" name="Freeform 136"/>
          <p:cNvSpPr>
            <a:spLocks/>
          </p:cNvSpPr>
          <p:nvPr/>
        </p:nvSpPr>
        <p:spPr bwMode="auto">
          <a:xfrm>
            <a:off x="6648450" y="3860800"/>
            <a:ext cx="26988" cy="28575"/>
          </a:xfrm>
          <a:custGeom>
            <a:avLst/>
            <a:gdLst/>
            <a:ahLst/>
            <a:cxnLst>
              <a:cxn ang="0">
                <a:pos x="7" y="17"/>
              </a:cxn>
              <a:cxn ang="0">
                <a:pos x="9" y="17"/>
              </a:cxn>
              <a:cxn ang="0">
                <a:pos x="11" y="17"/>
              </a:cxn>
              <a:cxn ang="0">
                <a:pos x="12" y="16"/>
              </a:cxn>
              <a:cxn ang="0">
                <a:pos x="14" y="15"/>
              </a:cxn>
              <a:cxn ang="0">
                <a:pos x="15" y="14"/>
              </a:cxn>
              <a:cxn ang="0">
                <a:pos x="15" y="12"/>
              </a:cxn>
              <a:cxn ang="0">
                <a:pos x="16" y="11"/>
              </a:cxn>
              <a:cxn ang="0">
                <a:pos x="16" y="9"/>
              </a:cxn>
              <a:cxn ang="0">
                <a:pos x="16" y="7"/>
              </a:cxn>
              <a:cxn ang="0">
                <a:pos x="15" y="6"/>
              </a:cxn>
              <a:cxn ang="0">
                <a:pos x="15" y="4"/>
              </a:cxn>
              <a:cxn ang="0">
                <a:pos x="14" y="3"/>
              </a:cxn>
              <a:cxn ang="0">
                <a:pos x="12" y="2"/>
              </a:cxn>
              <a:cxn ang="0">
                <a:pos x="11" y="1"/>
              </a:cxn>
              <a:cxn ang="0">
                <a:pos x="10" y="0"/>
              </a:cxn>
              <a:cxn ang="0">
                <a:pos x="8" y="0"/>
              </a:cxn>
              <a:cxn ang="0">
                <a:pos x="6" y="0"/>
              </a:cxn>
              <a:cxn ang="0">
                <a:pos x="4" y="0"/>
              </a:cxn>
              <a:cxn ang="0">
                <a:pos x="3" y="1"/>
              </a:cxn>
              <a:cxn ang="0">
                <a:pos x="2" y="2"/>
              </a:cxn>
              <a:cxn ang="0">
                <a:pos x="1" y="3"/>
              </a:cxn>
              <a:cxn ang="0">
                <a:pos x="1" y="5"/>
              </a:cxn>
              <a:cxn ang="0">
                <a:pos x="0" y="7"/>
              </a:cxn>
              <a:cxn ang="0">
                <a:pos x="0" y="9"/>
              </a:cxn>
              <a:cxn ang="0">
                <a:pos x="0" y="11"/>
              </a:cxn>
              <a:cxn ang="0">
                <a:pos x="1" y="13"/>
              </a:cxn>
              <a:cxn ang="0">
                <a:pos x="2" y="14"/>
              </a:cxn>
              <a:cxn ang="0">
                <a:pos x="3" y="15"/>
              </a:cxn>
              <a:cxn ang="0">
                <a:pos x="4" y="16"/>
              </a:cxn>
              <a:cxn ang="0">
                <a:pos x="5" y="17"/>
              </a:cxn>
              <a:cxn ang="0">
                <a:pos x="7" y="17"/>
              </a:cxn>
            </a:cxnLst>
            <a:rect l="0" t="0" r="r" b="b"/>
            <a:pathLst>
              <a:path w="17" h="18">
                <a:moveTo>
                  <a:pt x="7" y="17"/>
                </a:moveTo>
                <a:lnTo>
                  <a:pt x="7" y="17"/>
                </a:lnTo>
                <a:lnTo>
                  <a:pt x="8" y="17"/>
                </a:lnTo>
                <a:lnTo>
                  <a:pt x="9" y="17"/>
                </a:lnTo>
                <a:lnTo>
                  <a:pt x="10" y="17"/>
                </a:lnTo>
                <a:lnTo>
                  <a:pt x="11" y="17"/>
                </a:lnTo>
                <a:lnTo>
                  <a:pt x="11" y="16"/>
                </a:lnTo>
                <a:lnTo>
                  <a:pt x="12" y="16"/>
                </a:lnTo>
                <a:lnTo>
                  <a:pt x="12" y="15"/>
                </a:lnTo>
                <a:lnTo>
                  <a:pt x="14" y="15"/>
                </a:lnTo>
                <a:lnTo>
                  <a:pt x="14" y="14"/>
                </a:lnTo>
                <a:lnTo>
                  <a:pt x="15" y="14"/>
                </a:lnTo>
                <a:lnTo>
                  <a:pt x="15" y="13"/>
                </a:lnTo>
                <a:lnTo>
                  <a:pt x="15" y="12"/>
                </a:lnTo>
                <a:lnTo>
                  <a:pt x="15" y="11"/>
                </a:lnTo>
                <a:lnTo>
                  <a:pt x="16" y="11"/>
                </a:lnTo>
                <a:lnTo>
                  <a:pt x="16" y="10"/>
                </a:lnTo>
                <a:lnTo>
                  <a:pt x="16" y="9"/>
                </a:lnTo>
                <a:lnTo>
                  <a:pt x="16" y="8"/>
                </a:lnTo>
                <a:lnTo>
                  <a:pt x="16" y="7"/>
                </a:lnTo>
                <a:lnTo>
                  <a:pt x="16" y="6"/>
                </a:lnTo>
                <a:lnTo>
                  <a:pt x="15" y="6"/>
                </a:lnTo>
                <a:lnTo>
                  <a:pt x="15" y="5"/>
                </a:lnTo>
                <a:lnTo>
                  <a:pt x="15" y="4"/>
                </a:lnTo>
                <a:lnTo>
                  <a:pt x="15" y="3"/>
                </a:lnTo>
                <a:lnTo>
                  <a:pt x="14" y="3"/>
                </a:lnTo>
                <a:lnTo>
                  <a:pt x="14" y="2"/>
                </a:lnTo>
                <a:lnTo>
                  <a:pt x="12" y="2"/>
                </a:lnTo>
                <a:lnTo>
                  <a:pt x="12" y="1"/>
                </a:lnTo>
                <a:lnTo>
                  <a:pt x="11" y="1"/>
                </a:lnTo>
                <a:lnTo>
                  <a:pt x="11" y="0"/>
                </a:lnTo>
                <a:lnTo>
                  <a:pt x="10" y="0"/>
                </a:lnTo>
                <a:lnTo>
                  <a:pt x="9" y="0"/>
                </a:lnTo>
                <a:lnTo>
                  <a:pt x="8" y="0"/>
                </a:lnTo>
                <a:lnTo>
                  <a:pt x="7" y="0"/>
                </a:lnTo>
                <a:lnTo>
                  <a:pt x="6" y="0"/>
                </a:lnTo>
                <a:lnTo>
                  <a:pt x="5" y="0"/>
                </a:lnTo>
                <a:lnTo>
                  <a:pt x="4" y="0"/>
                </a:lnTo>
                <a:lnTo>
                  <a:pt x="4" y="1"/>
                </a:lnTo>
                <a:lnTo>
                  <a:pt x="3" y="1"/>
                </a:lnTo>
                <a:lnTo>
                  <a:pt x="3" y="2"/>
                </a:lnTo>
                <a:lnTo>
                  <a:pt x="2" y="2"/>
                </a:lnTo>
                <a:lnTo>
                  <a:pt x="2" y="3"/>
                </a:lnTo>
                <a:lnTo>
                  <a:pt x="1" y="3"/>
                </a:lnTo>
                <a:lnTo>
                  <a:pt x="1" y="4"/>
                </a:lnTo>
                <a:lnTo>
                  <a:pt x="1" y="5"/>
                </a:lnTo>
                <a:lnTo>
                  <a:pt x="0" y="6"/>
                </a:lnTo>
                <a:lnTo>
                  <a:pt x="0" y="7"/>
                </a:lnTo>
                <a:lnTo>
                  <a:pt x="0" y="8"/>
                </a:lnTo>
                <a:lnTo>
                  <a:pt x="0" y="9"/>
                </a:lnTo>
                <a:lnTo>
                  <a:pt x="0" y="10"/>
                </a:lnTo>
                <a:lnTo>
                  <a:pt x="0" y="11"/>
                </a:lnTo>
                <a:lnTo>
                  <a:pt x="1" y="12"/>
                </a:lnTo>
                <a:lnTo>
                  <a:pt x="1" y="13"/>
                </a:lnTo>
                <a:lnTo>
                  <a:pt x="1" y="14"/>
                </a:lnTo>
                <a:lnTo>
                  <a:pt x="2" y="14"/>
                </a:lnTo>
                <a:lnTo>
                  <a:pt x="2" y="15"/>
                </a:lnTo>
                <a:lnTo>
                  <a:pt x="3" y="15"/>
                </a:lnTo>
                <a:lnTo>
                  <a:pt x="3" y="16"/>
                </a:lnTo>
                <a:lnTo>
                  <a:pt x="4" y="16"/>
                </a:lnTo>
                <a:lnTo>
                  <a:pt x="4" y="17"/>
                </a:lnTo>
                <a:lnTo>
                  <a:pt x="5" y="17"/>
                </a:lnTo>
                <a:lnTo>
                  <a:pt x="6" y="17"/>
                </a:lnTo>
                <a:lnTo>
                  <a:pt x="7" y="17"/>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929" name="Freeform 137"/>
          <p:cNvSpPr>
            <a:spLocks/>
          </p:cNvSpPr>
          <p:nvPr/>
        </p:nvSpPr>
        <p:spPr bwMode="auto">
          <a:xfrm>
            <a:off x="6648450" y="3790950"/>
            <a:ext cx="26988" cy="30163"/>
          </a:xfrm>
          <a:custGeom>
            <a:avLst/>
            <a:gdLst/>
            <a:ahLst/>
            <a:cxnLst>
              <a:cxn ang="0">
                <a:pos x="7" y="18"/>
              </a:cxn>
              <a:cxn ang="0">
                <a:pos x="9" y="18"/>
              </a:cxn>
              <a:cxn ang="0">
                <a:pos x="10" y="17"/>
              </a:cxn>
              <a:cxn ang="0">
                <a:pos x="12" y="17"/>
              </a:cxn>
              <a:cxn ang="0">
                <a:pos x="14" y="15"/>
              </a:cxn>
              <a:cxn ang="0">
                <a:pos x="15" y="14"/>
              </a:cxn>
              <a:cxn ang="0">
                <a:pos x="15" y="12"/>
              </a:cxn>
              <a:cxn ang="0">
                <a:pos x="16" y="11"/>
              </a:cxn>
              <a:cxn ang="0">
                <a:pos x="16" y="9"/>
              </a:cxn>
              <a:cxn ang="0">
                <a:pos x="16" y="7"/>
              </a:cxn>
              <a:cxn ang="0">
                <a:pos x="15" y="6"/>
              </a:cxn>
              <a:cxn ang="0">
                <a:pos x="15" y="4"/>
              </a:cxn>
              <a:cxn ang="0">
                <a:pos x="14" y="3"/>
              </a:cxn>
              <a:cxn ang="0">
                <a:pos x="12" y="2"/>
              </a:cxn>
              <a:cxn ang="0">
                <a:pos x="10" y="1"/>
              </a:cxn>
              <a:cxn ang="0">
                <a:pos x="9" y="0"/>
              </a:cxn>
              <a:cxn ang="0">
                <a:pos x="7" y="0"/>
              </a:cxn>
              <a:cxn ang="0">
                <a:pos x="6" y="1"/>
              </a:cxn>
              <a:cxn ang="0">
                <a:pos x="4" y="1"/>
              </a:cxn>
              <a:cxn ang="0">
                <a:pos x="3" y="2"/>
              </a:cxn>
              <a:cxn ang="0">
                <a:pos x="2" y="3"/>
              </a:cxn>
              <a:cxn ang="0">
                <a:pos x="1" y="5"/>
              </a:cxn>
              <a:cxn ang="0">
                <a:pos x="0" y="6"/>
              </a:cxn>
              <a:cxn ang="0">
                <a:pos x="0" y="8"/>
              </a:cxn>
              <a:cxn ang="0">
                <a:pos x="0" y="10"/>
              </a:cxn>
              <a:cxn ang="0">
                <a:pos x="0" y="12"/>
              </a:cxn>
              <a:cxn ang="0">
                <a:pos x="1" y="13"/>
              </a:cxn>
              <a:cxn ang="0">
                <a:pos x="1" y="15"/>
              </a:cxn>
              <a:cxn ang="0">
                <a:pos x="2" y="16"/>
              </a:cxn>
              <a:cxn ang="0">
                <a:pos x="3" y="17"/>
              </a:cxn>
              <a:cxn ang="0">
                <a:pos x="5" y="17"/>
              </a:cxn>
              <a:cxn ang="0">
                <a:pos x="6" y="18"/>
              </a:cxn>
            </a:cxnLst>
            <a:rect l="0" t="0" r="r" b="b"/>
            <a:pathLst>
              <a:path w="17" h="19">
                <a:moveTo>
                  <a:pt x="7" y="18"/>
                </a:moveTo>
                <a:lnTo>
                  <a:pt x="7" y="18"/>
                </a:lnTo>
                <a:lnTo>
                  <a:pt x="8" y="18"/>
                </a:lnTo>
                <a:lnTo>
                  <a:pt x="9" y="18"/>
                </a:lnTo>
                <a:lnTo>
                  <a:pt x="10" y="18"/>
                </a:lnTo>
                <a:lnTo>
                  <a:pt x="10" y="17"/>
                </a:lnTo>
                <a:lnTo>
                  <a:pt x="11" y="17"/>
                </a:lnTo>
                <a:lnTo>
                  <a:pt x="12" y="17"/>
                </a:lnTo>
                <a:lnTo>
                  <a:pt x="12" y="16"/>
                </a:lnTo>
                <a:lnTo>
                  <a:pt x="14" y="15"/>
                </a:lnTo>
                <a:lnTo>
                  <a:pt x="14" y="14"/>
                </a:lnTo>
                <a:lnTo>
                  <a:pt x="15" y="14"/>
                </a:lnTo>
                <a:lnTo>
                  <a:pt x="15" y="13"/>
                </a:lnTo>
                <a:lnTo>
                  <a:pt x="15" y="12"/>
                </a:lnTo>
                <a:lnTo>
                  <a:pt x="15" y="11"/>
                </a:lnTo>
                <a:lnTo>
                  <a:pt x="16" y="11"/>
                </a:lnTo>
                <a:lnTo>
                  <a:pt x="16" y="10"/>
                </a:lnTo>
                <a:lnTo>
                  <a:pt x="16" y="9"/>
                </a:lnTo>
                <a:lnTo>
                  <a:pt x="16" y="8"/>
                </a:lnTo>
                <a:lnTo>
                  <a:pt x="16" y="7"/>
                </a:lnTo>
                <a:lnTo>
                  <a:pt x="15" y="7"/>
                </a:lnTo>
                <a:lnTo>
                  <a:pt x="15" y="6"/>
                </a:lnTo>
                <a:lnTo>
                  <a:pt x="15" y="5"/>
                </a:lnTo>
                <a:lnTo>
                  <a:pt x="15" y="4"/>
                </a:lnTo>
                <a:lnTo>
                  <a:pt x="14" y="4"/>
                </a:lnTo>
                <a:lnTo>
                  <a:pt x="14" y="3"/>
                </a:lnTo>
                <a:lnTo>
                  <a:pt x="12" y="3"/>
                </a:lnTo>
                <a:lnTo>
                  <a:pt x="12" y="2"/>
                </a:lnTo>
                <a:lnTo>
                  <a:pt x="11" y="1"/>
                </a:lnTo>
                <a:lnTo>
                  <a:pt x="10" y="1"/>
                </a:lnTo>
                <a:lnTo>
                  <a:pt x="9" y="1"/>
                </a:lnTo>
                <a:lnTo>
                  <a:pt x="9" y="0"/>
                </a:lnTo>
                <a:lnTo>
                  <a:pt x="8" y="0"/>
                </a:lnTo>
                <a:lnTo>
                  <a:pt x="7" y="0"/>
                </a:lnTo>
                <a:lnTo>
                  <a:pt x="6" y="0"/>
                </a:lnTo>
                <a:lnTo>
                  <a:pt x="6" y="1"/>
                </a:lnTo>
                <a:lnTo>
                  <a:pt x="5" y="1"/>
                </a:lnTo>
                <a:lnTo>
                  <a:pt x="4" y="1"/>
                </a:lnTo>
                <a:lnTo>
                  <a:pt x="3" y="1"/>
                </a:lnTo>
                <a:lnTo>
                  <a:pt x="3" y="2"/>
                </a:lnTo>
                <a:lnTo>
                  <a:pt x="2" y="2"/>
                </a:lnTo>
                <a:lnTo>
                  <a:pt x="2" y="3"/>
                </a:lnTo>
                <a:lnTo>
                  <a:pt x="1" y="4"/>
                </a:lnTo>
                <a:lnTo>
                  <a:pt x="1" y="5"/>
                </a:lnTo>
                <a:lnTo>
                  <a:pt x="1" y="6"/>
                </a:lnTo>
                <a:lnTo>
                  <a:pt x="0" y="6"/>
                </a:lnTo>
                <a:lnTo>
                  <a:pt x="0" y="7"/>
                </a:lnTo>
                <a:lnTo>
                  <a:pt x="0" y="8"/>
                </a:lnTo>
                <a:lnTo>
                  <a:pt x="0" y="9"/>
                </a:lnTo>
                <a:lnTo>
                  <a:pt x="0" y="10"/>
                </a:lnTo>
                <a:lnTo>
                  <a:pt x="0" y="11"/>
                </a:lnTo>
                <a:lnTo>
                  <a:pt x="0" y="12"/>
                </a:lnTo>
                <a:lnTo>
                  <a:pt x="1" y="12"/>
                </a:lnTo>
                <a:lnTo>
                  <a:pt x="1" y="13"/>
                </a:lnTo>
                <a:lnTo>
                  <a:pt x="1" y="14"/>
                </a:lnTo>
                <a:lnTo>
                  <a:pt x="1" y="15"/>
                </a:lnTo>
                <a:lnTo>
                  <a:pt x="2" y="15"/>
                </a:lnTo>
                <a:lnTo>
                  <a:pt x="2" y="16"/>
                </a:lnTo>
                <a:lnTo>
                  <a:pt x="3" y="16"/>
                </a:lnTo>
                <a:lnTo>
                  <a:pt x="3" y="17"/>
                </a:lnTo>
                <a:lnTo>
                  <a:pt x="4" y="17"/>
                </a:lnTo>
                <a:lnTo>
                  <a:pt x="5" y="17"/>
                </a:lnTo>
                <a:lnTo>
                  <a:pt x="5" y="18"/>
                </a:lnTo>
                <a:lnTo>
                  <a:pt x="6" y="18"/>
                </a:lnTo>
                <a:lnTo>
                  <a:pt x="7" y="18"/>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930" name="Freeform 138"/>
          <p:cNvSpPr>
            <a:spLocks/>
          </p:cNvSpPr>
          <p:nvPr/>
        </p:nvSpPr>
        <p:spPr bwMode="auto">
          <a:xfrm>
            <a:off x="6648450" y="3790950"/>
            <a:ext cx="26988" cy="30163"/>
          </a:xfrm>
          <a:custGeom>
            <a:avLst/>
            <a:gdLst/>
            <a:ahLst/>
            <a:cxnLst>
              <a:cxn ang="0">
                <a:pos x="7" y="18"/>
              </a:cxn>
              <a:cxn ang="0">
                <a:pos x="9" y="18"/>
              </a:cxn>
              <a:cxn ang="0">
                <a:pos x="10" y="17"/>
              </a:cxn>
              <a:cxn ang="0">
                <a:pos x="12" y="17"/>
              </a:cxn>
              <a:cxn ang="0">
                <a:pos x="14" y="15"/>
              </a:cxn>
              <a:cxn ang="0">
                <a:pos x="15" y="14"/>
              </a:cxn>
              <a:cxn ang="0">
                <a:pos x="15" y="12"/>
              </a:cxn>
              <a:cxn ang="0">
                <a:pos x="16" y="11"/>
              </a:cxn>
              <a:cxn ang="0">
                <a:pos x="16" y="9"/>
              </a:cxn>
              <a:cxn ang="0">
                <a:pos x="16" y="7"/>
              </a:cxn>
              <a:cxn ang="0">
                <a:pos x="15" y="6"/>
              </a:cxn>
              <a:cxn ang="0">
                <a:pos x="15" y="4"/>
              </a:cxn>
              <a:cxn ang="0">
                <a:pos x="14" y="3"/>
              </a:cxn>
              <a:cxn ang="0">
                <a:pos x="12" y="2"/>
              </a:cxn>
              <a:cxn ang="0">
                <a:pos x="10" y="1"/>
              </a:cxn>
              <a:cxn ang="0">
                <a:pos x="9" y="0"/>
              </a:cxn>
              <a:cxn ang="0">
                <a:pos x="7" y="0"/>
              </a:cxn>
              <a:cxn ang="0">
                <a:pos x="6" y="1"/>
              </a:cxn>
              <a:cxn ang="0">
                <a:pos x="4" y="1"/>
              </a:cxn>
              <a:cxn ang="0">
                <a:pos x="3" y="2"/>
              </a:cxn>
              <a:cxn ang="0">
                <a:pos x="2" y="3"/>
              </a:cxn>
              <a:cxn ang="0">
                <a:pos x="1" y="5"/>
              </a:cxn>
              <a:cxn ang="0">
                <a:pos x="0" y="6"/>
              </a:cxn>
              <a:cxn ang="0">
                <a:pos x="0" y="8"/>
              </a:cxn>
              <a:cxn ang="0">
                <a:pos x="0" y="10"/>
              </a:cxn>
              <a:cxn ang="0">
                <a:pos x="0" y="12"/>
              </a:cxn>
              <a:cxn ang="0">
                <a:pos x="1" y="13"/>
              </a:cxn>
              <a:cxn ang="0">
                <a:pos x="1" y="15"/>
              </a:cxn>
              <a:cxn ang="0">
                <a:pos x="2" y="16"/>
              </a:cxn>
              <a:cxn ang="0">
                <a:pos x="3" y="17"/>
              </a:cxn>
              <a:cxn ang="0">
                <a:pos x="5" y="17"/>
              </a:cxn>
              <a:cxn ang="0">
                <a:pos x="6" y="18"/>
              </a:cxn>
            </a:cxnLst>
            <a:rect l="0" t="0" r="r" b="b"/>
            <a:pathLst>
              <a:path w="17" h="19">
                <a:moveTo>
                  <a:pt x="7" y="18"/>
                </a:moveTo>
                <a:lnTo>
                  <a:pt x="7" y="18"/>
                </a:lnTo>
                <a:lnTo>
                  <a:pt x="8" y="18"/>
                </a:lnTo>
                <a:lnTo>
                  <a:pt x="9" y="18"/>
                </a:lnTo>
                <a:lnTo>
                  <a:pt x="10" y="18"/>
                </a:lnTo>
                <a:lnTo>
                  <a:pt x="10" y="17"/>
                </a:lnTo>
                <a:lnTo>
                  <a:pt x="11" y="17"/>
                </a:lnTo>
                <a:lnTo>
                  <a:pt x="12" y="17"/>
                </a:lnTo>
                <a:lnTo>
                  <a:pt x="12" y="16"/>
                </a:lnTo>
                <a:lnTo>
                  <a:pt x="14" y="15"/>
                </a:lnTo>
                <a:lnTo>
                  <a:pt x="14" y="14"/>
                </a:lnTo>
                <a:lnTo>
                  <a:pt x="15" y="14"/>
                </a:lnTo>
                <a:lnTo>
                  <a:pt x="15" y="13"/>
                </a:lnTo>
                <a:lnTo>
                  <a:pt x="15" y="12"/>
                </a:lnTo>
                <a:lnTo>
                  <a:pt x="15" y="11"/>
                </a:lnTo>
                <a:lnTo>
                  <a:pt x="16" y="11"/>
                </a:lnTo>
                <a:lnTo>
                  <a:pt x="16" y="10"/>
                </a:lnTo>
                <a:lnTo>
                  <a:pt x="16" y="9"/>
                </a:lnTo>
                <a:lnTo>
                  <a:pt x="16" y="8"/>
                </a:lnTo>
                <a:lnTo>
                  <a:pt x="16" y="7"/>
                </a:lnTo>
                <a:lnTo>
                  <a:pt x="15" y="7"/>
                </a:lnTo>
                <a:lnTo>
                  <a:pt x="15" y="6"/>
                </a:lnTo>
                <a:lnTo>
                  <a:pt x="15" y="5"/>
                </a:lnTo>
                <a:lnTo>
                  <a:pt x="15" y="4"/>
                </a:lnTo>
                <a:lnTo>
                  <a:pt x="14" y="4"/>
                </a:lnTo>
                <a:lnTo>
                  <a:pt x="14" y="3"/>
                </a:lnTo>
                <a:lnTo>
                  <a:pt x="12" y="3"/>
                </a:lnTo>
                <a:lnTo>
                  <a:pt x="12" y="2"/>
                </a:lnTo>
                <a:lnTo>
                  <a:pt x="11" y="1"/>
                </a:lnTo>
                <a:lnTo>
                  <a:pt x="10" y="1"/>
                </a:lnTo>
                <a:lnTo>
                  <a:pt x="9" y="1"/>
                </a:lnTo>
                <a:lnTo>
                  <a:pt x="9" y="0"/>
                </a:lnTo>
                <a:lnTo>
                  <a:pt x="8" y="0"/>
                </a:lnTo>
                <a:lnTo>
                  <a:pt x="7" y="0"/>
                </a:lnTo>
                <a:lnTo>
                  <a:pt x="6" y="0"/>
                </a:lnTo>
                <a:lnTo>
                  <a:pt x="6" y="1"/>
                </a:lnTo>
                <a:lnTo>
                  <a:pt x="5" y="1"/>
                </a:lnTo>
                <a:lnTo>
                  <a:pt x="4" y="1"/>
                </a:lnTo>
                <a:lnTo>
                  <a:pt x="3" y="1"/>
                </a:lnTo>
                <a:lnTo>
                  <a:pt x="3" y="2"/>
                </a:lnTo>
                <a:lnTo>
                  <a:pt x="2" y="2"/>
                </a:lnTo>
                <a:lnTo>
                  <a:pt x="2" y="3"/>
                </a:lnTo>
                <a:lnTo>
                  <a:pt x="1" y="4"/>
                </a:lnTo>
                <a:lnTo>
                  <a:pt x="1" y="5"/>
                </a:lnTo>
                <a:lnTo>
                  <a:pt x="1" y="6"/>
                </a:lnTo>
                <a:lnTo>
                  <a:pt x="0" y="6"/>
                </a:lnTo>
                <a:lnTo>
                  <a:pt x="0" y="7"/>
                </a:lnTo>
                <a:lnTo>
                  <a:pt x="0" y="8"/>
                </a:lnTo>
                <a:lnTo>
                  <a:pt x="0" y="9"/>
                </a:lnTo>
                <a:lnTo>
                  <a:pt x="0" y="10"/>
                </a:lnTo>
                <a:lnTo>
                  <a:pt x="0" y="11"/>
                </a:lnTo>
                <a:lnTo>
                  <a:pt x="0" y="12"/>
                </a:lnTo>
                <a:lnTo>
                  <a:pt x="1" y="12"/>
                </a:lnTo>
                <a:lnTo>
                  <a:pt x="1" y="13"/>
                </a:lnTo>
                <a:lnTo>
                  <a:pt x="1" y="14"/>
                </a:lnTo>
                <a:lnTo>
                  <a:pt x="1" y="15"/>
                </a:lnTo>
                <a:lnTo>
                  <a:pt x="2" y="15"/>
                </a:lnTo>
                <a:lnTo>
                  <a:pt x="2" y="16"/>
                </a:lnTo>
                <a:lnTo>
                  <a:pt x="3" y="16"/>
                </a:lnTo>
                <a:lnTo>
                  <a:pt x="3" y="17"/>
                </a:lnTo>
                <a:lnTo>
                  <a:pt x="4" y="17"/>
                </a:lnTo>
                <a:lnTo>
                  <a:pt x="5" y="17"/>
                </a:lnTo>
                <a:lnTo>
                  <a:pt x="5" y="18"/>
                </a:lnTo>
                <a:lnTo>
                  <a:pt x="6" y="18"/>
                </a:lnTo>
                <a:lnTo>
                  <a:pt x="7" y="18"/>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931" name="Rectangle 139"/>
          <p:cNvSpPr>
            <a:spLocks noChangeArrowheads="1"/>
          </p:cNvSpPr>
          <p:nvPr/>
        </p:nvSpPr>
        <p:spPr bwMode="auto">
          <a:xfrm>
            <a:off x="5348288" y="3246438"/>
            <a:ext cx="387350"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H</a:t>
            </a:r>
          </a:p>
        </p:txBody>
      </p:sp>
      <p:sp>
        <p:nvSpPr>
          <p:cNvPr id="33932" name="Rectangle 140"/>
          <p:cNvSpPr>
            <a:spLocks noChangeArrowheads="1"/>
          </p:cNvSpPr>
          <p:nvPr/>
        </p:nvSpPr>
        <p:spPr bwMode="auto">
          <a:xfrm>
            <a:off x="5032375" y="2924175"/>
            <a:ext cx="395288"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O</a:t>
            </a:r>
          </a:p>
        </p:txBody>
      </p:sp>
      <p:sp>
        <p:nvSpPr>
          <p:cNvPr id="33933" name="Rectangle 141"/>
          <p:cNvSpPr>
            <a:spLocks noChangeArrowheads="1"/>
          </p:cNvSpPr>
          <p:nvPr/>
        </p:nvSpPr>
        <p:spPr bwMode="auto">
          <a:xfrm>
            <a:off x="5178425" y="2516188"/>
            <a:ext cx="387350" cy="412750"/>
          </a:xfrm>
          <a:prstGeom prst="rect">
            <a:avLst/>
          </a:prstGeom>
          <a:noFill/>
          <a:ln w="9525">
            <a:noFill/>
            <a:miter lim="800000"/>
            <a:headEnd/>
            <a:tailEnd/>
          </a:ln>
          <a:effectLst/>
        </p:spPr>
        <p:txBody>
          <a:bodyPr wrap="none" lIns="92075" tIns="46038" rIns="92075" bIns="46038">
            <a:spAutoFit/>
          </a:bodyPr>
          <a:lstStyle/>
          <a:p>
            <a:r>
              <a:rPr lang="en-US" sz="2100">
                <a:solidFill>
                  <a:srgbClr val="000000"/>
                </a:solidFill>
              </a:rPr>
              <a:t>H</a:t>
            </a:r>
          </a:p>
        </p:txBody>
      </p:sp>
      <p:sp>
        <p:nvSpPr>
          <p:cNvPr id="33934" name="Line 142"/>
          <p:cNvSpPr>
            <a:spLocks noChangeShapeType="1"/>
          </p:cNvSpPr>
          <p:nvPr/>
        </p:nvSpPr>
        <p:spPr bwMode="auto">
          <a:xfrm flipH="1" flipV="1">
            <a:off x="5332413" y="3232150"/>
            <a:ext cx="92075" cy="90488"/>
          </a:xfrm>
          <a:prstGeom prst="line">
            <a:avLst/>
          </a:prstGeom>
          <a:noFill/>
          <a:ln w="25400">
            <a:solidFill>
              <a:srgbClr val="000000"/>
            </a:solidFill>
            <a:round/>
            <a:headEnd type="none" w="sm" len="sm"/>
            <a:tailEnd type="none" w="sm" len="sm"/>
          </a:ln>
          <a:effectLst/>
        </p:spPr>
        <p:txBody>
          <a:bodyPr/>
          <a:lstStyle/>
          <a:p>
            <a:endParaRPr lang="id-ID"/>
          </a:p>
        </p:txBody>
      </p:sp>
      <p:sp>
        <p:nvSpPr>
          <p:cNvPr id="33935" name="Line 143"/>
          <p:cNvSpPr>
            <a:spLocks noChangeShapeType="1"/>
          </p:cNvSpPr>
          <p:nvPr/>
        </p:nvSpPr>
        <p:spPr bwMode="auto">
          <a:xfrm flipV="1">
            <a:off x="5283200" y="2833688"/>
            <a:ext cx="44450" cy="157162"/>
          </a:xfrm>
          <a:prstGeom prst="line">
            <a:avLst/>
          </a:prstGeom>
          <a:noFill/>
          <a:ln w="25400">
            <a:solidFill>
              <a:srgbClr val="000000"/>
            </a:solidFill>
            <a:round/>
            <a:headEnd type="none" w="sm" len="sm"/>
            <a:tailEnd type="none" w="sm" len="sm"/>
          </a:ln>
          <a:effectLst/>
        </p:spPr>
        <p:txBody>
          <a:bodyPr/>
          <a:lstStyle/>
          <a:p>
            <a:endParaRPr lang="id-ID"/>
          </a:p>
        </p:txBody>
      </p:sp>
      <p:sp>
        <p:nvSpPr>
          <p:cNvPr id="33936" name="Freeform 144"/>
          <p:cNvSpPr>
            <a:spLocks/>
          </p:cNvSpPr>
          <p:nvPr/>
        </p:nvSpPr>
        <p:spPr bwMode="auto">
          <a:xfrm>
            <a:off x="5094288" y="3211513"/>
            <a:ext cx="26987" cy="26987"/>
          </a:xfrm>
          <a:custGeom>
            <a:avLst/>
            <a:gdLst/>
            <a:ahLst/>
            <a:cxnLst>
              <a:cxn ang="0">
                <a:pos x="14" y="13"/>
              </a:cxn>
              <a:cxn ang="0">
                <a:pos x="14" y="13"/>
              </a:cxn>
              <a:cxn ang="0">
                <a:pos x="15" y="12"/>
              </a:cxn>
              <a:cxn ang="0">
                <a:pos x="15" y="11"/>
              </a:cxn>
              <a:cxn ang="0">
                <a:pos x="16" y="11"/>
              </a:cxn>
              <a:cxn ang="0">
                <a:pos x="16" y="10"/>
              </a:cxn>
              <a:cxn ang="0">
                <a:pos x="16" y="9"/>
              </a:cxn>
              <a:cxn ang="0">
                <a:pos x="16" y="8"/>
              </a:cxn>
              <a:cxn ang="0">
                <a:pos x="16" y="7"/>
              </a:cxn>
              <a:cxn ang="0">
                <a:pos x="16" y="6"/>
              </a:cxn>
              <a:cxn ang="0">
                <a:pos x="16" y="5"/>
              </a:cxn>
              <a:cxn ang="0">
                <a:pos x="16" y="4"/>
              </a:cxn>
              <a:cxn ang="0">
                <a:pos x="15" y="4"/>
              </a:cxn>
              <a:cxn ang="0">
                <a:pos x="15" y="3"/>
              </a:cxn>
              <a:cxn ang="0">
                <a:pos x="14" y="2"/>
              </a:cxn>
              <a:cxn ang="0">
                <a:pos x="12" y="1"/>
              </a:cxn>
              <a:cxn ang="0">
                <a:pos x="11" y="1"/>
              </a:cxn>
              <a:cxn ang="0">
                <a:pos x="11" y="0"/>
              </a:cxn>
              <a:cxn ang="0">
                <a:pos x="10" y="0"/>
              </a:cxn>
              <a:cxn ang="0">
                <a:pos x="9" y="0"/>
              </a:cxn>
              <a:cxn ang="0">
                <a:pos x="8" y="0"/>
              </a:cxn>
              <a:cxn ang="0">
                <a:pos x="7" y="0"/>
              </a:cxn>
              <a:cxn ang="0">
                <a:pos x="6" y="0"/>
              </a:cxn>
              <a:cxn ang="0">
                <a:pos x="5" y="0"/>
              </a:cxn>
              <a:cxn ang="0">
                <a:pos x="5" y="1"/>
              </a:cxn>
              <a:cxn ang="0">
                <a:pos x="4" y="1"/>
              </a:cxn>
              <a:cxn ang="0">
                <a:pos x="3" y="1"/>
              </a:cxn>
              <a:cxn ang="0">
                <a:pos x="3" y="2"/>
              </a:cxn>
              <a:cxn ang="0">
                <a:pos x="2" y="2"/>
              </a:cxn>
              <a:cxn ang="0">
                <a:pos x="2" y="3"/>
              </a:cxn>
              <a:cxn ang="0">
                <a:pos x="1" y="3"/>
              </a:cxn>
              <a:cxn ang="0">
                <a:pos x="1" y="4"/>
              </a:cxn>
              <a:cxn ang="0">
                <a:pos x="1" y="5"/>
              </a:cxn>
              <a:cxn ang="0">
                <a:pos x="1" y="6"/>
              </a:cxn>
              <a:cxn ang="0">
                <a:pos x="0" y="6"/>
              </a:cxn>
              <a:cxn ang="0">
                <a:pos x="0" y="7"/>
              </a:cxn>
              <a:cxn ang="0">
                <a:pos x="0" y="8"/>
              </a:cxn>
              <a:cxn ang="0">
                <a:pos x="0" y="9"/>
              </a:cxn>
              <a:cxn ang="0">
                <a:pos x="1" y="9"/>
              </a:cxn>
              <a:cxn ang="0">
                <a:pos x="1" y="10"/>
              </a:cxn>
              <a:cxn ang="0">
                <a:pos x="1" y="11"/>
              </a:cxn>
              <a:cxn ang="0">
                <a:pos x="2" y="11"/>
              </a:cxn>
              <a:cxn ang="0">
                <a:pos x="2" y="12"/>
              </a:cxn>
              <a:cxn ang="0">
                <a:pos x="3" y="13"/>
              </a:cxn>
              <a:cxn ang="0">
                <a:pos x="4" y="13"/>
              </a:cxn>
              <a:cxn ang="0">
                <a:pos x="4" y="14"/>
              </a:cxn>
              <a:cxn ang="0">
                <a:pos x="5" y="14"/>
              </a:cxn>
              <a:cxn ang="0">
                <a:pos x="6" y="14"/>
              </a:cxn>
              <a:cxn ang="0">
                <a:pos x="6" y="16"/>
              </a:cxn>
              <a:cxn ang="0">
                <a:pos x="7" y="16"/>
              </a:cxn>
              <a:cxn ang="0">
                <a:pos x="8" y="16"/>
              </a:cxn>
              <a:cxn ang="0">
                <a:pos x="9" y="16"/>
              </a:cxn>
              <a:cxn ang="0">
                <a:pos x="10" y="16"/>
              </a:cxn>
              <a:cxn ang="0">
                <a:pos x="11" y="16"/>
              </a:cxn>
              <a:cxn ang="0">
                <a:pos x="11" y="14"/>
              </a:cxn>
              <a:cxn ang="0">
                <a:pos x="12" y="14"/>
              </a:cxn>
              <a:cxn ang="0">
                <a:pos x="14" y="13"/>
              </a:cxn>
            </a:cxnLst>
            <a:rect l="0" t="0" r="r" b="b"/>
            <a:pathLst>
              <a:path w="17" h="17">
                <a:moveTo>
                  <a:pt x="14" y="13"/>
                </a:moveTo>
                <a:lnTo>
                  <a:pt x="14" y="13"/>
                </a:lnTo>
                <a:lnTo>
                  <a:pt x="15" y="12"/>
                </a:lnTo>
                <a:lnTo>
                  <a:pt x="15" y="11"/>
                </a:lnTo>
                <a:lnTo>
                  <a:pt x="16" y="11"/>
                </a:lnTo>
                <a:lnTo>
                  <a:pt x="16" y="10"/>
                </a:lnTo>
                <a:lnTo>
                  <a:pt x="16" y="9"/>
                </a:lnTo>
                <a:lnTo>
                  <a:pt x="16" y="8"/>
                </a:lnTo>
                <a:lnTo>
                  <a:pt x="16" y="7"/>
                </a:lnTo>
                <a:lnTo>
                  <a:pt x="16" y="6"/>
                </a:lnTo>
                <a:lnTo>
                  <a:pt x="16" y="5"/>
                </a:lnTo>
                <a:lnTo>
                  <a:pt x="16" y="4"/>
                </a:lnTo>
                <a:lnTo>
                  <a:pt x="15" y="4"/>
                </a:lnTo>
                <a:lnTo>
                  <a:pt x="15" y="3"/>
                </a:lnTo>
                <a:lnTo>
                  <a:pt x="14" y="2"/>
                </a:lnTo>
                <a:lnTo>
                  <a:pt x="12" y="1"/>
                </a:lnTo>
                <a:lnTo>
                  <a:pt x="11" y="1"/>
                </a:lnTo>
                <a:lnTo>
                  <a:pt x="11" y="0"/>
                </a:lnTo>
                <a:lnTo>
                  <a:pt x="10" y="0"/>
                </a:lnTo>
                <a:lnTo>
                  <a:pt x="9" y="0"/>
                </a:lnTo>
                <a:lnTo>
                  <a:pt x="8" y="0"/>
                </a:lnTo>
                <a:lnTo>
                  <a:pt x="7" y="0"/>
                </a:lnTo>
                <a:lnTo>
                  <a:pt x="6" y="0"/>
                </a:lnTo>
                <a:lnTo>
                  <a:pt x="5" y="0"/>
                </a:lnTo>
                <a:lnTo>
                  <a:pt x="5" y="1"/>
                </a:lnTo>
                <a:lnTo>
                  <a:pt x="4" y="1"/>
                </a:lnTo>
                <a:lnTo>
                  <a:pt x="3" y="1"/>
                </a:lnTo>
                <a:lnTo>
                  <a:pt x="3" y="2"/>
                </a:lnTo>
                <a:lnTo>
                  <a:pt x="2" y="2"/>
                </a:lnTo>
                <a:lnTo>
                  <a:pt x="2" y="3"/>
                </a:lnTo>
                <a:lnTo>
                  <a:pt x="1" y="3"/>
                </a:lnTo>
                <a:lnTo>
                  <a:pt x="1" y="4"/>
                </a:lnTo>
                <a:lnTo>
                  <a:pt x="1" y="5"/>
                </a:lnTo>
                <a:lnTo>
                  <a:pt x="1" y="6"/>
                </a:lnTo>
                <a:lnTo>
                  <a:pt x="0" y="6"/>
                </a:lnTo>
                <a:lnTo>
                  <a:pt x="0" y="7"/>
                </a:lnTo>
                <a:lnTo>
                  <a:pt x="0" y="8"/>
                </a:lnTo>
                <a:lnTo>
                  <a:pt x="0" y="9"/>
                </a:lnTo>
                <a:lnTo>
                  <a:pt x="1" y="9"/>
                </a:lnTo>
                <a:lnTo>
                  <a:pt x="1" y="10"/>
                </a:lnTo>
                <a:lnTo>
                  <a:pt x="1" y="11"/>
                </a:lnTo>
                <a:lnTo>
                  <a:pt x="2" y="11"/>
                </a:lnTo>
                <a:lnTo>
                  <a:pt x="2" y="12"/>
                </a:lnTo>
                <a:lnTo>
                  <a:pt x="3" y="13"/>
                </a:lnTo>
                <a:lnTo>
                  <a:pt x="4" y="13"/>
                </a:lnTo>
                <a:lnTo>
                  <a:pt x="4" y="14"/>
                </a:lnTo>
                <a:lnTo>
                  <a:pt x="5" y="14"/>
                </a:lnTo>
                <a:lnTo>
                  <a:pt x="6" y="14"/>
                </a:lnTo>
                <a:lnTo>
                  <a:pt x="6" y="16"/>
                </a:lnTo>
                <a:lnTo>
                  <a:pt x="7" y="16"/>
                </a:lnTo>
                <a:lnTo>
                  <a:pt x="8" y="16"/>
                </a:lnTo>
                <a:lnTo>
                  <a:pt x="9" y="16"/>
                </a:lnTo>
                <a:lnTo>
                  <a:pt x="10" y="16"/>
                </a:lnTo>
                <a:lnTo>
                  <a:pt x="11" y="16"/>
                </a:lnTo>
                <a:lnTo>
                  <a:pt x="11" y="14"/>
                </a:lnTo>
                <a:lnTo>
                  <a:pt x="12" y="14"/>
                </a:lnTo>
                <a:lnTo>
                  <a:pt x="14" y="13"/>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937" name="Freeform 145"/>
          <p:cNvSpPr>
            <a:spLocks/>
          </p:cNvSpPr>
          <p:nvPr/>
        </p:nvSpPr>
        <p:spPr bwMode="auto">
          <a:xfrm>
            <a:off x="5094288" y="3211513"/>
            <a:ext cx="26987" cy="26987"/>
          </a:xfrm>
          <a:custGeom>
            <a:avLst/>
            <a:gdLst/>
            <a:ahLst/>
            <a:cxnLst>
              <a:cxn ang="0">
                <a:pos x="14" y="13"/>
              </a:cxn>
              <a:cxn ang="0">
                <a:pos x="14" y="13"/>
              </a:cxn>
              <a:cxn ang="0">
                <a:pos x="15" y="12"/>
              </a:cxn>
              <a:cxn ang="0">
                <a:pos x="15" y="11"/>
              </a:cxn>
              <a:cxn ang="0">
                <a:pos x="16" y="11"/>
              </a:cxn>
              <a:cxn ang="0">
                <a:pos x="16" y="10"/>
              </a:cxn>
              <a:cxn ang="0">
                <a:pos x="16" y="9"/>
              </a:cxn>
              <a:cxn ang="0">
                <a:pos x="16" y="8"/>
              </a:cxn>
              <a:cxn ang="0">
                <a:pos x="16" y="7"/>
              </a:cxn>
              <a:cxn ang="0">
                <a:pos x="16" y="6"/>
              </a:cxn>
              <a:cxn ang="0">
                <a:pos x="16" y="5"/>
              </a:cxn>
              <a:cxn ang="0">
                <a:pos x="16" y="4"/>
              </a:cxn>
              <a:cxn ang="0">
                <a:pos x="15" y="4"/>
              </a:cxn>
              <a:cxn ang="0">
                <a:pos x="15" y="3"/>
              </a:cxn>
              <a:cxn ang="0">
                <a:pos x="14" y="2"/>
              </a:cxn>
              <a:cxn ang="0">
                <a:pos x="12" y="1"/>
              </a:cxn>
              <a:cxn ang="0">
                <a:pos x="11" y="1"/>
              </a:cxn>
              <a:cxn ang="0">
                <a:pos x="11" y="0"/>
              </a:cxn>
              <a:cxn ang="0">
                <a:pos x="10" y="0"/>
              </a:cxn>
              <a:cxn ang="0">
                <a:pos x="9" y="0"/>
              </a:cxn>
              <a:cxn ang="0">
                <a:pos x="8" y="0"/>
              </a:cxn>
              <a:cxn ang="0">
                <a:pos x="7" y="0"/>
              </a:cxn>
              <a:cxn ang="0">
                <a:pos x="6" y="0"/>
              </a:cxn>
              <a:cxn ang="0">
                <a:pos x="5" y="0"/>
              </a:cxn>
              <a:cxn ang="0">
                <a:pos x="5" y="1"/>
              </a:cxn>
              <a:cxn ang="0">
                <a:pos x="4" y="1"/>
              </a:cxn>
              <a:cxn ang="0">
                <a:pos x="3" y="1"/>
              </a:cxn>
              <a:cxn ang="0">
                <a:pos x="3" y="2"/>
              </a:cxn>
              <a:cxn ang="0">
                <a:pos x="2" y="2"/>
              </a:cxn>
              <a:cxn ang="0">
                <a:pos x="2" y="3"/>
              </a:cxn>
              <a:cxn ang="0">
                <a:pos x="1" y="3"/>
              </a:cxn>
              <a:cxn ang="0">
                <a:pos x="1" y="4"/>
              </a:cxn>
              <a:cxn ang="0">
                <a:pos x="1" y="5"/>
              </a:cxn>
              <a:cxn ang="0">
                <a:pos x="1" y="6"/>
              </a:cxn>
              <a:cxn ang="0">
                <a:pos x="0" y="6"/>
              </a:cxn>
              <a:cxn ang="0">
                <a:pos x="0" y="7"/>
              </a:cxn>
              <a:cxn ang="0">
                <a:pos x="0" y="8"/>
              </a:cxn>
              <a:cxn ang="0">
                <a:pos x="0" y="9"/>
              </a:cxn>
              <a:cxn ang="0">
                <a:pos x="1" y="9"/>
              </a:cxn>
              <a:cxn ang="0">
                <a:pos x="1" y="10"/>
              </a:cxn>
              <a:cxn ang="0">
                <a:pos x="1" y="11"/>
              </a:cxn>
              <a:cxn ang="0">
                <a:pos x="2" y="11"/>
              </a:cxn>
              <a:cxn ang="0">
                <a:pos x="2" y="12"/>
              </a:cxn>
              <a:cxn ang="0">
                <a:pos x="3" y="13"/>
              </a:cxn>
              <a:cxn ang="0">
                <a:pos x="4" y="13"/>
              </a:cxn>
              <a:cxn ang="0">
                <a:pos x="4" y="14"/>
              </a:cxn>
              <a:cxn ang="0">
                <a:pos x="5" y="14"/>
              </a:cxn>
              <a:cxn ang="0">
                <a:pos x="6" y="14"/>
              </a:cxn>
              <a:cxn ang="0">
                <a:pos x="6" y="16"/>
              </a:cxn>
              <a:cxn ang="0">
                <a:pos x="7" y="16"/>
              </a:cxn>
              <a:cxn ang="0">
                <a:pos x="8" y="16"/>
              </a:cxn>
              <a:cxn ang="0">
                <a:pos x="9" y="16"/>
              </a:cxn>
              <a:cxn ang="0">
                <a:pos x="10" y="16"/>
              </a:cxn>
              <a:cxn ang="0">
                <a:pos x="11" y="16"/>
              </a:cxn>
              <a:cxn ang="0">
                <a:pos x="11" y="14"/>
              </a:cxn>
              <a:cxn ang="0">
                <a:pos x="12" y="14"/>
              </a:cxn>
              <a:cxn ang="0">
                <a:pos x="14" y="13"/>
              </a:cxn>
            </a:cxnLst>
            <a:rect l="0" t="0" r="r" b="b"/>
            <a:pathLst>
              <a:path w="17" h="17">
                <a:moveTo>
                  <a:pt x="14" y="13"/>
                </a:moveTo>
                <a:lnTo>
                  <a:pt x="14" y="13"/>
                </a:lnTo>
                <a:lnTo>
                  <a:pt x="15" y="12"/>
                </a:lnTo>
                <a:lnTo>
                  <a:pt x="15" y="11"/>
                </a:lnTo>
                <a:lnTo>
                  <a:pt x="16" y="11"/>
                </a:lnTo>
                <a:lnTo>
                  <a:pt x="16" y="10"/>
                </a:lnTo>
                <a:lnTo>
                  <a:pt x="16" y="9"/>
                </a:lnTo>
                <a:lnTo>
                  <a:pt x="16" y="8"/>
                </a:lnTo>
                <a:lnTo>
                  <a:pt x="16" y="7"/>
                </a:lnTo>
                <a:lnTo>
                  <a:pt x="16" y="6"/>
                </a:lnTo>
                <a:lnTo>
                  <a:pt x="16" y="5"/>
                </a:lnTo>
                <a:lnTo>
                  <a:pt x="16" y="4"/>
                </a:lnTo>
                <a:lnTo>
                  <a:pt x="15" y="4"/>
                </a:lnTo>
                <a:lnTo>
                  <a:pt x="15" y="3"/>
                </a:lnTo>
                <a:lnTo>
                  <a:pt x="14" y="2"/>
                </a:lnTo>
                <a:lnTo>
                  <a:pt x="12" y="1"/>
                </a:lnTo>
                <a:lnTo>
                  <a:pt x="11" y="1"/>
                </a:lnTo>
                <a:lnTo>
                  <a:pt x="11" y="0"/>
                </a:lnTo>
                <a:lnTo>
                  <a:pt x="10" y="0"/>
                </a:lnTo>
                <a:lnTo>
                  <a:pt x="9" y="0"/>
                </a:lnTo>
                <a:lnTo>
                  <a:pt x="8" y="0"/>
                </a:lnTo>
                <a:lnTo>
                  <a:pt x="7" y="0"/>
                </a:lnTo>
                <a:lnTo>
                  <a:pt x="6" y="0"/>
                </a:lnTo>
                <a:lnTo>
                  <a:pt x="5" y="0"/>
                </a:lnTo>
                <a:lnTo>
                  <a:pt x="5" y="1"/>
                </a:lnTo>
                <a:lnTo>
                  <a:pt x="4" y="1"/>
                </a:lnTo>
                <a:lnTo>
                  <a:pt x="3" y="1"/>
                </a:lnTo>
                <a:lnTo>
                  <a:pt x="3" y="2"/>
                </a:lnTo>
                <a:lnTo>
                  <a:pt x="2" y="2"/>
                </a:lnTo>
                <a:lnTo>
                  <a:pt x="2" y="3"/>
                </a:lnTo>
                <a:lnTo>
                  <a:pt x="1" y="3"/>
                </a:lnTo>
                <a:lnTo>
                  <a:pt x="1" y="4"/>
                </a:lnTo>
                <a:lnTo>
                  <a:pt x="1" y="5"/>
                </a:lnTo>
                <a:lnTo>
                  <a:pt x="1" y="6"/>
                </a:lnTo>
                <a:lnTo>
                  <a:pt x="0" y="6"/>
                </a:lnTo>
                <a:lnTo>
                  <a:pt x="0" y="7"/>
                </a:lnTo>
                <a:lnTo>
                  <a:pt x="0" y="8"/>
                </a:lnTo>
                <a:lnTo>
                  <a:pt x="0" y="9"/>
                </a:lnTo>
                <a:lnTo>
                  <a:pt x="1" y="9"/>
                </a:lnTo>
                <a:lnTo>
                  <a:pt x="1" y="10"/>
                </a:lnTo>
                <a:lnTo>
                  <a:pt x="1" y="11"/>
                </a:lnTo>
                <a:lnTo>
                  <a:pt x="2" y="11"/>
                </a:lnTo>
                <a:lnTo>
                  <a:pt x="2" y="12"/>
                </a:lnTo>
                <a:lnTo>
                  <a:pt x="3" y="13"/>
                </a:lnTo>
                <a:lnTo>
                  <a:pt x="4" y="13"/>
                </a:lnTo>
                <a:lnTo>
                  <a:pt x="4" y="14"/>
                </a:lnTo>
                <a:lnTo>
                  <a:pt x="5" y="14"/>
                </a:lnTo>
                <a:lnTo>
                  <a:pt x="6" y="14"/>
                </a:lnTo>
                <a:lnTo>
                  <a:pt x="6" y="16"/>
                </a:lnTo>
                <a:lnTo>
                  <a:pt x="7" y="16"/>
                </a:lnTo>
                <a:lnTo>
                  <a:pt x="8" y="16"/>
                </a:lnTo>
                <a:lnTo>
                  <a:pt x="9" y="16"/>
                </a:lnTo>
                <a:lnTo>
                  <a:pt x="10" y="16"/>
                </a:lnTo>
                <a:lnTo>
                  <a:pt x="11" y="16"/>
                </a:lnTo>
                <a:lnTo>
                  <a:pt x="11" y="14"/>
                </a:lnTo>
                <a:lnTo>
                  <a:pt x="12" y="14"/>
                </a:lnTo>
                <a:lnTo>
                  <a:pt x="14" y="13"/>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938" name="Freeform 146"/>
          <p:cNvSpPr>
            <a:spLocks/>
          </p:cNvSpPr>
          <p:nvPr/>
        </p:nvSpPr>
        <p:spPr bwMode="auto">
          <a:xfrm>
            <a:off x="5054600" y="3171825"/>
            <a:ext cx="26988" cy="26988"/>
          </a:xfrm>
          <a:custGeom>
            <a:avLst/>
            <a:gdLst/>
            <a:ahLst/>
            <a:cxnLst>
              <a:cxn ang="0">
                <a:pos x="13" y="13"/>
              </a:cxn>
              <a:cxn ang="0">
                <a:pos x="13" y="13"/>
              </a:cxn>
              <a:cxn ang="0">
                <a:pos x="14" y="12"/>
              </a:cxn>
              <a:cxn ang="0">
                <a:pos x="14" y="11"/>
              </a:cxn>
              <a:cxn ang="0">
                <a:pos x="15" y="11"/>
              </a:cxn>
              <a:cxn ang="0">
                <a:pos x="15" y="10"/>
              </a:cxn>
              <a:cxn ang="0">
                <a:pos x="15" y="9"/>
              </a:cxn>
              <a:cxn ang="0">
                <a:pos x="16" y="8"/>
              </a:cxn>
              <a:cxn ang="0">
                <a:pos x="16" y="7"/>
              </a:cxn>
              <a:cxn ang="0">
                <a:pos x="15" y="7"/>
              </a:cxn>
              <a:cxn ang="0">
                <a:pos x="15" y="6"/>
              </a:cxn>
              <a:cxn ang="0">
                <a:pos x="15" y="5"/>
              </a:cxn>
              <a:cxn ang="0">
                <a:pos x="15" y="4"/>
              </a:cxn>
              <a:cxn ang="0">
                <a:pos x="14" y="4"/>
              </a:cxn>
              <a:cxn ang="0">
                <a:pos x="14" y="3"/>
              </a:cxn>
              <a:cxn ang="0">
                <a:pos x="13" y="3"/>
              </a:cxn>
              <a:cxn ang="0">
                <a:pos x="13" y="2"/>
              </a:cxn>
              <a:cxn ang="0">
                <a:pos x="12" y="2"/>
              </a:cxn>
              <a:cxn ang="0">
                <a:pos x="12" y="1"/>
              </a:cxn>
              <a:cxn ang="0">
                <a:pos x="11" y="1"/>
              </a:cxn>
              <a:cxn ang="0">
                <a:pos x="11" y="0"/>
              </a:cxn>
              <a:cxn ang="0">
                <a:pos x="10" y="0"/>
              </a:cxn>
              <a:cxn ang="0">
                <a:pos x="9" y="0"/>
              </a:cxn>
              <a:cxn ang="0">
                <a:pos x="8" y="0"/>
              </a:cxn>
              <a:cxn ang="0">
                <a:pos x="7" y="0"/>
              </a:cxn>
              <a:cxn ang="0">
                <a:pos x="6" y="0"/>
              </a:cxn>
              <a:cxn ang="0">
                <a:pos x="5" y="0"/>
              </a:cxn>
              <a:cxn ang="0">
                <a:pos x="5" y="1"/>
              </a:cxn>
              <a:cxn ang="0">
                <a:pos x="4" y="1"/>
              </a:cxn>
              <a:cxn ang="0">
                <a:pos x="3" y="2"/>
              </a:cxn>
              <a:cxn ang="0">
                <a:pos x="2" y="2"/>
              </a:cxn>
              <a:cxn ang="0">
                <a:pos x="2" y="3"/>
              </a:cxn>
              <a:cxn ang="0">
                <a:pos x="2" y="4"/>
              </a:cxn>
              <a:cxn ang="0">
                <a:pos x="1" y="4"/>
              </a:cxn>
              <a:cxn ang="0">
                <a:pos x="1" y="5"/>
              </a:cxn>
              <a:cxn ang="0">
                <a:pos x="1" y="6"/>
              </a:cxn>
              <a:cxn ang="0">
                <a:pos x="0" y="6"/>
              </a:cxn>
              <a:cxn ang="0">
                <a:pos x="0" y="7"/>
              </a:cxn>
              <a:cxn ang="0">
                <a:pos x="0" y="8"/>
              </a:cxn>
              <a:cxn ang="0">
                <a:pos x="1" y="8"/>
              </a:cxn>
              <a:cxn ang="0">
                <a:pos x="1" y="9"/>
              </a:cxn>
              <a:cxn ang="0">
                <a:pos x="1" y="10"/>
              </a:cxn>
              <a:cxn ang="0">
                <a:pos x="1" y="11"/>
              </a:cxn>
              <a:cxn ang="0">
                <a:pos x="2" y="11"/>
              </a:cxn>
              <a:cxn ang="0">
                <a:pos x="2" y="12"/>
              </a:cxn>
              <a:cxn ang="0">
                <a:pos x="3" y="12"/>
              </a:cxn>
              <a:cxn ang="0">
                <a:pos x="3" y="13"/>
              </a:cxn>
              <a:cxn ang="0">
                <a:pos x="4" y="13"/>
              </a:cxn>
              <a:cxn ang="0">
                <a:pos x="4" y="14"/>
              </a:cxn>
              <a:cxn ang="0">
                <a:pos x="5" y="14"/>
              </a:cxn>
              <a:cxn ang="0">
                <a:pos x="6" y="16"/>
              </a:cxn>
              <a:cxn ang="0">
                <a:pos x="7" y="16"/>
              </a:cxn>
              <a:cxn ang="0">
                <a:pos x="8" y="16"/>
              </a:cxn>
              <a:cxn ang="0">
                <a:pos x="9" y="16"/>
              </a:cxn>
              <a:cxn ang="0">
                <a:pos x="10" y="16"/>
              </a:cxn>
              <a:cxn ang="0">
                <a:pos x="11" y="16"/>
              </a:cxn>
              <a:cxn ang="0">
                <a:pos x="11" y="14"/>
              </a:cxn>
              <a:cxn ang="0">
                <a:pos x="12" y="14"/>
              </a:cxn>
              <a:cxn ang="0">
                <a:pos x="13" y="13"/>
              </a:cxn>
            </a:cxnLst>
            <a:rect l="0" t="0" r="r" b="b"/>
            <a:pathLst>
              <a:path w="17" h="17">
                <a:moveTo>
                  <a:pt x="13" y="13"/>
                </a:moveTo>
                <a:lnTo>
                  <a:pt x="13" y="13"/>
                </a:lnTo>
                <a:lnTo>
                  <a:pt x="14" y="12"/>
                </a:lnTo>
                <a:lnTo>
                  <a:pt x="14" y="11"/>
                </a:lnTo>
                <a:lnTo>
                  <a:pt x="15" y="11"/>
                </a:lnTo>
                <a:lnTo>
                  <a:pt x="15" y="10"/>
                </a:lnTo>
                <a:lnTo>
                  <a:pt x="15" y="9"/>
                </a:lnTo>
                <a:lnTo>
                  <a:pt x="16" y="8"/>
                </a:lnTo>
                <a:lnTo>
                  <a:pt x="16" y="7"/>
                </a:lnTo>
                <a:lnTo>
                  <a:pt x="15" y="7"/>
                </a:lnTo>
                <a:lnTo>
                  <a:pt x="15" y="6"/>
                </a:lnTo>
                <a:lnTo>
                  <a:pt x="15" y="5"/>
                </a:lnTo>
                <a:lnTo>
                  <a:pt x="15" y="4"/>
                </a:lnTo>
                <a:lnTo>
                  <a:pt x="14" y="4"/>
                </a:lnTo>
                <a:lnTo>
                  <a:pt x="14" y="3"/>
                </a:lnTo>
                <a:lnTo>
                  <a:pt x="13" y="3"/>
                </a:lnTo>
                <a:lnTo>
                  <a:pt x="13" y="2"/>
                </a:lnTo>
                <a:lnTo>
                  <a:pt x="12" y="2"/>
                </a:lnTo>
                <a:lnTo>
                  <a:pt x="12" y="1"/>
                </a:lnTo>
                <a:lnTo>
                  <a:pt x="11" y="1"/>
                </a:lnTo>
                <a:lnTo>
                  <a:pt x="11" y="0"/>
                </a:lnTo>
                <a:lnTo>
                  <a:pt x="10" y="0"/>
                </a:lnTo>
                <a:lnTo>
                  <a:pt x="9" y="0"/>
                </a:lnTo>
                <a:lnTo>
                  <a:pt x="8" y="0"/>
                </a:lnTo>
                <a:lnTo>
                  <a:pt x="7" y="0"/>
                </a:lnTo>
                <a:lnTo>
                  <a:pt x="6" y="0"/>
                </a:lnTo>
                <a:lnTo>
                  <a:pt x="5" y="0"/>
                </a:lnTo>
                <a:lnTo>
                  <a:pt x="5" y="1"/>
                </a:lnTo>
                <a:lnTo>
                  <a:pt x="4" y="1"/>
                </a:lnTo>
                <a:lnTo>
                  <a:pt x="3" y="2"/>
                </a:lnTo>
                <a:lnTo>
                  <a:pt x="2" y="2"/>
                </a:lnTo>
                <a:lnTo>
                  <a:pt x="2" y="3"/>
                </a:lnTo>
                <a:lnTo>
                  <a:pt x="2" y="4"/>
                </a:lnTo>
                <a:lnTo>
                  <a:pt x="1" y="4"/>
                </a:lnTo>
                <a:lnTo>
                  <a:pt x="1" y="5"/>
                </a:lnTo>
                <a:lnTo>
                  <a:pt x="1" y="6"/>
                </a:lnTo>
                <a:lnTo>
                  <a:pt x="0" y="6"/>
                </a:lnTo>
                <a:lnTo>
                  <a:pt x="0" y="7"/>
                </a:lnTo>
                <a:lnTo>
                  <a:pt x="0" y="8"/>
                </a:lnTo>
                <a:lnTo>
                  <a:pt x="1" y="8"/>
                </a:lnTo>
                <a:lnTo>
                  <a:pt x="1" y="9"/>
                </a:lnTo>
                <a:lnTo>
                  <a:pt x="1" y="10"/>
                </a:lnTo>
                <a:lnTo>
                  <a:pt x="1" y="11"/>
                </a:lnTo>
                <a:lnTo>
                  <a:pt x="2" y="11"/>
                </a:lnTo>
                <a:lnTo>
                  <a:pt x="2" y="12"/>
                </a:lnTo>
                <a:lnTo>
                  <a:pt x="3" y="12"/>
                </a:lnTo>
                <a:lnTo>
                  <a:pt x="3" y="13"/>
                </a:lnTo>
                <a:lnTo>
                  <a:pt x="4" y="13"/>
                </a:lnTo>
                <a:lnTo>
                  <a:pt x="4" y="14"/>
                </a:lnTo>
                <a:lnTo>
                  <a:pt x="5" y="14"/>
                </a:lnTo>
                <a:lnTo>
                  <a:pt x="6" y="16"/>
                </a:lnTo>
                <a:lnTo>
                  <a:pt x="7" y="16"/>
                </a:lnTo>
                <a:lnTo>
                  <a:pt x="8" y="16"/>
                </a:lnTo>
                <a:lnTo>
                  <a:pt x="9" y="16"/>
                </a:lnTo>
                <a:lnTo>
                  <a:pt x="10" y="16"/>
                </a:lnTo>
                <a:lnTo>
                  <a:pt x="11" y="16"/>
                </a:lnTo>
                <a:lnTo>
                  <a:pt x="11" y="14"/>
                </a:lnTo>
                <a:lnTo>
                  <a:pt x="12" y="14"/>
                </a:lnTo>
                <a:lnTo>
                  <a:pt x="13" y="13"/>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939" name="Freeform 147"/>
          <p:cNvSpPr>
            <a:spLocks/>
          </p:cNvSpPr>
          <p:nvPr/>
        </p:nvSpPr>
        <p:spPr bwMode="auto">
          <a:xfrm>
            <a:off x="5054600" y="3171825"/>
            <a:ext cx="26988" cy="26988"/>
          </a:xfrm>
          <a:custGeom>
            <a:avLst/>
            <a:gdLst/>
            <a:ahLst/>
            <a:cxnLst>
              <a:cxn ang="0">
                <a:pos x="13" y="13"/>
              </a:cxn>
              <a:cxn ang="0">
                <a:pos x="13" y="13"/>
              </a:cxn>
              <a:cxn ang="0">
                <a:pos x="14" y="12"/>
              </a:cxn>
              <a:cxn ang="0">
                <a:pos x="14" y="11"/>
              </a:cxn>
              <a:cxn ang="0">
                <a:pos x="15" y="11"/>
              </a:cxn>
              <a:cxn ang="0">
                <a:pos x="15" y="10"/>
              </a:cxn>
              <a:cxn ang="0">
                <a:pos x="15" y="9"/>
              </a:cxn>
              <a:cxn ang="0">
                <a:pos x="16" y="8"/>
              </a:cxn>
              <a:cxn ang="0">
                <a:pos x="16" y="7"/>
              </a:cxn>
              <a:cxn ang="0">
                <a:pos x="15" y="7"/>
              </a:cxn>
              <a:cxn ang="0">
                <a:pos x="15" y="6"/>
              </a:cxn>
              <a:cxn ang="0">
                <a:pos x="15" y="5"/>
              </a:cxn>
              <a:cxn ang="0">
                <a:pos x="15" y="4"/>
              </a:cxn>
              <a:cxn ang="0">
                <a:pos x="14" y="4"/>
              </a:cxn>
              <a:cxn ang="0">
                <a:pos x="14" y="3"/>
              </a:cxn>
              <a:cxn ang="0">
                <a:pos x="13" y="3"/>
              </a:cxn>
              <a:cxn ang="0">
                <a:pos x="13" y="2"/>
              </a:cxn>
              <a:cxn ang="0">
                <a:pos x="12" y="2"/>
              </a:cxn>
              <a:cxn ang="0">
                <a:pos x="12" y="1"/>
              </a:cxn>
              <a:cxn ang="0">
                <a:pos x="11" y="1"/>
              </a:cxn>
              <a:cxn ang="0">
                <a:pos x="11" y="0"/>
              </a:cxn>
              <a:cxn ang="0">
                <a:pos x="10" y="0"/>
              </a:cxn>
              <a:cxn ang="0">
                <a:pos x="9" y="0"/>
              </a:cxn>
              <a:cxn ang="0">
                <a:pos x="8" y="0"/>
              </a:cxn>
              <a:cxn ang="0">
                <a:pos x="7" y="0"/>
              </a:cxn>
              <a:cxn ang="0">
                <a:pos x="6" y="0"/>
              </a:cxn>
              <a:cxn ang="0">
                <a:pos x="5" y="0"/>
              </a:cxn>
              <a:cxn ang="0">
                <a:pos x="5" y="1"/>
              </a:cxn>
              <a:cxn ang="0">
                <a:pos x="4" y="1"/>
              </a:cxn>
              <a:cxn ang="0">
                <a:pos x="3" y="2"/>
              </a:cxn>
              <a:cxn ang="0">
                <a:pos x="2" y="2"/>
              </a:cxn>
              <a:cxn ang="0">
                <a:pos x="2" y="3"/>
              </a:cxn>
              <a:cxn ang="0">
                <a:pos x="2" y="4"/>
              </a:cxn>
              <a:cxn ang="0">
                <a:pos x="1" y="4"/>
              </a:cxn>
              <a:cxn ang="0">
                <a:pos x="1" y="5"/>
              </a:cxn>
              <a:cxn ang="0">
                <a:pos x="1" y="6"/>
              </a:cxn>
              <a:cxn ang="0">
                <a:pos x="0" y="6"/>
              </a:cxn>
              <a:cxn ang="0">
                <a:pos x="0" y="7"/>
              </a:cxn>
              <a:cxn ang="0">
                <a:pos x="0" y="8"/>
              </a:cxn>
              <a:cxn ang="0">
                <a:pos x="1" y="8"/>
              </a:cxn>
              <a:cxn ang="0">
                <a:pos x="1" y="9"/>
              </a:cxn>
              <a:cxn ang="0">
                <a:pos x="1" y="10"/>
              </a:cxn>
              <a:cxn ang="0">
                <a:pos x="1" y="11"/>
              </a:cxn>
              <a:cxn ang="0">
                <a:pos x="2" y="11"/>
              </a:cxn>
              <a:cxn ang="0">
                <a:pos x="2" y="12"/>
              </a:cxn>
              <a:cxn ang="0">
                <a:pos x="3" y="12"/>
              </a:cxn>
              <a:cxn ang="0">
                <a:pos x="3" y="13"/>
              </a:cxn>
              <a:cxn ang="0">
                <a:pos x="4" y="13"/>
              </a:cxn>
              <a:cxn ang="0">
                <a:pos x="4" y="14"/>
              </a:cxn>
              <a:cxn ang="0">
                <a:pos x="5" y="14"/>
              </a:cxn>
              <a:cxn ang="0">
                <a:pos x="6" y="16"/>
              </a:cxn>
              <a:cxn ang="0">
                <a:pos x="7" y="16"/>
              </a:cxn>
              <a:cxn ang="0">
                <a:pos x="8" y="16"/>
              </a:cxn>
              <a:cxn ang="0">
                <a:pos x="9" y="16"/>
              </a:cxn>
              <a:cxn ang="0">
                <a:pos x="10" y="16"/>
              </a:cxn>
              <a:cxn ang="0">
                <a:pos x="11" y="16"/>
              </a:cxn>
              <a:cxn ang="0">
                <a:pos x="11" y="14"/>
              </a:cxn>
              <a:cxn ang="0">
                <a:pos x="12" y="14"/>
              </a:cxn>
              <a:cxn ang="0">
                <a:pos x="13" y="13"/>
              </a:cxn>
            </a:cxnLst>
            <a:rect l="0" t="0" r="r" b="b"/>
            <a:pathLst>
              <a:path w="17" h="17">
                <a:moveTo>
                  <a:pt x="13" y="13"/>
                </a:moveTo>
                <a:lnTo>
                  <a:pt x="13" y="13"/>
                </a:lnTo>
                <a:lnTo>
                  <a:pt x="14" y="12"/>
                </a:lnTo>
                <a:lnTo>
                  <a:pt x="14" y="11"/>
                </a:lnTo>
                <a:lnTo>
                  <a:pt x="15" y="11"/>
                </a:lnTo>
                <a:lnTo>
                  <a:pt x="15" y="10"/>
                </a:lnTo>
                <a:lnTo>
                  <a:pt x="15" y="9"/>
                </a:lnTo>
                <a:lnTo>
                  <a:pt x="16" y="8"/>
                </a:lnTo>
                <a:lnTo>
                  <a:pt x="16" y="7"/>
                </a:lnTo>
                <a:lnTo>
                  <a:pt x="15" y="7"/>
                </a:lnTo>
                <a:lnTo>
                  <a:pt x="15" y="6"/>
                </a:lnTo>
                <a:lnTo>
                  <a:pt x="15" y="5"/>
                </a:lnTo>
                <a:lnTo>
                  <a:pt x="15" y="4"/>
                </a:lnTo>
                <a:lnTo>
                  <a:pt x="14" y="4"/>
                </a:lnTo>
                <a:lnTo>
                  <a:pt x="14" y="3"/>
                </a:lnTo>
                <a:lnTo>
                  <a:pt x="13" y="3"/>
                </a:lnTo>
                <a:lnTo>
                  <a:pt x="13" y="2"/>
                </a:lnTo>
                <a:lnTo>
                  <a:pt x="12" y="2"/>
                </a:lnTo>
                <a:lnTo>
                  <a:pt x="12" y="1"/>
                </a:lnTo>
                <a:lnTo>
                  <a:pt x="11" y="1"/>
                </a:lnTo>
                <a:lnTo>
                  <a:pt x="11" y="0"/>
                </a:lnTo>
                <a:lnTo>
                  <a:pt x="10" y="0"/>
                </a:lnTo>
                <a:lnTo>
                  <a:pt x="9" y="0"/>
                </a:lnTo>
                <a:lnTo>
                  <a:pt x="8" y="0"/>
                </a:lnTo>
                <a:lnTo>
                  <a:pt x="7" y="0"/>
                </a:lnTo>
                <a:lnTo>
                  <a:pt x="6" y="0"/>
                </a:lnTo>
                <a:lnTo>
                  <a:pt x="5" y="0"/>
                </a:lnTo>
                <a:lnTo>
                  <a:pt x="5" y="1"/>
                </a:lnTo>
                <a:lnTo>
                  <a:pt x="4" y="1"/>
                </a:lnTo>
                <a:lnTo>
                  <a:pt x="3" y="2"/>
                </a:lnTo>
                <a:lnTo>
                  <a:pt x="2" y="2"/>
                </a:lnTo>
                <a:lnTo>
                  <a:pt x="2" y="3"/>
                </a:lnTo>
                <a:lnTo>
                  <a:pt x="2" y="4"/>
                </a:lnTo>
                <a:lnTo>
                  <a:pt x="1" y="4"/>
                </a:lnTo>
                <a:lnTo>
                  <a:pt x="1" y="5"/>
                </a:lnTo>
                <a:lnTo>
                  <a:pt x="1" y="6"/>
                </a:lnTo>
                <a:lnTo>
                  <a:pt x="0" y="6"/>
                </a:lnTo>
                <a:lnTo>
                  <a:pt x="0" y="7"/>
                </a:lnTo>
                <a:lnTo>
                  <a:pt x="0" y="8"/>
                </a:lnTo>
                <a:lnTo>
                  <a:pt x="1" y="8"/>
                </a:lnTo>
                <a:lnTo>
                  <a:pt x="1" y="9"/>
                </a:lnTo>
                <a:lnTo>
                  <a:pt x="1" y="10"/>
                </a:lnTo>
                <a:lnTo>
                  <a:pt x="1" y="11"/>
                </a:lnTo>
                <a:lnTo>
                  <a:pt x="2" y="11"/>
                </a:lnTo>
                <a:lnTo>
                  <a:pt x="2" y="12"/>
                </a:lnTo>
                <a:lnTo>
                  <a:pt x="3" y="12"/>
                </a:lnTo>
                <a:lnTo>
                  <a:pt x="3" y="13"/>
                </a:lnTo>
                <a:lnTo>
                  <a:pt x="4" y="13"/>
                </a:lnTo>
                <a:lnTo>
                  <a:pt x="4" y="14"/>
                </a:lnTo>
                <a:lnTo>
                  <a:pt x="5" y="14"/>
                </a:lnTo>
                <a:lnTo>
                  <a:pt x="6" y="16"/>
                </a:lnTo>
                <a:lnTo>
                  <a:pt x="7" y="16"/>
                </a:lnTo>
                <a:lnTo>
                  <a:pt x="8" y="16"/>
                </a:lnTo>
                <a:lnTo>
                  <a:pt x="9" y="16"/>
                </a:lnTo>
                <a:lnTo>
                  <a:pt x="10" y="16"/>
                </a:lnTo>
                <a:lnTo>
                  <a:pt x="11" y="16"/>
                </a:lnTo>
                <a:lnTo>
                  <a:pt x="11" y="14"/>
                </a:lnTo>
                <a:lnTo>
                  <a:pt x="12" y="14"/>
                </a:lnTo>
                <a:lnTo>
                  <a:pt x="13" y="13"/>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940" name="Freeform 148"/>
          <p:cNvSpPr>
            <a:spLocks/>
          </p:cNvSpPr>
          <p:nvPr/>
        </p:nvSpPr>
        <p:spPr bwMode="auto">
          <a:xfrm>
            <a:off x="5032375" y="2989263"/>
            <a:ext cx="28575" cy="28575"/>
          </a:xfrm>
          <a:custGeom>
            <a:avLst/>
            <a:gdLst/>
            <a:ahLst/>
            <a:cxnLst>
              <a:cxn ang="0">
                <a:pos x="2" y="15"/>
              </a:cxn>
              <a:cxn ang="0">
                <a:pos x="2" y="15"/>
              </a:cxn>
              <a:cxn ang="0">
                <a:pos x="1" y="14"/>
              </a:cxn>
              <a:cxn ang="0">
                <a:pos x="1" y="13"/>
              </a:cxn>
              <a:cxn ang="0">
                <a:pos x="0" y="13"/>
              </a:cxn>
              <a:cxn ang="0">
                <a:pos x="0" y="12"/>
              </a:cxn>
              <a:cxn ang="0">
                <a:pos x="0" y="11"/>
              </a:cxn>
              <a:cxn ang="0">
                <a:pos x="0" y="10"/>
              </a:cxn>
              <a:cxn ang="0">
                <a:pos x="0" y="9"/>
              </a:cxn>
              <a:cxn ang="0">
                <a:pos x="0" y="8"/>
              </a:cxn>
              <a:cxn ang="0">
                <a:pos x="1" y="7"/>
              </a:cxn>
              <a:cxn ang="0">
                <a:pos x="1" y="5"/>
              </a:cxn>
              <a:cxn ang="0">
                <a:pos x="2" y="5"/>
              </a:cxn>
              <a:cxn ang="0">
                <a:pos x="2" y="4"/>
              </a:cxn>
              <a:cxn ang="0">
                <a:pos x="2" y="3"/>
              </a:cxn>
              <a:cxn ang="0">
                <a:pos x="3" y="3"/>
              </a:cxn>
              <a:cxn ang="0">
                <a:pos x="3" y="2"/>
              </a:cxn>
              <a:cxn ang="0">
                <a:pos x="4" y="2"/>
              </a:cxn>
              <a:cxn ang="0">
                <a:pos x="5" y="1"/>
              </a:cxn>
              <a:cxn ang="0">
                <a:pos x="6" y="1"/>
              </a:cxn>
              <a:cxn ang="0">
                <a:pos x="6" y="0"/>
              </a:cxn>
              <a:cxn ang="0">
                <a:pos x="7" y="0"/>
              </a:cxn>
              <a:cxn ang="0">
                <a:pos x="8" y="0"/>
              </a:cxn>
              <a:cxn ang="0">
                <a:pos x="9" y="0"/>
              </a:cxn>
              <a:cxn ang="0">
                <a:pos x="11" y="0"/>
              </a:cxn>
              <a:cxn ang="0">
                <a:pos x="12" y="0"/>
              </a:cxn>
              <a:cxn ang="0">
                <a:pos x="13" y="0"/>
              </a:cxn>
              <a:cxn ang="0">
                <a:pos x="14" y="0"/>
              </a:cxn>
              <a:cxn ang="0">
                <a:pos x="14" y="1"/>
              </a:cxn>
              <a:cxn ang="0">
                <a:pos x="15" y="1"/>
              </a:cxn>
              <a:cxn ang="0">
                <a:pos x="15" y="2"/>
              </a:cxn>
              <a:cxn ang="0">
                <a:pos x="16" y="2"/>
              </a:cxn>
              <a:cxn ang="0">
                <a:pos x="16" y="3"/>
              </a:cxn>
              <a:cxn ang="0">
                <a:pos x="17" y="3"/>
              </a:cxn>
              <a:cxn ang="0">
                <a:pos x="17" y="4"/>
              </a:cxn>
              <a:cxn ang="0">
                <a:pos x="17" y="5"/>
              </a:cxn>
              <a:cxn ang="0">
                <a:pos x="17" y="7"/>
              </a:cxn>
              <a:cxn ang="0">
                <a:pos x="17" y="8"/>
              </a:cxn>
              <a:cxn ang="0">
                <a:pos x="17" y="9"/>
              </a:cxn>
              <a:cxn ang="0">
                <a:pos x="17" y="10"/>
              </a:cxn>
              <a:cxn ang="0">
                <a:pos x="17" y="11"/>
              </a:cxn>
              <a:cxn ang="0">
                <a:pos x="16" y="11"/>
              </a:cxn>
              <a:cxn ang="0">
                <a:pos x="16" y="12"/>
              </a:cxn>
              <a:cxn ang="0">
                <a:pos x="16" y="13"/>
              </a:cxn>
              <a:cxn ang="0">
                <a:pos x="15" y="13"/>
              </a:cxn>
              <a:cxn ang="0">
                <a:pos x="15" y="14"/>
              </a:cxn>
              <a:cxn ang="0">
                <a:pos x="14" y="14"/>
              </a:cxn>
              <a:cxn ang="0">
                <a:pos x="14" y="15"/>
              </a:cxn>
              <a:cxn ang="0">
                <a:pos x="13" y="15"/>
              </a:cxn>
              <a:cxn ang="0">
                <a:pos x="13" y="16"/>
              </a:cxn>
              <a:cxn ang="0">
                <a:pos x="12" y="16"/>
              </a:cxn>
              <a:cxn ang="0">
                <a:pos x="11" y="16"/>
              </a:cxn>
              <a:cxn ang="0">
                <a:pos x="11" y="17"/>
              </a:cxn>
              <a:cxn ang="0">
                <a:pos x="9" y="17"/>
              </a:cxn>
              <a:cxn ang="0">
                <a:pos x="8" y="17"/>
              </a:cxn>
              <a:cxn ang="0">
                <a:pos x="7" y="17"/>
              </a:cxn>
              <a:cxn ang="0">
                <a:pos x="6" y="17"/>
              </a:cxn>
              <a:cxn ang="0">
                <a:pos x="5" y="17"/>
              </a:cxn>
              <a:cxn ang="0">
                <a:pos x="4" y="17"/>
              </a:cxn>
              <a:cxn ang="0">
                <a:pos x="4" y="16"/>
              </a:cxn>
              <a:cxn ang="0">
                <a:pos x="3" y="16"/>
              </a:cxn>
              <a:cxn ang="0">
                <a:pos x="2" y="15"/>
              </a:cxn>
            </a:cxnLst>
            <a:rect l="0" t="0" r="r" b="b"/>
            <a:pathLst>
              <a:path w="18" h="18">
                <a:moveTo>
                  <a:pt x="2" y="15"/>
                </a:moveTo>
                <a:lnTo>
                  <a:pt x="2" y="15"/>
                </a:lnTo>
                <a:lnTo>
                  <a:pt x="1" y="14"/>
                </a:lnTo>
                <a:lnTo>
                  <a:pt x="1" y="13"/>
                </a:lnTo>
                <a:lnTo>
                  <a:pt x="0" y="13"/>
                </a:lnTo>
                <a:lnTo>
                  <a:pt x="0" y="12"/>
                </a:lnTo>
                <a:lnTo>
                  <a:pt x="0" y="11"/>
                </a:lnTo>
                <a:lnTo>
                  <a:pt x="0" y="10"/>
                </a:lnTo>
                <a:lnTo>
                  <a:pt x="0" y="9"/>
                </a:lnTo>
                <a:lnTo>
                  <a:pt x="0" y="8"/>
                </a:lnTo>
                <a:lnTo>
                  <a:pt x="1" y="7"/>
                </a:lnTo>
                <a:lnTo>
                  <a:pt x="1" y="5"/>
                </a:lnTo>
                <a:lnTo>
                  <a:pt x="2" y="5"/>
                </a:lnTo>
                <a:lnTo>
                  <a:pt x="2" y="4"/>
                </a:lnTo>
                <a:lnTo>
                  <a:pt x="2" y="3"/>
                </a:lnTo>
                <a:lnTo>
                  <a:pt x="3" y="3"/>
                </a:lnTo>
                <a:lnTo>
                  <a:pt x="3" y="2"/>
                </a:lnTo>
                <a:lnTo>
                  <a:pt x="4" y="2"/>
                </a:lnTo>
                <a:lnTo>
                  <a:pt x="5" y="1"/>
                </a:lnTo>
                <a:lnTo>
                  <a:pt x="6" y="1"/>
                </a:lnTo>
                <a:lnTo>
                  <a:pt x="6" y="0"/>
                </a:lnTo>
                <a:lnTo>
                  <a:pt x="7" y="0"/>
                </a:lnTo>
                <a:lnTo>
                  <a:pt x="8" y="0"/>
                </a:lnTo>
                <a:lnTo>
                  <a:pt x="9" y="0"/>
                </a:lnTo>
                <a:lnTo>
                  <a:pt x="11" y="0"/>
                </a:lnTo>
                <a:lnTo>
                  <a:pt x="12" y="0"/>
                </a:lnTo>
                <a:lnTo>
                  <a:pt x="13" y="0"/>
                </a:lnTo>
                <a:lnTo>
                  <a:pt x="14" y="0"/>
                </a:lnTo>
                <a:lnTo>
                  <a:pt x="14" y="1"/>
                </a:lnTo>
                <a:lnTo>
                  <a:pt x="15" y="1"/>
                </a:lnTo>
                <a:lnTo>
                  <a:pt x="15" y="2"/>
                </a:lnTo>
                <a:lnTo>
                  <a:pt x="16" y="2"/>
                </a:lnTo>
                <a:lnTo>
                  <a:pt x="16" y="3"/>
                </a:lnTo>
                <a:lnTo>
                  <a:pt x="17" y="3"/>
                </a:lnTo>
                <a:lnTo>
                  <a:pt x="17" y="4"/>
                </a:lnTo>
                <a:lnTo>
                  <a:pt x="17" y="5"/>
                </a:lnTo>
                <a:lnTo>
                  <a:pt x="17" y="7"/>
                </a:lnTo>
                <a:lnTo>
                  <a:pt x="17" y="8"/>
                </a:lnTo>
                <a:lnTo>
                  <a:pt x="17" y="9"/>
                </a:lnTo>
                <a:lnTo>
                  <a:pt x="17" y="10"/>
                </a:lnTo>
                <a:lnTo>
                  <a:pt x="17" y="11"/>
                </a:lnTo>
                <a:lnTo>
                  <a:pt x="16" y="11"/>
                </a:lnTo>
                <a:lnTo>
                  <a:pt x="16" y="12"/>
                </a:lnTo>
                <a:lnTo>
                  <a:pt x="16" y="13"/>
                </a:lnTo>
                <a:lnTo>
                  <a:pt x="15" y="13"/>
                </a:lnTo>
                <a:lnTo>
                  <a:pt x="15" y="14"/>
                </a:lnTo>
                <a:lnTo>
                  <a:pt x="14" y="14"/>
                </a:lnTo>
                <a:lnTo>
                  <a:pt x="14" y="15"/>
                </a:lnTo>
                <a:lnTo>
                  <a:pt x="13" y="15"/>
                </a:lnTo>
                <a:lnTo>
                  <a:pt x="13" y="16"/>
                </a:lnTo>
                <a:lnTo>
                  <a:pt x="12" y="16"/>
                </a:lnTo>
                <a:lnTo>
                  <a:pt x="11" y="16"/>
                </a:lnTo>
                <a:lnTo>
                  <a:pt x="11" y="17"/>
                </a:lnTo>
                <a:lnTo>
                  <a:pt x="9" y="17"/>
                </a:lnTo>
                <a:lnTo>
                  <a:pt x="8" y="17"/>
                </a:lnTo>
                <a:lnTo>
                  <a:pt x="7" y="17"/>
                </a:lnTo>
                <a:lnTo>
                  <a:pt x="6" y="17"/>
                </a:lnTo>
                <a:lnTo>
                  <a:pt x="5" y="17"/>
                </a:lnTo>
                <a:lnTo>
                  <a:pt x="4" y="17"/>
                </a:lnTo>
                <a:lnTo>
                  <a:pt x="4" y="16"/>
                </a:lnTo>
                <a:lnTo>
                  <a:pt x="3" y="16"/>
                </a:lnTo>
                <a:lnTo>
                  <a:pt x="2" y="15"/>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941" name="Freeform 149"/>
          <p:cNvSpPr>
            <a:spLocks/>
          </p:cNvSpPr>
          <p:nvPr/>
        </p:nvSpPr>
        <p:spPr bwMode="auto">
          <a:xfrm>
            <a:off x="5032375" y="2989263"/>
            <a:ext cx="28575" cy="28575"/>
          </a:xfrm>
          <a:custGeom>
            <a:avLst/>
            <a:gdLst/>
            <a:ahLst/>
            <a:cxnLst>
              <a:cxn ang="0">
                <a:pos x="2" y="15"/>
              </a:cxn>
              <a:cxn ang="0">
                <a:pos x="2" y="15"/>
              </a:cxn>
              <a:cxn ang="0">
                <a:pos x="1" y="14"/>
              </a:cxn>
              <a:cxn ang="0">
                <a:pos x="1" y="13"/>
              </a:cxn>
              <a:cxn ang="0">
                <a:pos x="0" y="13"/>
              </a:cxn>
              <a:cxn ang="0">
                <a:pos x="0" y="12"/>
              </a:cxn>
              <a:cxn ang="0">
                <a:pos x="0" y="11"/>
              </a:cxn>
              <a:cxn ang="0">
                <a:pos x="0" y="10"/>
              </a:cxn>
              <a:cxn ang="0">
                <a:pos x="0" y="9"/>
              </a:cxn>
              <a:cxn ang="0">
                <a:pos x="0" y="8"/>
              </a:cxn>
              <a:cxn ang="0">
                <a:pos x="1" y="7"/>
              </a:cxn>
              <a:cxn ang="0">
                <a:pos x="1" y="5"/>
              </a:cxn>
              <a:cxn ang="0">
                <a:pos x="2" y="5"/>
              </a:cxn>
              <a:cxn ang="0">
                <a:pos x="2" y="4"/>
              </a:cxn>
              <a:cxn ang="0">
                <a:pos x="2" y="3"/>
              </a:cxn>
              <a:cxn ang="0">
                <a:pos x="3" y="3"/>
              </a:cxn>
              <a:cxn ang="0">
                <a:pos x="3" y="2"/>
              </a:cxn>
              <a:cxn ang="0">
                <a:pos x="4" y="2"/>
              </a:cxn>
              <a:cxn ang="0">
                <a:pos x="5" y="1"/>
              </a:cxn>
              <a:cxn ang="0">
                <a:pos x="6" y="1"/>
              </a:cxn>
              <a:cxn ang="0">
                <a:pos x="6" y="0"/>
              </a:cxn>
              <a:cxn ang="0">
                <a:pos x="7" y="0"/>
              </a:cxn>
              <a:cxn ang="0">
                <a:pos x="8" y="0"/>
              </a:cxn>
              <a:cxn ang="0">
                <a:pos x="9" y="0"/>
              </a:cxn>
              <a:cxn ang="0">
                <a:pos x="11" y="0"/>
              </a:cxn>
              <a:cxn ang="0">
                <a:pos x="12" y="0"/>
              </a:cxn>
              <a:cxn ang="0">
                <a:pos x="13" y="0"/>
              </a:cxn>
              <a:cxn ang="0">
                <a:pos x="14" y="0"/>
              </a:cxn>
              <a:cxn ang="0">
                <a:pos x="14" y="1"/>
              </a:cxn>
              <a:cxn ang="0">
                <a:pos x="15" y="1"/>
              </a:cxn>
              <a:cxn ang="0">
                <a:pos x="15" y="2"/>
              </a:cxn>
              <a:cxn ang="0">
                <a:pos x="16" y="2"/>
              </a:cxn>
              <a:cxn ang="0">
                <a:pos x="16" y="3"/>
              </a:cxn>
              <a:cxn ang="0">
                <a:pos x="17" y="3"/>
              </a:cxn>
              <a:cxn ang="0">
                <a:pos x="17" y="4"/>
              </a:cxn>
              <a:cxn ang="0">
                <a:pos x="17" y="5"/>
              </a:cxn>
              <a:cxn ang="0">
                <a:pos x="17" y="7"/>
              </a:cxn>
              <a:cxn ang="0">
                <a:pos x="17" y="8"/>
              </a:cxn>
              <a:cxn ang="0">
                <a:pos x="17" y="9"/>
              </a:cxn>
              <a:cxn ang="0">
                <a:pos x="17" y="10"/>
              </a:cxn>
              <a:cxn ang="0">
                <a:pos x="17" y="11"/>
              </a:cxn>
              <a:cxn ang="0">
                <a:pos x="16" y="11"/>
              </a:cxn>
              <a:cxn ang="0">
                <a:pos x="16" y="12"/>
              </a:cxn>
              <a:cxn ang="0">
                <a:pos x="16" y="13"/>
              </a:cxn>
              <a:cxn ang="0">
                <a:pos x="15" y="13"/>
              </a:cxn>
              <a:cxn ang="0">
                <a:pos x="15" y="14"/>
              </a:cxn>
              <a:cxn ang="0">
                <a:pos x="14" y="14"/>
              </a:cxn>
              <a:cxn ang="0">
                <a:pos x="14" y="15"/>
              </a:cxn>
              <a:cxn ang="0">
                <a:pos x="13" y="15"/>
              </a:cxn>
              <a:cxn ang="0">
                <a:pos x="13" y="16"/>
              </a:cxn>
              <a:cxn ang="0">
                <a:pos x="12" y="16"/>
              </a:cxn>
              <a:cxn ang="0">
                <a:pos x="11" y="16"/>
              </a:cxn>
              <a:cxn ang="0">
                <a:pos x="11" y="17"/>
              </a:cxn>
              <a:cxn ang="0">
                <a:pos x="9" y="17"/>
              </a:cxn>
              <a:cxn ang="0">
                <a:pos x="8" y="17"/>
              </a:cxn>
              <a:cxn ang="0">
                <a:pos x="7" y="17"/>
              </a:cxn>
              <a:cxn ang="0">
                <a:pos x="6" y="17"/>
              </a:cxn>
              <a:cxn ang="0">
                <a:pos x="5" y="17"/>
              </a:cxn>
              <a:cxn ang="0">
                <a:pos x="4" y="17"/>
              </a:cxn>
              <a:cxn ang="0">
                <a:pos x="4" y="16"/>
              </a:cxn>
              <a:cxn ang="0">
                <a:pos x="3" y="16"/>
              </a:cxn>
              <a:cxn ang="0">
                <a:pos x="2" y="15"/>
              </a:cxn>
            </a:cxnLst>
            <a:rect l="0" t="0" r="r" b="b"/>
            <a:pathLst>
              <a:path w="18" h="18">
                <a:moveTo>
                  <a:pt x="2" y="15"/>
                </a:moveTo>
                <a:lnTo>
                  <a:pt x="2" y="15"/>
                </a:lnTo>
                <a:lnTo>
                  <a:pt x="1" y="14"/>
                </a:lnTo>
                <a:lnTo>
                  <a:pt x="1" y="13"/>
                </a:lnTo>
                <a:lnTo>
                  <a:pt x="0" y="13"/>
                </a:lnTo>
                <a:lnTo>
                  <a:pt x="0" y="12"/>
                </a:lnTo>
                <a:lnTo>
                  <a:pt x="0" y="11"/>
                </a:lnTo>
                <a:lnTo>
                  <a:pt x="0" y="10"/>
                </a:lnTo>
                <a:lnTo>
                  <a:pt x="0" y="9"/>
                </a:lnTo>
                <a:lnTo>
                  <a:pt x="0" y="8"/>
                </a:lnTo>
                <a:lnTo>
                  <a:pt x="1" y="7"/>
                </a:lnTo>
                <a:lnTo>
                  <a:pt x="1" y="5"/>
                </a:lnTo>
                <a:lnTo>
                  <a:pt x="2" y="5"/>
                </a:lnTo>
                <a:lnTo>
                  <a:pt x="2" y="4"/>
                </a:lnTo>
                <a:lnTo>
                  <a:pt x="2" y="3"/>
                </a:lnTo>
                <a:lnTo>
                  <a:pt x="3" y="3"/>
                </a:lnTo>
                <a:lnTo>
                  <a:pt x="3" y="2"/>
                </a:lnTo>
                <a:lnTo>
                  <a:pt x="4" y="2"/>
                </a:lnTo>
                <a:lnTo>
                  <a:pt x="5" y="1"/>
                </a:lnTo>
                <a:lnTo>
                  <a:pt x="6" y="1"/>
                </a:lnTo>
                <a:lnTo>
                  <a:pt x="6" y="0"/>
                </a:lnTo>
                <a:lnTo>
                  <a:pt x="7" y="0"/>
                </a:lnTo>
                <a:lnTo>
                  <a:pt x="8" y="0"/>
                </a:lnTo>
                <a:lnTo>
                  <a:pt x="9" y="0"/>
                </a:lnTo>
                <a:lnTo>
                  <a:pt x="11" y="0"/>
                </a:lnTo>
                <a:lnTo>
                  <a:pt x="12" y="0"/>
                </a:lnTo>
                <a:lnTo>
                  <a:pt x="13" y="0"/>
                </a:lnTo>
                <a:lnTo>
                  <a:pt x="14" y="0"/>
                </a:lnTo>
                <a:lnTo>
                  <a:pt x="14" y="1"/>
                </a:lnTo>
                <a:lnTo>
                  <a:pt x="15" y="1"/>
                </a:lnTo>
                <a:lnTo>
                  <a:pt x="15" y="2"/>
                </a:lnTo>
                <a:lnTo>
                  <a:pt x="16" y="2"/>
                </a:lnTo>
                <a:lnTo>
                  <a:pt x="16" y="3"/>
                </a:lnTo>
                <a:lnTo>
                  <a:pt x="17" y="3"/>
                </a:lnTo>
                <a:lnTo>
                  <a:pt x="17" y="4"/>
                </a:lnTo>
                <a:lnTo>
                  <a:pt x="17" y="5"/>
                </a:lnTo>
                <a:lnTo>
                  <a:pt x="17" y="7"/>
                </a:lnTo>
                <a:lnTo>
                  <a:pt x="17" y="8"/>
                </a:lnTo>
                <a:lnTo>
                  <a:pt x="17" y="9"/>
                </a:lnTo>
                <a:lnTo>
                  <a:pt x="17" y="10"/>
                </a:lnTo>
                <a:lnTo>
                  <a:pt x="17" y="11"/>
                </a:lnTo>
                <a:lnTo>
                  <a:pt x="16" y="11"/>
                </a:lnTo>
                <a:lnTo>
                  <a:pt x="16" y="12"/>
                </a:lnTo>
                <a:lnTo>
                  <a:pt x="16" y="13"/>
                </a:lnTo>
                <a:lnTo>
                  <a:pt x="15" y="13"/>
                </a:lnTo>
                <a:lnTo>
                  <a:pt x="15" y="14"/>
                </a:lnTo>
                <a:lnTo>
                  <a:pt x="14" y="14"/>
                </a:lnTo>
                <a:lnTo>
                  <a:pt x="14" y="15"/>
                </a:lnTo>
                <a:lnTo>
                  <a:pt x="13" y="15"/>
                </a:lnTo>
                <a:lnTo>
                  <a:pt x="13" y="16"/>
                </a:lnTo>
                <a:lnTo>
                  <a:pt x="12" y="16"/>
                </a:lnTo>
                <a:lnTo>
                  <a:pt x="11" y="16"/>
                </a:lnTo>
                <a:lnTo>
                  <a:pt x="11" y="17"/>
                </a:lnTo>
                <a:lnTo>
                  <a:pt x="9" y="17"/>
                </a:lnTo>
                <a:lnTo>
                  <a:pt x="8" y="17"/>
                </a:lnTo>
                <a:lnTo>
                  <a:pt x="7" y="17"/>
                </a:lnTo>
                <a:lnTo>
                  <a:pt x="6" y="17"/>
                </a:lnTo>
                <a:lnTo>
                  <a:pt x="5" y="17"/>
                </a:lnTo>
                <a:lnTo>
                  <a:pt x="4" y="17"/>
                </a:lnTo>
                <a:lnTo>
                  <a:pt x="4" y="16"/>
                </a:lnTo>
                <a:lnTo>
                  <a:pt x="3" y="16"/>
                </a:lnTo>
                <a:lnTo>
                  <a:pt x="2" y="15"/>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942" name="Freeform 150"/>
          <p:cNvSpPr>
            <a:spLocks/>
          </p:cNvSpPr>
          <p:nvPr/>
        </p:nvSpPr>
        <p:spPr bwMode="auto">
          <a:xfrm>
            <a:off x="5080000" y="2940050"/>
            <a:ext cx="30163" cy="30163"/>
          </a:xfrm>
          <a:custGeom>
            <a:avLst/>
            <a:gdLst/>
            <a:ahLst/>
            <a:cxnLst>
              <a:cxn ang="0">
                <a:pos x="3" y="16"/>
              </a:cxn>
              <a:cxn ang="0">
                <a:pos x="2" y="14"/>
              </a:cxn>
              <a:cxn ang="0">
                <a:pos x="2" y="12"/>
              </a:cxn>
              <a:cxn ang="0">
                <a:pos x="0" y="11"/>
              </a:cxn>
              <a:cxn ang="0">
                <a:pos x="0" y="9"/>
              </a:cxn>
              <a:cxn ang="0">
                <a:pos x="2" y="8"/>
              </a:cxn>
              <a:cxn ang="0">
                <a:pos x="2" y="6"/>
              </a:cxn>
              <a:cxn ang="0">
                <a:pos x="3" y="5"/>
              </a:cxn>
              <a:cxn ang="0">
                <a:pos x="4" y="4"/>
              </a:cxn>
              <a:cxn ang="0">
                <a:pos x="5" y="3"/>
              </a:cxn>
              <a:cxn ang="0">
                <a:pos x="7" y="2"/>
              </a:cxn>
              <a:cxn ang="0">
                <a:pos x="8" y="1"/>
              </a:cxn>
              <a:cxn ang="0">
                <a:pos x="10" y="0"/>
              </a:cxn>
              <a:cxn ang="0">
                <a:pos x="12" y="0"/>
              </a:cxn>
              <a:cxn ang="0">
                <a:pos x="13" y="1"/>
              </a:cxn>
              <a:cxn ang="0">
                <a:pos x="15" y="2"/>
              </a:cxn>
              <a:cxn ang="0">
                <a:pos x="16" y="3"/>
              </a:cxn>
              <a:cxn ang="0">
                <a:pos x="17" y="4"/>
              </a:cxn>
              <a:cxn ang="0">
                <a:pos x="18" y="6"/>
              </a:cxn>
              <a:cxn ang="0">
                <a:pos x="18" y="8"/>
              </a:cxn>
              <a:cxn ang="0">
                <a:pos x="17" y="9"/>
              </a:cxn>
              <a:cxn ang="0">
                <a:pos x="17" y="11"/>
              </a:cxn>
              <a:cxn ang="0">
                <a:pos x="16" y="12"/>
              </a:cxn>
              <a:cxn ang="0">
                <a:pos x="15" y="13"/>
              </a:cxn>
              <a:cxn ang="0">
                <a:pos x="14" y="14"/>
              </a:cxn>
              <a:cxn ang="0">
                <a:pos x="13" y="16"/>
              </a:cxn>
              <a:cxn ang="0">
                <a:pos x="12" y="17"/>
              </a:cxn>
              <a:cxn ang="0">
                <a:pos x="10" y="17"/>
              </a:cxn>
              <a:cxn ang="0">
                <a:pos x="9" y="18"/>
              </a:cxn>
              <a:cxn ang="0">
                <a:pos x="7" y="18"/>
              </a:cxn>
              <a:cxn ang="0">
                <a:pos x="6" y="17"/>
              </a:cxn>
              <a:cxn ang="0">
                <a:pos x="4" y="17"/>
              </a:cxn>
              <a:cxn ang="0">
                <a:pos x="3" y="16"/>
              </a:cxn>
            </a:cxnLst>
            <a:rect l="0" t="0" r="r" b="b"/>
            <a:pathLst>
              <a:path w="19" h="19">
                <a:moveTo>
                  <a:pt x="3" y="16"/>
                </a:moveTo>
                <a:lnTo>
                  <a:pt x="3" y="16"/>
                </a:lnTo>
                <a:lnTo>
                  <a:pt x="3" y="14"/>
                </a:lnTo>
                <a:lnTo>
                  <a:pt x="2" y="14"/>
                </a:lnTo>
                <a:lnTo>
                  <a:pt x="2" y="13"/>
                </a:lnTo>
                <a:lnTo>
                  <a:pt x="2" y="12"/>
                </a:lnTo>
                <a:lnTo>
                  <a:pt x="0" y="12"/>
                </a:lnTo>
                <a:lnTo>
                  <a:pt x="0" y="11"/>
                </a:lnTo>
                <a:lnTo>
                  <a:pt x="0" y="10"/>
                </a:lnTo>
                <a:lnTo>
                  <a:pt x="0" y="9"/>
                </a:lnTo>
                <a:lnTo>
                  <a:pt x="0" y="8"/>
                </a:lnTo>
                <a:lnTo>
                  <a:pt x="2" y="8"/>
                </a:lnTo>
                <a:lnTo>
                  <a:pt x="2" y="7"/>
                </a:lnTo>
                <a:lnTo>
                  <a:pt x="2" y="6"/>
                </a:lnTo>
                <a:lnTo>
                  <a:pt x="3" y="6"/>
                </a:lnTo>
                <a:lnTo>
                  <a:pt x="3" y="5"/>
                </a:lnTo>
                <a:lnTo>
                  <a:pt x="3" y="4"/>
                </a:lnTo>
                <a:lnTo>
                  <a:pt x="4" y="4"/>
                </a:lnTo>
                <a:lnTo>
                  <a:pt x="4" y="3"/>
                </a:lnTo>
                <a:lnTo>
                  <a:pt x="5" y="3"/>
                </a:lnTo>
                <a:lnTo>
                  <a:pt x="6" y="2"/>
                </a:lnTo>
                <a:lnTo>
                  <a:pt x="7" y="2"/>
                </a:lnTo>
                <a:lnTo>
                  <a:pt x="7" y="1"/>
                </a:lnTo>
                <a:lnTo>
                  <a:pt x="8" y="1"/>
                </a:lnTo>
                <a:lnTo>
                  <a:pt x="9" y="1"/>
                </a:lnTo>
                <a:lnTo>
                  <a:pt x="10" y="0"/>
                </a:lnTo>
                <a:lnTo>
                  <a:pt x="11" y="0"/>
                </a:lnTo>
                <a:lnTo>
                  <a:pt x="12" y="0"/>
                </a:lnTo>
                <a:lnTo>
                  <a:pt x="12" y="1"/>
                </a:lnTo>
                <a:lnTo>
                  <a:pt x="13" y="1"/>
                </a:lnTo>
                <a:lnTo>
                  <a:pt x="14" y="1"/>
                </a:lnTo>
                <a:lnTo>
                  <a:pt x="15" y="2"/>
                </a:lnTo>
                <a:lnTo>
                  <a:pt x="16" y="2"/>
                </a:lnTo>
                <a:lnTo>
                  <a:pt x="16" y="3"/>
                </a:lnTo>
                <a:lnTo>
                  <a:pt x="17" y="3"/>
                </a:lnTo>
                <a:lnTo>
                  <a:pt x="17" y="4"/>
                </a:lnTo>
                <a:lnTo>
                  <a:pt x="17" y="5"/>
                </a:lnTo>
                <a:lnTo>
                  <a:pt x="18" y="6"/>
                </a:lnTo>
                <a:lnTo>
                  <a:pt x="18" y="7"/>
                </a:lnTo>
                <a:lnTo>
                  <a:pt x="18" y="8"/>
                </a:lnTo>
                <a:lnTo>
                  <a:pt x="18" y="9"/>
                </a:lnTo>
                <a:lnTo>
                  <a:pt x="17" y="9"/>
                </a:lnTo>
                <a:lnTo>
                  <a:pt x="17" y="10"/>
                </a:lnTo>
                <a:lnTo>
                  <a:pt x="17" y="11"/>
                </a:lnTo>
                <a:lnTo>
                  <a:pt x="16" y="11"/>
                </a:lnTo>
                <a:lnTo>
                  <a:pt x="16" y="12"/>
                </a:lnTo>
                <a:lnTo>
                  <a:pt x="16" y="13"/>
                </a:lnTo>
                <a:lnTo>
                  <a:pt x="15" y="13"/>
                </a:lnTo>
                <a:lnTo>
                  <a:pt x="15" y="14"/>
                </a:lnTo>
                <a:lnTo>
                  <a:pt x="14" y="14"/>
                </a:lnTo>
                <a:lnTo>
                  <a:pt x="14" y="16"/>
                </a:lnTo>
                <a:lnTo>
                  <a:pt x="13" y="16"/>
                </a:lnTo>
                <a:lnTo>
                  <a:pt x="12" y="16"/>
                </a:lnTo>
                <a:lnTo>
                  <a:pt x="12" y="17"/>
                </a:lnTo>
                <a:lnTo>
                  <a:pt x="11" y="17"/>
                </a:lnTo>
                <a:lnTo>
                  <a:pt x="10" y="17"/>
                </a:lnTo>
                <a:lnTo>
                  <a:pt x="10" y="18"/>
                </a:lnTo>
                <a:lnTo>
                  <a:pt x="9" y="18"/>
                </a:lnTo>
                <a:lnTo>
                  <a:pt x="8" y="18"/>
                </a:lnTo>
                <a:lnTo>
                  <a:pt x="7" y="18"/>
                </a:lnTo>
                <a:lnTo>
                  <a:pt x="6" y="18"/>
                </a:lnTo>
                <a:lnTo>
                  <a:pt x="6" y="17"/>
                </a:lnTo>
                <a:lnTo>
                  <a:pt x="5" y="17"/>
                </a:lnTo>
                <a:lnTo>
                  <a:pt x="4" y="17"/>
                </a:lnTo>
                <a:lnTo>
                  <a:pt x="4" y="16"/>
                </a:lnTo>
                <a:lnTo>
                  <a:pt x="3" y="16"/>
                </a:lnTo>
              </a:path>
            </a:pathLst>
          </a:custGeom>
          <a:solidFill>
            <a:srgbClr val="000000"/>
          </a:solidFill>
          <a:ln w="12700" cap="rnd" cmpd="sng">
            <a:solidFill>
              <a:srgbClr val="000000"/>
            </a:solidFill>
            <a:prstDash val="solid"/>
            <a:round/>
            <a:headEnd type="none" w="sm" len="sm"/>
            <a:tailEnd type="none" w="sm" len="sm"/>
          </a:ln>
          <a:effectLst/>
        </p:spPr>
        <p:txBody>
          <a:bodyPr/>
          <a:lstStyle/>
          <a:p>
            <a:endParaRPr lang="id-ID"/>
          </a:p>
        </p:txBody>
      </p:sp>
      <p:sp>
        <p:nvSpPr>
          <p:cNvPr id="33943" name="Freeform 151"/>
          <p:cNvSpPr>
            <a:spLocks/>
          </p:cNvSpPr>
          <p:nvPr/>
        </p:nvSpPr>
        <p:spPr bwMode="auto">
          <a:xfrm>
            <a:off x="5080000" y="2940050"/>
            <a:ext cx="30163" cy="30163"/>
          </a:xfrm>
          <a:custGeom>
            <a:avLst/>
            <a:gdLst/>
            <a:ahLst/>
            <a:cxnLst>
              <a:cxn ang="0">
                <a:pos x="3" y="16"/>
              </a:cxn>
              <a:cxn ang="0">
                <a:pos x="2" y="14"/>
              </a:cxn>
              <a:cxn ang="0">
                <a:pos x="2" y="12"/>
              </a:cxn>
              <a:cxn ang="0">
                <a:pos x="0" y="11"/>
              </a:cxn>
              <a:cxn ang="0">
                <a:pos x="0" y="9"/>
              </a:cxn>
              <a:cxn ang="0">
                <a:pos x="2" y="8"/>
              </a:cxn>
              <a:cxn ang="0">
                <a:pos x="2" y="6"/>
              </a:cxn>
              <a:cxn ang="0">
                <a:pos x="3" y="5"/>
              </a:cxn>
              <a:cxn ang="0">
                <a:pos x="4" y="4"/>
              </a:cxn>
              <a:cxn ang="0">
                <a:pos x="5" y="3"/>
              </a:cxn>
              <a:cxn ang="0">
                <a:pos x="7" y="2"/>
              </a:cxn>
              <a:cxn ang="0">
                <a:pos x="8" y="1"/>
              </a:cxn>
              <a:cxn ang="0">
                <a:pos x="10" y="0"/>
              </a:cxn>
              <a:cxn ang="0">
                <a:pos x="12" y="0"/>
              </a:cxn>
              <a:cxn ang="0">
                <a:pos x="13" y="1"/>
              </a:cxn>
              <a:cxn ang="0">
                <a:pos x="15" y="2"/>
              </a:cxn>
              <a:cxn ang="0">
                <a:pos x="16" y="3"/>
              </a:cxn>
              <a:cxn ang="0">
                <a:pos x="17" y="4"/>
              </a:cxn>
              <a:cxn ang="0">
                <a:pos x="18" y="6"/>
              </a:cxn>
              <a:cxn ang="0">
                <a:pos x="18" y="8"/>
              </a:cxn>
              <a:cxn ang="0">
                <a:pos x="17" y="9"/>
              </a:cxn>
              <a:cxn ang="0">
                <a:pos x="17" y="11"/>
              </a:cxn>
              <a:cxn ang="0">
                <a:pos x="16" y="12"/>
              </a:cxn>
              <a:cxn ang="0">
                <a:pos x="15" y="13"/>
              </a:cxn>
              <a:cxn ang="0">
                <a:pos x="14" y="14"/>
              </a:cxn>
              <a:cxn ang="0">
                <a:pos x="13" y="16"/>
              </a:cxn>
              <a:cxn ang="0">
                <a:pos x="12" y="17"/>
              </a:cxn>
              <a:cxn ang="0">
                <a:pos x="10" y="17"/>
              </a:cxn>
              <a:cxn ang="0">
                <a:pos x="9" y="18"/>
              </a:cxn>
              <a:cxn ang="0">
                <a:pos x="7" y="18"/>
              </a:cxn>
              <a:cxn ang="0">
                <a:pos x="6" y="17"/>
              </a:cxn>
              <a:cxn ang="0">
                <a:pos x="4" y="17"/>
              </a:cxn>
              <a:cxn ang="0">
                <a:pos x="3" y="16"/>
              </a:cxn>
            </a:cxnLst>
            <a:rect l="0" t="0" r="r" b="b"/>
            <a:pathLst>
              <a:path w="19" h="19">
                <a:moveTo>
                  <a:pt x="3" y="16"/>
                </a:moveTo>
                <a:lnTo>
                  <a:pt x="3" y="16"/>
                </a:lnTo>
                <a:lnTo>
                  <a:pt x="3" y="14"/>
                </a:lnTo>
                <a:lnTo>
                  <a:pt x="2" y="14"/>
                </a:lnTo>
                <a:lnTo>
                  <a:pt x="2" y="13"/>
                </a:lnTo>
                <a:lnTo>
                  <a:pt x="2" y="12"/>
                </a:lnTo>
                <a:lnTo>
                  <a:pt x="0" y="12"/>
                </a:lnTo>
                <a:lnTo>
                  <a:pt x="0" y="11"/>
                </a:lnTo>
                <a:lnTo>
                  <a:pt x="0" y="10"/>
                </a:lnTo>
                <a:lnTo>
                  <a:pt x="0" y="9"/>
                </a:lnTo>
                <a:lnTo>
                  <a:pt x="0" y="8"/>
                </a:lnTo>
                <a:lnTo>
                  <a:pt x="2" y="8"/>
                </a:lnTo>
                <a:lnTo>
                  <a:pt x="2" y="7"/>
                </a:lnTo>
                <a:lnTo>
                  <a:pt x="2" y="6"/>
                </a:lnTo>
                <a:lnTo>
                  <a:pt x="3" y="6"/>
                </a:lnTo>
                <a:lnTo>
                  <a:pt x="3" y="5"/>
                </a:lnTo>
                <a:lnTo>
                  <a:pt x="3" y="4"/>
                </a:lnTo>
                <a:lnTo>
                  <a:pt x="4" y="4"/>
                </a:lnTo>
                <a:lnTo>
                  <a:pt x="4" y="3"/>
                </a:lnTo>
                <a:lnTo>
                  <a:pt x="5" y="3"/>
                </a:lnTo>
                <a:lnTo>
                  <a:pt x="6" y="2"/>
                </a:lnTo>
                <a:lnTo>
                  <a:pt x="7" y="2"/>
                </a:lnTo>
                <a:lnTo>
                  <a:pt x="7" y="1"/>
                </a:lnTo>
                <a:lnTo>
                  <a:pt x="8" y="1"/>
                </a:lnTo>
                <a:lnTo>
                  <a:pt x="9" y="1"/>
                </a:lnTo>
                <a:lnTo>
                  <a:pt x="10" y="0"/>
                </a:lnTo>
                <a:lnTo>
                  <a:pt x="11" y="0"/>
                </a:lnTo>
                <a:lnTo>
                  <a:pt x="12" y="0"/>
                </a:lnTo>
                <a:lnTo>
                  <a:pt x="12" y="1"/>
                </a:lnTo>
                <a:lnTo>
                  <a:pt x="13" y="1"/>
                </a:lnTo>
                <a:lnTo>
                  <a:pt x="14" y="1"/>
                </a:lnTo>
                <a:lnTo>
                  <a:pt x="15" y="2"/>
                </a:lnTo>
                <a:lnTo>
                  <a:pt x="16" y="2"/>
                </a:lnTo>
                <a:lnTo>
                  <a:pt x="16" y="3"/>
                </a:lnTo>
                <a:lnTo>
                  <a:pt x="17" y="3"/>
                </a:lnTo>
                <a:lnTo>
                  <a:pt x="17" y="4"/>
                </a:lnTo>
                <a:lnTo>
                  <a:pt x="17" y="5"/>
                </a:lnTo>
                <a:lnTo>
                  <a:pt x="18" y="6"/>
                </a:lnTo>
                <a:lnTo>
                  <a:pt x="18" y="7"/>
                </a:lnTo>
                <a:lnTo>
                  <a:pt x="18" y="8"/>
                </a:lnTo>
                <a:lnTo>
                  <a:pt x="18" y="9"/>
                </a:lnTo>
                <a:lnTo>
                  <a:pt x="17" y="9"/>
                </a:lnTo>
                <a:lnTo>
                  <a:pt x="17" y="10"/>
                </a:lnTo>
                <a:lnTo>
                  <a:pt x="17" y="11"/>
                </a:lnTo>
                <a:lnTo>
                  <a:pt x="16" y="11"/>
                </a:lnTo>
                <a:lnTo>
                  <a:pt x="16" y="12"/>
                </a:lnTo>
                <a:lnTo>
                  <a:pt x="16" y="13"/>
                </a:lnTo>
                <a:lnTo>
                  <a:pt x="15" y="13"/>
                </a:lnTo>
                <a:lnTo>
                  <a:pt x="15" y="14"/>
                </a:lnTo>
                <a:lnTo>
                  <a:pt x="14" y="14"/>
                </a:lnTo>
                <a:lnTo>
                  <a:pt x="14" y="16"/>
                </a:lnTo>
                <a:lnTo>
                  <a:pt x="13" y="16"/>
                </a:lnTo>
                <a:lnTo>
                  <a:pt x="12" y="16"/>
                </a:lnTo>
                <a:lnTo>
                  <a:pt x="12" y="17"/>
                </a:lnTo>
                <a:lnTo>
                  <a:pt x="11" y="17"/>
                </a:lnTo>
                <a:lnTo>
                  <a:pt x="10" y="17"/>
                </a:lnTo>
                <a:lnTo>
                  <a:pt x="10" y="18"/>
                </a:lnTo>
                <a:lnTo>
                  <a:pt x="9" y="18"/>
                </a:lnTo>
                <a:lnTo>
                  <a:pt x="8" y="18"/>
                </a:lnTo>
                <a:lnTo>
                  <a:pt x="7" y="18"/>
                </a:lnTo>
                <a:lnTo>
                  <a:pt x="6" y="18"/>
                </a:lnTo>
                <a:lnTo>
                  <a:pt x="6" y="17"/>
                </a:lnTo>
                <a:lnTo>
                  <a:pt x="5" y="17"/>
                </a:lnTo>
                <a:lnTo>
                  <a:pt x="4" y="17"/>
                </a:lnTo>
                <a:lnTo>
                  <a:pt x="4" y="16"/>
                </a:lnTo>
                <a:lnTo>
                  <a:pt x="3" y="16"/>
                </a:lnTo>
              </a:path>
            </a:pathLst>
          </a:custGeom>
          <a:noFill/>
          <a:ln w="12700" cap="rnd" cmpd="sng">
            <a:solidFill>
              <a:srgbClr val="000000"/>
            </a:solidFill>
            <a:prstDash val="solid"/>
            <a:round/>
            <a:headEnd type="none" w="sm" len="sm"/>
            <a:tailEnd type="none" w="sm" len="sm"/>
          </a:ln>
          <a:effectLst/>
        </p:spPr>
        <p:txBody>
          <a:bodyPr/>
          <a:lstStyle/>
          <a:p>
            <a:endParaRPr lang="id-ID"/>
          </a:p>
        </p:txBody>
      </p:sp>
      <p:sp>
        <p:nvSpPr>
          <p:cNvPr id="33944" name="Rectangle 152"/>
          <p:cNvSpPr>
            <a:spLocks noChangeArrowheads="1"/>
          </p:cNvSpPr>
          <p:nvPr/>
        </p:nvSpPr>
        <p:spPr bwMode="auto">
          <a:xfrm>
            <a:off x="746125" y="5027613"/>
            <a:ext cx="3660775" cy="581025"/>
          </a:xfrm>
          <a:prstGeom prst="rect">
            <a:avLst/>
          </a:prstGeom>
          <a:noFill/>
          <a:ln w="9525">
            <a:noFill/>
            <a:miter lim="800000"/>
            <a:headEnd/>
            <a:tailEnd/>
          </a:ln>
          <a:effectLst/>
        </p:spPr>
        <p:txBody>
          <a:bodyPr wrap="none" lIns="92075" tIns="46038" rIns="92075" bIns="46038">
            <a:spAutoFit/>
          </a:bodyPr>
          <a:lstStyle/>
          <a:p>
            <a:r>
              <a:rPr lang="en-US" sz="1600"/>
              <a:t>Heavy solvation lowers the </a:t>
            </a:r>
          </a:p>
          <a:p>
            <a:r>
              <a:rPr lang="en-US" sz="1600"/>
              <a:t>potential energy of the nucleophile.</a:t>
            </a:r>
          </a:p>
        </p:txBody>
      </p:sp>
      <p:sp>
        <p:nvSpPr>
          <p:cNvPr id="33945" name="Rectangle 153"/>
          <p:cNvSpPr>
            <a:spLocks noChangeArrowheads="1"/>
          </p:cNvSpPr>
          <p:nvPr/>
        </p:nvSpPr>
        <p:spPr bwMode="auto">
          <a:xfrm>
            <a:off x="746125" y="5603875"/>
            <a:ext cx="4111625" cy="581025"/>
          </a:xfrm>
          <a:prstGeom prst="rect">
            <a:avLst/>
          </a:prstGeom>
          <a:noFill/>
          <a:ln w="9525">
            <a:noFill/>
            <a:miter lim="800000"/>
            <a:headEnd/>
            <a:tailEnd/>
          </a:ln>
          <a:effectLst/>
        </p:spPr>
        <p:txBody>
          <a:bodyPr wrap="none" lIns="92075" tIns="46038" rIns="92075" bIns="46038">
            <a:spAutoFit/>
          </a:bodyPr>
          <a:lstStyle/>
          <a:p>
            <a:r>
              <a:rPr lang="en-US" sz="1600"/>
              <a:t>It is difficult for the solvated nucleophile</a:t>
            </a:r>
          </a:p>
          <a:p>
            <a:r>
              <a:rPr lang="en-US" sz="1600"/>
              <a:t>to escape the solvent shell.</a:t>
            </a:r>
          </a:p>
        </p:txBody>
      </p:sp>
      <p:sp>
        <p:nvSpPr>
          <p:cNvPr id="33946" name="Rectangle 154"/>
          <p:cNvSpPr>
            <a:spLocks noChangeArrowheads="1"/>
          </p:cNvSpPr>
          <p:nvPr/>
        </p:nvSpPr>
        <p:spPr bwMode="auto">
          <a:xfrm>
            <a:off x="746125" y="6170613"/>
            <a:ext cx="2536825" cy="336550"/>
          </a:xfrm>
          <a:prstGeom prst="rect">
            <a:avLst/>
          </a:prstGeom>
          <a:noFill/>
          <a:ln w="9525">
            <a:noFill/>
            <a:miter lim="800000"/>
            <a:headEnd/>
            <a:tailEnd/>
          </a:ln>
          <a:effectLst/>
        </p:spPr>
        <p:txBody>
          <a:bodyPr wrap="none" lIns="92075" tIns="46038" rIns="92075" bIns="46038">
            <a:spAutoFit/>
          </a:bodyPr>
          <a:lstStyle/>
          <a:p>
            <a:r>
              <a:rPr lang="en-US" sz="1600"/>
              <a:t>This ion is less reactive.</a:t>
            </a:r>
          </a:p>
        </p:txBody>
      </p:sp>
      <p:sp>
        <p:nvSpPr>
          <p:cNvPr id="33947" name="Rectangle 155"/>
          <p:cNvSpPr>
            <a:spLocks noChangeArrowheads="1"/>
          </p:cNvSpPr>
          <p:nvPr/>
        </p:nvSpPr>
        <p:spPr bwMode="auto">
          <a:xfrm>
            <a:off x="1508125" y="836613"/>
            <a:ext cx="1952625" cy="581025"/>
          </a:xfrm>
          <a:prstGeom prst="rect">
            <a:avLst/>
          </a:prstGeom>
          <a:noFill/>
          <a:ln w="9525">
            <a:noFill/>
            <a:miter lim="800000"/>
            <a:headEnd/>
            <a:tailEnd/>
          </a:ln>
          <a:effectLst/>
        </p:spPr>
        <p:txBody>
          <a:bodyPr wrap="none" lIns="92075" tIns="46038" rIns="92075" bIns="46038">
            <a:spAutoFit/>
          </a:bodyPr>
          <a:lstStyle/>
          <a:p>
            <a:r>
              <a:rPr lang="en-US" sz="1600">
                <a:solidFill>
                  <a:srgbClr val="009900"/>
                </a:solidFill>
              </a:rPr>
              <a:t>strong interaction</a:t>
            </a:r>
          </a:p>
          <a:p>
            <a:r>
              <a:rPr lang="en-US" sz="1600">
                <a:solidFill>
                  <a:srgbClr val="009900"/>
                </a:solidFill>
              </a:rPr>
              <a:t>with the solvent</a:t>
            </a:r>
          </a:p>
        </p:txBody>
      </p:sp>
      <p:sp>
        <p:nvSpPr>
          <p:cNvPr id="33948" name="Arc 156"/>
          <p:cNvSpPr>
            <a:spLocks/>
          </p:cNvSpPr>
          <p:nvPr/>
        </p:nvSpPr>
        <p:spPr bwMode="auto">
          <a:xfrm>
            <a:off x="3248025" y="1222375"/>
            <a:ext cx="260350" cy="982663"/>
          </a:xfrm>
          <a:custGeom>
            <a:avLst/>
            <a:gdLst>
              <a:gd name="G0" fmla="+- 2990 0 0"/>
              <a:gd name="G1" fmla="+- 21600 0 0"/>
              <a:gd name="G2" fmla="+- 21600 0 0"/>
              <a:gd name="T0" fmla="*/ 0 w 24590"/>
              <a:gd name="T1" fmla="*/ 208 h 42871"/>
              <a:gd name="T2" fmla="*/ 6743 w 24590"/>
              <a:gd name="T3" fmla="*/ 42871 h 42871"/>
              <a:gd name="T4" fmla="*/ 2990 w 24590"/>
              <a:gd name="T5" fmla="*/ 21600 h 42871"/>
            </a:gdLst>
            <a:ahLst/>
            <a:cxnLst>
              <a:cxn ang="0">
                <a:pos x="T0" y="T1"/>
              </a:cxn>
              <a:cxn ang="0">
                <a:pos x="T2" y="T3"/>
              </a:cxn>
              <a:cxn ang="0">
                <a:pos x="T4" y="T5"/>
              </a:cxn>
            </a:cxnLst>
            <a:rect l="0" t="0" r="r" b="b"/>
            <a:pathLst>
              <a:path w="24590" h="42871" fill="none" extrusionOk="0">
                <a:moveTo>
                  <a:pt x="-1" y="207"/>
                </a:moveTo>
                <a:cubicBezTo>
                  <a:pt x="990" y="69"/>
                  <a:pt x="1989" y="-1"/>
                  <a:pt x="2990" y="0"/>
                </a:cubicBezTo>
                <a:cubicBezTo>
                  <a:pt x="14919" y="0"/>
                  <a:pt x="24590" y="9670"/>
                  <a:pt x="24590" y="21600"/>
                </a:cubicBezTo>
                <a:cubicBezTo>
                  <a:pt x="24590" y="32081"/>
                  <a:pt x="17065" y="41050"/>
                  <a:pt x="6743" y="42871"/>
                </a:cubicBezTo>
              </a:path>
              <a:path w="24590" h="42871" stroke="0" extrusionOk="0">
                <a:moveTo>
                  <a:pt x="-1" y="207"/>
                </a:moveTo>
                <a:cubicBezTo>
                  <a:pt x="990" y="69"/>
                  <a:pt x="1989" y="-1"/>
                  <a:pt x="2990" y="0"/>
                </a:cubicBezTo>
                <a:cubicBezTo>
                  <a:pt x="14919" y="0"/>
                  <a:pt x="24590" y="9670"/>
                  <a:pt x="24590" y="21600"/>
                </a:cubicBezTo>
                <a:cubicBezTo>
                  <a:pt x="24590" y="32081"/>
                  <a:pt x="17065" y="41050"/>
                  <a:pt x="6743" y="42871"/>
                </a:cubicBezTo>
                <a:lnTo>
                  <a:pt x="2990" y="21600"/>
                </a:lnTo>
                <a:close/>
              </a:path>
            </a:pathLst>
          </a:custGeom>
          <a:noFill/>
          <a:ln w="12700" cap="rnd">
            <a:solidFill>
              <a:srgbClr val="009900"/>
            </a:solidFill>
            <a:round/>
            <a:headEnd type="none" w="sm" len="sm"/>
            <a:tailEnd type="stealth" w="med" len="lg"/>
          </a:ln>
          <a:effectLst/>
        </p:spPr>
        <p:txBody>
          <a:bodyPr/>
          <a:lstStyle/>
          <a:p>
            <a:endParaRPr lang="id-ID"/>
          </a:p>
        </p:txBody>
      </p:sp>
      <p:sp>
        <p:nvSpPr>
          <p:cNvPr id="33949" name="Rectangle 157"/>
          <p:cNvSpPr>
            <a:spLocks noChangeArrowheads="1"/>
          </p:cNvSpPr>
          <p:nvPr/>
        </p:nvSpPr>
        <p:spPr bwMode="auto">
          <a:xfrm>
            <a:off x="6080125" y="5027613"/>
            <a:ext cx="1831975" cy="581025"/>
          </a:xfrm>
          <a:prstGeom prst="rect">
            <a:avLst/>
          </a:prstGeom>
          <a:noFill/>
          <a:ln w="9525">
            <a:noFill/>
            <a:miter lim="800000"/>
            <a:headEnd/>
            <a:tailEnd/>
          </a:ln>
          <a:effectLst/>
        </p:spPr>
        <p:txBody>
          <a:bodyPr wrap="none" lIns="92075" tIns="46038" rIns="92075" bIns="46038">
            <a:spAutoFit/>
          </a:bodyPr>
          <a:lstStyle/>
          <a:p>
            <a:r>
              <a:rPr lang="en-US" sz="1600">
                <a:solidFill>
                  <a:srgbClr val="009900"/>
                </a:solidFill>
              </a:rPr>
              <a:t>weak interaction</a:t>
            </a:r>
          </a:p>
          <a:p>
            <a:r>
              <a:rPr lang="en-US" sz="1600">
                <a:solidFill>
                  <a:srgbClr val="009900"/>
                </a:solidFill>
              </a:rPr>
              <a:t>with the solvent</a:t>
            </a:r>
          </a:p>
        </p:txBody>
      </p:sp>
      <p:sp>
        <p:nvSpPr>
          <p:cNvPr id="33950" name="Arc 158"/>
          <p:cNvSpPr>
            <a:spLocks/>
          </p:cNvSpPr>
          <p:nvPr/>
        </p:nvSpPr>
        <p:spPr bwMode="auto">
          <a:xfrm>
            <a:off x="5867400" y="4343400"/>
            <a:ext cx="228600" cy="83820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9900"/>
            </a:solidFill>
            <a:round/>
            <a:headEnd type="none" w="sm" len="sm"/>
            <a:tailEnd type="stealth" w="med" len="lg"/>
          </a:ln>
          <a:effectLst/>
        </p:spPr>
        <p:txBody>
          <a:bodyPr/>
          <a:lstStyle/>
          <a:p>
            <a:endParaRPr lang="id-ID"/>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920750" y="1149350"/>
            <a:ext cx="7073900" cy="1511300"/>
          </a:xfrm>
          <a:prstGeom prst="rect">
            <a:avLst/>
          </a:prstGeom>
          <a:solidFill>
            <a:srgbClr val="FFFFCC">
              <a:alpha val="50000"/>
            </a:srgbClr>
          </a:solidFill>
          <a:ln w="12700">
            <a:solidFill>
              <a:schemeClr val="tx1"/>
            </a:solidFill>
            <a:miter lim="800000"/>
            <a:headEnd/>
            <a:tailEnd/>
          </a:ln>
          <a:effectLst/>
        </p:spPr>
        <p:txBody>
          <a:bodyPr wrap="none" anchor="ctr"/>
          <a:lstStyle/>
          <a:p>
            <a:endParaRPr lang="id-ID"/>
          </a:p>
        </p:txBody>
      </p:sp>
      <p:sp>
        <p:nvSpPr>
          <p:cNvPr id="35843" name="Rectangle 3"/>
          <p:cNvSpPr>
            <a:spLocks noChangeArrowheads="1"/>
          </p:cNvSpPr>
          <p:nvPr/>
        </p:nvSpPr>
        <p:spPr bwMode="auto">
          <a:xfrm>
            <a:off x="2117725" y="150813"/>
            <a:ext cx="4562475" cy="641350"/>
          </a:xfrm>
          <a:prstGeom prst="rect">
            <a:avLst/>
          </a:prstGeom>
          <a:noFill/>
          <a:ln w="9525">
            <a:noFill/>
            <a:miter lim="800000"/>
            <a:headEnd/>
            <a:tailEnd/>
          </a:ln>
          <a:effectLst/>
        </p:spPr>
        <p:txBody>
          <a:bodyPr wrap="none" lIns="92075" tIns="46038" rIns="92075" bIns="46038">
            <a:spAutoFit/>
          </a:bodyPr>
          <a:lstStyle/>
          <a:p>
            <a:r>
              <a:rPr lang="en-US" sz="3600">
                <a:solidFill>
                  <a:srgbClr val="009900"/>
                </a:solidFill>
                <a:effectLst>
                  <a:outerShdw blurRad="38100" dist="38100" dir="2700000" algn="tl">
                    <a:srgbClr val="C0C0C0"/>
                  </a:outerShdw>
                </a:effectLst>
              </a:rPr>
              <a:t>PROTIC SOLVENTS</a:t>
            </a:r>
          </a:p>
        </p:txBody>
      </p:sp>
      <p:sp>
        <p:nvSpPr>
          <p:cNvPr id="35844" name="Rectangle 4"/>
          <p:cNvSpPr>
            <a:spLocks noChangeArrowheads="1"/>
          </p:cNvSpPr>
          <p:nvPr/>
        </p:nvSpPr>
        <p:spPr bwMode="auto">
          <a:xfrm>
            <a:off x="1279525" y="2316163"/>
            <a:ext cx="6196013" cy="396875"/>
          </a:xfrm>
          <a:prstGeom prst="rect">
            <a:avLst/>
          </a:prstGeom>
          <a:noFill/>
          <a:ln w="9525">
            <a:noFill/>
            <a:miter lim="800000"/>
            <a:headEnd/>
            <a:tailEnd/>
          </a:ln>
          <a:effectLst/>
        </p:spPr>
        <p:txBody>
          <a:bodyPr wrap="none" lIns="92075" tIns="46038" rIns="92075" bIns="46038">
            <a:spAutoFit/>
          </a:bodyPr>
          <a:lstStyle/>
          <a:p>
            <a:r>
              <a:rPr lang="en-US">
                <a:solidFill>
                  <a:srgbClr val="006633"/>
                </a:solidFill>
              </a:rPr>
              <a:t>water         methanol         ethanol                   amines</a:t>
            </a:r>
          </a:p>
        </p:txBody>
      </p:sp>
      <p:pic>
        <p:nvPicPr>
          <p:cNvPr id="35845" name="Picture 5"/>
          <p:cNvPicPr>
            <a:picLocks noChangeArrowheads="1"/>
          </p:cNvPicPr>
          <p:nvPr/>
        </p:nvPicPr>
        <p:blipFill>
          <a:blip r:embed="rId3" cstate="print"/>
          <a:srcRect/>
          <a:stretch>
            <a:fillRect/>
          </a:stretch>
        </p:blipFill>
        <p:spPr bwMode="auto">
          <a:xfrm>
            <a:off x="1143000" y="957263"/>
            <a:ext cx="6751638" cy="1862137"/>
          </a:xfrm>
          <a:prstGeom prst="rect">
            <a:avLst/>
          </a:prstGeom>
          <a:noFill/>
          <a:ln w="9525">
            <a:noFill/>
            <a:miter lim="800000"/>
            <a:headEnd/>
            <a:tailEnd/>
          </a:ln>
          <a:effectLst/>
        </p:spPr>
      </p:pic>
      <p:sp>
        <p:nvSpPr>
          <p:cNvPr id="35846" name="Rectangle 6"/>
          <p:cNvSpPr>
            <a:spLocks noChangeArrowheads="1"/>
          </p:cNvSpPr>
          <p:nvPr/>
        </p:nvSpPr>
        <p:spPr bwMode="auto">
          <a:xfrm>
            <a:off x="974725" y="3108325"/>
            <a:ext cx="6408738" cy="457200"/>
          </a:xfrm>
          <a:prstGeom prst="rect">
            <a:avLst/>
          </a:prstGeom>
          <a:noFill/>
          <a:ln w="9525">
            <a:noFill/>
            <a:miter lim="800000"/>
            <a:headEnd/>
            <a:tailEnd/>
          </a:ln>
          <a:effectLst/>
        </p:spPr>
        <p:txBody>
          <a:bodyPr wrap="none" lIns="92075" tIns="46038" rIns="92075" bIns="46038">
            <a:spAutoFit/>
          </a:bodyPr>
          <a:lstStyle/>
          <a:p>
            <a:r>
              <a:rPr lang="en-US" sz="2400"/>
              <a:t>Water is an example of a  “protic”  solvent.</a:t>
            </a:r>
          </a:p>
        </p:txBody>
      </p:sp>
      <p:sp>
        <p:nvSpPr>
          <p:cNvPr id="35847" name="Rectangle 7"/>
          <p:cNvSpPr>
            <a:spLocks noChangeArrowheads="1"/>
          </p:cNvSpPr>
          <p:nvPr/>
        </p:nvSpPr>
        <p:spPr bwMode="auto">
          <a:xfrm>
            <a:off x="974725" y="3794125"/>
            <a:ext cx="5303838" cy="457200"/>
          </a:xfrm>
          <a:prstGeom prst="rect">
            <a:avLst/>
          </a:prstGeom>
          <a:noFill/>
          <a:ln w="9525">
            <a:noFill/>
            <a:miter lim="800000"/>
            <a:headEnd/>
            <a:tailEnd/>
          </a:ln>
          <a:effectLst/>
        </p:spPr>
        <p:txBody>
          <a:bodyPr wrap="none" lIns="92075" tIns="46038" rIns="92075" bIns="46038">
            <a:spAutoFit/>
          </a:bodyPr>
          <a:lstStyle/>
          <a:p>
            <a:r>
              <a:rPr lang="en-US" sz="2400"/>
              <a:t>Protic solvents are those that have</a:t>
            </a:r>
          </a:p>
        </p:txBody>
      </p:sp>
      <p:sp>
        <p:nvSpPr>
          <p:cNvPr id="35848" name="Rectangle 8"/>
          <p:cNvSpPr>
            <a:spLocks noChangeArrowheads="1"/>
          </p:cNvSpPr>
          <p:nvPr/>
        </p:nvSpPr>
        <p:spPr bwMode="auto">
          <a:xfrm>
            <a:off x="898525" y="5013325"/>
            <a:ext cx="7586663" cy="822325"/>
          </a:xfrm>
          <a:prstGeom prst="rect">
            <a:avLst/>
          </a:prstGeom>
          <a:noFill/>
          <a:ln w="9525">
            <a:noFill/>
            <a:miter lim="800000"/>
            <a:headEnd/>
            <a:tailEnd/>
          </a:ln>
          <a:effectLst/>
        </p:spPr>
        <p:txBody>
          <a:bodyPr wrap="none" lIns="92075" tIns="46038" rIns="92075" bIns="46038">
            <a:spAutoFit/>
          </a:bodyPr>
          <a:lstStyle/>
          <a:p>
            <a:r>
              <a:rPr lang="en-US" sz="2400"/>
              <a:t>Protic solvents can form hydrogen bonds and can </a:t>
            </a:r>
          </a:p>
          <a:p>
            <a:r>
              <a:rPr lang="en-US" sz="2400"/>
              <a:t>solvate both cations and anions.</a:t>
            </a:r>
          </a:p>
        </p:txBody>
      </p:sp>
      <p:sp>
        <p:nvSpPr>
          <p:cNvPr id="35849" name="Rectangle 9"/>
          <p:cNvSpPr>
            <a:spLocks noChangeArrowheads="1"/>
          </p:cNvSpPr>
          <p:nvPr/>
        </p:nvSpPr>
        <p:spPr bwMode="auto">
          <a:xfrm>
            <a:off x="2270125" y="4160838"/>
            <a:ext cx="4327525" cy="579437"/>
          </a:xfrm>
          <a:prstGeom prst="rect">
            <a:avLst/>
          </a:prstGeom>
          <a:noFill/>
          <a:ln w="9525">
            <a:noFill/>
            <a:miter lim="800000"/>
            <a:headEnd/>
            <a:tailEnd/>
          </a:ln>
          <a:effectLst/>
        </p:spPr>
        <p:txBody>
          <a:bodyPr wrap="none" lIns="92075" tIns="46038" rIns="92075" bIns="46038">
            <a:spAutoFit/>
          </a:bodyPr>
          <a:lstStyle/>
          <a:p>
            <a:r>
              <a:rPr lang="en-US" sz="3200"/>
              <a:t>O-H, N-H</a:t>
            </a:r>
            <a:r>
              <a:rPr lang="en-US" sz="2800"/>
              <a:t>  </a:t>
            </a:r>
            <a:r>
              <a:rPr lang="en-US" sz="2400"/>
              <a:t>or</a:t>
            </a:r>
            <a:r>
              <a:rPr lang="en-US" sz="2800"/>
              <a:t>  </a:t>
            </a:r>
            <a:r>
              <a:rPr lang="en-US" sz="3200"/>
              <a:t>S-H </a:t>
            </a:r>
            <a:r>
              <a:rPr lang="en-US"/>
              <a:t> bonds.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530350" y="3470275"/>
            <a:ext cx="6388100" cy="1552575"/>
          </a:xfrm>
          <a:prstGeom prst="rect">
            <a:avLst/>
          </a:prstGeom>
          <a:solidFill>
            <a:srgbClr val="FFFFCC">
              <a:alpha val="50000"/>
            </a:srgbClr>
          </a:solidFill>
          <a:ln w="12700">
            <a:solidFill>
              <a:schemeClr val="tx1"/>
            </a:solidFill>
            <a:miter lim="800000"/>
            <a:headEnd/>
            <a:tailEnd/>
          </a:ln>
          <a:effectLst/>
        </p:spPr>
        <p:txBody>
          <a:bodyPr wrap="none" anchor="ctr"/>
          <a:lstStyle/>
          <a:p>
            <a:endParaRPr lang="id-ID"/>
          </a:p>
        </p:txBody>
      </p:sp>
      <p:sp>
        <p:nvSpPr>
          <p:cNvPr id="37891" name="Rectangle 3"/>
          <p:cNvSpPr>
            <a:spLocks noChangeArrowheads="1"/>
          </p:cNvSpPr>
          <p:nvPr/>
        </p:nvSpPr>
        <p:spPr bwMode="auto">
          <a:xfrm>
            <a:off x="1530350" y="1835150"/>
            <a:ext cx="6388100" cy="1358900"/>
          </a:xfrm>
          <a:prstGeom prst="rect">
            <a:avLst/>
          </a:prstGeom>
          <a:solidFill>
            <a:srgbClr val="FFFFCC">
              <a:alpha val="50000"/>
            </a:srgbClr>
          </a:solidFill>
          <a:ln w="12700">
            <a:solidFill>
              <a:schemeClr val="tx1"/>
            </a:solidFill>
            <a:miter lim="800000"/>
            <a:headEnd/>
            <a:tailEnd/>
          </a:ln>
          <a:effectLst/>
        </p:spPr>
        <p:txBody>
          <a:bodyPr wrap="none" anchor="ctr"/>
          <a:lstStyle/>
          <a:p>
            <a:endParaRPr lang="id-ID"/>
          </a:p>
        </p:txBody>
      </p:sp>
      <p:sp>
        <p:nvSpPr>
          <p:cNvPr id="37892" name="Rectangle 4"/>
          <p:cNvSpPr>
            <a:spLocks noChangeArrowheads="1"/>
          </p:cNvSpPr>
          <p:nvPr/>
        </p:nvSpPr>
        <p:spPr bwMode="auto">
          <a:xfrm>
            <a:off x="1508125" y="1858963"/>
            <a:ext cx="6367463" cy="1311275"/>
          </a:xfrm>
          <a:prstGeom prst="rect">
            <a:avLst/>
          </a:prstGeom>
          <a:noFill/>
          <a:ln w="9525">
            <a:noFill/>
            <a:miter lim="800000"/>
            <a:headEnd/>
            <a:tailEnd/>
          </a:ln>
          <a:effectLst/>
        </p:spPr>
        <p:txBody>
          <a:bodyPr wrap="none" lIns="92075" tIns="46038" rIns="92075" bIns="46038">
            <a:spAutoFit/>
          </a:bodyPr>
          <a:lstStyle/>
          <a:p>
            <a:r>
              <a:rPr lang="en-US"/>
              <a:t>In protic solvents the larger ions are solvated less </a:t>
            </a:r>
          </a:p>
          <a:p>
            <a:r>
              <a:rPr lang="en-US"/>
              <a:t>(smaller solvent shell) and they are, therefore, </a:t>
            </a:r>
          </a:p>
          <a:p>
            <a:r>
              <a:rPr lang="en-US"/>
              <a:t>effectively smaller in size and have more potential</a:t>
            </a:r>
          </a:p>
          <a:p>
            <a:r>
              <a:rPr lang="en-US"/>
              <a:t>energy.</a:t>
            </a:r>
          </a:p>
        </p:txBody>
      </p:sp>
      <p:sp>
        <p:nvSpPr>
          <p:cNvPr id="37893" name="Rectangle 5"/>
          <p:cNvSpPr>
            <a:spLocks noChangeArrowheads="1"/>
          </p:cNvSpPr>
          <p:nvPr/>
        </p:nvSpPr>
        <p:spPr bwMode="auto">
          <a:xfrm>
            <a:off x="1660525" y="3611563"/>
            <a:ext cx="6275388" cy="1311275"/>
          </a:xfrm>
          <a:prstGeom prst="rect">
            <a:avLst/>
          </a:prstGeom>
          <a:noFill/>
          <a:ln w="9525">
            <a:noFill/>
            <a:miter lim="800000"/>
            <a:headEnd/>
            <a:tailEnd/>
          </a:ln>
          <a:effectLst/>
        </p:spPr>
        <p:txBody>
          <a:bodyPr wrap="none" lIns="92075" tIns="46038" rIns="92075" bIns="46038">
            <a:spAutoFit/>
          </a:bodyPr>
          <a:lstStyle/>
          <a:p>
            <a:r>
              <a:rPr lang="en-US"/>
              <a:t>Since the solvent shell is smaller in a larger ion </a:t>
            </a:r>
          </a:p>
          <a:p>
            <a:r>
              <a:rPr lang="en-US"/>
              <a:t>it can more easily “escape” from the surrounding </a:t>
            </a:r>
          </a:p>
          <a:p>
            <a:r>
              <a:rPr lang="en-US"/>
              <a:t>solvent molecules during reaction. There is more</a:t>
            </a:r>
          </a:p>
          <a:p>
            <a:r>
              <a:rPr lang="en-US"/>
              <a:t>potential energy.</a:t>
            </a:r>
          </a:p>
        </p:txBody>
      </p:sp>
      <p:sp>
        <p:nvSpPr>
          <p:cNvPr id="37894" name="Rectangle 6"/>
          <p:cNvSpPr>
            <a:spLocks noChangeArrowheads="1"/>
          </p:cNvSpPr>
          <p:nvPr/>
        </p:nvSpPr>
        <p:spPr bwMode="auto">
          <a:xfrm>
            <a:off x="288925" y="90488"/>
            <a:ext cx="8053388" cy="946150"/>
          </a:xfrm>
          <a:prstGeom prst="rect">
            <a:avLst/>
          </a:prstGeom>
          <a:noFill/>
          <a:ln w="9525">
            <a:noFill/>
            <a:miter lim="800000"/>
            <a:headEnd/>
            <a:tailEnd/>
          </a:ln>
          <a:effectLst/>
        </p:spPr>
        <p:txBody>
          <a:bodyPr wrap="none" lIns="92075" tIns="46038" rIns="92075" bIns="46038">
            <a:spAutoFit/>
          </a:bodyPr>
          <a:lstStyle/>
          <a:p>
            <a:r>
              <a:rPr lang="en-US" sz="2800">
                <a:solidFill>
                  <a:schemeClr val="accent2"/>
                </a:solidFill>
                <a:effectLst>
                  <a:outerShdw blurRad="38100" dist="38100" dir="2700000" algn="tl">
                    <a:srgbClr val="C0C0C0"/>
                  </a:outerShdw>
                </a:effectLst>
              </a:rPr>
              <a:t>LARGER IONS ARE BETTER NUCLEOPHILES </a:t>
            </a:r>
          </a:p>
          <a:p>
            <a:r>
              <a:rPr lang="en-US" sz="2800">
                <a:solidFill>
                  <a:schemeClr val="accent2"/>
                </a:solidFill>
                <a:effectLst>
                  <a:outerShdw blurRad="38100" dist="38100" dir="2700000" algn="tl">
                    <a:srgbClr val="C0C0C0"/>
                  </a:outerShdw>
                </a:effectLst>
              </a:rPr>
              <a:t>IN PROTIC SOLVENTS</a:t>
            </a:r>
          </a:p>
        </p:txBody>
      </p:sp>
      <p:sp>
        <p:nvSpPr>
          <p:cNvPr id="37895" name="Rectangle 7"/>
          <p:cNvSpPr>
            <a:spLocks noChangeArrowheads="1"/>
          </p:cNvSpPr>
          <p:nvPr/>
        </p:nvSpPr>
        <p:spPr bwMode="auto">
          <a:xfrm>
            <a:off x="309563" y="1027113"/>
            <a:ext cx="4495800" cy="396875"/>
          </a:xfrm>
          <a:prstGeom prst="rect">
            <a:avLst/>
          </a:prstGeom>
          <a:noFill/>
          <a:ln w="9525">
            <a:noFill/>
            <a:miter lim="800000"/>
            <a:headEnd/>
            <a:tailEnd/>
          </a:ln>
          <a:effectLst/>
        </p:spPr>
        <p:txBody>
          <a:bodyPr wrap="none" lIns="92075" tIns="46038" rIns="92075" bIns="46038">
            <a:spAutoFit/>
          </a:bodyPr>
          <a:lstStyle/>
          <a:p>
            <a:r>
              <a:rPr lang="en-US"/>
              <a:t>THREE FACTORS ARE INVOLVED :</a:t>
            </a:r>
          </a:p>
        </p:txBody>
      </p:sp>
      <p:sp>
        <p:nvSpPr>
          <p:cNvPr id="37896" name="Rectangle 8"/>
          <p:cNvSpPr>
            <a:spLocks noChangeArrowheads="1"/>
          </p:cNvSpPr>
          <p:nvPr/>
        </p:nvSpPr>
        <p:spPr bwMode="auto">
          <a:xfrm>
            <a:off x="593725" y="1935163"/>
            <a:ext cx="485775" cy="701675"/>
          </a:xfrm>
          <a:prstGeom prst="rect">
            <a:avLst/>
          </a:prstGeom>
          <a:noFill/>
          <a:ln w="9525">
            <a:noFill/>
            <a:miter lim="800000"/>
            <a:headEnd/>
            <a:tailEnd/>
          </a:ln>
          <a:effectLst/>
        </p:spPr>
        <p:txBody>
          <a:bodyPr wrap="none" lIns="92075" tIns="46038" rIns="92075" bIns="46038">
            <a:spAutoFit/>
          </a:bodyPr>
          <a:lstStyle/>
          <a:p>
            <a:r>
              <a:rPr lang="en-US" sz="4000">
                <a:solidFill>
                  <a:srgbClr val="CC0000"/>
                </a:solidFill>
              </a:rPr>
              <a:t>1</a:t>
            </a:r>
          </a:p>
        </p:txBody>
      </p:sp>
      <p:sp>
        <p:nvSpPr>
          <p:cNvPr id="37897" name="Rectangle 9"/>
          <p:cNvSpPr>
            <a:spLocks noChangeArrowheads="1"/>
          </p:cNvSpPr>
          <p:nvPr/>
        </p:nvSpPr>
        <p:spPr bwMode="auto">
          <a:xfrm>
            <a:off x="593725" y="3840163"/>
            <a:ext cx="485775" cy="701675"/>
          </a:xfrm>
          <a:prstGeom prst="rect">
            <a:avLst/>
          </a:prstGeom>
          <a:noFill/>
          <a:ln w="9525">
            <a:noFill/>
            <a:miter lim="800000"/>
            <a:headEnd/>
            <a:tailEnd/>
          </a:ln>
          <a:effectLst/>
        </p:spPr>
        <p:txBody>
          <a:bodyPr wrap="none" lIns="92075" tIns="46038" rIns="92075" bIns="46038">
            <a:spAutoFit/>
          </a:bodyPr>
          <a:lstStyle/>
          <a:p>
            <a:r>
              <a:rPr lang="en-US" sz="4000">
                <a:solidFill>
                  <a:srgbClr val="CC0000"/>
                </a:solidFill>
              </a:rPr>
              <a:t>2</a:t>
            </a:r>
          </a:p>
        </p:txBody>
      </p:sp>
      <p:sp>
        <p:nvSpPr>
          <p:cNvPr id="37898" name="Rectangle 10"/>
          <p:cNvSpPr>
            <a:spLocks noChangeArrowheads="1"/>
          </p:cNvSpPr>
          <p:nvPr/>
        </p:nvSpPr>
        <p:spPr bwMode="auto">
          <a:xfrm>
            <a:off x="593725" y="5364163"/>
            <a:ext cx="485775" cy="701675"/>
          </a:xfrm>
          <a:prstGeom prst="rect">
            <a:avLst/>
          </a:prstGeom>
          <a:noFill/>
          <a:ln w="9525">
            <a:noFill/>
            <a:miter lim="800000"/>
            <a:headEnd/>
            <a:tailEnd/>
          </a:ln>
          <a:effectLst/>
        </p:spPr>
        <p:txBody>
          <a:bodyPr wrap="none" lIns="92075" tIns="46038" rIns="92075" bIns="46038">
            <a:spAutoFit/>
          </a:bodyPr>
          <a:lstStyle/>
          <a:p>
            <a:r>
              <a:rPr lang="en-US" sz="4000">
                <a:solidFill>
                  <a:srgbClr val="CC0000"/>
                </a:solidFill>
              </a:rPr>
              <a:t>3</a:t>
            </a:r>
          </a:p>
        </p:txBody>
      </p:sp>
      <p:sp>
        <p:nvSpPr>
          <p:cNvPr id="37899" name="Rectangle 11"/>
          <p:cNvSpPr>
            <a:spLocks noChangeArrowheads="1"/>
          </p:cNvSpPr>
          <p:nvPr/>
        </p:nvSpPr>
        <p:spPr bwMode="auto">
          <a:xfrm>
            <a:off x="1530350" y="5340350"/>
            <a:ext cx="6388100" cy="1054100"/>
          </a:xfrm>
          <a:prstGeom prst="rect">
            <a:avLst/>
          </a:prstGeom>
          <a:solidFill>
            <a:srgbClr val="FFFFCC">
              <a:alpha val="50000"/>
            </a:srgbClr>
          </a:solidFill>
          <a:ln w="12700">
            <a:solidFill>
              <a:schemeClr val="tx1"/>
            </a:solidFill>
            <a:miter lim="800000"/>
            <a:headEnd/>
            <a:tailEnd/>
          </a:ln>
          <a:effectLst/>
        </p:spPr>
        <p:txBody>
          <a:bodyPr wrap="none" anchor="ctr"/>
          <a:lstStyle/>
          <a:p>
            <a:endParaRPr lang="id-ID"/>
          </a:p>
        </p:txBody>
      </p:sp>
      <p:sp>
        <p:nvSpPr>
          <p:cNvPr id="37900" name="Rectangle 12"/>
          <p:cNvSpPr>
            <a:spLocks noChangeArrowheads="1"/>
          </p:cNvSpPr>
          <p:nvPr/>
        </p:nvSpPr>
        <p:spPr bwMode="auto">
          <a:xfrm>
            <a:off x="1660525" y="5516563"/>
            <a:ext cx="5545138" cy="701675"/>
          </a:xfrm>
          <a:prstGeom prst="rect">
            <a:avLst/>
          </a:prstGeom>
          <a:noFill/>
          <a:ln w="9525">
            <a:noFill/>
            <a:miter lim="800000"/>
            <a:headEnd/>
            <a:tailEnd/>
          </a:ln>
          <a:effectLst/>
        </p:spPr>
        <p:txBody>
          <a:bodyPr wrap="none" lIns="92075" tIns="46038" rIns="92075" bIns="46038">
            <a:spAutoFit/>
          </a:bodyPr>
          <a:lstStyle/>
          <a:p>
            <a:r>
              <a:rPr lang="en-US"/>
              <a:t>The larger ions are thought (</a:t>
            </a:r>
            <a:r>
              <a:rPr lang="en-US">
                <a:solidFill>
                  <a:srgbClr val="CC0000"/>
                </a:solidFill>
              </a:rPr>
              <a:t>by some</a:t>
            </a:r>
            <a:r>
              <a:rPr lang="en-US"/>
              <a:t>) to be </a:t>
            </a:r>
          </a:p>
          <a:p>
            <a:r>
              <a:rPr lang="en-US"/>
              <a:t>more “polarizable”.</a:t>
            </a:r>
          </a:p>
        </p:txBody>
      </p:sp>
      <p:sp>
        <p:nvSpPr>
          <p:cNvPr id="37901" name="Rectangle 13"/>
          <p:cNvSpPr>
            <a:spLocks noChangeArrowheads="1"/>
          </p:cNvSpPr>
          <p:nvPr/>
        </p:nvSpPr>
        <p:spPr bwMode="auto">
          <a:xfrm>
            <a:off x="5721350" y="6102350"/>
            <a:ext cx="2882900" cy="444500"/>
          </a:xfrm>
          <a:prstGeom prst="rect">
            <a:avLst/>
          </a:prstGeom>
          <a:solidFill>
            <a:srgbClr val="EAEAEA"/>
          </a:solidFill>
          <a:ln w="12700">
            <a:solidFill>
              <a:schemeClr val="tx1"/>
            </a:solidFill>
            <a:miter lim="800000"/>
            <a:headEnd/>
            <a:tailEnd/>
          </a:ln>
          <a:effectLst/>
        </p:spPr>
        <p:txBody>
          <a:bodyPr wrap="none" anchor="ctr"/>
          <a:lstStyle/>
          <a:p>
            <a:endParaRPr lang="id-ID"/>
          </a:p>
        </p:txBody>
      </p:sp>
      <p:sp>
        <p:nvSpPr>
          <p:cNvPr id="37902" name="Rectangle 14"/>
          <p:cNvSpPr>
            <a:spLocks noChangeArrowheads="1"/>
          </p:cNvSpPr>
          <p:nvPr/>
        </p:nvSpPr>
        <p:spPr bwMode="auto">
          <a:xfrm>
            <a:off x="5775325" y="6126163"/>
            <a:ext cx="2797175" cy="396875"/>
          </a:xfrm>
          <a:prstGeom prst="rect">
            <a:avLst/>
          </a:prstGeom>
          <a:noFill/>
          <a:ln w="9525">
            <a:noFill/>
            <a:miter lim="800000"/>
            <a:headEnd/>
            <a:tailEnd/>
          </a:ln>
          <a:effectLst/>
        </p:spPr>
        <p:txBody>
          <a:bodyPr wrap="none" lIns="92075" tIns="46038" rIns="92075" bIns="46038">
            <a:spAutoFit/>
          </a:bodyPr>
          <a:lstStyle/>
          <a:p>
            <a:r>
              <a:rPr lang="en-US"/>
              <a:t>see the next slide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2"/>
          <p:cNvSpPr>
            <a:spLocks noChangeArrowheads="1"/>
          </p:cNvSpPr>
          <p:nvPr/>
        </p:nvSpPr>
        <p:spPr bwMode="auto">
          <a:xfrm>
            <a:off x="4230688" y="3054350"/>
            <a:ext cx="868362" cy="520700"/>
          </a:xfrm>
          <a:prstGeom prst="ellipse">
            <a:avLst/>
          </a:prstGeom>
          <a:solidFill>
            <a:srgbClr val="CC0000"/>
          </a:solidFill>
          <a:ln w="12700">
            <a:solidFill>
              <a:schemeClr val="tx1"/>
            </a:solidFill>
            <a:round/>
            <a:headEnd/>
            <a:tailEnd/>
          </a:ln>
          <a:effectLst/>
        </p:spPr>
        <p:txBody>
          <a:bodyPr wrap="none" anchor="ctr"/>
          <a:lstStyle/>
          <a:p>
            <a:endParaRPr lang="id-ID"/>
          </a:p>
        </p:txBody>
      </p:sp>
      <p:sp>
        <p:nvSpPr>
          <p:cNvPr id="39939" name="Rectangle 3"/>
          <p:cNvSpPr>
            <a:spLocks noChangeArrowheads="1"/>
          </p:cNvSpPr>
          <p:nvPr/>
        </p:nvSpPr>
        <p:spPr bwMode="auto">
          <a:xfrm>
            <a:off x="2041525" y="106363"/>
            <a:ext cx="4440238" cy="701675"/>
          </a:xfrm>
          <a:prstGeom prst="rect">
            <a:avLst/>
          </a:prstGeom>
          <a:noFill/>
          <a:ln w="9525">
            <a:noFill/>
            <a:miter lim="800000"/>
            <a:headEnd/>
            <a:tailEnd/>
          </a:ln>
          <a:effectLst/>
        </p:spPr>
        <p:txBody>
          <a:bodyPr wrap="none" lIns="92075" tIns="46038" rIns="92075" bIns="46038">
            <a:spAutoFit/>
          </a:bodyPr>
          <a:lstStyle/>
          <a:p>
            <a:r>
              <a:rPr lang="en-US" sz="4000">
                <a:solidFill>
                  <a:srgbClr val="009900"/>
                </a:solidFill>
                <a:effectLst>
                  <a:outerShdw blurRad="38100" dist="38100" dir="2700000" algn="tl">
                    <a:srgbClr val="C0C0C0"/>
                  </a:outerShdw>
                </a:effectLst>
              </a:rPr>
              <a:t>POLARIZABILITY</a:t>
            </a:r>
          </a:p>
        </p:txBody>
      </p:sp>
      <p:sp>
        <p:nvSpPr>
          <p:cNvPr id="39940" name="Rectangle 4"/>
          <p:cNvSpPr>
            <a:spLocks noChangeArrowheads="1"/>
          </p:cNvSpPr>
          <p:nvPr/>
        </p:nvSpPr>
        <p:spPr bwMode="auto">
          <a:xfrm>
            <a:off x="593725" y="746125"/>
            <a:ext cx="7747000" cy="1187450"/>
          </a:xfrm>
          <a:prstGeom prst="rect">
            <a:avLst/>
          </a:prstGeom>
          <a:noFill/>
          <a:ln w="9525">
            <a:noFill/>
            <a:miter lim="800000"/>
            <a:headEnd/>
            <a:tailEnd/>
          </a:ln>
          <a:effectLst/>
        </p:spPr>
        <p:txBody>
          <a:bodyPr wrap="none" lIns="92075" tIns="46038" rIns="92075" bIns="46038">
            <a:spAutoFit/>
          </a:bodyPr>
          <a:lstStyle/>
          <a:p>
            <a:r>
              <a:rPr lang="en-US" sz="2400"/>
              <a:t>Polarizability assumes larger ions are able to easily</a:t>
            </a:r>
          </a:p>
          <a:p>
            <a:r>
              <a:rPr lang="en-US" sz="2400"/>
              <a:t>distort the electons in their valence shell, and that </a:t>
            </a:r>
          </a:p>
          <a:p>
            <a:r>
              <a:rPr lang="en-US" sz="2400"/>
              <a:t>smaller ions cannot.</a:t>
            </a:r>
          </a:p>
        </p:txBody>
      </p:sp>
      <p:sp>
        <p:nvSpPr>
          <p:cNvPr id="39941" name="Oval 5"/>
          <p:cNvSpPr>
            <a:spLocks noChangeArrowheads="1"/>
          </p:cNvSpPr>
          <p:nvPr/>
        </p:nvSpPr>
        <p:spPr bwMode="auto">
          <a:xfrm>
            <a:off x="838200" y="2286000"/>
            <a:ext cx="2057400" cy="2057400"/>
          </a:xfrm>
          <a:prstGeom prst="ellipse">
            <a:avLst/>
          </a:prstGeom>
          <a:solidFill>
            <a:srgbClr val="00CC99"/>
          </a:solidFill>
          <a:ln w="9525">
            <a:noFill/>
            <a:round/>
            <a:headEnd/>
            <a:tailEnd/>
          </a:ln>
          <a:effectLst/>
        </p:spPr>
        <p:txBody>
          <a:bodyPr wrap="none" anchor="ctr"/>
          <a:lstStyle/>
          <a:p>
            <a:endParaRPr lang="id-ID"/>
          </a:p>
        </p:txBody>
      </p:sp>
      <p:sp>
        <p:nvSpPr>
          <p:cNvPr id="39942" name="Rectangle 6"/>
          <p:cNvSpPr>
            <a:spLocks noChangeArrowheads="1"/>
          </p:cNvSpPr>
          <p:nvPr/>
        </p:nvSpPr>
        <p:spPr bwMode="auto">
          <a:xfrm>
            <a:off x="5035550" y="2909888"/>
            <a:ext cx="612775" cy="823912"/>
          </a:xfrm>
          <a:prstGeom prst="rect">
            <a:avLst/>
          </a:prstGeom>
          <a:noFill/>
          <a:ln w="9525">
            <a:noFill/>
            <a:miter lim="800000"/>
            <a:headEnd/>
            <a:tailEnd/>
          </a:ln>
          <a:effectLst/>
        </p:spPr>
        <p:txBody>
          <a:bodyPr lIns="92075" tIns="46038" rIns="92075" bIns="46038">
            <a:spAutoFit/>
          </a:bodyPr>
          <a:lstStyle/>
          <a:p>
            <a:r>
              <a:rPr lang="en-US" sz="4800"/>
              <a:t>C</a:t>
            </a:r>
          </a:p>
        </p:txBody>
      </p:sp>
      <p:sp>
        <p:nvSpPr>
          <p:cNvPr id="39943" name="Line 7"/>
          <p:cNvSpPr>
            <a:spLocks noChangeShapeType="1"/>
          </p:cNvSpPr>
          <p:nvPr/>
        </p:nvSpPr>
        <p:spPr bwMode="auto">
          <a:xfrm>
            <a:off x="4740275" y="1981200"/>
            <a:ext cx="441325" cy="990600"/>
          </a:xfrm>
          <a:prstGeom prst="line">
            <a:avLst/>
          </a:prstGeom>
          <a:noFill/>
          <a:ln w="12700">
            <a:solidFill>
              <a:schemeClr val="tx1"/>
            </a:solidFill>
            <a:round/>
            <a:headEnd type="none" w="sm" len="sm"/>
            <a:tailEnd type="none" w="sm" len="sm"/>
          </a:ln>
          <a:effectLst/>
        </p:spPr>
        <p:txBody>
          <a:bodyPr/>
          <a:lstStyle/>
          <a:p>
            <a:endParaRPr lang="id-ID"/>
          </a:p>
        </p:txBody>
      </p:sp>
      <p:sp>
        <p:nvSpPr>
          <p:cNvPr id="39944" name="Line 8"/>
          <p:cNvSpPr>
            <a:spLocks noChangeShapeType="1"/>
          </p:cNvSpPr>
          <p:nvPr/>
        </p:nvSpPr>
        <p:spPr bwMode="auto">
          <a:xfrm flipH="1">
            <a:off x="4003675" y="3505200"/>
            <a:ext cx="1101725" cy="914400"/>
          </a:xfrm>
          <a:prstGeom prst="line">
            <a:avLst/>
          </a:prstGeom>
          <a:noFill/>
          <a:ln w="12700">
            <a:solidFill>
              <a:schemeClr val="tx1"/>
            </a:solidFill>
            <a:prstDash val="dash"/>
            <a:round/>
            <a:headEnd type="none" w="sm" len="sm"/>
            <a:tailEnd type="none" w="sm" len="sm"/>
          </a:ln>
          <a:effectLst/>
        </p:spPr>
        <p:txBody>
          <a:bodyPr/>
          <a:lstStyle/>
          <a:p>
            <a:endParaRPr lang="id-ID"/>
          </a:p>
        </p:txBody>
      </p:sp>
      <p:sp>
        <p:nvSpPr>
          <p:cNvPr id="39945" name="Freeform 9"/>
          <p:cNvSpPr>
            <a:spLocks/>
          </p:cNvSpPr>
          <p:nvPr/>
        </p:nvSpPr>
        <p:spPr bwMode="auto">
          <a:xfrm>
            <a:off x="4816475" y="3657600"/>
            <a:ext cx="442913" cy="1220788"/>
          </a:xfrm>
          <a:custGeom>
            <a:avLst/>
            <a:gdLst/>
            <a:ahLst/>
            <a:cxnLst>
              <a:cxn ang="0">
                <a:pos x="278" y="0"/>
              </a:cxn>
              <a:cxn ang="0">
                <a:pos x="0" y="768"/>
              </a:cxn>
              <a:cxn ang="0">
                <a:pos x="139" y="768"/>
              </a:cxn>
              <a:cxn ang="0">
                <a:pos x="278" y="0"/>
              </a:cxn>
            </a:cxnLst>
            <a:rect l="0" t="0" r="r" b="b"/>
            <a:pathLst>
              <a:path w="279" h="769">
                <a:moveTo>
                  <a:pt x="278" y="0"/>
                </a:moveTo>
                <a:lnTo>
                  <a:pt x="0" y="768"/>
                </a:lnTo>
                <a:lnTo>
                  <a:pt x="139" y="768"/>
                </a:lnTo>
                <a:lnTo>
                  <a:pt x="278" y="0"/>
                </a:lnTo>
              </a:path>
            </a:pathLst>
          </a:custGeom>
          <a:solidFill>
            <a:schemeClr val="tx1"/>
          </a:solidFill>
          <a:ln w="12700" cap="rnd" cmpd="sng">
            <a:solidFill>
              <a:schemeClr val="tx1"/>
            </a:solidFill>
            <a:prstDash val="solid"/>
            <a:round/>
            <a:headEnd type="none" w="sm" len="sm"/>
            <a:tailEnd type="none" w="sm" len="sm"/>
          </a:ln>
          <a:effectLst/>
        </p:spPr>
        <p:txBody>
          <a:bodyPr/>
          <a:lstStyle/>
          <a:p>
            <a:endParaRPr lang="id-ID"/>
          </a:p>
        </p:txBody>
      </p:sp>
      <p:sp>
        <p:nvSpPr>
          <p:cNvPr id="39946" name="Oval 10"/>
          <p:cNvSpPr>
            <a:spLocks noChangeArrowheads="1"/>
          </p:cNvSpPr>
          <p:nvPr/>
        </p:nvSpPr>
        <p:spPr bwMode="auto">
          <a:xfrm>
            <a:off x="5672138" y="2843213"/>
            <a:ext cx="1677987" cy="901700"/>
          </a:xfrm>
          <a:prstGeom prst="ellipse">
            <a:avLst/>
          </a:prstGeom>
          <a:solidFill>
            <a:schemeClr val="accent1"/>
          </a:solidFill>
          <a:ln w="12700">
            <a:solidFill>
              <a:schemeClr val="tx1"/>
            </a:solidFill>
            <a:round/>
            <a:headEnd/>
            <a:tailEnd/>
          </a:ln>
          <a:effectLst/>
        </p:spPr>
        <p:txBody>
          <a:bodyPr wrap="none" anchor="ctr"/>
          <a:lstStyle/>
          <a:p>
            <a:endParaRPr lang="id-ID"/>
          </a:p>
        </p:txBody>
      </p:sp>
      <p:sp>
        <p:nvSpPr>
          <p:cNvPr id="39947" name="Oval 11"/>
          <p:cNvSpPr>
            <a:spLocks noChangeArrowheads="1"/>
          </p:cNvSpPr>
          <p:nvPr/>
        </p:nvSpPr>
        <p:spPr bwMode="auto">
          <a:xfrm>
            <a:off x="7062788" y="2673350"/>
            <a:ext cx="1236662" cy="1282700"/>
          </a:xfrm>
          <a:prstGeom prst="ellipse">
            <a:avLst/>
          </a:prstGeom>
          <a:solidFill>
            <a:srgbClr val="FFFFCC">
              <a:alpha val="50000"/>
            </a:srgbClr>
          </a:solidFill>
          <a:ln w="12700">
            <a:solidFill>
              <a:schemeClr val="tx1"/>
            </a:solidFill>
            <a:round/>
            <a:headEnd/>
            <a:tailEnd/>
          </a:ln>
          <a:effectLst/>
        </p:spPr>
        <p:txBody>
          <a:bodyPr wrap="none" anchor="ctr"/>
          <a:lstStyle/>
          <a:p>
            <a:endParaRPr lang="id-ID"/>
          </a:p>
        </p:txBody>
      </p:sp>
      <p:sp>
        <p:nvSpPr>
          <p:cNvPr id="39948" name="Rectangle 12"/>
          <p:cNvSpPr>
            <a:spLocks noChangeArrowheads="1"/>
          </p:cNvSpPr>
          <p:nvPr/>
        </p:nvSpPr>
        <p:spPr bwMode="auto">
          <a:xfrm>
            <a:off x="7331075" y="2909888"/>
            <a:ext cx="1279525" cy="823912"/>
          </a:xfrm>
          <a:prstGeom prst="rect">
            <a:avLst/>
          </a:prstGeom>
          <a:noFill/>
          <a:ln w="9525">
            <a:noFill/>
            <a:miter lim="800000"/>
            <a:headEnd/>
            <a:tailEnd/>
          </a:ln>
          <a:effectLst/>
        </p:spPr>
        <p:txBody>
          <a:bodyPr lIns="92075" tIns="46038" rIns="92075" bIns="46038">
            <a:spAutoFit/>
          </a:bodyPr>
          <a:lstStyle/>
          <a:p>
            <a:r>
              <a:rPr lang="en-US" sz="4800"/>
              <a:t>Br</a:t>
            </a:r>
          </a:p>
        </p:txBody>
      </p:sp>
      <p:grpSp>
        <p:nvGrpSpPr>
          <p:cNvPr id="2" name="Group 17"/>
          <p:cNvGrpSpPr>
            <a:grpSpLocks/>
          </p:cNvGrpSpPr>
          <p:nvPr/>
        </p:nvGrpSpPr>
        <p:grpSpPr bwMode="auto">
          <a:xfrm>
            <a:off x="614363" y="2057400"/>
            <a:ext cx="3576637" cy="2590800"/>
            <a:chOff x="387" y="1296"/>
            <a:chExt cx="2253" cy="1632"/>
          </a:xfrm>
        </p:grpSpPr>
        <p:sp>
          <p:nvSpPr>
            <p:cNvPr id="39949" name="Rectangle 13"/>
            <p:cNvSpPr>
              <a:spLocks noChangeArrowheads="1"/>
            </p:cNvSpPr>
            <p:nvPr/>
          </p:nvSpPr>
          <p:spPr bwMode="auto">
            <a:xfrm>
              <a:off x="387" y="1296"/>
              <a:ext cx="1389" cy="1632"/>
            </a:xfrm>
            <a:prstGeom prst="rect">
              <a:avLst/>
            </a:prstGeom>
            <a:solidFill>
              <a:schemeClr val="bg1"/>
            </a:solidFill>
            <a:ln w="9525">
              <a:noFill/>
              <a:miter lim="800000"/>
              <a:headEnd/>
              <a:tailEnd/>
            </a:ln>
            <a:effectLst/>
          </p:spPr>
          <p:txBody>
            <a:bodyPr wrap="none" anchor="ctr"/>
            <a:lstStyle/>
            <a:p>
              <a:endParaRPr lang="id-ID"/>
            </a:p>
          </p:txBody>
        </p:sp>
        <p:grpSp>
          <p:nvGrpSpPr>
            <p:cNvPr id="3" name="Group 16"/>
            <p:cNvGrpSpPr>
              <a:grpSpLocks/>
            </p:cNvGrpSpPr>
            <p:nvPr/>
          </p:nvGrpSpPr>
          <p:grpSpPr bwMode="auto">
            <a:xfrm>
              <a:off x="1159" y="1488"/>
              <a:ext cx="1481" cy="1200"/>
              <a:chOff x="1159" y="1488"/>
              <a:chExt cx="1481" cy="1200"/>
            </a:xfrm>
          </p:grpSpPr>
          <p:sp>
            <p:nvSpPr>
              <p:cNvPr id="39950" name="Oval 14"/>
              <p:cNvSpPr>
                <a:spLocks noChangeArrowheads="1"/>
              </p:cNvSpPr>
              <p:nvPr/>
            </p:nvSpPr>
            <p:spPr bwMode="auto">
              <a:xfrm>
                <a:off x="1344" y="1584"/>
                <a:ext cx="1296" cy="1008"/>
              </a:xfrm>
              <a:prstGeom prst="ellipse">
                <a:avLst/>
              </a:prstGeom>
              <a:solidFill>
                <a:srgbClr val="66FF66"/>
              </a:solidFill>
              <a:ln w="9525">
                <a:noFill/>
                <a:round/>
                <a:headEnd/>
                <a:tailEnd/>
              </a:ln>
              <a:effectLst/>
            </p:spPr>
            <p:txBody>
              <a:bodyPr wrap="none" anchor="ctr"/>
              <a:lstStyle/>
              <a:p>
                <a:endParaRPr lang="id-ID"/>
              </a:p>
            </p:txBody>
          </p:sp>
          <p:sp>
            <p:nvSpPr>
              <p:cNvPr id="39951" name="Oval 15"/>
              <p:cNvSpPr>
                <a:spLocks noChangeArrowheads="1"/>
              </p:cNvSpPr>
              <p:nvPr/>
            </p:nvSpPr>
            <p:spPr bwMode="auto">
              <a:xfrm>
                <a:off x="1159" y="1488"/>
                <a:ext cx="1250" cy="1200"/>
              </a:xfrm>
              <a:prstGeom prst="ellipse">
                <a:avLst/>
              </a:prstGeom>
              <a:solidFill>
                <a:srgbClr val="66FF66"/>
              </a:solidFill>
              <a:ln w="9525">
                <a:noFill/>
                <a:round/>
                <a:headEnd/>
                <a:tailEnd/>
              </a:ln>
              <a:effectLst/>
            </p:spPr>
            <p:txBody>
              <a:bodyPr wrap="none" anchor="ctr"/>
              <a:lstStyle/>
              <a:p>
                <a:endParaRPr lang="id-ID"/>
              </a:p>
            </p:txBody>
          </p:sp>
        </p:grpSp>
      </p:grpSp>
      <p:sp>
        <p:nvSpPr>
          <p:cNvPr id="39954" name="Rectangle 18"/>
          <p:cNvSpPr>
            <a:spLocks noChangeArrowheads="1"/>
          </p:cNvSpPr>
          <p:nvPr/>
        </p:nvSpPr>
        <p:spPr bwMode="auto">
          <a:xfrm>
            <a:off x="593725" y="5165725"/>
            <a:ext cx="7427913" cy="822325"/>
          </a:xfrm>
          <a:prstGeom prst="rect">
            <a:avLst/>
          </a:prstGeom>
          <a:noFill/>
          <a:ln w="9525">
            <a:noFill/>
            <a:miter lim="800000"/>
            <a:headEnd/>
            <a:tailEnd/>
          </a:ln>
          <a:effectLst/>
        </p:spPr>
        <p:txBody>
          <a:bodyPr wrap="none" lIns="92075" tIns="46038" rIns="92075" bIns="46038">
            <a:spAutoFit/>
          </a:bodyPr>
          <a:lstStyle/>
          <a:p>
            <a:r>
              <a:rPr lang="en-US" sz="2400"/>
              <a:t>The distortion of large ions is easier because the </a:t>
            </a:r>
          </a:p>
          <a:p>
            <a:r>
              <a:rPr lang="en-US" sz="2400"/>
              <a:t>orbital clouds are more diffuse.</a:t>
            </a:r>
          </a:p>
        </p:txBody>
      </p:sp>
      <p:sp>
        <p:nvSpPr>
          <p:cNvPr id="39955" name="Rectangle 19"/>
          <p:cNvSpPr>
            <a:spLocks noChangeArrowheads="1"/>
          </p:cNvSpPr>
          <p:nvPr/>
        </p:nvSpPr>
        <p:spPr bwMode="auto">
          <a:xfrm>
            <a:off x="593725" y="6156325"/>
            <a:ext cx="6853238" cy="457200"/>
          </a:xfrm>
          <a:prstGeom prst="rect">
            <a:avLst/>
          </a:prstGeom>
          <a:noFill/>
          <a:ln w="9525">
            <a:noFill/>
            <a:miter lim="800000"/>
            <a:headEnd/>
            <a:tailEnd/>
          </a:ln>
          <a:effectLst/>
        </p:spPr>
        <p:txBody>
          <a:bodyPr wrap="none" lIns="92075" tIns="46038" rIns="92075" bIns="46038">
            <a:spAutoFit/>
          </a:bodyPr>
          <a:lstStyle/>
          <a:p>
            <a:r>
              <a:rPr lang="en-US" sz="2400"/>
              <a:t>The nucleophile “flows” into the reactive site.</a:t>
            </a:r>
          </a:p>
        </p:txBody>
      </p:sp>
      <p:sp>
        <p:nvSpPr>
          <p:cNvPr id="39956" name="Rectangle 20"/>
          <p:cNvSpPr>
            <a:spLocks noChangeArrowheads="1"/>
          </p:cNvSpPr>
          <p:nvPr/>
        </p:nvSpPr>
        <p:spPr bwMode="auto">
          <a:xfrm>
            <a:off x="6384925" y="4221163"/>
            <a:ext cx="2190750" cy="701675"/>
          </a:xfrm>
          <a:prstGeom prst="rect">
            <a:avLst/>
          </a:prstGeom>
          <a:noFill/>
          <a:ln w="9525">
            <a:noFill/>
            <a:miter lim="800000"/>
            <a:headEnd/>
            <a:tailEnd/>
          </a:ln>
          <a:effectLst/>
        </p:spPr>
        <p:txBody>
          <a:bodyPr wrap="none" lIns="92075" tIns="46038" rIns="92075" bIns="46038">
            <a:spAutoFit/>
          </a:bodyPr>
          <a:lstStyle/>
          <a:p>
            <a:r>
              <a:rPr lang="en-US">
                <a:solidFill>
                  <a:schemeClr val="accent2"/>
                </a:solidFill>
              </a:rPr>
              <a:t>VERY</a:t>
            </a:r>
          </a:p>
          <a:p>
            <a:r>
              <a:rPr lang="en-US">
                <a:solidFill>
                  <a:schemeClr val="accent2"/>
                </a:solidFill>
              </a:rPr>
              <a:t>HYPOTHETICAL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5" name="Picture 5" descr="14_21"/>
          <p:cNvPicPr>
            <a:picLocks noGrp="1" noChangeAspect="1" noChangeArrowheads="1"/>
          </p:cNvPicPr>
          <p:nvPr>
            <p:ph sz="half" idx="2"/>
          </p:nvPr>
        </p:nvPicPr>
        <p:blipFill>
          <a:blip r:embed="rId3" cstate="print"/>
          <a:srcRect b="4539"/>
          <a:stretch>
            <a:fillRect/>
          </a:stretch>
        </p:blipFill>
        <p:spPr>
          <a:xfrm>
            <a:off x="3657600" y="2057400"/>
            <a:ext cx="5334000" cy="3325813"/>
          </a:xfrm>
        </p:spPr>
      </p:pic>
      <p:sp>
        <p:nvSpPr>
          <p:cNvPr id="71682" name="Rectangle 2"/>
          <p:cNvSpPr>
            <a:spLocks noGrp="1" noChangeArrowheads="1"/>
          </p:cNvSpPr>
          <p:nvPr>
            <p:ph type="title"/>
          </p:nvPr>
        </p:nvSpPr>
        <p:spPr/>
        <p:txBody>
          <a:bodyPr/>
          <a:lstStyle/>
          <a:p>
            <a:r>
              <a:rPr lang="en-US"/>
              <a:t>Catalysts</a:t>
            </a:r>
          </a:p>
        </p:txBody>
      </p:sp>
      <p:sp>
        <p:nvSpPr>
          <p:cNvPr id="71683" name="Rectangle 3"/>
          <p:cNvSpPr>
            <a:spLocks noGrp="1" noChangeArrowheads="1"/>
          </p:cNvSpPr>
          <p:nvPr>
            <p:ph type="body" sz="half" idx="1"/>
          </p:nvPr>
        </p:nvSpPr>
        <p:spPr>
          <a:xfrm>
            <a:off x="685800" y="1981200"/>
            <a:ext cx="3124200" cy="4572000"/>
          </a:xfrm>
        </p:spPr>
        <p:txBody>
          <a:bodyPr/>
          <a:lstStyle/>
          <a:p>
            <a:pPr marL="0" indent="0">
              <a:buFontTx/>
              <a:buNone/>
            </a:pPr>
            <a:r>
              <a:rPr lang="en-US" sz="2800"/>
              <a:t>One way a catalyst can speed up a reaction is by holding the reactants together and helping bonds to break.</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92150" y="1377950"/>
            <a:ext cx="7531100" cy="1054100"/>
          </a:xfrm>
          <a:prstGeom prst="rect">
            <a:avLst/>
          </a:prstGeom>
          <a:solidFill>
            <a:srgbClr val="FFFFCC">
              <a:alpha val="50000"/>
            </a:srgbClr>
          </a:solidFill>
          <a:ln w="12700">
            <a:solidFill>
              <a:schemeClr val="tx1"/>
            </a:solidFill>
            <a:miter lim="800000"/>
            <a:headEnd/>
            <a:tailEnd/>
          </a:ln>
          <a:effectLst/>
        </p:spPr>
        <p:txBody>
          <a:bodyPr wrap="none" anchor="ctr"/>
          <a:lstStyle/>
          <a:p>
            <a:endParaRPr lang="id-ID"/>
          </a:p>
        </p:txBody>
      </p:sp>
      <p:sp>
        <p:nvSpPr>
          <p:cNvPr id="41987" name="Rectangle 3"/>
          <p:cNvSpPr>
            <a:spLocks noChangeArrowheads="1"/>
          </p:cNvSpPr>
          <p:nvPr/>
        </p:nvSpPr>
        <p:spPr bwMode="auto">
          <a:xfrm>
            <a:off x="974725" y="1431925"/>
            <a:ext cx="7134225" cy="822325"/>
          </a:xfrm>
          <a:prstGeom prst="rect">
            <a:avLst/>
          </a:prstGeom>
          <a:noFill/>
          <a:ln w="9525">
            <a:noFill/>
            <a:miter lim="800000"/>
            <a:headEnd/>
            <a:tailEnd/>
          </a:ln>
          <a:effectLst/>
        </p:spPr>
        <p:txBody>
          <a:bodyPr wrap="none" lIns="92075" tIns="46038" rIns="92075" bIns="46038">
            <a:spAutoFit/>
          </a:bodyPr>
          <a:lstStyle/>
          <a:p>
            <a:r>
              <a:rPr lang="en-US" sz="2400"/>
              <a:t>If everything else is equal, the </a:t>
            </a:r>
            <a:r>
              <a:rPr lang="en-US" sz="2400" u="sng"/>
              <a:t>stronger base</a:t>
            </a:r>
            <a:r>
              <a:rPr lang="en-US" sz="2400"/>
              <a:t> is </a:t>
            </a:r>
          </a:p>
          <a:p>
            <a:r>
              <a:rPr lang="en-US" sz="2400"/>
              <a:t>the </a:t>
            </a:r>
            <a:r>
              <a:rPr lang="en-US" sz="2400" u="sng"/>
              <a:t>better nucleophile</a:t>
            </a:r>
            <a:r>
              <a:rPr lang="en-US" sz="2400"/>
              <a:t>.</a:t>
            </a:r>
          </a:p>
        </p:txBody>
      </p:sp>
      <p:sp>
        <p:nvSpPr>
          <p:cNvPr id="41988" name="Rectangle 4"/>
          <p:cNvSpPr>
            <a:spLocks noChangeArrowheads="1"/>
          </p:cNvSpPr>
          <p:nvPr/>
        </p:nvSpPr>
        <p:spPr bwMode="auto">
          <a:xfrm>
            <a:off x="2955925" y="334963"/>
            <a:ext cx="2582863" cy="701675"/>
          </a:xfrm>
          <a:prstGeom prst="rect">
            <a:avLst/>
          </a:prstGeom>
          <a:noFill/>
          <a:ln w="9525">
            <a:noFill/>
            <a:miter lim="800000"/>
            <a:headEnd/>
            <a:tailEnd/>
          </a:ln>
          <a:effectLst/>
        </p:spPr>
        <p:txBody>
          <a:bodyPr wrap="none" lIns="92075" tIns="46038" rIns="92075" bIns="46038">
            <a:spAutoFit/>
          </a:bodyPr>
          <a:lstStyle/>
          <a:p>
            <a:r>
              <a:rPr lang="en-US" sz="4000">
                <a:solidFill>
                  <a:schemeClr val="accent2"/>
                </a:solidFill>
                <a:effectLst>
                  <a:outerShdw blurRad="38100" dist="38100" dir="2700000" algn="tl">
                    <a:srgbClr val="C0C0C0"/>
                  </a:outerShdw>
                </a:effectLst>
              </a:rPr>
              <a:t>BASICITY</a:t>
            </a:r>
          </a:p>
        </p:txBody>
      </p:sp>
      <p:sp>
        <p:nvSpPr>
          <p:cNvPr id="41989" name="Rectangle 5"/>
          <p:cNvSpPr>
            <a:spLocks noChangeArrowheads="1"/>
          </p:cNvSpPr>
          <p:nvPr/>
        </p:nvSpPr>
        <p:spPr bwMode="auto">
          <a:xfrm>
            <a:off x="974725" y="2803525"/>
            <a:ext cx="6478588" cy="1187450"/>
          </a:xfrm>
          <a:prstGeom prst="rect">
            <a:avLst/>
          </a:prstGeom>
          <a:noFill/>
          <a:ln w="9525">
            <a:noFill/>
            <a:miter lim="800000"/>
            <a:headEnd/>
            <a:tailEnd/>
          </a:ln>
          <a:effectLst/>
        </p:spPr>
        <p:txBody>
          <a:bodyPr wrap="none" lIns="92075" tIns="46038" rIns="92075" bIns="46038">
            <a:spAutoFit/>
          </a:bodyPr>
          <a:lstStyle/>
          <a:p>
            <a:r>
              <a:rPr lang="en-US" sz="2400"/>
              <a:t>This principle shows up in a period, where </a:t>
            </a:r>
          </a:p>
          <a:p>
            <a:r>
              <a:rPr lang="en-US" sz="2400"/>
              <a:t>atoms do not vary appreciably in size, and</a:t>
            </a:r>
          </a:p>
          <a:p>
            <a:r>
              <a:rPr lang="en-US" sz="2400"/>
              <a:t>solvate to similar extents.</a:t>
            </a:r>
          </a:p>
        </p:txBody>
      </p:sp>
      <p:sp>
        <p:nvSpPr>
          <p:cNvPr id="41990" name="Rectangle 6"/>
          <p:cNvSpPr>
            <a:spLocks noChangeArrowheads="1"/>
          </p:cNvSpPr>
          <p:nvPr/>
        </p:nvSpPr>
        <p:spPr bwMode="auto">
          <a:xfrm>
            <a:off x="1660525" y="4860925"/>
            <a:ext cx="5370513" cy="457200"/>
          </a:xfrm>
          <a:prstGeom prst="rect">
            <a:avLst/>
          </a:prstGeom>
          <a:noFill/>
          <a:ln w="9525">
            <a:noFill/>
            <a:miter lim="800000"/>
            <a:headEnd/>
            <a:tailEnd/>
          </a:ln>
          <a:effectLst/>
        </p:spPr>
        <p:txBody>
          <a:bodyPr wrap="none" lIns="92075" tIns="46038" rIns="92075" bIns="46038">
            <a:spAutoFit/>
          </a:bodyPr>
          <a:lstStyle/>
          <a:p>
            <a:r>
              <a:rPr lang="en-US" sz="2400"/>
              <a:t>OH</a:t>
            </a:r>
            <a:r>
              <a:rPr lang="en-US" sz="2400" baseline="30000"/>
              <a:t>-</a:t>
            </a:r>
            <a:r>
              <a:rPr lang="en-US" sz="2400"/>
              <a:t>   is a better nucleophile than  F</a:t>
            </a:r>
            <a:r>
              <a:rPr lang="en-US" sz="2400" baseline="3000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127125" y="3046413"/>
            <a:ext cx="6567488" cy="1190625"/>
          </a:xfrm>
          <a:prstGeom prst="rect">
            <a:avLst/>
          </a:prstGeom>
          <a:noFill/>
          <a:ln w="9525">
            <a:noFill/>
            <a:miter lim="800000"/>
            <a:headEnd/>
            <a:tailEnd/>
          </a:ln>
          <a:effectLst/>
        </p:spPr>
        <p:txBody>
          <a:bodyPr wrap="none" lIns="92075" tIns="46038" rIns="92075" bIns="46038">
            <a:spAutoFit/>
          </a:bodyPr>
          <a:lstStyle/>
          <a:p>
            <a:r>
              <a:rPr lang="en-US" sz="3600"/>
              <a:t>NUCLEOPHILICITY TRENDS </a:t>
            </a:r>
          </a:p>
          <a:p>
            <a:r>
              <a:rPr lang="en-US" sz="3600"/>
              <a:t>     IN PROTIC SOLVENTS</a:t>
            </a:r>
          </a:p>
        </p:txBody>
      </p:sp>
      <p:sp>
        <p:nvSpPr>
          <p:cNvPr id="44035" name="Rectangle 3"/>
          <p:cNvSpPr>
            <a:spLocks noChangeArrowheads="1"/>
          </p:cNvSpPr>
          <p:nvPr/>
        </p:nvSpPr>
        <p:spPr bwMode="auto">
          <a:xfrm>
            <a:off x="844550" y="2749550"/>
            <a:ext cx="7073900" cy="1739900"/>
          </a:xfrm>
          <a:prstGeom prst="rect">
            <a:avLst/>
          </a:prstGeom>
          <a:noFill/>
          <a:ln w="12700">
            <a:solidFill>
              <a:schemeClr val="tx1"/>
            </a:solidFill>
            <a:miter lim="800000"/>
            <a:headEnd/>
            <a:tailEnd/>
          </a:ln>
          <a:effectLst/>
        </p:spPr>
        <p:txBody>
          <a:bodyPr wrap="none" anchor="ctr"/>
          <a:lstStyle/>
          <a:p>
            <a:endParaRPr lang="id-ID"/>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978150" y="5187950"/>
            <a:ext cx="3035300" cy="1282700"/>
          </a:xfrm>
          <a:prstGeom prst="rect">
            <a:avLst/>
          </a:prstGeom>
          <a:solidFill>
            <a:srgbClr val="FFFFCC">
              <a:alpha val="50000"/>
            </a:srgbClr>
          </a:solidFill>
          <a:ln w="12700">
            <a:solidFill>
              <a:schemeClr val="tx1"/>
            </a:solidFill>
            <a:miter lim="800000"/>
            <a:headEnd/>
            <a:tailEnd/>
          </a:ln>
          <a:effectLst/>
        </p:spPr>
        <p:txBody>
          <a:bodyPr wrap="none" anchor="ctr"/>
          <a:lstStyle/>
          <a:p>
            <a:endParaRPr lang="id-ID"/>
          </a:p>
        </p:txBody>
      </p:sp>
      <p:sp>
        <p:nvSpPr>
          <p:cNvPr id="46083" name="Rectangle 3"/>
          <p:cNvSpPr>
            <a:spLocks noChangeArrowheads="1"/>
          </p:cNvSpPr>
          <p:nvPr/>
        </p:nvSpPr>
        <p:spPr bwMode="auto">
          <a:xfrm>
            <a:off x="974725" y="166688"/>
            <a:ext cx="7339013" cy="946150"/>
          </a:xfrm>
          <a:prstGeom prst="rect">
            <a:avLst/>
          </a:prstGeom>
          <a:noFill/>
          <a:ln w="9525">
            <a:noFill/>
            <a:miter lim="800000"/>
            <a:headEnd/>
            <a:tailEnd/>
          </a:ln>
          <a:effectLst/>
        </p:spPr>
        <p:txBody>
          <a:bodyPr wrap="none" lIns="92075" tIns="46038" rIns="92075" bIns="46038">
            <a:spAutoFit/>
          </a:bodyPr>
          <a:lstStyle/>
          <a:p>
            <a:r>
              <a:rPr lang="en-US" sz="2800">
                <a:solidFill>
                  <a:srgbClr val="009900"/>
                </a:solidFill>
                <a:effectLst>
                  <a:outerShdw blurRad="38100" dist="38100" dir="2700000" algn="tl">
                    <a:srgbClr val="C0C0C0"/>
                  </a:outerShdw>
                </a:effectLst>
              </a:rPr>
              <a:t> OBSERVED NUCLEOPHILICITY TRENDS </a:t>
            </a:r>
          </a:p>
          <a:p>
            <a:r>
              <a:rPr lang="en-US" sz="2800">
                <a:solidFill>
                  <a:srgbClr val="009900"/>
                </a:solidFill>
                <a:effectLst>
                  <a:outerShdw blurRad="38100" dist="38100" dir="2700000" algn="tl">
                    <a:srgbClr val="C0C0C0"/>
                  </a:outerShdw>
                </a:effectLst>
              </a:rPr>
              <a:t>   H</a:t>
            </a:r>
            <a:r>
              <a:rPr lang="en-US" sz="2800" baseline="-25000">
                <a:solidFill>
                  <a:srgbClr val="009900"/>
                </a:solidFill>
                <a:effectLst>
                  <a:outerShdw blurRad="38100" dist="38100" dir="2700000" algn="tl">
                    <a:srgbClr val="C0C0C0"/>
                  </a:outerShdw>
                </a:effectLst>
              </a:rPr>
              <a:t>2</a:t>
            </a:r>
            <a:r>
              <a:rPr lang="en-US" sz="2800">
                <a:solidFill>
                  <a:srgbClr val="009900"/>
                </a:solidFill>
                <a:effectLst>
                  <a:outerShdw blurRad="38100" dist="38100" dir="2700000" algn="tl">
                    <a:srgbClr val="C0C0C0"/>
                  </a:outerShdw>
                </a:effectLst>
              </a:rPr>
              <a:t>O OR OTHER “</a:t>
            </a:r>
            <a:r>
              <a:rPr lang="en-US" sz="2800" u="sng">
                <a:solidFill>
                  <a:srgbClr val="009900"/>
                </a:solidFill>
                <a:effectLst>
                  <a:outerShdw blurRad="38100" dist="38100" dir="2700000" algn="tl">
                    <a:srgbClr val="C0C0C0"/>
                  </a:outerShdw>
                </a:effectLst>
              </a:rPr>
              <a:t>PROTIC</a:t>
            </a:r>
            <a:r>
              <a:rPr lang="en-US" sz="2800">
                <a:solidFill>
                  <a:srgbClr val="009900"/>
                </a:solidFill>
                <a:effectLst>
                  <a:outerShdw blurRad="38100" dist="38100" dir="2700000" algn="tl">
                    <a:srgbClr val="C0C0C0"/>
                  </a:outerShdw>
                </a:effectLst>
              </a:rPr>
              <a:t>”  SOLVENTS</a:t>
            </a:r>
          </a:p>
        </p:txBody>
      </p:sp>
      <p:sp>
        <p:nvSpPr>
          <p:cNvPr id="46084" name="Rectangle 4"/>
          <p:cNvSpPr>
            <a:spLocks noChangeArrowheads="1"/>
          </p:cNvSpPr>
          <p:nvPr/>
        </p:nvSpPr>
        <p:spPr bwMode="auto">
          <a:xfrm>
            <a:off x="1203325" y="2833688"/>
            <a:ext cx="4929188" cy="519112"/>
          </a:xfrm>
          <a:prstGeom prst="rect">
            <a:avLst/>
          </a:prstGeom>
          <a:noFill/>
          <a:ln w="9525">
            <a:noFill/>
            <a:miter lim="800000"/>
            <a:headEnd/>
            <a:tailEnd/>
          </a:ln>
          <a:effectLst/>
        </p:spPr>
        <p:txBody>
          <a:bodyPr wrap="none" lIns="92075" tIns="46038" rIns="92075" bIns="46038">
            <a:spAutoFit/>
          </a:bodyPr>
          <a:lstStyle/>
          <a:p>
            <a:r>
              <a:rPr lang="en-US" sz="2800">
                <a:solidFill>
                  <a:schemeClr val="accent2"/>
                </a:solidFill>
              </a:rPr>
              <a:t>CH</a:t>
            </a:r>
            <a:r>
              <a:rPr lang="en-US" sz="2800" baseline="-25000">
                <a:solidFill>
                  <a:schemeClr val="accent2"/>
                </a:solidFill>
              </a:rPr>
              <a:t>3</a:t>
            </a:r>
            <a:r>
              <a:rPr lang="en-US" sz="3600" baseline="30000">
                <a:solidFill>
                  <a:schemeClr val="accent2"/>
                </a:solidFill>
              </a:rPr>
              <a:t>-</a:t>
            </a:r>
            <a:r>
              <a:rPr lang="en-US" sz="3200" baseline="30000"/>
              <a:t>  </a:t>
            </a:r>
            <a:r>
              <a:rPr lang="en-US" sz="2800" baseline="-25000"/>
              <a:t>       </a:t>
            </a:r>
            <a:r>
              <a:rPr lang="en-US" sz="2800"/>
              <a:t> </a:t>
            </a:r>
            <a:r>
              <a:rPr lang="en-US" sz="2800">
                <a:solidFill>
                  <a:srgbClr val="009900"/>
                </a:solidFill>
              </a:rPr>
              <a:t>NH</a:t>
            </a:r>
            <a:r>
              <a:rPr lang="en-US" sz="2800" baseline="-25000">
                <a:solidFill>
                  <a:srgbClr val="009900"/>
                </a:solidFill>
              </a:rPr>
              <a:t>2</a:t>
            </a:r>
            <a:r>
              <a:rPr lang="en-US" sz="3600" baseline="30000">
                <a:solidFill>
                  <a:srgbClr val="009900"/>
                </a:solidFill>
              </a:rPr>
              <a:t>-</a:t>
            </a:r>
            <a:r>
              <a:rPr lang="en-US" sz="3600" baseline="30000"/>
              <a:t> </a:t>
            </a:r>
            <a:r>
              <a:rPr lang="en-US" sz="2800" baseline="-25000"/>
              <a:t>          </a:t>
            </a:r>
            <a:r>
              <a:rPr lang="en-US" sz="2800">
                <a:solidFill>
                  <a:schemeClr val="accent2"/>
                </a:solidFill>
              </a:rPr>
              <a:t>OH</a:t>
            </a:r>
            <a:r>
              <a:rPr lang="en-US" sz="3600" baseline="30000">
                <a:solidFill>
                  <a:schemeClr val="accent2"/>
                </a:solidFill>
              </a:rPr>
              <a:t>-</a:t>
            </a:r>
            <a:r>
              <a:rPr lang="en-US" sz="2800"/>
              <a:t>          F</a:t>
            </a:r>
            <a:r>
              <a:rPr lang="en-US" sz="3600" baseline="30000"/>
              <a:t>-</a:t>
            </a:r>
          </a:p>
        </p:txBody>
      </p:sp>
      <p:sp>
        <p:nvSpPr>
          <p:cNvPr id="46085" name="Rectangle 5"/>
          <p:cNvSpPr>
            <a:spLocks noChangeArrowheads="1"/>
          </p:cNvSpPr>
          <p:nvPr/>
        </p:nvSpPr>
        <p:spPr bwMode="auto">
          <a:xfrm>
            <a:off x="2651125" y="3443288"/>
            <a:ext cx="3636963" cy="519112"/>
          </a:xfrm>
          <a:prstGeom prst="rect">
            <a:avLst/>
          </a:prstGeom>
          <a:noFill/>
          <a:ln w="9525">
            <a:noFill/>
            <a:miter lim="800000"/>
            <a:headEnd/>
            <a:tailEnd/>
          </a:ln>
          <a:effectLst/>
        </p:spPr>
        <p:txBody>
          <a:bodyPr wrap="none" lIns="92075" tIns="46038" rIns="92075" bIns="46038">
            <a:spAutoFit/>
          </a:bodyPr>
          <a:lstStyle/>
          <a:p>
            <a:r>
              <a:rPr lang="en-US" sz="2800">
                <a:solidFill>
                  <a:srgbClr val="009900"/>
                </a:solidFill>
              </a:rPr>
              <a:t>PH</a:t>
            </a:r>
            <a:r>
              <a:rPr lang="en-US" sz="2800" baseline="-25000">
                <a:solidFill>
                  <a:srgbClr val="009900"/>
                </a:solidFill>
              </a:rPr>
              <a:t>2</a:t>
            </a:r>
            <a:r>
              <a:rPr lang="en-US" sz="3600" baseline="30000">
                <a:solidFill>
                  <a:srgbClr val="009900"/>
                </a:solidFill>
              </a:rPr>
              <a:t>-</a:t>
            </a:r>
            <a:r>
              <a:rPr lang="en-US" sz="3600" baseline="30000"/>
              <a:t> </a:t>
            </a:r>
            <a:r>
              <a:rPr lang="en-US" sz="2800" baseline="-25000"/>
              <a:t>           </a:t>
            </a:r>
            <a:r>
              <a:rPr lang="en-US" sz="2800">
                <a:solidFill>
                  <a:schemeClr val="accent2"/>
                </a:solidFill>
              </a:rPr>
              <a:t>SH</a:t>
            </a:r>
            <a:r>
              <a:rPr lang="en-US" sz="3600" baseline="30000">
                <a:solidFill>
                  <a:schemeClr val="accent2"/>
                </a:solidFill>
              </a:rPr>
              <a:t>-</a:t>
            </a:r>
            <a:r>
              <a:rPr lang="en-US" sz="2800"/>
              <a:t>          Cl</a:t>
            </a:r>
            <a:r>
              <a:rPr lang="en-US" sz="3600" baseline="30000"/>
              <a:t>-</a:t>
            </a:r>
          </a:p>
        </p:txBody>
      </p:sp>
      <p:sp>
        <p:nvSpPr>
          <p:cNvPr id="46086" name="Rectangle 6"/>
          <p:cNvSpPr>
            <a:spLocks noChangeArrowheads="1"/>
          </p:cNvSpPr>
          <p:nvPr/>
        </p:nvSpPr>
        <p:spPr bwMode="auto">
          <a:xfrm>
            <a:off x="5603875" y="4052888"/>
            <a:ext cx="696913" cy="519112"/>
          </a:xfrm>
          <a:prstGeom prst="rect">
            <a:avLst/>
          </a:prstGeom>
          <a:noFill/>
          <a:ln w="9525">
            <a:noFill/>
            <a:miter lim="800000"/>
            <a:headEnd/>
            <a:tailEnd/>
          </a:ln>
          <a:effectLst/>
        </p:spPr>
        <p:txBody>
          <a:bodyPr wrap="none" lIns="92075" tIns="46038" rIns="92075" bIns="46038">
            <a:spAutoFit/>
          </a:bodyPr>
          <a:lstStyle/>
          <a:p>
            <a:r>
              <a:rPr lang="en-US" sz="2800"/>
              <a:t>Br</a:t>
            </a:r>
            <a:r>
              <a:rPr lang="en-US" sz="3600" baseline="30000"/>
              <a:t>-</a:t>
            </a:r>
          </a:p>
        </p:txBody>
      </p:sp>
      <p:sp>
        <p:nvSpPr>
          <p:cNvPr id="46087" name="Rectangle 7"/>
          <p:cNvSpPr>
            <a:spLocks noChangeArrowheads="1"/>
          </p:cNvSpPr>
          <p:nvPr/>
        </p:nvSpPr>
        <p:spPr bwMode="auto">
          <a:xfrm>
            <a:off x="5680075" y="4586288"/>
            <a:ext cx="396875" cy="519112"/>
          </a:xfrm>
          <a:prstGeom prst="rect">
            <a:avLst/>
          </a:prstGeom>
          <a:noFill/>
          <a:ln w="9525">
            <a:noFill/>
            <a:miter lim="800000"/>
            <a:headEnd/>
            <a:tailEnd/>
          </a:ln>
          <a:effectLst/>
        </p:spPr>
        <p:txBody>
          <a:bodyPr wrap="none" lIns="92075" tIns="46038" rIns="92075" bIns="46038">
            <a:spAutoFit/>
          </a:bodyPr>
          <a:lstStyle/>
          <a:p>
            <a:r>
              <a:rPr lang="en-US" sz="2800"/>
              <a:t>I</a:t>
            </a:r>
            <a:r>
              <a:rPr lang="en-US" sz="3600" baseline="30000"/>
              <a:t>-</a:t>
            </a:r>
          </a:p>
        </p:txBody>
      </p:sp>
      <p:sp>
        <p:nvSpPr>
          <p:cNvPr id="46088" name="Line 8"/>
          <p:cNvSpPr>
            <a:spLocks noChangeShapeType="1"/>
          </p:cNvSpPr>
          <p:nvPr/>
        </p:nvSpPr>
        <p:spPr bwMode="auto">
          <a:xfrm>
            <a:off x="1066800" y="2590800"/>
            <a:ext cx="5486400" cy="0"/>
          </a:xfrm>
          <a:prstGeom prst="line">
            <a:avLst/>
          </a:prstGeom>
          <a:noFill/>
          <a:ln w="50800">
            <a:solidFill>
              <a:srgbClr val="FF0033"/>
            </a:solidFill>
            <a:round/>
            <a:headEnd type="stealth" w="med" len="lg"/>
            <a:tailEnd type="none" w="sm" len="sm"/>
          </a:ln>
          <a:effectLst/>
        </p:spPr>
        <p:txBody>
          <a:bodyPr/>
          <a:lstStyle/>
          <a:p>
            <a:endParaRPr lang="id-ID"/>
          </a:p>
        </p:txBody>
      </p:sp>
      <p:sp>
        <p:nvSpPr>
          <p:cNvPr id="46089" name="Line 9"/>
          <p:cNvSpPr>
            <a:spLocks noChangeShapeType="1"/>
          </p:cNvSpPr>
          <p:nvPr/>
        </p:nvSpPr>
        <p:spPr bwMode="auto">
          <a:xfrm>
            <a:off x="6553200" y="2590800"/>
            <a:ext cx="0" cy="2514600"/>
          </a:xfrm>
          <a:prstGeom prst="line">
            <a:avLst/>
          </a:prstGeom>
          <a:noFill/>
          <a:ln w="50800">
            <a:solidFill>
              <a:srgbClr val="009900"/>
            </a:solidFill>
            <a:round/>
            <a:headEnd type="none" w="sm" len="sm"/>
            <a:tailEnd type="stealth" w="med" len="lg"/>
          </a:ln>
          <a:effectLst/>
        </p:spPr>
        <p:txBody>
          <a:bodyPr/>
          <a:lstStyle/>
          <a:p>
            <a:endParaRPr lang="id-ID"/>
          </a:p>
        </p:txBody>
      </p:sp>
      <p:sp>
        <p:nvSpPr>
          <p:cNvPr id="46090" name="Rectangle 10"/>
          <p:cNvSpPr>
            <a:spLocks noChangeArrowheads="1"/>
          </p:cNvSpPr>
          <p:nvPr/>
        </p:nvSpPr>
        <p:spPr bwMode="auto">
          <a:xfrm>
            <a:off x="1508125" y="2087563"/>
            <a:ext cx="4448175" cy="396875"/>
          </a:xfrm>
          <a:prstGeom prst="rect">
            <a:avLst/>
          </a:prstGeom>
          <a:noFill/>
          <a:ln w="9525">
            <a:noFill/>
            <a:miter lim="800000"/>
            <a:headEnd/>
            <a:tailEnd/>
          </a:ln>
          <a:effectLst/>
        </p:spPr>
        <p:txBody>
          <a:bodyPr wrap="none" lIns="92075" tIns="46038" rIns="92075" bIns="46038">
            <a:spAutoFit/>
          </a:bodyPr>
          <a:lstStyle/>
          <a:p>
            <a:r>
              <a:rPr lang="en-US">
                <a:solidFill>
                  <a:srgbClr val="FF0033"/>
                </a:solidFill>
              </a:rPr>
              <a:t>increasing nucleophilicity  (ROWS)</a:t>
            </a:r>
          </a:p>
        </p:txBody>
      </p:sp>
      <p:sp>
        <p:nvSpPr>
          <p:cNvPr id="46091" name="Rectangle 11"/>
          <p:cNvSpPr>
            <a:spLocks noChangeArrowheads="1"/>
          </p:cNvSpPr>
          <p:nvPr/>
        </p:nvSpPr>
        <p:spPr bwMode="auto">
          <a:xfrm>
            <a:off x="6537325" y="2925763"/>
            <a:ext cx="1981200" cy="701675"/>
          </a:xfrm>
          <a:prstGeom prst="rect">
            <a:avLst/>
          </a:prstGeom>
          <a:noFill/>
          <a:ln w="9525">
            <a:noFill/>
            <a:miter lim="800000"/>
            <a:headEnd/>
            <a:tailEnd/>
          </a:ln>
          <a:effectLst/>
        </p:spPr>
        <p:txBody>
          <a:bodyPr wrap="none" lIns="92075" tIns="46038" rIns="92075" bIns="46038">
            <a:spAutoFit/>
          </a:bodyPr>
          <a:lstStyle/>
          <a:p>
            <a:r>
              <a:rPr lang="en-US">
                <a:solidFill>
                  <a:srgbClr val="009900"/>
                </a:solidFill>
              </a:rPr>
              <a:t>increasing</a:t>
            </a:r>
          </a:p>
          <a:p>
            <a:r>
              <a:rPr lang="en-US">
                <a:solidFill>
                  <a:srgbClr val="009900"/>
                </a:solidFill>
              </a:rPr>
              <a:t>nucleophilicity</a:t>
            </a:r>
          </a:p>
        </p:txBody>
      </p:sp>
      <p:sp>
        <p:nvSpPr>
          <p:cNvPr id="46092" name="Rectangle 12"/>
          <p:cNvSpPr>
            <a:spLocks noChangeArrowheads="1"/>
          </p:cNvSpPr>
          <p:nvPr/>
        </p:nvSpPr>
        <p:spPr bwMode="auto">
          <a:xfrm>
            <a:off x="6613525" y="3840163"/>
            <a:ext cx="1673225" cy="396875"/>
          </a:xfrm>
          <a:prstGeom prst="rect">
            <a:avLst/>
          </a:prstGeom>
          <a:noFill/>
          <a:ln w="9525">
            <a:noFill/>
            <a:miter lim="800000"/>
            <a:headEnd/>
            <a:tailEnd/>
          </a:ln>
          <a:effectLst/>
        </p:spPr>
        <p:txBody>
          <a:bodyPr wrap="none" lIns="92075" tIns="46038" rIns="92075" bIns="46038">
            <a:spAutoFit/>
          </a:bodyPr>
          <a:lstStyle/>
          <a:p>
            <a:r>
              <a:rPr lang="en-US">
                <a:solidFill>
                  <a:srgbClr val="009900"/>
                </a:solidFill>
              </a:rPr>
              <a:t>(COLUMNS)</a:t>
            </a:r>
          </a:p>
        </p:txBody>
      </p:sp>
      <p:sp>
        <p:nvSpPr>
          <p:cNvPr id="46093" name="Line 13"/>
          <p:cNvSpPr>
            <a:spLocks noChangeShapeType="1"/>
          </p:cNvSpPr>
          <p:nvPr/>
        </p:nvSpPr>
        <p:spPr bwMode="auto">
          <a:xfrm>
            <a:off x="228600" y="1981200"/>
            <a:ext cx="6705600" cy="0"/>
          </a:xfrm>
          <a:prstGeom prst="line">
            <a:avLst/>
          </a:prstGeom>
          <a:noFill/>
          <a:ln w="12700">
            <a:solidFill>
              <a:schemeClr val="tx1"/>
            </a:solidFill>
            <a:round/>
            <a:headEnd type="none" w="sm" len="sm"/>
            <a:tailEnd type="none" w="sm" len="sm"/>
          </a:ln>
          <a:effectLst/>
        </p:spPr>
        <p:txBody>
          <a:bodyPr/>
          <a:lstStyle/>
          <a:p>
            <a:endParaRPr lang="id-ID"/>
          </a:p>
        </p:txBody>
      </p:sp>
      <p:sp>
        <p:nvSpPr>
          <p:cNvPr id="46094" name="Rectangle 14"/>
          <p:cNvSpPr>
            <a:spLocks noChangeArrowheads="1"/>
          </p:cNvSpPr>
          <p:nvPr/>
        </p:nvSpPr>
        <p:spPr bwMode="auto">
          <a:xfrm>
            <a:off x="136525" y="1630363"/>
            <a:ext cx="1131888" cy="396875"/>
          </a:xfrm>
          <a:prstGeom prst="rect">
            <a:avLst/>
          </a:prstGeom>
          <a:noFill/>
          <a:ln w="9525">
            <a:noFill/>
            <a:miter lim="800000"/>
            <a:headEnd/>
            <a:tailEnd/>
          </a:ln>
          <a:effectLst/>
        </p:spPr>
        <p:txBody>
          <a:bodyPr wrap="none" lIns="92075" tIns="46038" rIns="92075" bIns="46038">
            <a:spAutoFit/>
          </a:bodyPr>
          <a:lstStyle/>
          <a:p>
            <a:r>
              <a:rPr lang="en-US"/>
              <a:t>GROUP</a:t>
            </a:r>
          </a:p>
        </p:txBody>
      </p:sp>
      <p:sp>
        <p:nvSpPr>
          <p:cNvPr id="46095" name="Rectangle 15"/>
          <p:cNvSpPr>
            <a:spLocks noChangeArrowheads="1"/>
          </p:cNvSpPr>
          <p:nvPr/>
        </p:nvSpPr>
        <p:spPr bwMode="auto">
          <a:xfrm>
            <a:off x="1431925" y="1630363"/>
            <a:ext cx="4694238" cy="396875"/>
          </a:xfrm>
          <a:prstGeom prst="rect">
            <a:avLst/>
          </a:prstGeom>
          <a:noFill/>
          <a:ln w="9525">
            <a:noFill/>
            <a:miter lim="800000"/>
            <a:headEnd/>
            <a:tailEnd/>
          </a:ln>
          <a:effectLst/>
        </p:spPr>
        <p:txBody>
          <a:bodyPr wrap="none" lIns="92075" tIns="46038" rIns="92075" bIns="46038">
            <a:spAutoFit/>
          </a:bodyPr>
          <a:lstStyle/>
          <a:p>
            <a:r>
              <a:rPr lang="en-US"/>
              <a:t>IV                  V                   VI                  VII</a:t>
            </a:r>
          </a:p>
        </p:txBody>
      </p:sp>
      <p:sp>
        <p:nvSpPr>
          <p:cNvPr id="46096" name="Line 16"/>
          <p:cNvSpPr>
            <a:spLocks noChangeShapeType="1"/>
          </p:cNvSpPr>
          <p:nvPr/>
        </p:nvSpPr>
        <p:spPr bwMode="auto">
          <a:xfrm flipV="1">
            <a:off x="8610600" y="2590800"/>
            <a:ext cx="0" cy="2514600"/>
          </a:xfrm>
          <a:prstGeom prst="line">
            <a:avLst/>
          </a:prstGeom>
          <a:noFill/>
          <a:ln w="12700">
            <a:solidFill>
              <a:schemeClr val="bg2"/>
            </a:solidFill>
            <a:prstDash val="dash"/>
            <a:round/>
            <a:headEnd type="none" w="sm" len="sm"/>
            <a:tailEnd type="stealth" w="med" len="lg"/>
          </a:ln>
          <a:effectLst/>
        </p:spPr>
        <p:txBody>
          <a:bodyPr/>
          <a:lstStyle/>
          <a:p>
            <a:endParaRPr lang="id-ID"/>
          </a:p>
        </p:txBody>
      </p:sp>
      <p:sp>
        <p:nvSpPr>
          <p:cNvPr id="46097" name="Rectangle 17"/>
          <p:cNvSpPr>
            <a:spLocks noChangeArrowheads="1"/>
          </p:cNvSpPr>
          <p:nvPr/>
        </p:nvSpPr>
        <p:spPr bwMode="auto">
          <a:xfrm>
            <a:off x="7985125" y="5135563"/>
            <a:ext cx="1147763" cy="396875"/>
          </a:xfrm>
          <a:prstGeom prst="rect">
            <a:avLst/>
          </a:prstGeom>
          <a:noFill/>
          <a:ln w="9525">
            <a:noFill/>
            <a:miter lim="800000"/>
            <a:headEnd/>
            <a:tailEnd/>
          </a:ln>
          <a:effectLst/>
        </p:spPr>
        <p:txBody>
          <a:bodyPr wrap="none" lIns="92075" tIns="46038" rIns="92075" bIns="46038">
            <a:spAutoFit/>
          </a:bodyPr>
          <a:lstStyle/>
          <a:p>
            <a:r>
              <a:rPr lang="en-US">
                <a:solidFill>
                  <a:srgbClr val="777777"/>
                </a:solidFill>
              </a:rPr>
              <a:t>basicity</a:t>
            </a:r>
          </a:p>
        </p:txBody>
      </p:sp>
      <p:sp>
        <p:nvSpPr>
          <p:cNvPr id="46098" name="Line 18"/>
          <p:cNvSpPr>
            <a:spLocks noChangeShapeType="1"/>
          </p:cNvSpPr>
          <p:nvPr/>
        </p:nvSpPr>
        <p:spPr bwMode="auto">
          <a:xfrm flipV="1">
            <a:off x="5562600" y="2971800"/>
            <a:ext cx="0" cy="2209800"/>
          </a:xfrm>
          <a:prstGeom prst="line">
            <a:avLst/>
          </a:prstGeom>
          <a:noFill/>
          <a:ln w="50800">
            <a:solidFill>
              <a:schemeClr val="bg2"/>
            </a:solidFill>
            <a:round/>
            <a:headEnd type="none" w="sm" len="sm"/>
            <a:tailEnd type="stealth" w="med" len="lg"/>
          </a:ln>
          <a:effectLst/>
        </p:spPr>
        <p:txBody>
          <a:bodyPr/>
          <a:lstStyle/>
          <a:p>
            <a:endParaRPr lang="id-ID"/>
          </a:p>
        </p:txBody>
      </p:sp>
      <p:sp>
        <p:nvSpPr>
          <p:cNvPr id="46099" name="Rectangle 19"/>
          <p:cNvSpPr>
            <a:spLocks noChangeArrowheads="1"/>
          </p:cNvSpPr>
          <p:nvPr/>
        </p:nvSpPr>
        <p:spPr bwMode="auto">
          <a:xfrm>
            <a:off x="3032125" y="5364163"/>
            <a:ext cx="2949575" cy="1006475"/>
          </a:xfrm>
          <a:prstGeom prst="rect">
            <a:avLst/>
          </a:prstGeom>
          <a:noFill/>
          <a:ln w="9525">
            <a:noFill/>
            <a:miter lim="800000"/>
            <a:headEnd/>
            <a:tailEnd/>
          </a:ln>
          <a:effectLst/>
        </p:spPr>
        <p:txBody>
          <a:bodyPr wrap="none" lIns="92075" tIns="46038" rIns="92075" bIns="46038">
            <a:spAutoFit/>
          </a:bodyPr>
          <a:lstStyle/>
          <a:p>
            <a:r>
              <a:rPr lang="en-US">
                <a:solidFill>
                  <a:srgbClr val="5F5F5F"/>
                </a:solidFill>
              </a:rPr>
              <a:t>more solvation,  </a:t>
            </a:r>
          </a:p>
          <a:p>
            <a:r>
              <a:rPr lang="en-US">
                <a:solidFill>
                  <a:srgbClr val="5F5F5F"/>
                </a:solidFill>
              </a:rPr>
              <a:t>larger effective size,</a:t>
            </a:r>
          </a:p>
          <a:p>
            <a:r>
              <a:rPr lang="en-US">
                <a:solidFill>
                  <a:srgbClr val="5F5F5F"/>
                </a:solidFill>
              </a:rPr>
              <a:t>lower potential energy</a:t>
            </a:r>
          </a:p>
        </p:txBody>
      </p:sp>
      <p:sp>
        <p:nvSpPr>
          <p:cNvPr id="46100" name="Line 20"/>
          <p:cNvSpPr>
            <a:spLocks noChangeShapeType="1"/>
          </p:cNvSpPr>
          <p:nvPr/>
        </p:nvSpPr>
        <p:spPr bwMode="auto">
          <a:xfrm flipH="1">
            <a:off x="7239000" y="2590800"/>
            <a:ext cx="1371600" cy="0"/>
          </a:xfrm>
          <a:prstGeom prst="line">
            <a:avLst/>
          </a:prstGeom>
          <a:noFill/>
          <a:ln w="12700">
            <a:solidFill>
              <a:schemeClr val="bg2"/>
            </a:solidFill>
            <a:prstDash val="dash"/>
            <a:round/>
            <a:headEnd type="none" w="sm" len="sm"/>
            <a:tailEnd type="stealth" w="med" len="lg"/>
          </a:ln>
          <a:effectLst/>
        </p:spPr>
        <p:txBody>
          <a:bodyPr/>
          <a:lstStyle/>
          <a:p>
            <a:endParaRPr lang="id-ID"/>
          </a:p>
        </p:txBody>
      </p:sp>
      <p:sp>
        <p:nvSpPr>
          <p:cNvPr id="46101" name="Rectangle 21"/>
          <p:cNvSpPr>
            <a:spLocks noChangeArrowheads="1"/>
          </p:cNvSpPr>
          <p:nvPr/>
        </p:nvSpPr>
        <p:spPr bwMode="auto">
          <a:xfrm>
            <a:off x="7604125" y="2163763"/>
            <a:ext cx="1147763" cy="396875"/>
          </a:xfrm>
          <a:prstGeom prst="rect">
            <a:avLst/>
          </a:prstGeom>
          <a:noFill/>
          <a:ln w="9525">
            <a:noFill/>
            <a:miter lim="800000"/>
            <a:headEnd/>
            <a:tailEnd/>
          </a:ln>
          <a:effectLst/>
        </p:spPr>
        <p:txBody>
          <a:bodyPr wrap="none" lIns="92075" tIns="46038" rIns="92075" bIns="46038">
            <a:spAutoFit/>
          </a:bodyPr>
          <a:lstStyle/>
          <a:p>
            <a:r>
              <a:rPr lang="en-US">
                <a:solidFill>
                  <a:srgbClr val="777777"/>
                </a:solidFill>
              </a:rPr>
              <a:t>basicity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92150" y="844550"/>
            <a:ext cx="6388100" cy="1282700"/>
          </a:xfrm>
          <a:prstGeom prst="rect">
            <a:avLst/>
          </a:prstGeom>
          <a:solidFill>
            <a:srgbClr val="EAEAEA">
              <a:alpha val="50000"/>
            </a:srgbClr>
          </a:solidFill>
          <a:ln w="12700">
            <a:solidFill>
              <a:schemeClr val="tx1"/>
            </a:solidFill>
            <a:miter lim="800000"/>
            <a:headEnd/>
            <a:tailEnd/>
          </a:ln>
          <a:effectLst/>
        </p:spPr>
        <p:txBody>
          <a:bodyPr wrap="none" anchor="ctr"/>
          <a:lstStyle/>
          <a:p>
            <a:endParaRPr lang="id-ID"/>
          </a:p>
        </p:txBody>
      </p:sp>
      <p:sp>
        <p:nvSpPr>
          <p:cNvPr id="48131" name="Rectangle 3"/>
          <p:cNvSpPr>
            <a:spLocks noChangeArrowheads="1"/>
          </p:cNvSpPr>
          <p:nvPr/>
        </p:nvSpPr>
        <p:spPr bwMode="auto">
          <a:xfrm>
            <a:off x="3271838" y="920750"/>
            <a:ext cx="941387" cy="396875"/>
          </a:xfrm>
          <a:prstGeom prst="rect">
            <a:avLst/>
          </a:prstGeom>
          <a:noFill/>
          <a:ln w="9525">
            <a:noFill/>
            <a:miter lim="800000"/>
            <a:headEnd/>
            <a:tailEnd/>
          </a:ln>
          <a:effectLst/>
        </p:spPr>
        <p:txBody>
          <a:bodyPr wrap="none" lIns="92075" tIns="46038" rIns="92075" bIns="46038">
            <a:spAutoFit/>
          </a:bodyPr>
          <a:lstStyle/>
          <a:p>
            <a:r>
              <a:rPr lang="en-US"/>
              <a:t>MeOH</a:t>
            </a:r>
          </a:p>
        </p:txBody>
      </p:sp>
      <p:sp>
        <p:nvSpPr>
          <p:cNvPr id="48132" name="Rectangle 4"/>
          <p:cNvSpPr>
            <a:spLocks noChangeArrowheads="1"/>
          </p:cNvSpPr>
          <p:nvPr/>
        </p:nvSpPr>
        <p:spPr bwMode="auto">
          <a:xfrm>
            <a:off x="60325" y="198438"/>
            <a:ext cx="9024938" cy="579437"/>
          </a:xfrm>
          <a:prstGeom prst="rect">
            <a:avLst/>
          </a:prstGeom>
          <a:noFill/>
          <a:ln w="9525">
            <a:noFill/>
            <a:miter lim="800000"/>
            <a:headEnd/>
            <a:tailEnd/>
          </a:ln>
          <a:effectLst/>
        </p:spPr>
        <p:txBody>
          <a:bodyPr wrap="none" lIns="92075" tIns="46038" rIns="92075" bIns="46038">
            <a:spAutoFit/>
          </a:bodyPr>
          <a:lstStyle/>
          <a:p>
            <a:r>
              <a:rPr lang="en-US" sz="3200">
                <a:solidFill>
                  <a:schemeClr val="accent2"/>
                </a:solidFill>
                <a:effectLst>
                  <a:outerShdw blurRad="38100" dist="38100" dir="2700000" algn="tl">
                    <a:srgbClr val="C0C0C0"/>
                  </a:outerShdw>
                </a:effectLst>
              </a:rPr>
              <a:t>RELATIVE RATES OF SOME NUCLEOPHILES</a:t>
            </a:r>
          </a:p>
        </p:txBody>
      </p:sp>
      <p:sp>
        <p:nvSpPr>
          <p:cNvPr id="48133" name="Rectangle 5"/>
          <p:cNvSpPr>
            <a:spLocks noChangeArrowheads="1"/>
          </p:cNvSpPr>
          <p:nvPr/>
        </p:nvSpPr>
        <p:spPr bwMode="auto">
          <a:xfrm>
            <a:off x="1279525" y="1050925"/>
            <a:ext cx="1952625" cy="457200"/>
          </a:xfrm>
          <a:prstGeom prst="rect">
            <a:avLst/>
          </a:prstGeom>
          <a:noFill/>
          <a:ln w="9525">
            <a:noFill/>
            <a:miter lim="800000"/>
            <a:headEnd/>
            <a:tailEnd/>
          </a:ln>
          <a:effectLst/>
        </p:spPr>
        <p:txBody>
          <a:bodyPr wrap="none" lIns="92075" tIns="46038" rIns="92075" bIns="46038">
            <a:spAutoFit/>
          </a:bodyPr>
          <a:lstStyle/>
          <a:p>
            <a:r>
              <a:rPr lang="en-US" sz="2400"/>
              <a:t>CH</a:t>
            </a:r>
            <a:r>
              <a:rPr lang="en-US" sz="2400" baseline="-25000"/>
              <a:t>3</a:t>
            </a:r>
            <a:r>
              <a:rPr lang="en-US" sz="2400"/>
              <a:t>-I  +  Nu:</a:t>
            </a:r>
          </a:p>
        </p:txBody>
      </p:sp>
      <p:sp>
        <p:nvSpPr>
          <p:cNvPr id="48134" name="Rectangle 6"/>
          <p:cNvSpPr>
            <a:spLocks noChangeArrowheads="1"/>
          </p:cNvSpPr>
          <p:nvPr/>
        </p:nvSpPr>
        <p:spPr bwMode="auto">
          <a:xfrm>
            <a:off x="4479925" y="1050925"/>
            <a:ext cx="1925638" cy="457200"/>
          </a:xfrm>
          <a:prstGeom prst="rect">
            <a:avLst/>
          </a:prstGeom>
          <a:noFill/>
          <a:ln w="9525">
            <a:noFill/>
            <a:miter lim="800000"/>
            <a:headEnd/>
            <a:tailEnd/>
          </a:ln>
          <a:effectLst/>
        </p:spPr>
        <p:txBody>
          <a:bodyPr wrap="none" lIns="92075" tIns="46038" rIns="92075" bIns="46038">
            <a:spAutoFit/>
          </a:bodyPr>
          <a:lstStyle/>
          <a:p>
            <a:r>
              <a:rPr lang="en-US" sz="2400"/>
              <a:t>CH</a:t>
            </a:r>
            <a:r>
              <a:rPr lang="en-US" sz="2400" baseline="-25000"/>
              <a:t>3</a:t>
            </a:r>
            <a:r>
              <a:rPr lang="en-US" sz="2400"/>
              <a:t>-Nu  +  I</a:t>
            </a:r>
            <a:r>
              <a:rPr lang="en-US" sz="2400" baseline="30000"/>
              <a:t>-</a:t>
            </a:r>
          </a:p>
        </p:txBody>
      </p:sp>
      <p:sp>
        <p:nvSpPr>
          <p:cNvPr id="48135" name="Line 7"/>
          <p:cNvSpPr>
            <a:spLocks noChangeShapeType="1"/>
          </p:cNvSpPr>
          <p:nvPr/>
        </p:nvSpPr>
        <p:spPr bwMode="auto">
          <a:xfrm>
            <a:off x="3359150" y="1277938"/>
            <a:ext cx="990600" cy="0"/>
          </a:xfrm>
          <a:prstGeom prst="line">
            <a:avLst/>
          </a:prstGeom>
          <a:noFill/>
          <a:ln w="12700">
            <a:solidFill>
              <a:schemeClr val="tx1"/>
            </a:solidFill>
            <a:round/>
            <a:headEnd type="none" w="sm" len="sm"/>
            <a:tailEnd type="stealth" w="med" len="lg"/>
          </a:ln>
          <a:effectLst/>
        </p:spPr>
        <p:txBody>
          <a:bodyPr/>
          <a:lstStyle/>
          <a:p>
            <a:endParaRPr lang="id-ID"/>
          </a:p>
        </p:txBody>
      </p:sp>
      <p:sp>
        <p:nvSpPr>
          <p:cNvPr id="48136" name="Rectangle 8"/>
          <p:cNvSpPr>
            <a:spLocks noChangeArrowheads="1"/>
          </p:cNvSpPr>
          <p:nvPr/>
        </p:nvSpPr>
        <p:spPr bwMode="auto">
          <a:xfrm>
            <a:off x="2193925" y="1508125"/>
            <a:ext cx="2887663" cy="457200"/>
          </a:xfrm>
          <a:prstGeom prst="rect">
            <a:avLst/>
          </a:prstGeom>
          <a:noFill/>
          <a:ln w="9525">
            <a:noFill/>
            <a:miter lim="800000"/>
            <a:headEnd/>
            <a:tailEnd/>
          </a:ln>
          <a:effectLst/>
        </p:spPr>
        <p:txBody>
          <a:bodyPr wrap="none" lIns="92075" tIns="46038" rIns="92075" bIns="46038">
            <a:spAutoFit/>
          </a:bodyPr>
          <a:lstStyle/>
          <a:p>
            <a:r>
              <a:rPr lang="en-US" sz="2400"/>
              <a:t>Rate = k [CH</a:t>
            </a:r>
            <a:r>
              <a:rPr lang="en-US" sz="2400" baseline="-25000"/>
              <a:t>3</a:t>
            </a:r>
            <a:r>
              <a:rPr lang="en-US" sz="2400"/>
              <a:t>I] [X</a:t>
            </a:r>
            <a:r>
              <a:rPr lang="en-US" sz="2400" baseline="30000"/>
              <a:t>-</a:t>
            </a:r>
            <a:r>
              <a:rPr lang="en-US" sz="2400"/>
              <a:t>]</a:t>
            </a:r>
          </a:p>
        </p:txBody>
      </p:sp>
      <p:sp>
        <p:nvSpPr>
          <p:cNvPr id="48137" name="Rectangle 9"/>
          <p:cNvSpPr>
            <a:spLocks noChangeArrowheads="1"/>
          </p:cNvSpPr>
          <p:nvPr/>
        </p:nvSpPr>
        <p:spPr bwMode="auto">
          <a:xfrm>
            <a:off x="746125" y="2468563"/>
            <a:ext cx="3054350" cy="3749675"/>
          </a:xfrm>
          <a:prstGeom prst="rect">
            <a:avLst/>
          </a:prstGeom>
          <a:noFill/>
          <a:ln w="9525">
            <a:noFill/>
            <a:miter lim="800000"/>
            <a:headEnd/>
            <a:tailEnd/>
          </a:ln>
          <a:effectLst/>
        </p:spPr>
        <p:txBody>
          <a:bodyPr wrap="none" lIns="92075" tIns="46038" rIns="92075" bIns="46038">
            <a:spAutoFit/>
          </a:bodyPr>
          <a:lstStyle/>
          <a:p>
            <a:r>
              <a:rPr lang="en-US"/>
              <a:t>F-		5 x 10</a:t>
            </a:r>
            <a:r>
              <a:rPr lang="en-US" baseline="30000"/>
              <a:t>2</a:t>
            </a:r>
            <a:endParaRPr lang="en-US"/>
          </a:p>
          <a:p>
            <a:r>
              <a:rPr lang="en-US"/>
              <a:t>CH</a:t>
            </a:r>
            <a:r>
              <a:rPr lang="en-US" baseline="-25000"/>
              <a:t>3</a:t>
            </a:r>
            <a:r>
              <a:rPr lang="en-US"/>
              <a:t>COO-	2 x 10</a:t>
            </a:r>
            <a:r>
              <a:rPr lang="en-US" baseline="30000"/>
              <a:t>4</a:t>
            </a:r>
            <a:endParaRPr lang="en-US"/>
          </a:p>
          <a:p>
            <a:r>
              <a:rPr lang="en-US"/>
              <a:t>Cl-		2.3 x 10</a:t>
            </a:r>
            <a:r>
              <a:rPr lang="en-US" baseline="30000"/>
              <a:t>2</a:t>
            </a:r>
          </a:p>
          <a:p>
            <a:endParaRPr lang="en-US"/>
          </a:p>
          <a:p>
            <a:endParaRPr lang="en-US"/>
          </a:p>
          <a:p>
            <a:r>
              <a:rPr lang="en-US"/>
              <a:t>C</a:t>
            </a:r>
            <a:r>
              <a:rPr lang="en-US" baseline="-25000"/>
              <a:t>6</a:t>
            </a:r>
            <a:r>
              <a:rPr lang="en-US"/>
              <a:t>H</a:t>
            </a:r>
            <a:r>
              <a:rPr lang="en-US" baseline="-25000"/>
              <a:t>5</a:t>
            </a:r>
            <a:r>
              <a:rPr lang="en-US"/>
              <a:t>O-		5.6 x 10</a:t>
            </a:r>
            <a:r>
              <a:rPr lang="en-US" baseline="30000"/>
              <a:t>5</a:t>
            </a:r>
            <a:endParaRPr lang="en-US"/>
          </a:p>
          <a:p>
            <a:r>
              <a:rPr lang="en-US"/>
              <a:t>N</a:t>
            </a:r>
            <a:r>
              <a:rPr lang="en-US" baseline="-25000"/>
              <a:t>3</a:t>
            </a:r>
            <a:r>
              <a:rPr lang="en-US"/>
              <a:t>-		6 x 10</a:t>
            </a:r>
            <a:r>
              <a:rPr lang="en-US" baseline="30000"/>
              <a:t>5</a:t>
            </a:r>
            <a:endParaRPr lang="en-US"/>
          </a:p>
          <a:p>
            <a:r>
              <a:rPr lang="en-US"/>
              <a:t>Br-		6 x 10</a:t>
            </a:r>
            <a:r>
              <a:rPr lang="en-US" baseline="30000"/>
              <a:t>5</a:t>
            </a:r>
            <a:endParaRPr lang="en-US"/>
          </a:p>
          <a:p>
            <a:r>
              <a:rPr lang="en-US"/>
              <a:t>CH</a:t>
            </a:r>
            <a:r>
              <a:rPr lang="en-US" baseline="-25000"/>
              <a:t>3</a:t>
            </a:r>
            <a:r>
              <a:rPr lang="en-US"/>
              <a:t>O-		2 x 10</a:t>
            </a:r>
            <a:r>
              <a:rPr lang="en-US" baseline="30000"/>
              <a:t>6</a:t>
            </a:r>
            <a:endParaRPr lang="en-US"/>
          </a:p>
          <a:p>
            <a:r>
              <a:rPr lang="en-US"/>
              <a:t>CN-		5 x 10</a:t>
            </a:r>
            <a:r>
              <a:rPr lang="en-US" baseline="30000"/>
              <a:t>6</a:t>
            </a:r>
            <a:endParaRPr lang="en-US"/>
          </a:p>
          <a:p>
            <a:r>
              <a:rPr lang="en-US"/>
              <a:t>I-		2 x 10</a:t>
            </a:r>
            <a:r>
              <a:rPr lang="en-US" baseline="30000"/>
              <a:t>7</a:t>
            </a:r>
            <a:endParaRPr lang="en-US"/>
          </a:p>
          <a:p>
            <a:r>
              <a:rPr lang="en-US"/>
              <a:t>C</a:t>
            </a:r>
            <a:r>
              <a:rPr lang="en-US" baseline="-25000"/>
              <a:t>6</a:t>
            </a:r>
            <a:r>
              <a:rPr lang="en-US"/>
              <a:t>H</a:t>
            </a:r>
            <a:r>
              <a:rPr lang="en-US" baseline="-25000"/>
              <a:t>5</a:t>
            </a:r>
            <a:r>
              <a:rPr lang="en-US"/>
              <a:t>S-		8 x 10</a:t>
            </a:r>
            <a:r>
              <a:rPr lang="en-US" baseline="30000"/>
              <a:t>9</a:t>
            </a:r>
          </a:p>
        </p:txBody>
      </p:sp>
      <p:sp>
        <p:nvSpPr>
          <p:cNvPr id="48138" name="Rectangle 10"/>
          <p:cNvSpPr>
            <a:spLocks noChangeArrowheads="1"/>
          </p:cNvSpPr>
          <p:nvPr/>
        </p:nvSpPr>
        <p:spPr bwMode="auto">
          <a:xfrm>
            <a:off x="4591050" y="2239963"/>
            <a:ext cx="3054350" cy="2225675"/>
          </a:xfrm>
          <a:prstGeom prst="rect">
            <a:avLst/>
          </a:prstGeom>
          <a:noFill/>
          <a:ln w="9525">
            <a:noFill/>
            <a:miter lim="800000"/>
            <a:headEnd/>
            <a:tailEnd/>
          </a:ln>
          <a:effectLst/>
        </p:spPr>
        <p:txBody>
          <a:bodyPr wrap="none" lIns="92075" tIns="46038" rIns="92075" bIns="46038">
            <a:spAutoFit/>
          </a:bodyPr>
          <a:lstStyle/>
          <a:p>
            <a:r>
              <a:rPr lang="en-US"/>
              <a:t>CH</a:t>
            </a:r>
            <a:r>
              <a:rPr lang="en-US" baseline="-25000"/>
              <a:t>3</a:t>
            </a:r>
            <a:r>
              <a:rPr lang="en-US"/>
              <a:t>OH		1.0</a:t>
            </a:r>
          </a:p>
          <a:p>
            <a:endParaRPr lang="en-US"/>
          </a:p>
          <a:p>
            <a:r>
              <a:rPr lang="en-US"/>
              <a:t>NH</a:t>
            </a:r>
            <a:r>
              <a:rPr lang="en-US" baseline="-25000"/>
              <a:t>3</a:t>
            </a:r>
            <a:r>
              <a:rPr lang="en-US"/>
              <a:t>		3.2 x 10</a:t>
            </a:r>
            <a:r>
              <a:rPr lang="en-US" baseline="30000"/>
              <a:t>5</a:t>
            </a:r>
            <a:endParaRPr lang="en-US"/>
          </a:p>
          <a:p>
            <a:r>
              <a:rPr lang="en-US"/>
              <a:t>(CH</a:t>
            </a:r>
            <a:r>
              <a:rPr lang="en-US" baseline="-25000"/>
              <a:t>3</a:t>
            </a:r>
            <a:r>
              <a:rPr lang="en-US"/>
              <a:t>)</a:t>
            </a:r>
            <a:r>
              <a:rPr lang="en-US" baseline="-25000"/>
              <a:t>2</a:t>
            </a:r>
            <a:r>
              <a:rPr lang="en-US"/>
              <a:t>S	3.5 x 10</a:t>
            </a:r>
            <a:r>
              <a:rPr lang="en-US" baseline="30000"/>
              <a:t>5</a:t>
            </a:r>
            <a:endParaRPr lang="en-US"/>
          </a:p>
          <a:p>
            <a:r>
              <a:rPr lang="en-US"/>
              <a:t>C</a:t>
            </a:r>
            <a:r>
              <a:rPr lang="en-US" baseline="-25000"/>
              <a:t>6</a:t>
            </a:r>
            <a:r>
              <a:rPr lang="en-US"/>
              <a:t>H</a:t>
            </a:r>
            <a:r>
              <a:rPr lang="en-US" baseline="-25000"/>
              <a:t>5</a:t>
            </a:r>
            <a:r>
              <a:rPr lang="en-US"/>
              <a:t>NH</a:t>
            </a:r>
            <a:r>
              <a:rPr lang="en-US" baseline="-25000"/>
              <a:t>2</a:t>
            </a:r>
            <a:r>
              <a:rPr lang="en-US"/>
              <a:t>	5 x 10</a:t>
            </a:r>
            <a:r>
              <a:rPr lang="en-US" baseline="30000"/>
              <a:t>5</a:t>
            </a:r>
            <a:endParaRPr lang="en-US"/>
          </a:p>
          <a:p>
            <a:r>
              <a:rPr lang="en-US"/>
              <a:t>C</a:t>
            </a:r>
            <a:r>
              <a:rPr lang="en-US" baseline="-25000"/>
              <a:t>6</a:t>
            </a:r>
            <a:r>
              <a:rPr lang="en-US"/>
              <a:t>H</a:t>
            </a:r>
            <a:r>
              <a:rPr lang="en-US" baseline="-25000"/>
              <a:t>5</a:t>
            </a:r>
            <a:r>
              <a:rPr lang="en-US"/>
              <a:t>SH	5 x 10</a:t>
            </a:r>
            <a:r>
              <a:rPr lang="en-US" baseline="30000"/>
              <a:t>5</a:t>
            </a:r>
            <a:endParaRPr lang="en-US"/>
          </a:p>
          <a:p>
            <a:endParaRPr lang="en-US"/>
          </a:p>
        </p:txBody>
      </p:sp>
      <p:sp>
        <p:nvSpPr>
          <p:cNvPr id="48139" name="Line 11"/>
          <p:cNvSpPr>
            <a:spLocks noChangeShapeType="1"/>
          </p:cNvSpPr>
          <p:nvPr/>
        </p:nvSpPr>
        <p:spPr bwMode="auto">
          <a:xfrm>
            <a:off x="4572000" y="2819400"/>
            <a:ext cx="0" cy="1371600"/>
          </a:xfrm>
          <a:prstGeom prst="line">
            <a:avLst/>
          </a:prstGeom>
          <a:noFill/>
          <a:ln w="12700">
            <a:solidFill>
              <a:schemeClr val="tx1"/>
            </a:solidFill>
            <a:round/>
            <a:headEnd type="none" w="sm" len="sm"/>
            <a:tailEnd type="none" w="sm" len="sm"/>
          </a:ln>
          <a:effectLst/>
        </p:spPr>
        <p:txBody>
          <a:bodyPr/>
          <a:lstStyle/>
          <a:p>
            <a:endParaRPr lang="id-ID"/>
          </a:p>
        </p:txBody>
      </p:sp>
      <p:sp>
        <p:nvSpPr>
          <p:cNvPr id="48140" name="Line 12"/>
          <p:cNvSpPr>
            <a:spLocks noChangeShapeType="1"/>
          </p:cNvSpPr>
          <p:nvPr/>
        </p:nvSpPr>
        <p:spPr bwMode="auto">
          <a:xfrm>
            <a:off x="3733800" y="3481388"/>
            <a:ext cx="838200" cy="0"/>
          </a:xfrm>
          <a:prstGeom prst="line">
            <a:avLst/>
          </a:prstGeom>
          <a:noFill/>
          <a:ln w="12700">
            <a:solidFill>
              <a:schemeClr val="tx1"/>
            </a:solidFill>
            <a:round/>
            <a:headEnd type="stealth" w="med" len="lg"/>
            <a:tailEnd type="none" w="sm" len="sm"/>
          </a:ln>
          <a:effectLst/>
        </p:spPr>
        <p:txBody>
          <a:bodyPr/>
          <a:lstStyle/>
          <a:p>
            <a:endParaRPr lang="id-ID"/>
          </a:p>
        </p:txBody>
      </p:sp>
      <p:sp>
        <p:nvSpPr>
          <p:cNvPr id="48141" name="Line 13"/>
          <p:cNvSpPr>
            <a:spLocks noChangeShapeType="1"/>
          </p:cNvSpPr>
          <p:nvPr/>
        </p:nvSpPr>
        <p:spPr bwMode="auto">
          <a:xfrm>
            <a:off x="4572000" y="2819400"/>
            <a:ext cx="76200" cy="0"/>
          </a:xfrm>
          <a:prstGeom prst="line">
            <a:avLst/>
          </a:prstGeom>
          <a:noFill/>
          <a:ln w="12700">
            <a:solidFill>
              <a:schemeClr val="tx1"/>
            </a:solidFill>
            <a:round/>
            <a:headEnd type="none" w="sm" len="sm"/>
            <a:tailEnd type="none" w="sm" len="sm"/>
          </a:ln>
          <a:effectLst/>
        </p:spPr>
        <p:txBody>
          <a:bodyPr/>
          <a:lstStyle/>
          <a:p>
            <a:endParaRPr lang="id-ID"/>
          </a:p>
        </p:txBody>
      </p:sp>
      <p:sp>
        <p:nvSpPr>
          <p:cNvPr id="48142" name="Line 14"/>
          <p:cNvSpPr>
            <a:spLocks noChangeShapeType="1"/>
          </p:cNvSpPr>
          <p:nvPr/>
        </p:nvSpPr>
        <p:spPr bwMode="auto">
          <a:xfrm>
            <a:off x="4572000" y="4191000"/>
            <a:ext cx="76200" cy="0"/>
          </a:xfrm>
          <a:prstGeom prst="line">
            <a:avLst/>
          </a:prstGeom>
          <a:noFill/>
          <a:ln w="12700">
            <a:solidFill>
              <a:schemeClr val="tx1"/>
            </a:solidFill>
            <a:round/>
            <a:headEnd type="none" w="sm" len="sm"/>
            <a:tailEnd type="none" w="sm" len="sm"/>
          </a:ln>
          <a:effectLst/>
        </p:spPr>
        <p:txBody>
          <a:bodyPr/>
          <a:lstStyle/>
          <a:p>
            <a:endParaRPr lang="id-ID"/>
          </a:p>
        </p:txBody>
      </p:sp>
      <p:sp>
        <p:nvSpPr>
          <p:cNvPr id="48143" name="Line 15"/>
          <p:cNvSpPr>
            <a:spLocks noChangeShapeType="1"/>
          </p:cNvSpPr>
          <p:nvPr/>
        </p:nvSpPr>
        <p:spPr bwMode="auto">
          <a:xfrm flipH="1">
            <a:off x="3733800" y="2414588"/>
            <a:ext cx="838200" cy="0"/>
          </a:xfrm>
          <a:prstGeom prst="line">
            <a:avLst/>
          </a:prstGeom>
          <a:noFill/>
          <a:ln w="12700">
            <a:solidFill>
              <a:schemeClr val="tx1"/>
            </a:solidFill>
            <a:round/>
            <a:headEnd type="none" w="sm" len="sm"/>
            <a:tailEnd type="stealth" w="med" len="lg"/>
          </a:ln>
          <a:effectLst/>
        </p:spPr>
        <p:txBody>
          <a:bodyPr/>
          <a:lstStyle/>
          <a:p>
            <a:endParaRPr lang="id-ID"/>
          </a:p>
        </p:txBody>
      </p:sp>
      <p:sp>
        <p:nvSpPr>
          <p:cNvPr id="48144" name="Line 16"/>
          <p:cNvSpPr>
            <a:spLocks noChangeShapeType="1"/>
          </p:cNvSpPr>
          <p:nvPr/>
        </p:nvSpPr>
        <p:spPr bwMode="auto">
          <a:xfrm>
            <a:off x="4114800" y="3886200"/>
            <a:ext cx="0" cy="2362200"/>
          </a:xfrm>
          <a:prstGeom prst="line">
            <a:avLst/>
          </a:prstGeom>
          <a:noFill/>
          <a:ln w="12700">
            <a:solidFill>
              <a:schemeClr val="tx1"/>
            </a:solidFill>
            <a:round/>
            <a:headEnd type="none" w="sm" len="sm"/>
            <a:tailEnd type="none" w="sm" len="sm"/>
          </a:ln>
          <a:effectLst/>
        </p:spPr>
        <p:txBody>
          <a:bodyPr/>
          <a:lstStyle/>
          <a:p>
            <a:endParaRPr lang="id-ID"/>
          </a:p>
        </p:txBody>
      </p:sp>
      <p:sp>
        <p:nvSpPr>
          <p:cNvPr id="48145" name="Line 17"/>
          <p:cNvSpPr>
            <a:spLocks noChangeShapeType="1"/>
          </p:cNvSpPr>
          <p:nvPr/>
        </p:nvSpPr>
        <p:spPr bwMode="auto">
          <a:xfrm>
            <a:off x="4038600" y="3886200"/>
            <a:ext cx="76200" cy="0"/>
          </a:xfrm>
          <a:prstGeom prst="line">
            <a:avLst/>
          </a:prstGeom>
          <a:noFill/>
          <a:ln w="12700">
            <a:solidFill>
              <a:schemeClr val="tx1"/>
            </a:solidFill>
            <a:round/>
            <a:headEnd type="none" w="sm" len="sm"/>
            <a:tailEnd type="none" w="sm" len="sm"/>
          </a:ln>
          <a:effectLst/>
        </p:spPr>
        <p:txBody>
          <a:bodyPr/>
          <a:lstStyle/>
          <a:p>
            <a:endParaRPr lang="id-ID"/>
          </a:p>
        </p:txBody>
      </p:sp>
      <p:sp>
        <p:nvSpPr>
          <p:cNvPr id="48146" name="Line 18"/>
          <p:cNvSpPr>
            <a:spLocks noChangeShapeType="1"/>
          </p:cNvSpPr>
          <p:nvPr/>
        </p:nvSpPr>
        <p:spPr bwMode="auto">
          <a:xfrm>
            <a:off x="4038600" y="6272213"/>
            <a:ext cx="76200" cy="0"/>
          </a:xfrm>
          <a:prstGeom prst="line">
            <a:avLst/>
          </a:prstGeom>
          <a:noFill/>
          <a:ln w="12700">
            <a:solidFill>
              <a:schemeClr val="tx1"/>
            </a:solidFill>
            <a:round/>
            <a:headEnd type="none" w="sm" len="sm"/>
            <a:tailEnd type="none" w="sm" len="sm"/>
          </a:ln>
          <a:effectLst/>
        </p:spPr>
        <p:txBody>
          <a:bodyPr/>
          <a:lstStyle/>
          <a:p>
            <a:endParaRPr lang="id-ID"/>
          </a:p>
        </p:txBody>
      </p:sp>
      <p:sp>
        <p:nvSpPr>
          <p:cNvPr id="48147" name="Rectangle 19"/>
          <p:cNvSpPr>
            <a:spLocks noChangeArrowheads="1"/>
          </p:cNvSpPr>
          <p:nvPr/>
        </p:nvSpPr>
        <p:spPr bwMode="auto">
          <a:xfrm>
            <a:off x="4251325" y="4602163"/>
            <a:ext cx="2489200" cy="1311275"/>
          </a:xfrm>
          <a:prstGeom prst="rect">
            <a:avLst/>
          </a:prstGeom>
          <a:noFill/>
          <a:ln w="9525">
            <a:noFill/>
            <a:miter lim="800000"/>
            <a:headEnd/>
            <a:tailEnd/>
          </a:ln>
          <a:effectLst/>
        </p:spPr>
        <p:txBody>
          <a:bodyPr wrap="none" lIns="92075" tIns="46038" rIns="92075" bIns="46038">
            <a:spAutoFit/>
          </a:bodyPr>
          <a:lstStyle/>
          <a:p>
            <a:r>
              <a:rPr lang="en-US">
                <a:solidFill>
                  <a:srgbClr val="009900"/>
                </a:solidFill>
              </a:rPr>
              <a:t>these are the good</a:t>
            </a:r>
          </a:p>
          <a:p>
            <a:r>
              <a:rPr lang="en-US">
                <a:solidFill>
                  <a:srgbClr val="009900"/>
                </a:solidFill>
              </a:rPr>
              <a:t>nucleophiles, but</a:t>
            </a:r>
          </a:p>
          <a:p>
            <a:r>
              <a:rPr lang="en-US">
                <a:solidFill>
                  <a:srgbClr val="009900"/>
                </a:solidFill>
              </a:rPr>
              <a:t>watch out, some </a:t>
            </a:r>
          </a:p>
          <a:p>
            <a:r>
              <a:rPr lang="en-US">
                <a:solidFill>
                  <a:srgbClr val="009900"/>
                </a:solidFill>
              </a:rPr>
              <a:t>are strong bases</a:t>
            </a:r>
          </a:p>
        </p:txBody>
      </p:sp>
      <p:sp>
        <p:nvSpPr>
          <p:cNvPr id="48148" name="Rectangle 20"/>
          <p:cNvSpPr>
            <a:spLocks noChangeArrowheads="1"/>
          </p:cNvSpPr>
          <p:nvPr/>
        </p:nvSpPr>
        <p:spPr bwMode="auto">
          <a:xfrm>
            <a:off x="6931025" y="2249488"/>
            <a:ext cx="2136775" cy="336550"/>
          </a:xfrm>
          <a:prstGeom prst="rect">
            <a:avLst/>
          </a:prstGeom>
          <a:noFill/>
          <a:ln w="9525">
            <a:noFill/>
            <a:miter lim="800000"/>
            <a:headEnd/>
            <a:tailEnd/>
          </a:ln>
          <a:effectLst/>
        </p:spPr>
        <p:txBody>
          <a:bodyPr wrap="none" lIns="92075" tIns="46038" rIns="92075" bIns="46038">
            <a:spAutoFit/>
          </a:bodyPr>
          <a:lstStyle/>
          <a:p>
            <a:r>
              <a:rPr lang="en-US" sz="1600">
                <a:solidFill>
                  <a:srgbClr val="009900"/>
                </a:solidFill>
              </a:rPr>
              <a:t>(solvolysis is faster)</a:t>
            </a:r>
          </a:p>
        </p:txBody>
      </p:sp>
      <p:sp>
        <p:nvSpPr>
          <p:cNvPr id="48149" name="Line 21"/>
          <p:cNvSpPr>
            <a:spLocks noChangeShapeType="1"/>
          </p:cNvSpPr>
          <p:nvPr/>
        </p:nvSpPr>
        <p:spPr bwMode="auto">
          <a:xfrm>
            <a:off x="7848600" y="2819400"/>
            <a:ext cx="0" cy="1371600"/>
          </a:xfrm>
          <a:prstGeom prst="line">
            <a:avLst/>
          </a:prstGeom>
          <a:noFill/>
          <a:ln w="12700">
            <a:solidFill>
              <a:schemeClr val="tx1"/>
            </a:solidFill>
            <a:round/>
            <a:headEnd type="none" w="sm" len="sm"/>
            <a:tailEnd type="none" w="sm" len="sm"/>
          </a:ln>
          <a:effectLst/>
        </p:spPr>
        <p:txBody>
          <a:bodyPr/>
          <a:lstStyle/>
          <a:p>
            <a:endParaRPr lang="id-ID"/>
          </a:p>
        </p:txBody>
      </p:sp>
      <p:sp>
        <p:nvSpPr>
          <p:cNvPr id="48150" name="Line 22"/>
          <p:cNvSpPr>
            <a:spLocks noChangeShapeType="1"/>
          </p:cNvSpPr>
          <p:nvPr/>
        </p:nvSpPr>
        <p:spPr bwMode="auto">
          <a:xfrm>
            <a:off x="7772400" y="2819400"/>
            <a:ext cx="76200" cy="0"/>
          </a:xfrm>
          <a:prstGeom prst="line">
            <a:avLst/>
          </a:prstGeom>
          <a:noFill/>
          <a:ln w="12700">
            <a:solidFill>
              <a:schemeClr val="tx1"/>
            </a:solidFill>
            <a:round/>
            <a:headEnd type="none" w="sm" len="sm"/>
            <a:tailEnd type="none" w="sm" len="sm"/>
          </a:ln>
          <a:effectLst/>
        </p:spPr>
        <p:txBody>
          <a:bodyPr/>
          <a:lstStyle/>
          <a:p>
            <a:endParaRPr lang="id-ID"/>
          </a:p>
        </p:txBody>
      </p:sp>
      <p:sp>
        <p:nvSpPr>
          <p:cNvPr id="48151" name="Line 23"/>
          <p:cNvSpPr>
            <a:spLocks noChangeShapeType="1"/>
          </p:cNvSpPr>
          <p:nvPr/>
        </p:nvSpPr>
        <p:spPr bwMode="auto">
          <a:xfrm>
            <a:off x="7772400" y="4191000"/>
            <a:ext cx="76200" cy="0"/>
          </a:xfrm>
          <a:prstGeom prst="line">
            <a:avLst/>
          </a:prstGeom>
          <a:noFill/>
          <a:ln w="12700">
            <a:solidFill>
              <a:schemeClr val="tx1"/>
            </a:solidFill>
            <a:round/>
            <a:headEnd type="none" w="sm" len="sm"/>
            <a:tailEnd type="none" w="sm" len="sm"/>
          </a:ln>
          <a:effectLst/>
        </p:spPr>
        <p:txBody>
          <a:bodyPr/>
          <a:lstStyle/>
          <a:p>
            <a:endParaRPr lang="id-ID"/>
          </a:p>
        </p:txBody>
      </p:sp>
      <p:sp>
        <p:nvSpPr>
          <p:cNvPr id="48152" name="Rectangle 24"/>
          <p:cNvSpPr>
            <a:spLocks noChangeArrowheads="1"/>
          </p:cNvSpPr>
          <p:nvPr/>
        </p:nvSpPr>
        <p:spPr bwMode="auto">
          <a:xfrm>
            <a:off x="7299325" y="1065213"/>
            <a:ext cx="992188" cy="641350"/>
          </a:xfrm>
          <a:prstGeom prst="rect">
            <a:avLst/>
          </a:prstGeom>
          <a:noFill/>
          <a:ln w="9525">
            <a:noFill/>
            <a:miter lim="800000"/>
            <a:headEnd/>
            <a:tailEnd/>
          </a:ln>
          <a:effectLst/>
        </p:spPr>
        <p:txBody>
          <a:bodyPr wrap="none" lIns="92075" tIns="46038" rIns="92075" bIns="46038">
            <a:spAutoFit/>
          </a:bodyPr>
          <a:lstStyle/>
          <a:p>
            <a:r>
              <a:rPr lang="en-US" sz="3600">
                <a:solidFill>
                  <a:srgbClr val="CC0000"/>
                </a:solidFill>
              </a:rPr>
              <a:t>S</a:t>
            </a:r>
            <a:r>
              <a:rPr lang="en-US" sz="3600" baseline="-25000">
                <a:solidFill>
                  <a:srgbClr val="CC0000"/>
                </a:solidFill>
              </a:rPr>
              <a:t>N</a:t>
            </a:r>
            <a:r>
              <a:rPr lang="en-US" sz="3600">
                <a:solidFill>
                  <a:srgbClr val="CC0000"/>
                </a:solidFill>
              </a:rPr>
              <a:t>2</a:t>
            </a:r>
          </a:p>
        </p:txBody>
      </p:sp>
      <p:sp>
        <p:nvSpPr>
          <p:cNvPr id="48153" name="Rectangle 25"/>
          <p:cNvSpPr>
            <a:spLocks noChangeArrowheads="1"/>
          </p:cNvSpPr>
          <p:nvPr/>
        </p:nvSpPr>
        <p:spPr bwMode="auto">
          <a:xfrm>
            <a:off x="1543050" y="6300788"/>
            <a:ext cx="1489075" cy="396875"/>
          </a:xfrm>
          <a:prstGeom prst="rect">
            <a:avLst/>
          </a:prstGeom>
          <a:noFill/>
          <a:ln w="9525">
            <a:noFill/>
            <a:miter lim="800000"/>
            <a:headEnd/>
            <a:tailEnd/>
          </a:ln>
          <a:effectLst/>
        </p:spPr>
        <p:txBody>
          <a:bodyPr wrap="none" lIns="92075" tIns="46038" rIns="92075" bIns="46038">
            <a:spAutoFit/>
          </a:bodyPr>
          <a:lstStyle/>
          <a:p>
            <a:r>
              <a:rPr lang="en-US">
                <a:solidFill>
                  <a:srgbClr val="CC0000"/>
                </a:solidFill>
              </a:rPr>
              <a:t>CHARGED</a:t>
            </a:r>
          </a:p>
        </p:txBody>
      </p:sp>
      <p:sp>
        <p:nvSpPr>
          <p:cNvPr id="48154" name="Rectangle 26"/>
          <p:cNvSpPr>
            <a:spLocks noChangeArrowheads="1"/>
          </p:cNvSpPr>
          <p:nvPr/>
        </p:nvSpPr>
        <p:spPr bwMode="auto">
          <a:xfrm>
            <a:off x="5353050" y="6300788"/>
            <a:ext cx="1417638" cy="396875"/>
          </a:xfrm>
          <a:prstGeom prst="rect">
            <a:avLst/>
          </a:prstGeom>
          <a:noFill/>
          <a:ln w="9525">
            <a:noFill/>
            <a:miter lim="800000"/>
            <a:headEnd/>
            <a:tailEnd/>
          </a:ln>
          <a:effectLst/>
        </p:spPr>
        <p:txBody>
          <a:bodyPr wrap="none" lIns="92075" tIns="46038" rIns="92075" bIns="46038">
            <a:spAutoFit/>
          </a:bodyPr>
          <a:lstStyle/>
          <a:p>
            <a:r>
              <a:rPr lang="en-US">
                <a:solidFill>
                  <a:schemeClr val="accent2"/>
                </a:solidFill>
              </a:rPr>
              <a:t>NEUTRAL</a:t>
            </a:r>
          </a:p>
        </p:txBody>
      </p:sp>
      <p:sp>
        <p:nvSpPr>
          <p:cNvPr id="48155" name="Line 27"/>
          <p:cNvSpPr>
            <a:spLocks noChangeShapeType="1"/>
          </p:cNvSpPr>
          <p:nvPr/>
        </p:nvSpPr>
        <p:spPr bwMode="auto">
          <a:xfrm flipH="1">
            <a:off x="949325" y="6500813"/>
            <a:ext cx="533400" cy="0"/>
          </a:xfrm>
          <a:prstGeom prst="line">
            <a:avLst/>
          </a:prstGeom>
          <a:noFill/>
          <a:ln w="12700">
            <a:solidFill>
              <a:srgbClr val="CC0000"/>
            </a:solidFill>
            <a:round/>
            <a:headEnd type="none" w="sm" len="sm"/>
            <a:tailEnd type="stealth" w="med" len="lg"/>
          </a:ln>
          <a:effectLst/>
        </p:spPr>
        <p:txBody>
          <a:bodyPr/>
          <a:lstStyle/>
          <a:p>
            <a:endParaRPr lang="id-ID"/>
          </a:p>
        </p:txBody>
      </p:sp>
      <p:sp>
        <p:nvSpPr>
          <p:cNvPr id="48156" name="Line 28"/>
          <p:cNvSpPr>
            <a:spLocks noChangeShapeType="1"/>
          </p:cNvSpPr>
          <p:nvPr/>
        </p:nvSpPr>
        <p:spPr bwMode="auto">
          <a:xfrm>
            <a:off x="3006725" y="6500813"/>
            <a:ext cx="990600" cy="0"/>
          </a:xfrm>
          <a:prstGeom prst="line">
            <a:avLst/>
          </a:prstGeom>
          <a:noFill/>
          <a:ln w="12700">
            <a:solidFill>
              <a:srgbClr val="CC0000"/>
            </a:solidFill>
            <a:round/>
            <a:headEnd type="none" w="sm" len="sm"/>
            <a:tailEnd type="stealth" w="med" len="lg"/>
          </a:ln>
          <a:effectLst/>
        </p:spPr>
        <p:txBody>
          <a:bodyPr/>
          <a:lstStyle/>
          <a:p>
            <a:endParaRPr lang="id-ID"/>
          </a:p>
        </p:txBody>
      </p:sp>
      <p:sp>
        <p:nvSpPr>
          <p:cNvPr id="48157" name="Line 29"/>
          <p:cNvSpPr>
            <a:spLocks noChangeShapeType="1"/>
          </p:cNvSpPr>
          <p:nvPr/>
        </p:nvSpPr>
        <p:spPr bwMode="auto">
          <a:xfrm flipH="1">
            <a:off x="4149725" y="6500813"/>
            <a:ext cx="1143000" cy="0"/>
          </a:xfrm>
          <a:prstGeom prst="line">
            <a:avLst/>
          </a:prstGeom>
          <a:noFill/>
          <a:ln w="12700">
            <a:solidFill>
              <a:schemeClr val="accent2"/>
            </a:solidFill>
            <a:round/>
            <a:headEnd type="none" w="sm" len="sm"/>
            <a:tailEnd type="stealth" w="med" len="lg"/>
          </a:ln>
          <a:effectLst/>
        </p:spPr>
        <p:txBody>
          <a:bodyPr/>
          <a:lstStyle/>
          <a:p>
            <a:endParaRPr lang="id-ID"/>
          </a:p>
        </p:txBody>
      </p:sp>
      <p:sp>
        <p:nvSpPr>
          <p:cNvPr id="48158" name="Line 30"/>
          <p:cNvSpPr>
            <a:spLocks noChangeShapeType="1"/>
          </p:cNvSpPr>
          <p:nvPr/>
        </p:nvSpPr>
        <p:spPr bwMode="auto">
          <a:xfrm>
            <a:off x="6816725" y="6500813"/>
            <a:ext cx="1066800" cy="0"/>
          </a:xfrm>
          <a:prstGeom prst="line">
            <a:avLst/>
          </a:prstGeom>
          <a:noFill/>
          <a:ln w="12700">
            <a:solidFill>
              <a:schemeClr val="accent2"/>
            </a:solidFill>
            <a:round/>
            <a:headEnd type="none" w="sm" len="sm"/>
            <a:tailEnd type="stealth" w="med" len="lg"/>
          </a:ln>
          <a:effectLst/>
        </p:spPr>
        <p:txBody>
          <a:bodyPr/>
          <a:lstStyle/>
          <a:p>
            <a:endParaRPr lang="id-ID"/>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301750" y="2978150"/>
            <a:ext cx="6159500" cy="1282700"/>
          </a:xfrm>
          <a:prstGeom prst="rect">
            <a:avLst/>
          </a:prstGeom>
          <a:solidFill>
            <a:srgbClr val="009900"/>
          </a:solidFill>
          <a:ln w="12700">
            <a:solidFill>
              <a:schemeClr val="tx1"/>
            </a:solidFill>
            <a:miter lim="800000"/>
            <a:headEnd/>
            <a:tailEnd/>
          </a:ln>
          <a:effectLst/>
        </p:spPr>
        <p:txBody>
          <a:bodyPr wrap="none" anchor="ctr"/>
          <a:lstStyle/>
          <a:p>
            <a:endParaRPr lang="id-ID"/>
          </a:p>
        </p:txBody>
      </p:sp>
      <p:sp>
        <p:nvSpPr>
          <p:cNvPr id="50179" name="Rectangle 3"/>
          <p:cNvSpPr>
            <a:spLocks noChangeArrowheads="1"/>
          </p:cNvSpPr>
          <p:nvPr/>
        </p:nvSpPr>
        <p:spPr bwMode="auto">
          <a:xfrm>
            <a:off x="1660525" y="3306763"/>
            <a:ext cx="5414963" cy="701675"/>
          </a:xfrm>
          <a:prstGeom prst="rect">
            <a:avLst/>
          </a:prstGeom>
          <a:noFill/>
          <a:ln w="9525">
            <a:noFill/>
            <a:miter lim="800000"/>
            <a:headEnd/>
            <a:tailEnd/>
          </a:ln>
          <a:effectLst/>
        </p:spPr>
        <p:txBody>
          <a:bodyPr wrap="none" lIns="92075" tIns="46038" rIns="92075" bIns="46038">
            <a:spAutoFit/>
          </a:bodyPr>
          <a:lstStyle/>
          <a:p>
            <a:r>
              <a:rPr lang="en-US" sz="4000">
                <a:solidFill>
                  <a:srgbClr val="FFFFCC"/>
                </a:solidFill>
                <a:effectLst>
                  <a:outerShdw blurRad="38100" dist="38100" dir="2700000" algn="tl">
                    <a:srgbClr val="C0C0C0"/>
                  </a:outerShdw>
                </a:effectLst>
              </a:rPr>
              <a:t>APROTIC SOLVENTS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11150" y="5111750"/>
            <a:ext cx="2197100" cy="749300"/>
          </a:xfrm>
          <a:prstGeom prst="rect">
            <a:avLst/>
          </a:prstGeom>
          <a:solidFill>
            <a:srgbClr val="FFFFCC">
              <a:alpha val="50000"/>
            </a:srgbClr>
          </a:solidFill>
          <a:ln w="12700">
            <a:solidFill>
              <a:schemeClr val="tx1"/>
            </a:solidFill>
            <a:miter lim="800000"/>
            <a:headEnd/>
            <a:tailEnd/>
          </a:ln>
          <a:effectLst/>
        </p:spPr>
        <p:txBody>
          <a:bodyPr wrap="none" anchor="ctr"/>
          <a:lstStyle/>
          <a:p>
            <a:endParaRPr lang="id-ID"/>
          </a:p>
        </p:txBody>
      </p:sp>
      <p:sp>
        <p:nvSpPr>
          <p:cNvPr id="52227" name="Rectangle 3"/>
          <p:cNvSpPr>
            <a:spLocks noChangeArrowheads="1"/>
          </p:cNvSpPr>
          <p:nvPr/>
        </p:nvSpPr>
        <p:spPr bwMode="auto">
          <a:xfrm>
            <a:off x="5492750" y="4425950"/>
            <a:ext cx="3263900" cy="1358900"/>
          </a:xfrm>
          <a:prstGeom prst="rect">
            <a:avLst/>
          </a:prstGeom>
          <a:solidFill>
            <a:srgbClr val="FFFF99">
              <a:alpha val="50000"/>
            </a:srgbClr>
          </a:solidFill>
          <a:ln w="12700">
            <a:solidFill>
              <a:schemeClr val="tx1"/>
            </a:solidFill>
            <a:miter lim="800000"/>
            <a:headEnd/>
            <a:tailEnd/>
          </a:ln>
          <a:effectLst/>
        </p:spPr>
        <p:txBody>
          <a:bodyPr wrap="none" anchor="ctr"/>
          <a:lstStyle/>
          <a:p>
            <a:endParaRPr lang="id-ID"/>
          </a:p>
        </p:txBody>
      </p:sp>
      <p:sp>
        <p:nvSpPr>
          <p:cNvPr id="52228" name="Rectangle 4"/>
          <p:cNvSpPr>
            <a:spLocks noChangeArrowheads="1"/>
          </p:cNvSpPr>
          <p:nvPr/>
        </p:nvSpPr>
        <p:spPr bwMode="auto">
          <a:xfrm>
            <a:off x="2117725" y="198438"/>
            <a:ext cx="4368800" cy="579437"/>
          </a:xfrm>
          <a:prstGeom prst="rect">
            <a:avLst/>
          </a:prstGeom>
          <a:noFill/>
          <a:ln w="9525">
            <a:noFill/>
            <a:miter lim="800000"/>
            <a:headEnd/>
            <a:tailEnd/>
          </a:ln>
          <a:effectLst/>
        </p:spPr>
        <p:txBody>
          <a:bodyPr wrap="none" lIns="92075" tIns="46038" rIns="92075" bIns="46038">
            <a:spAutoFit/>
          </a:bodyPr>
          <a:lstStyle/>
          <a:p>
            <a:r>
              <a:rPr lang="en-US" sz="3200">
                <a:solidFill>
                  <a:srgbClr val="009900"/>
                </a:solidFill>
                <a:effectLst>
                  <a:outerShdw blurRad="38100" dist="38100" dir="2700000" algn="tl">
                    <a:srgbClr val="C0C0C0"/>
                  </a:outerShdw>
                </a:effectLst>
              </a:rPr>
              <a:t>APROTIC SOLVENTS</a:t>
            </a:r>
          </a:p>
        </p:txBody>
      </p:sp>
      <p:pic>
        <p:nvPicPr>
          <p:cNvPr id="52229" name="Picture 5"/>
          <p:cNvPicPr>
            <a:picLocks noChangeArrowheads="1"/>
          </p:cNvPicPr>
          <p:nvPr/>
        </p:nvPicPr>
        <p:blipFill>
          <a:blip r:embed="rId3" cstate="print"/>
          <a:srcRect/>
          <a:stretch>
            <a:fillRect/>
          </a:stretch>
        </p:blipFill>
        <p:spPr bwMode="auto">
          <a:xfrm>
            <a:off x="152400" y="990600"/>
            <a:ext cx="8736013" cy="3521075"/>
          </a:xfrm>
          <a:prstGeom prst="rect">
            <a:avLst/>
          </a:prstGeom>
          <a:noFill/>
          <a:ln w="9525">
            <a:noFill/>
            <a:miter lim="800000"/>
            <a:headEnd/>
            <a:tailEnd/>
          </a:ln>
          <a:effectLst/>
        </p:spPr>
      </p:pic>
      <p:sp>
        <p:nvSpPr>
          <p:cNvPr id="52230" name="Rectangle 6"/>
          <p:cNvSpPr>
            <a:spLocks noChangeArrowheads="1"/>
          </p:cNvSpPr>
          <p:nvPr/>
        </p:nvSpPr>
        <p:spPr bwMode="auto">
          <a:xfrm>
            <a:off x="288925" y="2316163"/>
            <a:ext cx="2346325" cy="396875"/>
          </a:xfrm>
          <a:prstGeom prst="rect">
            <a:avLst/>
          </a:prstGeom>
          <a:noFill/>
          <a:ln w="9525">
            <a:noFill/>
            <a:miter lim="800000"/>
            <a:headEnd/>
            <a:tailEnd/>
          </a:ln>
          <a:effectLst/>
        </p:spPr>
        <p:txBody>
          <a:bodyPr wrap="none" lIns="92075" tIns="46038" rIns="92075" bIns="46038">
            <a:spAutoFit/>
          </a:bodyPr>
          <a:lstStyle/>
          <a:p>
            <a:r>
              <a:rPr lang="en-US">
                <a:solidFill>
                  <a:schemeClr val="accent2"/>
                </a:solidFill>
              </a:rPr>
              <a:t>dimethylsulfoxide</a:t>
            </a:r>
          </a:p>
        </p:txBody>
      </p:sp>
      <p:sp>
        <p:nvSpPr>
          <p:cNvPr id="52231" name="Rectangle 7"/>
          <p:cNvSpPr>
            <a:spLocks noChangeArrowheads="1"/>
          </p:cNvSpPr>
          <p:nvPr/>
        </p:nvSpPr>
        <p:spPr bwMode="auto">
          <a:xfrm>
            <a:off x="2803525" y="2697163"/>
            <a:ext cx="2565400" cy="396875"/>
          </a:xfrm>
          <a:prstGeom prst="rect">
            <a:avLst/>
          </a:prstGeom>
          <a:noFill/>
          <a:ln w="9525">
            <a:noFill/>
            <a:miter lim="800000"/>
            <a:headEnd/>
            <a:tailEnd/>
          </a:ln>
          <a:effectLst/>
        </p:spPr>
        <p:txBody>
          <a:bodyPr wrap="none" lIns="92075" tIns="46038" rIns="92075" bIns="46038">
            <a:spAutoFit/>
          </a:bodyPr>
          <a:lstStyle/>
          <a:p>
            <a:r>
              <a:rPr lang="en-US">
                <a:solidFill>
                  <a:schemeClr val="accent2"/>
                </a:solidFill>
              </a:rPr>
              <a:t>dimethylformamide</a:t>
            </a:r>
          </a:p>
        </p:txBody>
      </p:sp>
      <p:sp>
        <p:nvSpPr>
          <p:cNvPr id="52232" name="Rectangle 8"/>
          <p:cNvSpPr>
            <a:spLocks noChangeArrowheads="1"/>
          </p:cNvSpPr>
          <p:nvPr/>
        </p:nvSpPr>
        <p:spPr bwMode="auto">
          <a:xfrm>
            <a:off x="5470525" y="3078163"/>
            <a:ext cx="3532188" cy="396875"/>
          </a:xfrm>
          <a:prstGeom prst="rect">
            <a:avLst/>
          </a:prstGeom>
          <a:noFill/>
          <a:ln w="9525">
            <a:noFill/>
            <a:miter lim="800000"/>
            <a:headEnd/>
            <a:tailEnd/>
          </a:ln>
          <a:effectLst/>
        </p:spPr>
        <p:txBody>
          <a:bodyPr wrap="none" lIns="92075" tIns="46038" rIns="92075" bIns="46038">
            <a:spAutoFit/>
          </a:bodyPr>
          <a:lstStyle/>
          <a:p>
            <a:r>
              <a:rPr lang="en-US">
                <a:solidFill>
                  <a:schemeClr val="accent2"/>
                </a:solidFill>
              </a:rPr>
              <a:t>hexamethylphosphoramide</a:t>
            </a:r>
          </a:p>
        </p:txBody>
      </p:sp>
      <p:sp>
        <p:nvSpPr>
          <p:cNvPr id="52233" name="Rectangle 9"/>
          <p:cNvSpPr>
            <a:spLocks noChangeArrowheads="1"/>
          </p:cNvSpPr>
          <p:nvPr/>
        </p:nvSpPr>
        <p:spPr bwMode="auto">
          <a:xfrm>
            <a:off x="746125" y="4602163"/>
            <a:ext cx="1184275" cy="396875"/>
          </a:xfrm>
          <a:prstGeom prst="rect">
            <a:avLst/>
          </a:prstGeom>
          <a:noFill/>
          <a:ln w="9525">
            <a:noFill/>
            <a:miter lim="800000"/>
            <a:headEnd/>
            <a:tailEnd/>
          </a:ln>
          <a:effectLst/>
        </p:spPr>
        <p:txBody>
          <a:bodyPr wrap="none" lIns="92075" tIns="46038" rIns="92075" bIns="46038">
            <a:spAutoFit/>
          </a:bodyPr>
          <a:lstStyle/>
          <a:p>
            <a:r>
              <a:rPr lang="en-US">
                <a:solidFill>
                  <a:schemeClr val="accent2"/>
                </a:solidFill>
              </a:rPr>
              <a:t>acetone</a:t>
            </a:r>
          </a:p>
        </p:txBody>
      </p:sp>
      <p:sp>
        <p:nvSpPr>
          <p:cNvPr id="52234" name="Rectangle 10"/>
          <p:cNvSpPr>
            <a:spLocks noChangeArrowheads="1"/>
          </p:cNvSpPr>
          <p:nvPr/>
        </p:nvSpPr>
        <p:spPr bwMode="auto">
          <a:xfrm>
            <a:off x="3260725" y="4602163"/>
            <a:ext cx="1592263" cy="396875"/>
          </a:xfrm>
          <a:prstGeom prst="rect">
            <a:avLst/>
          </a:prstGeom>
          <a:noFill/>
          <a:ln w="9525">
            <a:noFill/>
            <a:miter lim="800000"/>
            <a:headEnd/>
            <a:tailEnd/>
          </a:ln>
          <a:effectLst/>
        </p:spPr>
        <p:txBody>
          <a:bodyPr wrap="none" lIns="92075" tIns="46038" rIns="92075" bIns="46038">
            <a:spAutoFit/>
          </a:bodyPr>
          <a:lstStyle/>
          <a:p>
            <a:r>
              <a:rPr lang="en-US">
                <a:solidFill>
                  <a:schemeClr val="accent2"/>
                </a:solidFill>
              </a:rPr>
              <a:t>acetonitrile</a:t>
            </a:r>
          </a:p>
        </p:txBody>
      </p:sp>
      <p:sp>
        <p:nvSpPr>
          <p:cNvPr id="52235" name="Rectangle 11"/>
          <p:cNvSpPr>
            <a:spLocks noChangeArrowheads="1"/>
          </p:cNvSpPr>
          <p:nvPr/>
        </p:nvSpPr>
        <p:spPr bwMode="auto">
          <a:xfrm>
            <a:off x="441325" y="5135563"/>
            <a:ext cx="1985963" cy="701675"/>
          </a:xfrm>
          <a:prstGeom prst="rect">
            <a:avLst/>
          </a:prstGeom>
          <a:noFill/>
          <a:ln w="9525">
            <a:noFill/>
            <a:miter lim="800000"/>
            <a:headEnd/>
            <a:tailEnd/>
          </a:ln>
          <a:effectLst/>
        </p:spPr>
        <p:txBody>
          <a:bodyPr wrap="none" lIns="92075" tIns="46038" rIns="92075" bIns="46038">
            <a:spAutoFit/>
          </a:bodyPr>
          <a:lstStyle/>
          <a:p>
            <a:r>
              <a:rPr lang="en-US">
                <a:solidFill>
                  <a:srgbClr val="009900"/>
                </a:solidFill>
              </a:rPr>
              <a:t>if scrupulously</a:t>
            </a:r>
          </a:p>
          <a:p>
            <a:r>
              <a:rPr lang="en-US">
                <a:solidFill>
                  <a:srgbClr val="009900"/>
                </a:solidFill>
              </a:rPr>
              <a:t>free of water</a:t>
            </a:r>
          </a:p>
        </p:txBody>
      </p:sp>
      <p:sp>
        <p:nvSpPr>
          <p:cNvPr id="52236" name="Rectangle 12"/>
          <p:cNvSpPr>
            <a:spLocks noChangeArrowheads="1"/>
          </p:cNvSpPr>
          <p:nvPr/>
        </p:nvSpPr>
        <p:spPr bwMode="auto">
          <a:xfrm>
            <a:off x="1431925" y="1401763"/>
            <a:ext cx="331788" cy="396875"/>
          </a:xfrm>
          <a:prstGeom prst="rect">
            <a:avLst/>
          </a:prstGeom>
          <a:noFill/>
          <a:ln w="9525">
            <a:noFill/>
            <a:miter lim="800000"/>
            <a:headEnd/>
            <a:tailEnd/>
          </a:ln>
          <a:effectLst/>
        </p:spPr>
        <p:txBody>
          <a:bodyPr wrap="none" lIns="92075" tIns="46038" rIns="92075" bIns="46038">
            <a:spAutoFit/>
          </a:bodyPr>
          <a:lstStyle/>
          <a:p>
            <a:r>
              <a:rPr lang="en-US">
                <a:solidFill>
                  <a:srgbClr val="FF3300"/>
                </a:solidFill>
              </a:rPr>
              <a:t>+</a:t>
            </a:r>
          </a:p>
        </p:txBody>
      </p:sp>
      <p:sp>
        <p:nvSpPr>
          <p:cNvPr id="52237" name="Rectangle 13"/>
          <p:cNvSpPr>
            <a:spLocks noChangeArrowheads="1"/>
          </p:cNvSpPr>
          <p:nvPr/>
        </p:nvSpPr>
        <p:spPr bwMode="auto">
          <a:xfrm>
            <a:off x="1584325" y="760413"/>
            <a:ext cx="336550" cy="641350"/>
          </a:xfrm>
          <a:prstGeom prst="rect">
            <a:avLst/>
          </a:prstGeom>
          <a:noFill/>
          <a:ln w="9525">
            <a:noFill/>
            <a:miter lim="800000"/>
            <a:headEnd/>
            <a:tailEnd/>
          </a:ln>
          <a:effectLst/>
        </p:spPr>
        <p:txBody>
          <a:bodyPr wrap="none" lIns="92075" tIns="46038" rIns="92075" bIns="46038">
            <a:spAutoFit/>
          </a:bodyPr>
          <a:lstStyle/>
          <a:p>
            <a:r>
              <a:rPr lang="en-US" sz="3600">
                <a:solidFill>
                  <a:srgbClr val="FF3300"/>
                </a:solidFill>
              </a:rPr>
              <a:t>-</a:t>
            </a:r>
          </a:p>
        </p:txBody>
      </p:sp>
      <p:sp>
        <p:nvSpPr>
          <p:cNvPr id="52238" name="Rectangle 14"/>
          <p:cNvSpPr>
            <a:spLocks noChangeArrowheads="1"/>
          </p:cNvSpPr>
          <p:nvPr/>
        </p:nvSpPr>
        <p:spPr bwMode="auto">
          <a:xfrm>
            <a:off x="7299325" y="684213"/>
            <a:ext cx="336550" cy="641350"/>
          </a:xfrm>
          <a:prstGeom prst="rect">
            <a:avLst/>
          </a:prstGeom>
          <a:noFill/>
          <a:ln w="9525">
            <a:noFill/>
            <a:miter lim="800000"/>
            <a:headEnd/>
            <a:tailEnd/>
          </a:ln>
          <a:effectLst/>
        </p:spPr>
        <p:txBody>
          <a:bodyPr wrap="none" lIns="92075" tIns="46038" rIns="92075" bIns="46038">
            <a:spAutoFit/>
          </a:bodyPr>
          <a:lstStyle/>
          <a:p>
            <a:r>
              <a:rPr lang="en-US" sz="3600">
                <a:solidFill>
                  <a:srgbClr val="FF3300"/>
                </a:solidFill>
              </a:rPr>
              <a:t>-</a:t>
            </a:r>
          </a:p>
        </p:txBody>
      </p:sp>
      <p:sp>
        <p:nvSpPr>
          <p:cNvPr id="52239" name="Rectangle 15"/>
          <p:cNvSpPr>
            <a:spLocks noChangeArrowheads="1"/>
          </p:cNvSpPr>
          <p:nvPr/>
        </p:nvSpPr>
        <p:spPr bwMode="auto">
          <a:xfrm>
            <a:off x="7223125" y="1401763"/>
            <a:ext cx="331788" cy="396875"/>
          </a:xfrm>
          <a:prstGeom prst="rect">
            <a:avLst/>
          </a:prstGeom>
          <a:noFill/>
          <a:ln w="9525">
            <a:noFill/>
            <a:miter lim="800000"/>
            <a:headEnd/>
            <a:tailEnd/>
          </a:ln>
          <a:effectLst/>
        </p:spPr>
        <p:txBody>
          <a:bodyPr wrap="none" lIns="92075" tIns="46038" rIns="92075" bIns="46038">
            <a:spAutoFit/>
          </a:bodyPr>
          <a:lstStyle/>
          <a:p>
            <a:r>
              <a:rPr lang="en-US">
                <a:solidFill>
                  <a:srgbClr val="FF3300"/>
                </a:solidFill>
              </a:rPr>
              <a:t>+</a:t>
            </a:r>
          </a:p>
        </p:txBody>
      </p:sp>
      <p:sp>
        <p:nvSpPr>
          <p:cNvPr id="52240" name="Rectangle 16"/>
          <p:cNvSpPr>
            <a:spLocks noChangeArrowheads="1"/>
          </p:cNvSpPr>
          <p:nvPr/>
        </p:nvSpPr>
        <p:spPr bwMode="auto">
          <a:xfrm>
            <a:off x="5622925" y="4602163"/>
            <a:ext cx="3057525" cy="1006475"/>
          </a:xfrm>
          <a:prstGeom prst="rect">
            <a:avLst/>
          </a:prstGeom>
          <a:noFill/>
          <a:ln w="9525">
            <a:noFill/>
            <a:miter lim="800000"/>
            <a:headEnd/>
            <a:tailEnd/>
          </a:ln>
          <a:effectLst/>
        </p:spPr>
        <p:txBody>
          <a:bodyPr wrap="none" lIns="92075" tIns="46038" rIns="92075" bIns="46038">
            <a:spAutoFit/>
          </a:bodyPr>
          <a:lstStyle/>
          <a:p>
            <a:r>
              <a:rPr lang="en-US"/>
              <a:t> APROTIC SOLVENTS</a:t>
            </a:r>
          </a:p>
          <a:p>
            <a:r>
              <a:rPr lang="en-US"/>
              <a:t>       DO NOT HAVE</a:t>
            </a:r>
          </a:p>
          <a:p>
            <a:r>
              <a:rPr lang="en-US"/>
              <a:t>OH, NH, OR SH BONDS</a:t>
            </a:r>
          </a:p>
        </p:txBody>
      </p:sp>
      <p:sp>
        <p:nvSpPr>
          <p:cNvPr id="52241" name="Rectangle 17"/>
          <p:cNvSpPr>
            <a:spLocks noChangeArrowheads="1"/>
          </p:cNvSpPr>
          <p:nvPr/>
        </p:nvSpPr>
        <p:spPr bwMode="auto">
          <a:xfrm>
            <a:off x="974725" y="2697163"/>
            <a:ext cx="1187450" cy="396875"/>
          </a:xfrm>
          <a:prstGeom prst="rect">
            <a:avLst/>
          </a:prstGeom>
          <a:noFill/>
          <a:ln w="9525">
            <a:noFill/>
            <a:miter lim="800000"/>
            <a:headEnd/>
            <a:tailEnd/>
          </a:ln>
          <a:effectLst/>
        </p:spPr>
        <p:txBody>
          <a:bodyPr wrap="none" lIns="92075" tIns="46038" rIns="92075" bIns="46038">
            <a:spAutoFit/>
          </a:bodyPr>
          <a:lstStyle/>
          <a:p>
            <a:r>
              <a:rPr lang="en-US"/>
              <a:t>“DMSO”</a:t>
            </a:r>
          </a:p>
        </p:txBody>
      </p:sp>
      <p:sp>
        <p:nvSpPr>
          <p:cNvPr id="52242" name="Rectangle 18"/>
          <p:cNvSpPr>
            <a:spLocks noChangeArrowheads="1"/>
          </p:cNvSpPr>
          <p:nvPr/>
        </p:nvSpPr>
        <p:spPr bwMode="auto">
          <a:xfrm>
            <a:off x="3641725" y="3078163"/>
            <a:ext cx="969963" cy="396875"/>
          </a:xfrm>
          <a:prstGeom prst="rect">
            <a:avLst/>
          </a:prstGeom>
          <a:noFill/>
          <a:ln w="9525">
            <a:noFill/>
            <a:miter lim="800000"/>
            <a:headEnd/>
            <a:tailEnd/>
          </a:ln>
          <a:effectLst/>
        </p:spPr>
        <p:txBody>
          <a:bodyPr wrap="none" lIns="92075" tIns="46038" rIns="92075" bIns="46038">
            <a:spAutoFit/>
          </a:bodyPr>
          <a:lstStyle/>
          <a:p>
            <a:r>
              <a:rPr lang="en-US"/>
              <a:t>“DMF”</a:t>
            </a:r>
          </a:p>
        </p:txBody>
      </p:sp>
      <p:sp>
        <p:nvSpPr>
          <p:cNvPr id="52243" name="Rectangle 19"/>
          <p:cNvSpPr>
            <a:spLocks noChangeArrowheads="1"/>
          </p:cNvSpPr>
          <p:nvPr/>
        </p:nvSpPr>
        <p:spPr bwMode="auto">
          <a:xfrm>
            <a:off x="6537325" y="3535363"/>
            <a:ext cx="1173163" cy="396875"/>
          </a:xfrm>
          <a:prstGeom prst="rect">
            <a:avLst/>
          </a:prstGeom>
          <a:noFill/>
          <a:ln w="9525">
            <a:noFill/>
            <a:miter lim="800000"/>
            <a:headEnd/>
            <a:tailEnd/>
          </a:ln>
          <a:effectLst/>
        </p:spPr>
        <p:txBody>
          <a:bodyPr wrap="none" lIns="92075" tIns="46038" rIns="92075" bIns="46038">
            <a:spAutoFit/>
          </a:bodyPr>
          <a:lstStyle/>
          <a:p>
            <a:r>
              <a:rPr lang="en-US"/>
              <a:t>“HMPA”</a:t>
            </a:r>
          </a:p>
        </p:txBody>
      </p:sp>
      <p:sp>
        <p:nvSpPr>
          <p:cNvPr id="52244" name="Rectangle 20"/>
          <p:cNvSpPr>
            <a:spLocks noChangeArrowheads="1"/>
          </p:cNvSpPr>
          <p:nvPr/>
        </p:nvSpPr>
        <p:spPr bwMode="auto">
          <a:xfrm>
            <a:off x="5927725" y="5897563"/>
            <a:ext cx="2322513" cy="701675"/>
          </a:xfrm>
          <a:prstGeom prst="rect">
            <a:avLst/>
          </a:prstGeom>
          <a:noFill/>
          <a:ln w="9525">
            <a:noFill/>
            <a:miter lim="800000"/>
            <a:headEnd/>
            <a:tailEnd/>
          </a:ln>
          <a:effectLst/>
        </p:spPr>
        <p:txBody>
          <a:bodyPr wrap="none" lIns="92075" tIns="46038" rIns="92075" bIns="46038">
            <a:spAutoFit/>
          </a:bodyPr>
          <a:lstStyle/>
          <a:p>
            <a:r>
              <a:rPr lang="en-US"/>
              <a:t>They do not form </a:t>
            </a:r>
          </a:p>
          <a:p>
            <a:r>
              <a:rPr lang="en-US"/>
              <a:t>hydrogen bonds.</a:t>
            </a:r>
          </a:p>
        </p:txBody>
      </p:sp>
      <p:sp>
        <p:nvSpPr>
          <p:cNvPr id="52245" name="Rectangle 21"/>
          <p:cNvSpPr>
            <a:spLocks noChangeArrowheads="1"/>
          </p:cNvSpPr>
          <p:nvPr/>
        </p:nvSpPr>
        <p:spPr bwMode="auto">
          <a:xfrm>
            <a:off x="5492750" y="5797550"/>
            <a:ext cx="3263900" cy="901700"/>
          </a:xfrm>
          <a:prstGeom prst="rect">
            <a:avLst/>
          </a:prstGeom>
          <a:noFill/>
          <a:ln w="12700">
            <a:solidFill>
              <a:schemeClr val="tx1"/>
            </a:solidFill>
            <a:miter lim="800000"/>
            <a:headEnd/>
            <a:tailEnd/>
          </a:ln>
          <a:effectLst/>
        </p:spPr>
        <p:txBody>
          <a:bodyPr wrap="none" anchor="ctr"/>
          <a:lstStyle/>
          <a:p>
            <a:endParaRPr lang="id-ID"/>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Oval 2"/>
          <p:cNvSpPr>
            <a:spLocks noChangeArrowheads="1"/>
          </p:cNvSpPr>
          <p:nvPr/>
        </p:nvSpPr>
        <p:spPr bwMode="auto">
          <a:xfrm>
            <a:off x="2946400" y="3054350"/>
            <a:ext cx="688975" cy="673100"/>
          </a:xfrm>
          <a:prstGeom prst="ellipse">
            <a:avLst/>
          </a:prstGeom>
          <a:solidFill>
            <a:srgbClr val="99FFCC">
              <a:alpha val="50000"/>
            </a:srgbClr>
          </a:solidFill>
          <a:ln w="12700">
            <a:solidFill>
              <a:schemeClr val="bg2"/>
            </a:solidFill>
            <a:round/>
            <a:headEnd/>
            <a:tailEnd/>
          </a:ln>
          <a:effectLst/>
        </p:spPr>
        <p:txBody>
          <a:bodyPr wrap="none" anchor="ctr"/>
          <a:lstStyle/>
          <a:p>
            <a:endParaRPr lang="id-ID"/>
          </a:p>
        </p:txBody>
      </p:sp>
      <p:sp>
        <p:nvSpPr>
          <p:cNvPr id="54275" name="Rectangle 3"/>
          <p:cNvSpPr>
            <a:spLocks noChangeArrowheads="1"/>
          </p:cNvSpPr>
          <p:nvPr/>
        </p:nvSpPr>
        <p:spPr bwMode="auto">
          <a:xfrm>
            <a:off x="4375150" y="3457575"/>
            <a:ext cx="212725" cy="184150"/>
          </a:xfrm>
          <a:prstGeom prst="rect">
            <a:avLst/>
          </a:prstGeom>
          <a:solidFill>
            <a:srgbClr val="FFFFCC"/>
          </a:solidFill>
          <a:ln w="9525">
            <a:noFill/>
            <a:miter lim="800000"/>
            <a:headEnd/>
            <a:tailEnd/>
          </a:ln>
          <a:effectLst/>
        </p:spPr>
        <p:txBody>
          <a:bodyPr wrap="none" anchor="ctr"/>
          <a:lstStyle/>
          <a:p>
            <a:endParaRPr lang="id-ID"/>
          </a:p>
        </p:txBody>
      </p:sp>
      <p:sp>
        <p:nvSpPr>
          <p:cNvPr id="54276" name="Rectangle 4"/>
          <p:cNvSpPr>
            <a:spLocks noChangeArrowheads="1"/>
          </p:cNvSpPr>
          <p:nvPr/>
        </p:nvSpPr>
        <p:spPr bwMode="auto">
          <a:xfrm>
            <a:off x="3689350" y="3457575"/>
            <a:ext cx="212725" cy="184150"/>
          </a:xfrm>
          <a:prstGeom prst="rect">
            <a:avLst/>
          </a:prstGeom>
          <a:solidFill>
            <a:srgbClr val="FFFFCC"/>
          </a:solidFill>
          <a:ln w="9525">
            <a:noFill/>
            <a:miter lim="800000"/>
            <a:headEnd/>
            <a:tailEnd/>
          </a:ln>
          <a:effectLst/>
        </p:spPr>
        <p:txBody>
          <a:bodyPr wrap="none" anchor="ctr"/>
          <a:lstStyle/>
          <a:p>
            <a:endParaRPr lang="id-ID"/>
          </a:p>
        </p:txBody>
      </p:sp>
      <p:sp>
        <p:nvSpPr>
          <p:cNvPr id="54277" name="Rectangle 5"/>
          <p:cNvSpPr>
            <a:spLocks noChangeArrowheads="1"/>
          </p:cNvSpPr>
          <p:nvPr/>
        </p:nvSpPr>
        <p:spPr bwMode="auto">
          <a:xfrm>
            <a:off x="3429000" y="2819400"/>
            <a:ext cx="212725" cy="184150"/>
          </a:xfrm>
          <a:prstGeom prst="rect">
            <a:avLst/>
          </a:prstGeom>
          <a:solidFill>
            <a:srgbClr val="FFFFCC"/>
          </a:solidFill>
          <a:ln w="9525">
            <a:noFill/>
            <a:miter lim="800000"/>
            <a:headEnd/>
            <a:tailEnd/>
          </a:ln>
          <a:effectLst/>
        </p:spPr>
        <p:txBody>
          <a:bodyPr wrap="none" anchor="ctr"/>
          <a:lstStyle/>
          <a:p>
            <a:endParaRPr lang="id-ID"/>
          </a:p>
        </p:txBody>
      </p:sp>
      <p:sp>
        <p:nvSpPr>
          <p:cNvPr id="54278" name="Rectangle 6"/>
          <p:cNvSpPr>
            <a:spLocks noChangeArrowheads="1"/>
          </p:cNvSpPr>
          <p:nvPr/>
        </p:nvSpPr>
        <p:spPr bwMode="auto">
          <a:xfrm>
            <a:off x="3336925" y="2101850"/>
            <a:ext cx="212725" cy="184150"/>
          </a:xfrm>
          <a:prstGeom prst="rect">
            <a:avLst/>
          </a:prstGeom>
          <a:solidFill>
            <a:srgbClr val="FFFFCC"/>
          </a:solidFill>
          <a:ln w="9525">
            <a:noFill/>
            <a:miter lim="800000"/>
            <a:headEnd/>
            <a:tailEnd/>
          </a:ln>
          <a:effectLst/>
        </p:spPr>
        <p:txBody>
          <a:bodyPr wrap="none" anchor="ctr"/>
          <a:lstStyle/>
          <a:p>
            <a:endParaRPr lang="id-ID"/>
          </a:p>
        </p:txBody>
      </p:sp>
      <p:sp>
        <p:nvSpPr>
          <p:cNvPr id="54279" name="Oval 7"/>
          <p:cNvSpPr>
            <a:spLocks noChangeArrowheads="1"/>
          </p:cNvSpPr>
          <p:nvPr/>
        </p:nvSpPr>
        <p:spPr bwMode="auto">
          <a:xfrm>
            <a:off x="6511925" y="3114675"/>
            <a:ext cx="688975" cy="673100"/>
          </a:xfrm>
          <a:prstGeom prst="ellipse">
            <a:avLst/>
          </a:prstGeom>
          <a:solidFill>
            <a:schemeClr val="hlink">
              <a:alpha val="50000"/>
            </a:schemeClr>
          </a:solidFill>
          <a:ln w="12700">
            <a:solidFill>
              <a:schemeClr val="bg2"/>
            </a:solidFill>
            <a:round/>
            <a:headEnd/>
            <a:tailEnd/>
          </a:ln>
          <a:effectLst/>
        </p:spPr>
        <p:txBody>
          <a:bodyPr wrap="none" anchor="ctr"/>
          <a:lstStyle/>
          <a:p>
            <a:endParaRPr lang="id-ID"/>
          </a:p>
        </p:txBody>
      </p:sp>
      <p:sp>
        <p:nvSpPr>
          <p:cNvPr id="54280" name="Rectangle 8"/>
          <p:cNvSpPr>
            <a:spLocks noChangeArrowheads="1"/>
          </p:cNvSpPr>
          <p:nvPr/>
        </p:nvSpPr>
        <p:spPr bwMode="auto">
          <a:xfrm>
            <a:off x="5721350" y="4044950"/>
            <a:ext cx="3111500" cy="1739900"/>
          </a:xfrm>
          <a:prstGeom prst="rect">
            <a:avLst/>
          </a:prstGeom>
          <a:solidFill>
            <a:srgbClr val="FFFFCC">
              <a:alpha val="50000"/>
            </a:srgbClr>
          </a:solidFill>
          <a:ln w="12700">
            <a:solidFill>
              <a:schemeClr val="tx1"/>
            </a:solidFill>
            <a:miter lim="800000"/>
            <a:headEnd/>
            <a:tailEnd/>
          </a:ln>
          <a:effectLst/>
        </p:spPr>
        <p:txBody>
          <a:bodyPr wrap="none" anchor="ctr"/>
          <a:lstStyle/>
          <a:p>
            <a:endParaRPr lang="id-ID"/>
          </a:p>
        </p:txBody>
      </p:sp>
      <p:sp>
        <p:nvSpPr>
          <p:cNvPr id="54281" name="Rectangle 9"/>
          <p:cNvSpPr>
            <a:spLocks noChangeArrowheads="1"/>
          </p:cNvSpPr>
          <p:nvPr/>
        </p:nvSpPr>
        <p:spPr bwMode="auto">
          <a:xfrm>
            <a:off x="669925" y="242888"/>
            <a:ext cx="7469188" cy="946150"/>
          </a:xfrm>
          <a:prstGeom prst="rect">
            <a:avLst/>
          </a:prstGeom>
          <a:noFill/>
          <a:ln w="9525">
            <a:noFill/>
            <a:miter lim="800000"/>
            <a:headEnd/>
            <a:tailEnd/>
          </a:ln>
          <a:effectLst/>
        </p:spPr>
        <p:txBody>
          <a:bodyPr wrap="none" lIns="92075" tIns="46038" rIns="92075" bIns="46038">
            <a:spAutoFit/>
          </a:bodyPr>
          <a:lstStyle/>
          <a:p>
            <a:r>
              <a:rPr lang="en-US" sz="2800">
                <a:solidFill>
                  <a:srgbClr val="009900"/>
                </a:solidFill>
                <a:effectLst>
                  <a:outerShdw blurRad="38100" dist="38100" dir="2700000" algn="tl">
                    <a:srgbClr val="C0C0C0"/>
                  </a:outerShdw>
                </a:effectLst>
              </a:rPr>
              <a:t>APROTIC SOLVENTS SOLVATE CATIONS,</a:t>
            </a:r>
          </a:p>
          <a:p>
            <a:r>
              <a:rPr lang="en-US" sz="2800">
                <a:solidFill>
                  <a:srgbClr val="009900"/>
                </a:solidFill>
                <a:effectLst>
                  <a:outerShdw blurRad="38100" dist="38100" dir="2700000" algn="tl">
                    <a:srgbClr val="C0C0C0"/>
                  </a:outerShdw>
                </a:effectLst>
              </a:rPr>
              <a:t>     BUT NOT ANIONS (NUCLEOPHILES)</a:t>
            </a:r>
          </a:p>
        </p:txBody>
      </p:sp>
      <p:sp>
        <p:nvSpPr>
          <p:cNvPr id="54282" name="Rectangle 10"/>
          <p:cNvSpPr>
            <a:spLocks noChangeArrowheads="1"/>
          </p:cNvSpPr>
          <p:nvPr/>
        </p:nvSpPr>
        <p:spPr bwMode="auto">
          <a:xfrm>
            <a:off x="5927725" y="4068763"/>
            <a:ext cx="2851150" cy="1616075"/>
          </a:xfrm>
          <a:prstGeom prst="rect">
            <a:avLst/>
          </a:prstGeom>
          <a:noFill/>
          <a:ln w="9525">
            <a:noFill/>
            <a:miter lim="800000"/>
            <a:headEnd/>
            <a:tailEnd/>
          </a:ln>
          <a:effectLst/>
        </p:spPr>
        <p:txBody>
          <a:bodyPr wrap="none" lIns="92075" tIns="46038" rIns="92075" bIns="46038">
            <a:spAutoFit/>
          </a:bodyPr>
          <a:lstStyle/>
          <a:p>
            <a:r>
              <a:rPr lang="en-US"/>
              <a:t>The nucleophile is</a:t>
            </a:r>
          </a:p>
          <a:p>
            <a:r>
              <a:rPr lang="en-US"/>
              <a:t>“free” (unsolvated),</a:t>
            </a:r>
          </a:p>
          <a:p>
            <a:r>
              <a:rPr lang="en-US"/>
              <a:t>and therefore is small</a:t>
            </a:r>
          </a:p>
          <a:p>
            <a:r>
              <a:rPr lang="en-US"/>
              <a:t>and not hindered by </a:t>
            </a:r>
          </a:p>
          <a:p>
            <a:r>
              <a:rPr lang="en-US"/>
              <a:t>a solvent shell. </a:t>
            </a:r>
          </a:p>
        </p:txBody>
      </p:sp>
      <p:sp>
        <p:nvSpPr>
          <p:cNvPr id="54283" name="Arc 11"/>
          <p:cNvSpPr>
            <a:spLocks/>
          </p:cNvSpPr>
          <p:nvPr/>
        </p:nvSpPr>
        <p:spPr bwMode="auto">
          <a:xfrm>
            <a:off x="7237413" y="3505200"/>
            <a:ext cx="687387" cy="533400"/>
          </a:xfrm>
          <a:custGeom>
            <a:avLst/>
            <a:gdLst>
              <a:gd name="G0" fmla="+- 50 0 0"/>
              <a:gd name="G1" fmla="+- 21600 0 0"/>
              <a:gd name="G2" fmla="+- 21600 0 0"/>
              <a:gd name="T0" fmla="*/ 0 w 21650"/>
              <a:gd name="T1" fmla="*/ 0 h 21600"/>
              <a:gd name="T2" fmla="*/ 21650 w 21650"/>
              <a:gd name="T3" fmla="*/ 21600 h 21600"/>
              <a:gd name="T4" fmla="*/ 50 w 21650"/>
              <a:gd name="T5" fmla="*/ 21600 h 21600"/>
            </a:gdLst>
            <a:ahLst/>
            <a:cxnLst>
              <a:cxn ang="0">
                <a:pos x="T0" y="T1"/>
              </a:cxn>
              <a:cxn ang="0">
                <a:pos x="T2" y="T3"/>
              </a:cxn>
              <a:cxn ang="0">
                <a:pos x="T4" y="T5"/>
              </a:cxn>
            </a:cxnLst>
            <a:rect l="0" t="0" r="r" b="b"/>
            <a:pathLst>
              <a:path w="21650" h="21600" fill="none" extrusionOk="0">
                <a:moveTo>
                  <a:pt x="0" y="0"/>
                </a:moveTo>
                <a:cubicBezTo>
                  <a:pt x="16" y="0"/>
                  <a:pt x="33" y="-1"/>
                  <a:pt x="50" y="0"/>
                </a:cubicBezTo>
                <a:cubicBezTo>
                  <a:pt x="11979" y="0"/>
                  <a:pt x="21650" y="9670"/>
                  <a:pt x="21650" y="21600"/>
                </a:cubicBezTo>
              </a:path>
              <a:path w="21650" h="21600" stroke="0" extrusionOk="0">
                <a:moveTo>
                  <a:pt x="0" y="0"/>
                </a:moveTo>
                <a:cubicBezTo>
                  <a:pt x="16" y="0"/>
                  <a:pt x="33" y="-1"/>
                  <a:pt x="50" y="0"/>
                </a:cubicBezTo>
                <a:cubicBezTo>
                  <a:pt x="11979" y="0"/>
                  <a:pt x="21650" y="9670"/>
                  <a:pt x="21650" y="21600"/>
                </a:cubicBezTo>
                <a:lnTo>
                  <a:pt x="50" y="21600"/>
                </a:lnTo>
                <a:close/>
              </a:path>
            </a:pathLst>
          </a:custGeom>
          <a:noFill/>
          <a:ln w="12700" cap="rnd">
            <a:solidFill>
              <a:schemeClr val="tx1"/>
            </a:solidFill>
            <a:round/>
            <a:headEnd type="stealth" w="med" len="lg"/>
            <a:tailEnd type="none" w="sm" len="sm"/>
          </a:ln>
          <a:effectLst/>
        </p:spPr>
        <p:txBody>
          <a:bodyPr/>
          <a:lstStyle/>
          <a:p>
            <a:endParaRPr lang="id-ID"/>
          </a:p>
        </p:txBody>
      </p:sp>
      <p:sp>
        <p:nvSpPr>
          <p:cNvPr id="54284" name="Rectangle 12"/>
          <p:cNvSpPr>
            <a:spLocks noChangeArrowheads="1"/>
          </p:cNvSpPr>
          <p:nvPr/>
        </p:nvSpPr>
        <p:spPr bwMode="auto">
          <a:xfrm>
            <a:off x="3641725" y="3290888"/>
            <a:ext cx="303213" cy="519112"/>
          </a:xfrm>
          <a:prstGeom prst="rect">
            <a:avLst/>
          </a:prstGeom>
          <a:noFill/>
          <a:ln w="9525">
            <a:noFill/>
            <a:miter lim="800000"/>
            <a:headEnd/>
            <a:tailEnd/>
          </a:ln>
          <a:effectLst/>
        </p:spPr>
        <p:txBody>
          <a:bodyPr wrap="none" lIns="92075" tIns="46038" rIns="92075" bIns="46038">
            <a:spAutoFit/>
          </a:bodyPr>
          <a:lstStyle/>
          <a:p>
            <a:r>
              <a:rPr lang="en-US" sz="2800">
                <a:solidFill>
                  <a:schemeClr val="accent2"/>
                </a:solidFill>
              </a:rPr>
              <a:t>-</a:t>
            </a:r>
          </a:p>
        </p:txBody>
      </p:sp>
      <p:sp>
        <p:nvSpPr>
          <p:cNvPr id="54285" name="Rectangle 13"/>
          <p:cNvSpPr>
            <a:spLocks noChangeArrowheads="1"/>
          </p:cNvSpPr>
          <p:nvPr/>
        </p:nvSpPr>
        <p:spPr bwMode="auto">
          <a:xfrm>
            <a:off x="3397250" y="2652713"/>
            <a:ext cx="303213" cy="519112"/>
          </a:xfrm>
          <a:prstGeom prst="rect">
            <a:avLst/>
          </a:prstGeom>
          <a:noFill/>
          <a:ln w="9525">
            <a:noFill/>
            <a:miter lim="800000"/>
            <a:headEnd/>
            <a:tailEnd/>
          </a:ln>
          <a:effectLst/>
        </p:spPr>
        <p:txBody>
          <a:bodyPr wrap="none" lIns="92075" tIns="46038" rIns="92075" bIns="46038">
            <a:spAutoFit/>
          </a:bodyPr>
          <a:lstStyle/>
          <a:p>
            <a:r>
              <a:rPr lang="en-US" sz="2800">
                <a:solidFill>
                  <a:schemeClr val="accent2"/>
                </a:solidFill>
              </a:rPr>
              <a:t>-</a:t>
            </a:r>
          </a:p>
        </p:txBody>
      </p:sp>
      <p:sp>
        <p:nvSpPr>
          <p:cNvPr id="54286" name="Rectangle 14"/>
          <p:cNvSpPr>
            <a:spLocks noChangeArrowheads="1"/>
          </p:cNvSpPr>
          <p:nvPr/>
        </p:nvSpPr>
        <p:spPr bwMode="auto">
          <a:xfrm>
            <a:off x="4340225" y="3367088"/>
            <a:ext cx="331788" cy="396875"/>
          </a:xfrm>
          <a:prstGeom prst="rect">
            <a:avLst/>
          </a:prstGeom>
          <a:noFill/>
          <a:ln w="9525">
            <a:noFill/>
            <a:miter lim="800000"/>
            <a:headEnd/>
            <a:tailEnd/>
          </a:ln>
          <a:effectLst/>
        </p:spPr>
        <p:txBody>
          <a:bodyPr wrap="none" lIns="92075" tIns="46038" rIns="92075" bIns="46038">
            <a:spAutoFit/>
          </a:bodyPr>
          <a:lstStyle/>
          <a:p>
            <a:r>
              <a:rPr lang="en-US">
                <a:solidFill>
                  <a:schemeClr val="accent2"/>
                </a:solidFill>
              </a:rPr>
              <a:t>+</a:t>
            </a:r>
          </a:p>
        </p:txBody>
      </p:sp>
      <p:sp>
        <p:nvSpPr>
          <p:cNvPr id="54287" name="Rectangle 15"/>
          <p:cNvSpPr>
            <a:spLocks noChangeArrowheads="1"/>
          </p:cNvSpPr>
          <p:nvPr/>
        </p:nvSpPr>
        <p:spPr bwMode="auto">
          <a:xfrm>
            <a:off x="3292475" y="2027238"/>
            <a:ext cx="331788" cy="396875"/>
          </a:xfrm>
          <a:prstGeom prst="rect">
            <a:avLst/>
          </a:prstGeom>
          <a:noFill/>
          <a:ln w="9525">
            <a:noFill/>
            <a:miter lim="800000"/>
            <a:headEnd/>
            <a:tailEnd/>
          </a:ln>
          <a:effectLst/>
        </p:spPr>
        <p:txBody>
          <a:bodyPr wrap="none" lIns="92075" tIns="46038" rIns="92075" bIns="46038">
            <a:spAutoFit/>
          </a:bodyPr>
          <a:lstStyle/>
          <a:p>
            <a:r>
              <a:rPr lang="en-US">
                <a:solidFill>
                  <a:schemeClr val="accent2"/>
                </a:solidFill>
              </a:rPr>
              <a:t>+</a:t>
            </a:r>
          </a:p>
        </p:txBody>
      </p:sp>
      <p:pic>
        <p:nvPicPr>
          <p:cNvPr id="54288" name="Picture 16"/>
          <p:cNvPicPr>
            <a:picLocks noChangeArrowheads="1"/>
          </p:cNvPicPr>
          <p:nvPr/>
        </p:nvPicPr>
        <p:blipFill>
          <a:blip r:embed="rId3" cstate="print"/>
          <a:srcRect/>
          <a:stretch>
            <a:fillRect/>
          </a:stretch>
        </p:blipFill>
        <p:spPr bwMode="auto">
          <a:xfrm>
            <a:off x="990600" y="1514475"/>
            <a:ext cx="6184900" cy="3830638"/>
          </a:xfrm>
          <a:prstGeom prst="rect">
            <a:avLst/>
          </a:prstGeom>
          <a:noFill/>
          <a:ln w="9525">
            <a:noFill/>
            <a:miter lim="800000"/>
            <a:headEnd/>
            <a:tailEnd/>
          </a:ln>
          <a:effectLst/>
        </p:spPr>
      </p:pic>
      <p:sp>
        <p:nvSpPr>
          <p:cNvPr id="54289" name="Arc 17"/>
          <p:cNvSpPr>
            <a:spLocks/>
          </p:cNvSpPr>
          <p:nvPr/>
        </p:nvSpPr>
        <p:spPr bwMode="auto">
          <a:xfrm>
            <a:off x="5160963" y="2286000"/>
            <a:ext cx="479425" cy="930275"/>
          </a:xfrm>
          <a:custGeom>
            <a:avLst/>
            <a:gdLst>
              <a:gd name="G0" fmla="+- 896 0 0"/>
              <a:gd name="G1" fmla="+- 21600 0 0"/>
              <a:gd name="G2" fmla="+- 21600 0 0"/>
              <a:gd name="T0" fmla="*/ 822 w 22496"/>
              <a:gd name="T1" fmla="*/ 0 h 43200"/>
              <a:gd name="T2" fmla="*/ 0 w 22496"/>
              <a:gd name="T3" fmla="*/ 43181 h 43200"/>
              <a:gd name="T4" fmla="*/ 896 w 22496"/>
              <a:gd name="T5" fmla="*/ 21600 h 43200"/>
            </a:gdLst>
            <a:ahLst/>
            <a:cxnLst>
              <a:cxn ang="0">
                <a:pos x="T0" y="T1"/>
              </a:cxn>
              <a:cxn ang="0">
                <a:pos x="T2" y="T3"/>
              </a:cxn>
              <a:cxn ang="0">
                <a:pos x="T4" y="T5"/>
              </a:cxn>
            </a:cxnLst>
            <a:rect l="0" t="0" r="r" b="b"/>
            <a:pathLst>
              <a:path w="22496" h="43200" fill="none" extrusionOk="0">
                <a:moveTo>
                  <a:pt x="822" y="0"/>
                </a:moveTo>
                <a:cubicBezTo>
                  <a:pt x="846" y="0"/>
                  <a:pt x="871" y="-1"/>
                  <a:pt x="896" y="0"/>
                </a:cubicBezTo>
                <a:cubicBezTo>
                  <a:pt x="12825" y="0"/>
                  <a:pt x="22496" y="9670"/>
                  <a:pt x="22496" y="21600"/>
                </a:cubicBezTo>
                <a:cubicBezTo>
                  <a:pt x="22496" y="33529"/>
                  <a:pt x="12825" y="43200"/>
                  <a:pt x="896" y="43200"/>
                </a:cubicBezTo>
                <a:cubicBezTo>
                  <a:pt x="597" y="43200"/>
                  <a:pt x="298" y="43193"/>
                  <a:pt x="-1" y="43181"/>
                </a:cubicBezTo>
              </a:path>
              <a:path w="22496" h="43200" stroke="0" extrusionOk="0">
                <a:moveTo>
                  <a:pt x="822" y="0"/>
                </a:moveTo>
                <a:cubicBezTo>
                  <a:pt x="846" y="0"/>
                  <a:pt x="871" y="-1"/>
                  <a:pt x="896" y="0"/>
                </a:cubicBezTo>
                <a:cubicBezTo>
                  <a:pt x="12825" y="0"/>
                  <a:pt x="22496" y="9670"/>
                  <a:pt x="22496" y="21600"/>
                </a:cubicBezTo>
                <a:cubicBezTo>
                  <a:pt x="22496" y="33529"/>
                  <a:pt x="12825" y="43200"/>
                  <a:pt x="896" y="43200"/>
                </a:cubicBezTo>
                <a:cubicBezTo>
                  <a:pt x="597" y="43200"/>
                  <a:pt x="298" y="43193"/>
                  <a:pt x="-1" y="43181"/>
                </a:cubicBezTo>
                <a:lnTo>
                  <a:pt x="896" y="21600"/>
                </a:lnTo>
                <a:close/>
              </a:path>
            </a:pathLst>
          </a:custGeom>
          <a:noFill/>
          <a:ln w="12700" cap="rnd">
            <a:solidFill>
              <a:srgbClr val="009900"/>
            </a:solidFill>
            <a:round/>
            <a:headEnd type="none" w="sm" len="sm"/>
            <a:tailEnd type="none" w="sm" len="sm"/>
          </a:ln>
          <a:effectLst/>
        </p:spPr>
        <p:txBody>
          <a:bodyPr/>
          <a:lstStyle/>
          <a:p>
            <a:endParaRPr lang="id-ID"/>
          </a:p>
        </p:txBody>
      </p:sp>
      <p:sp>
        <p:nvSpPr>
          <p:cNvPr id="54290" name="Arc 18"/>
          <p:cNvSpPr>
            <a:spLocks/>
          </p:cNvSpPr>
          <p:nvPr/>
        </p:nvSpPr>
        <p:spPr bwMode="auto">
          <a:xfrm>
            <a:off x="5084763" y="3429000"/>
            <a:ext cx="479425" cy="930275"/>
          </a:xfrm>
          <a:custGeom>
            <a:avLst/>
            <a:gdLst>
              <a:gd name="G0" fmla="+- 896 0 0"/>
              <a:gd name="G1" fmla="+- 21600 0 0"/>
              <a:gd name="G2" fmla="+- 21600 0 0"/>
              <a:gd name="T0" fmla="*/ 822 w 22496"/>
              <a:gd name="T1" fmla="*/ 0 h 43200"/>
              <a:gd name="T2" fmla="*/ 0 w 22496"/>
              <a:gd name="T3" fmla="*/ 43181 h 43200"/>
              <a:gd name="T4" fmla="*/ 896 w 22496"/>
              <a:gd name="T5" fmla="*/ 21600 h 43200"/>
            </a:gdLst>
            <a:ahLst/>
            <a:cxnLst>
              <a:cxn ang="0">
                <a:pos x="T0" y="T1"/>
              </a:cxn>
              <a:cxn ang="0">
                <a:pos x="T2" y="T3"/>
              </a:cxn>
              <a:cxn ang="0">
                <a:pos x="T4" y="T5"/>
              </a:cxn>
            </a:cxnLst>
            <a:rect l="0" t="0" r="r" b="b"/>
            <a:pathLst>
              <a:path w="22496" h="43200" fill="none" extrusionOk="0">
                <a:moveTo>
                  <a:pt x="822" y="0"/>
                </a:moveTo>
                <a:cubicBezTo>
                  <a:pt x="846" y="0"/>
                  <a:pt x="871" y="-1"/>
                  <a:pt x="896" y="0"/>
                </a:cubicBezTo>
                <a:cubicBezTo>
                  <a:pt x="12825" y="0"/>
                  <a:pt x="22496" y="9670"/>
                  <a:pt x="22496" y="21600"/>
                </a:cubicBezTo>
                <a:cubicBezTo>
                  <a:pt x="22496" y="33529"/>
                  <a:pt x="12825" y="43200"/>
                  <a:pt x="896" y="43200"/>
                </a:cubicBezTo>
                <a:cubicBezTo>
                  <a:pt x="597" y="43200"/>
                  <a:pt x="298" y="43193"/>
                  <a:pt x="-1" y="43181"/>
                </a:cubicBezTo>
              </a:path>
              <a:path w="22496" h="43200" stroke="0" extrusionOk="0">
                <a:moveTo>
                  <a:pt x="822" y="0"/>
                </a:moveTo>
                <a:cubicBezTo>
                  <a:pt x="846" y="0"/>
                  <a:pt x="871" y="-1"/>
                  <a:pt x="896" y="0"/>
                </a:cubicBezTo>
                <a:cubicBezTo>
                  <a:pt x="12825" y="0"/>
                  <a:pt x="22496" y="9670"/>
                  <a:pt x="22496" y="21600"/>
                </a:cubicBezTo>
                <a:cubicBezTo>
                  <a:pt x="22496" y="33529"/>
                  <a:pt x="12825" y="43200"/>
                  <a:pt x="896" y="43200"/>
                </a:cubicBezTo>
                <a:cubicBezTo>
                  <a:pt x="597" y="43200"/>
                  <a:pt x="298" y="43193"/>
                  <a:pt x="-1" y="43181"/>
                </a:cubicBezTo>
                <a:lnTo>
                  <a:pt x="896" y="21600"/>
                </a:lnTo>
                <a:close/>
              </a:path>
            </a:pathLst>
          </a:custGeom>
          <a:noFill/>
          <a:ln w="12700" cap="rnd">
            <a:solidFill>
              <a:srgbClr val="009900"/>
            </a:solidFill>
            <a:round/>
            <a:headEnd type="none" w="sm" len="sm"/>
            <a:tailEnd type="none" w="sm" len="sm"/>
          </a:ln>
          <a:effectLst/>
        </p:spPr>
        <p:txBody>
          <a:bodyPr/>
          <a:lstStyle/>
          <a:p>
            <a:endParaRPr lang="id-ID"/>
          </a:p>
        </p:txBody>
      </p:sp>
      <p:sp>
        <p:nvSpPr>
          <p:cNvPr id="54291" name="Line 19"/>
          <p:cNvSpPr>
            <a:spLocks noChangeShapeType="1"/>
          </p:cNvSpPr>
          <p:nvPr/>
        </p:nvSpPr>
        <p:spPr bwMode="auto">
          <a:xfrm flipH="1">
            <a:off x="5334000" y="2466975"/>
            <a:ext cx="914400" cy="914400"/>
          </a:xfrm>
          <a:prstGeom prst="line">
            <a:avLst/>
          </a:prstGeom>
          <a:noFill/>
          <a:ln w="12700">
            <a:solidFill>
              <a:srgbClr val="009900"/>
            </a:solidFill>
            <a:round/>
            <a:headEnd type="none" w="sm" len="sm"/>
            <a:tailEnd type="stealth" w="med" len="lg"/>
          </a:ln>
          <a:effectLst/>
        </p:spPr>
        <p:txBody>
          <a:bodyPr/>
          <a:lstStyle/>
          <a:p>
            <a:endParaRPr lang="id-ID"/>
          </a:p>
        </p:txBody>
      </p:sp>
      <p:sp>
        <p:nvSpPr>
          <p:cNvPr id="54292" name="Rectangle 20"/>
          <p:cNvSpPr>
            <a:spLocks noChangeArrowheads="1"/>
          </p:cNvSpPr>
          <p:nvPr/>
        </p:nvSpPr>
        <p:spPr bwMode="auto">
          <a:xfrm>
            <a:off x="6156325" y="2119313"/>
            <a:ext cx="1274763" cy="396875"/>
          </a:xfrm>
          <a:prstGeom prst="rect">
            <a:avLst/>
          </a:prstGeom>
          <a:noFill/>
          <a:ln w="9525">
            <a:noFill/>
            <a:miter lim="800000"/>
            <a:headEnd/>
            <a:tailEnd/>
          </a:ln>
          <a:effectLst/>
        </p:spPr>
        <p:txBody>
          <a:bodyPr wrap="none" lIns="92075" tIns="46038" rIns="92075" bIns="46038">
            <a:spAutoFit/>
          </a:bodyPr>
          <a:lstStyle/>
          <a:p>
            <a:r>
              <a:rPr lang="en-US">
                <a:solidFill>
                  <a:srgbClr val="009900"/>
                </a:solidFill>
              </a:rPr>
              <a:t>crowded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rrowheads="1"/>
          </p:cNvPicPr>
          <p:nvPr/>
        </p:nvPicPr>
        <p:blipFill>
          <a:blip r:embed="rId3" cstate="print"/>
          <a:srcRect/>
          <a:stretch>
            <a:fillRect/>
          </a:stretch>
        </p:blipFill>
        <p:spPr bwMode="auto">
          <a:xfrm>
            <a:off x="685800" y="1200150"/>
            <a:ext cx="7623175" cy="4613275"/>
          </a:xfrm>
          <a:prstGeom prst="rect">
            <a:avLst/>
          </a:prstGeom>
          <a:noFill/>
          <a:ln w="9525">
            <a:noFill/>
            <a:miter lim="800000"/>
            <a:headEnd/>
            <a:tailEnd/>
          </a:ln>
          <a:effectLst/>
        </p:spPr>
      </p:pic>
      <p:sp>
        <p:nvSpPr>
          <p:cNvPr id="56323" name="Rectangle 3"/>
          <p:cNvSpPr>
            <a:spLocks noChangeArrowheads="1"/>
          </p:cNvSpPr>
          <p:nvPr/>
        </p:nvSpPr>
        <p:spPr bwMode="auto">
          <a:xfrm>
            <a:off x="2117725" y="3884613"/>
            <a:ext cx="488950" cy="641350"/>
          </a:xfrm>
          <a:prstGeom prst="rect">
            <a:avLst/>
          </a:prstGeom>
          <a:noFill/>
          <a:ln w="9525">
            <a:noFill/>
            <a:miter lim="800000"/>
            <a:headEnd/>
            <a:tailEnd/>
          </a:ln>
          <a:effectLst/>
        </p:spPr>
        <p:txBody>
          <a:bodyPr wrap="none" lIns="92075" tIns="46038" rIns="92075" bIns="46038">
            <a:spAutoFit/>
          </a:bodyPr>
          <a:lstStyle/>
          <a:p>
            <a:r>
              <a:rPr lang="en-US" sz="3600"/>
              <a:t>S</a:t>
            </a:r>
          </a:p>
        </p:txBody>
      </p:sp>
      <p:sp>
        <p:nvSpPr>
          <p:cNvPr id="56324" name="Rectangle 4"/>
          <p:cNvSpPr>
            <a:spLocks noChangeArrowheads="1"/>
          </p:cNvSpPr>
          <p:nvPr/>
        </p:nvSpPr>
        <p:spPr bwMode="auto">
          <a:xfrm>
            <a:off x="6308725" y="3275013"/>
            <a:ext cx="546100" cy="641350"/>
          </a:xfrm>
          <a:prstGeom prst="rect">
            <a:avLst/>
          </a:prstGeom>
          <a:noFill/>
          <a:ln w="9525">
            <a:noFill/>
            <a:miter lim="800000"/>
            <a:headEnd/>
            <a:tailEnd/>
          </a:ln>
          <a:effectLst/>
        </p:spPr>
        <p:txBody>
          <a:bodyPr wrap="none" lIns="92075" tIns="46038" rIns="92075" bIns="46038">
            <a:spAutoFit/>
          </a:bodyPr>
          <a:lstStyle/>
          <a:p>
            <a:r>
              <a:rPr lang="en-US" sz="3600"/>
              <a:t>O</a:t>
            </a:r>
          </a:p>
        </p:txBody>
      </p:sp>
      <p:sp>
        <p:nvSpPr>
          <p:cNvPr id="56325" name="Rectangle 5"/>
          <p:cNvSpPr>
            <a:spLocks noChangeArrowheads="1"/>
          </p:cNvSpPr>
          <p:nvPr/>
        </p:nvSpPr>
        <p:spPr bwMode="auto">
          <a:xfrm>
            <a:off x="5699125" y="4265613"/>
            <a:ext cx="531813" cy="641350"/>
          </a:xfrm>
          <a:prstGeom prst="rect">
            <a:avLst/>
          </a:prstGeom>
          <a:noFill/>
          <a:ln w="9525">
            <a:noFill/>
            <a:miter lim="800000"/>
            <a:headEnd/>
            <a:tailEnd/>
          </a:ln>
          <a:effectLst/>
        </p:spPr>
        <p:txBody>
          <a:bodyPr wrap="none" lIns="92075" tIns="46038" rIns="92075" bIns="46038">
            <a:spAutoFit/>
          </a:bodyPr>
          <a:lstStyle/>
          <a:p>
            <a:r>
              <a:rPr lang="en-US" sz="3600"/>
              <a:t>H</a:t>
            </a:r>
          </a:p>
        </p:txBody>
      </p:sp>
      <p:sp>
        <p:nvSpPr>
          <p:cNvPr id="56326" name="Rectangle 6"/>
          <p:cNvSpPr>
            <a:spLocks noChangeArrowheads="1"/>
          </p:cNvSpPr>
          <p:nvPr/>
        </p:nvSpPr>
        <p:spPr bwMode="auto">
          <a:xfrm>
            <a:off x="6994525" y="4265613"/>
            <a:ext cx="531813" cy="641350"/>
          </a:xfrm>
          <a:prstGeom prst="rect">
            <a:avLst/>
          </a:prstGeom>
          <a:noFill/>
          <a:ln w="9525">
            <a:noFill/>
            <a:miter lim="800000"/>
            <a:headEnd/>
            <a:tailEnd/>
          </a:ln>
          <a:effectLst/>
        </p:spPr>
        <p:txBody>
          <a:bodyPr wrap="none" lIns="92075" tIns="46038" rIns="92075" bIns="46038">
            <a:spAutoFit/>
          </a:bodyPr>
          <a:lstStyle/>
          <a:p>
            <a:r>
              <a:rPr lang="en-US" sz="3600"/>
              <a:t>H</a:t>
            </a:r>
          </a:p>
        </p:txBody>
      </p:sp>
      <p:sp>
        <p:nvSpPr>
          <p:cNvPr id="56327" name="Rectangle 7"/>
          <p:cNvSpPr>
            <a:spLocks noChangeArrowheads="1"/>
          </p:cNvSpPr>
          <p:nvPr/>
        </p:nvSpPr>
        <p:spPr bwMode="auto">
          <a:xfrm>
            <a:off x="1965325" y="258763"/>
            <a:ext cx="5422900" cy="701675"/>
          </a:xfrm>
          <a:prstGeom prst="rect">
            <a:avLst/>
          </a:prstGeom>
          <a:noFill/>
          <a:ln w="9525">
            <a:noFill/>
            <a:miter lim="800000"/>
            <a:headEnd/>
            <a:tailEnd/>
          </a:ln>
          <a:effectLst/>
        </p:spPr>
        <p:txBody>
          <a:bodyPr wrap="none" lIns="92075" tIns="46038" rIns="92075" bIns="46038">
            <a:spAutoFit/>
          </a:bodyPr>
          <a:lstStyle/>
          <a:p>
            <a:r>
              <a:rPr lang="en-US" sz="4000"/>
              <a:t>DIMETHYLSUFOXIDE</a:t>
            </a:r>
          </a:p>
        </p:txBody>
      </p:sp>
      <p:sp>
        <p:nvSpPr>
          <p:cNvPr id="56328" name="Rectangle 8"/>
          <p:cNvSpPr>
            <a:spLocks noChangeArrowheads="1"/>
          </p:cNvSpPr>
          <p:nvPr/>
        </p:nvSpPr>
        <p:spPr bwMode="auto">
          <a:xfrm>
            <a:off x="2270125" y="6202363"/>
            <a:ext cx="4540250" cy="396875"/>
          </a:xfrm>
          <a:prstGeom prst="rect">
            <a:avLst/>
          </a:prstGeom>
          <a:noFill/>
          <a:ln w="9525">
            <a:noFill/>
            <a:miter lim="800000"/>
            <a:headEnd/>
            <a:tailEnd/>
          </a:ln>
          <a:effectLst/>
        </p:spPr>
        <p:txBody>
          <a:bodyPr wrap="none" lIns="92075" tIns="46038" rIns="92075" bIns="46038">
            <a:spAutoFit/>
          </a:bodyPr>
          <a:lstStyle/>
          <a:p>
            <a:r>
              <a:rPr lang="en-US"/>
              <a:t>density - electrostatic potential plot</a:t>
            </a:r>
          </a:p>
        </p:txBody>
      </p:sp>
      <p:sp>
        <p:nvSpPr>
          <p:cNvPr id="56329" name="Rectangle 9"/>
          <p:cNvSpPr>
            <a:spLocks noChangeArrowheads="1"/>
          </p:cNvSpPr>
          <p:nvPr/>
        </p:nvSpPr>
        <p:spPr bwMode="auto">
          <a:xfrm>
            <a:off x="5394325" y="1249363"/>
            <a:ext cx="1690688" cy="396875"/>
          </a:xfrm>
          <a:prstGeom prst="rect">
            <a:avLst/>
          </a:prstGeom>
          <a:noFill/>
          <a:ln w="9525">
            <a:noFill/>
            <a:miter lim="800000"/>
            <a:headEnd/>
            <a:tailEnd/>
          </a:ln>
          <a:effectLst/>
        </p:spPr>
        <p:txBody>
          <a:bodyPr wrap="none" lIns="92075" tIns="46038" rIns="92075" bIns="46038">
            <a:spAutoFit/>
          </a:bodyPr>
          <a:lstStyle/>
          <a:p>
            <a:r>
              <a:rPr lang="en-US"/>
              <a:t>space-filling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rrowheads="1"/>
          </p:cNvPicPr>
          <p:nvPr/>
        </p:nvPicPr>
        <p:blipFill>
          <a:blip r:embed="rId3" cstate="print"/>
          <a:srcRect/>
          <a:stretch>
            <a:fillRect/>
          </a:stretch>
        </p:blipFill>
        <p:spPr bwMode="auto">
          <a:xfrm>
            <a:off x="1085850" y="990600"/>
            <a:ext cx="4630738" cy="5346700"/>
          </a:xfrm>
          <a:prstGeom prst="rect">
            <a:avLst/>
          </a:prstGeom>
          <a:noFill/>
          <a:ln w="9525">
            <a:noFill/>
            <a:miter lim="800000"/>
            <a:headEnd/>
            <a:tailEnd/>
          </a:ln>
          <a:effectLst/>
        </p:spPr>
      </p:pic>
      <p:sp>
        <p:nvSpPr>
          <p:cNvPr id="58371" name="Rectangle 3"/>
          <p:cNvSpPr>
            <a:spLocks noChangeArrowheads="1"/>
          </p:cNvSpPr>
          <p:nvPr/>
        </p:nvSpPr>
        <p:spPr bwMode="auto">
          <a:xfrm>
            <a:off x="6156325" y="3382963"/>
            <a:ext cx="642938" cy="701675"/>
          </a:xfrm>
          <a:prstGeom prst="rect">
            <a:avLst/>
          </a:prstGeom>
          <a:noFill/>
          <a:ln w="9525">
            <a:noFill/>
            <a:miter lim="800000"/>
            <a:headEnd/>
            <a:tailEnd/>
          </a:ln>
          <a:effectLst/>
        </p:spPr>
        <p:txBody>
          <a:bodyPr wrap="none" lIns="92075" tIns="46038" rIns="92075" bIns="46038">
            <a:spAutoFit/>
          </a:bodyPr>
          <a:lstStyle/>
          <a:p>
            <a:r>
              <a:rPr lang="en-US" sz="4000">
                <a:solidFill>
                  <a:schemeClr val="accent2"/>
                </a:solidFill>
              </a:rPr>
              <a:t>X</a:t>
            </a:r>
            <a:r>
              <a:rPr lang="en-US" sz="5400" baseline="30000">
                <a:solidFill>
                  <a:schemeClr val="accent2"/>
                </a:solidFill>
              </a:rPr>
              <a:t>-</a:t>
            </a:r>
          </a:p>
        </p:txBody>
      </p:sp>
      <p:sp>
        <p:nvSpPr>
          <p:cNvPr id="58372" name="Rectangle 4"/>
          <p:cNvSpPr>
            <a:spLocks noChangeArrowheads="1"/>
          </p:cNvSpPr>
          <p:nvPr/>
        </p:nvSpPr>
        <p:spPr bwMode="auto">
          <a:xfrm>
            <a:off x="1812925" y="74613"/>
            <a:ext cx="5391150" cy="641350"/>
          </a:xfrm>
          <a:prstGeom prst="rect">
            <a:avLst/>
          </a:prstGeom>
          <a:noFill/>
          <a:ln w="9525">
            <a:noFill/>
            <a:miter lim="800000"/>
            <a:headEnd/>
            <a:tailEnd/>
          </a:ln>
          <a:effectLst/>
        </p:spPr>
        <p:txBody>
          <a:bodyPr wrap="none" lIns="92075" tIns="46038" rIns="92075" bIns="46038">
            <a:spAutoFit/>
          </a:bodyPr>
          <a:lstStyle/>
          <a:p>
            <a:r>
              <a:rPr lang="en-US" sz="3600">
                <a:solidFill>
                  <a:srgbClr val="009900"/>
                </a:solidFill>
                <a:effectLst>
                  <a:outerShdw blurRad="38100" dist="38100" dir="2700000" algn="tl">
                    <a:srgbClr val="C0C0C0"/>
                  </a:outerShdw>
                </a:effectLst>
              </a:rPr>
              <a:t>DIMETHYLFORMAMIDE</a:t>
            </a:r>
          </a:p>
        </p:txBody>
      </p:sp>
      <p:sp>
        <p:nvSpPr>
          <p:cNvPr id="58373" name="Rectangle 5"/>
          <p:cNvSpPr>
            <a:spLocks noChangeArrowheads="1"/>
          </p:cNvSpPr>
          <p:nvPr/>
        </p:nvSpPr>
        <p:spPr bwMode="auto">
          <a:xfrm>
            <a:off x="5699125" y="4373563"/>
            <a:ext cx="2679700" cy="701675"/>
          </a:xfrm>
          <a:prstGeom prst="rect">
            <a:avLst/>
          </a:prstGeom>
          <a:noFill/>
          <a:ln w="9525">
            <a:noFill/>
            <a:miter lim="800000"/>
            <a:headEnd/>
            <a:tailEnd/>
          </a:ln>
          <a:effectLst/>
        </p:spPr>
        <p:txBody>
          <a:bodyPr wrap="none" lIns="92075" tIns="46038" rIns="92075" bIns="46038">
            <a:spAutoFit/>
          </a:bodyPr>
          <a:lstStyle/>
          <a:p>
            <a:r>
              <a:rPr lang="en-US"/>
              <a:t>nucleophile is “free”</a:t>
            </a:r>
          </a:p>
          <a:p>
            <a:r>
              <a:rPr lang="en-US"/>
              <a:t>      (unsolvated)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987800" y="5168900"/>
            <a:ext cx="1720850" cy="692150"/>
          </a:xfrm>
          <a:prstGeom prst="rect">
            <a:avLst/>
          </a:prstGeom>
          <a:solidFill>
            <a:srgbClr val="FFFFCC">
              <a:alpha val="50000"/>
            </a:srgbClr>
          </a:solidFill>
          <a:ln w="12700">
            <a:solidFill>
              <a:schemeClr val="tx1"/>
            </a:solidFill>
            <a:miter lim="800000"/>
            <a:headEnd/>
            <a:tailEnd/>
          </a:ln>
          <a:effectLst/>
        </p:spPr>
        <p:txBody>
          <a:bodyPr wrap="none" anchor="ctr"/>
          <a:lstStyle/>
          <a:p>
            <a:endParaRPr lang="id-ID"/>
          </a:p>
        </p:txBody>
      </p:sp>
      <p:sp>
        <p:nvSpPr>
          <p:cNvPr id="60419" name="Rectangle 3"/>
          <p:cNvSpPr>
            <a:spLocks noChangeArrowheads="1"/>
          </p:cNvSpPr>
          <p:nvPr/>
        </p:nvSpPr>
        <p:spPr bwMode="auto">
          <a:xfrm>
            <a:off x="1508125" y="166688"/>
            <a:ext cx="5675313" cy="946150"/>
          </a:xfrm>
          <a:prstGeom prst="rect">
            <a:avLst/>
          </a:prstGeom>
          <a:noFill/>
          <a:ln w="9525">
            <a:noFill/>
            <a:miter lim="800000"/>
            <a:headEnd/>
            <a:tailEnd/>
          </a:ln>
          <a:effectLst/>
        </p:spPr>
        <p:txBody>
          <a:bodyPr wrap="none" lIns="92075" tIns="46038" rIns="92075" bIns="46038">
            <a:spAutoFit/>
          </a:bodyPr>
          <a:lstStyle/>
          <a:p>
            <a:r>
              <a:rPr lang="en-US" sz="2800">
                <a:solidFill>
                  <a:schemeClr val="accent2"/>
                </a:solidFill>
                <a:effectLst>
                  <a:outerShdw blurRad="38100" dist="38100" dir="2700000" algn="tl">
                    <a:srgbClr val="C0C0C0"/>
                  </a:outerShdw>
                </a:effectLst>
              </a:rPr>
              <a:t>OBSERVED NUCLEOPHILICITY </a:t>
            </a:r>
          </a:p>
          <a:p>
            <a:r>
              <a:rPr lang="en-US" sz="2800">
                <a:solidFill>
                  <a:schemeClr val="accent2"/>
                </a:solidFill>
                <a:effectLst>
                  <a:outerShdw blurRad="38100" dist="38100" dir="2700000" algn="tl">
                    <a:srgbClr val="C0C0C0"/>
                  </a:outerShdw>
                </a:effectLst>
              </a:rPr>
              <a:t>        APROTIC SOLVENTS</a:t>
            </a:r>
          </a:p>
        </p:txBody>
      </p:sp>
      <p:sp>
        <p:nvSpPr>
          <p:cNvPr id="60420" name="Rectangle 4"/>
          <p:cNvSpPr>
            <a:spLocks noChangeArrowheads="1"/>
          </p:cNvSpPr>
          <p:nvPr/>
        </p:nvSpPr>
        <p:spPr bwMode="auto">
          <a:xfrm>
            <a:off x="1127125" y="2833688"/>
            <a:ext cx="4929188" cy="519112"/>
          </a:xfrm>
          <a:prstGeom prst="rect">
            <a:avLst/>
          </a:prstGeom>
          <a:noFill/>
          <a:ln w="9525">
            <a:noFill/>
            <a:miter lim="800000"/>
            <a:headEnd/>
            <a:tailEnd/>
          </a:ln>
          <a:effectLst/>
        </p:spPr>
        <p:txBody>
          <a:bodyPr wrap="none" lIns="92075" tIns="46038" rIns="92075" bIns="46038">
            <a:spAutoFit/>
          </a:bodyPr>
          <a:lstStyle/>
          <a:p>
            <a:r>
              <a:rPr lang="en-US" sz="2800">
                <a:solidFill>
                  <a:schemeClr val="accent2"/>
                </a:solidFill>
              </a:rPr>
              <a:t>CH</a:t>
            </a:r>
            <a:r>
              <a:rPr lang="en-US" sz="2800" baseline="-25000">
                <a:solidFill>
                  <a:schemeClr val="accent2"/>
                </a:solidFill>
              </a:rPr>
              <a:t>3</a:t>
            </a:r>
            <a:r>
              <a:rPr lang="en-US" sz="3600" baseline="30000">
                <a:solidFill>
                  <a:schemeClr val="accent2"/>
                </a:solidFill>
              </a:rPr>
              <a:t>-</a:t>
            </a:r>
            <a:r>
              <a:rPr lang="en-US" sz="3200" baseline="30000"/>
              <a:t>  </a:t>
            </a:r>
            <a:r>
              <a:rPr lang="en-US" sz="2800" baseline="-25000"/>
              <a:t>       </a:t>
            </a:r>
            <a:r>
              <a:rPr lang="en-US" sz="2800"/>
              <a:t> </a:t>
            </a:r>
            <a:r>
              <a:rPr lang="en-US" sz="2800">
                <a:solidFill>
                  <a:srgbClr val="009900"/>
                </a:solidFill>
              </a:rPr>
              <a:t>NH</a:t>
            </a:r>
            <a:r>
              <a:rPr lang="en-US" sz="2800" baseline="-25000">
                <a:solidFill>
                  <a:srgbClr val="009900"/>
                </a:solidFill>
              </a:rPr>
              <a:t>2</a:t>
            </a:r>
            <a:r>
              <a:rPr lang="en-US" sz="3600" baseline="30000">
                <a:solidFill>
                  <a:srgbClr val="009900"/>
                </a:solidFill>
              </a:rPr>
              <a:t>-</a:t>
            </a:r>
            <a:r>
              <a:rPr lang="en-US" sz="3600" baseline="30000"/>
              <a:t> </a:t>
            </a:r>
            <a:r>
              <a:rPr lang="en-US" sz="2800" baseline="-25000"/>
              <a:t>          </a:t>
            </a:r>
            <a:r>
              <a:rPr lang="en-US" sz="2800">
                <a:solidFill>
                  <a:schemeClr val="accent2"/>
                </a:solidFill>
              </a:rPr>
              <a:t>OH</a:t>
            </a:r>
            <a:r>
              <a:rPr lang="en-US" sz="3600" baseline="30000">
                <a:solidFill>
                  <a:schemeClr val="accent2"/>
                </a:solidFill>
              </a:rPr>
              <a:t>-</a:t>
            </a:r>
            <a:r>
              <a:rPr lang="en-US" sz="2800"/>
              <a:t>          </a:t>
            </a:r>
            <a:r>
              <a:rPr lang="en-US" sz="2800">
                <a:solidFill>
                  <a:srgbClr val="FF3300"/>
                </a:solidFill>
              </a:rPr>
              <a:t>F</a:t>
            </a:r>
            <a:r>
              <a:rPr lang="en-US" sz="3600" baseline="30000">
                <a:solidFill>
                  <a:srgbClr val="FF3300"/>
                </a:solidFill>
              </a:rPr>
              <a:t>-</a:t>
            </a:r>
          </a:p>
        </p:txBody>
      </p:sp>
      <p:sp>
        <p:nvSpPr>
          <p:cNvPr id="60421" name="Rectangle 5"/>
          <p:cNvSpPr>
            <a:spLocks noChangeArrowheads="1"/>
          </p:cNvSpPr>
          <p:nvPr/>
        </p:nvSpPr>
        <p:spPr bwMode="auto">
          <a:xfrm>
            <a:off x="2574925" y="3443288"/>
            <a:ext cx="3636963" cy="519112"/>
          </a:xfrm>
          <a:prstGeom prst="rect">
            <a:avLst/>
          </a:prstGeom>
          <a:noFill/>
          <a:ln w="9525">
            <a:noFill/>
            <a:miter lim="800000"/>
            <a:headEnd/>
            <a:tailEnd/>
          </a:ln>
          <a:effectLst/>
        </p:spPr>
        <p:txBody>
          <a:bodyPr wrap="none" lIns="92075" tIns="46038" rIns="92075" bIns="46038">
            <a:spAutoFit/>
          </a:bodyPr>
          <a:lstStyle/>
          <a:p>
            <a:r>
              <a:rPr lang="en-US" sz="2800">
                <a:solidFill>
                  <a:srgbClr val="009900"/>
                </a:solidFill>
              </a:rPr>
              <a:t>PH</a:t>
            </a:r>
            <a:r>
              <a:rPr lang="en-US" sz="2800" baseline="-25000">
                <a:solidFill>
                  <a:srgbClr val="009900"/>
                </a:solidFill>
              </a:rPr>
              <a:t>2</a:t>
            </a:r>
            <a:r>
              <a:rPr lang="en-US" sz="3600" baseline="30000">
                <a:solidFill>
                  <a:srgbClr val="009900"/>
                </a:solidFill>
              </a:rPr>
              <a:t>-</a:t>
            </a:r>
            <a:r>
              <a:rPr lang="en-US" sz="3600" baseline="30000"/>
              <a:t> </a:t>
            </a:r>
            <a:r>
              <a:rPr lang="en-US" sz="2800" baseline="-25000"/>
              <a:t>           </a:t>
            </a:r>
            <a:r>
              <a:rPr lang="en-US" sz="2800">
                <a:solidFill>
                  <a:schemeClr val="accent2"/>
                </a:solidFill>
              </a:rPr>
              <a:t>SH</a:t>
            </a:r>
            <a:r>
              <a:rPr lang="en-US" sz="3600" baseline="30000">
                <a:solidFill>
                  <a:schemeClr val="accent2"/>
                </a:solidFill>
              </a:rPr>
              <a:t>-</a:t>
            </a:r>
            <a:r>
              <a:rPr lang="en-US" sz="2800"/>
              <a:t>          </a:t>
            </a:r>
            <a:r>
              <a:rPr lang="en-US" sz="2800">
                <a:solidFill>
                  <a:srgbClr val="FF3300"/>
                </a:solidFill>
              </a:rPr>
              <a:t>Cl</a:t>
            </a:r>
            <a:r>
              <a:rPr lang="en-US" sz="3600" baseline="30000">
                <a:solidFill>
                  <a:srgbClr val="FF3300"/>
                </a:solidFill>
              </a:rPr>
              <a:t>-</a:t>
            </a:r>
          </a:p>
        </p:txBody>
      </p:sp>
      <p:sp>
        <p:nvSpPr>
          <p:cNvPr id="60422" name="Rectangle 6"/>
          <p:cNvSpPr>
            <a:spLocks noChangeArrowheads="1"/>
          </p:cNvSpPr>
          <p:nvPr/>
        </p:nvSpPr>
        <p:spPr bwMode="auto">
          <a:xfrm>
            <a:off x="5527675" y="4052888"/>
            <a:ext cx="696913" cy="519112"/>
          </a:xfrm>
          <a:prstGeom prst="rect">
            <a:avLst/>
          </a:prstGeom>
          <a:noFill/>
          <a:ln w="9525">
            <a:noFill/>
            <a:miter lim="800000"/>
            <a:headEnd/>
            <a:tailEnd/>
          </a:ln>
          <a:effectLst/>
        </p:spPr>
        <p:txBody>
          <a:bodyPr wrap="none" lIns="92075" tIns="46038" rIns="92075" bIns="46038">
            <a:spAutoFit/>
          </a:bodyPr>
          <a:lstStyle/>
          <a:p>
            <a:r>
              <a:rPr lang="en-US" sz="2800">
                <a:solidFill>
                  <a:srgbClr val="FF3300"/>
                </a:solidFill>
              </a:rPr>
              <a:t>Br</a:t>
            </a:r>
            <a:r>
              <a:rPr lang="en-US" sz="3600" baseline="30000">
                <a:solidFill>
                  <a:srgbClr val="FF3300"/>
                </a:solidFill>
              </a:rPr>
              <a:t>-</a:t>
            </a:r>
          </a:p>
        </p:txBody>
      </p:sp>
      <p:sp>
        <p:nvSpPr>
          <p:cNvPr id="60423" name="Rectangle 7"/>
          <p:cNvSpPr>
            <a:spLocks noChangeArrowheads="1"/>
          </p:cNvSpPr>
          <p:nvPr/>
        </p:nvSpPr>
        <p:spPr bwMode="auto">
          <a:xfrm>
            <a:off x="5603875" y="4586288"/>
            <a:ext cx="396875" cy="519112"/>
          </a:xfrm>
          <a:prstGeom prst="rect">
            <a:avLst/>
          </a:prstGeom>
          <a:noFill/>
          <a:ln w="9525">
            <a:noFill/>
            <a:miter lim="800000"/>
            <a:headEnd/>
            <a:tailEnd/>
          </a:ln>
          <a:effectLst/>
        </p:spPr>
        <p:txBody>
          <a:bodyPr wrap="none" lIns="92075" tIns="46038" rIns="92075" bIns="46038">
            <a:spAutoFit/>
          </a:bodyPr>
          <a:lstStyle/>
          <a:p>
            <a:r>
              <a:rPr lang="en-US" sz="2800">
                <a:solidFill>
                  <a:srgbClr val="FF3300"/>
                </a:solidFill>
              </a:rPr>
              <a:t>I</a:t>
            </a:r>
            <a:r>
              <a:rPr lang="en-US" sz="3600" baseline="30000">
                <a:solidFill>
                  <a:srgbClr val="FF3300"/>
                </a:solidFill>
              </a:rPr>
              <a:t>-</a:t>
            </a:r>
          </a:p>
        </p:txBody>
      </p:sp>
      <p:sp>
        <p:nvSpPr>
          <p:cNvPr id="60424" name="Line 8"/>
          <p:cNvSpPr>
            <a:spLocks noChangeShapeType="1"/>
          </p:cNvSpPr>
          <p:nvPr/>
        </p:nvSpPr>
        <p:spPr bwMode="auto">
          <a:xfrm>
            <a:off x="990600" y="2590800"/>
            <a:ext cx="5486400" cy="0"/>
          </a:xfrm>
          <a:prstGeom prst="line">
            <a:avLst/>
          </a:prstGeom>
          <a:noFill/>
          <a:ln w="50800">
            <a:solidFill>
              <a:schemeClr val="tx1"/>
            </a:solidFill>
            <a:round/>
            <a:headEnd type="stealth" w="med" len="lg"/>
            <a:tailEnd type="none" w="sm" len="sm"/>
          </a:ln>
          <a:effectLst/>
        </p:spPr>
        <p:txBody>
          <a:bodyPr/>
          <a:lstStyle/>
          <a:p>
            <a:endParaRPr lang="id-ID"/>
          </a:p>
        </p:txBody>
      </p:sp>
      <p:sp>
        <p:nvSpPr>
          <p:cNvPr id="60425" name="Line 9"/>
          <p:cNvSpPr>
            <a:spLocks noChangeShapeType="1"/>
          </p:cNvSpPr>
          <p:nvPr/>
        </p:nvSpPr>
        <p:spPr bwMode="auto">
          <a:xfrm>
            <a:off x="6477000" y="2590800"/>
            <a:ext cx="0" cy="2514600"/>
          </a:xfrm>
          <a:prstGeom prst="line">
            <a:avLst/>
          </a:prstGeom>
          <a:noFill/>
          <a:ln w="50800">
            <a:solidFill>
              <a:srgbClr val="FF3300"/>
            </a:solidFill>
            <a:round/>
            <a:headEnd type="stealth" w="med" len="lg"/>
            <a:tailEnd type="none" w="sm" len="sm"/>
          </a:ln>
          <a:effectLst/>
        </p:spPr>
        <p:txBody>
          <a:bodyPr/>
          <a:lstStyle/>
          <a:p>
            <a:endParaRPr lang="id-ID"/>
          </a:p>
        </p:txBody>
      </p:sp>
      <p:sp>
        <p:nvSpPr>
          <p:cNvPr id="60426" name="Rectangle 10"/>
          <p:cNvSpPr>
            <a:spLocks noChangeArrowheads="1"/>
          </p:cNvSpPr>
          <p:nvPr/>
        </p:nvSpPr>
        <p:spPr bwMode="auto">
          <a:xfrm>
            <a:off x="1431925" y="2087563"/>
            <a:ext cx="4448175" cy="396875"/>
          </a:xfrm>
          <a:prstGeom prst="rect">
            <a:avLst/>
          </a:prstGeom>
          <a:noFill/>
          <a:ln w="9525">
            <a:noFill/>
            <a:miter lim="800000"/>
            <a:headEnd/>
            <a:tailEnd/>
          </a:ln>
          <a:effectLst/>
        </p:spPr>
        <p:txBody>
          <a:bodyPr wrap="none" lIns="92075" tIns="46038" rIns="92075" bIns="46038">
            <a:spAutoFit/>
          </a:bodyPr>
          <a:lstStyle/>
          <a:p>
            <a:r>
              <a:rPr lang="en-US"/>
              <a:t>increasing nucleophilicity  (ROWS)</a:t>
            </a:r>
          </a:p>
        </p:txBody>
      </p:sp>
      <p:sp>
        <p:nvSpPr>
          <p:cNvPr id="60427" name="Rectangle 11"/>
          <p:cNvSpPr>
            <a:spLocks noChangeArrowheads="1"/>
          </p:cNvSpPr>
          <p:nvPr/>
        </p:nvSpPr>
        <p:spPr bwMode="auto">
          <a:xfrm>
            <a:off x="6480175" y="2925763"/>
            <a:ext cx="1981200" cy="701675"/>
          </a:xfrm>
          <a:prstGeom prst="rect">
            <a:avLst/>
          </a:prstGeom>
          <a:noFill/>
          <a:ln w="9525">
            <a:noFill/>
            <a:miter lim="800000"/>
            <a:headEnd/>
            <a:tailEnd/>
          </a:ln>
          <a:effectLst/>
        </p:spPr>
        <p:txBody>
          <a:bodyPr wrap="none" lIns="92075" tIns="46038" rIns="92075" bIns="46038">
            <a:spAutoFit/>
          </a:bodyPr>
          <a:lstStyle/>
          <a:p>
            <a:r>
              <a:rPr lang="en-US"/>
              <a:t>increasing</a:t>
            </a:r>
          </a:p>
          <a:p>
            <a:r>
              <a:rPr lang="en-US"/>
              <a:t>nucleophilicity</a:t>
            </a:r>
          </a:p>
        </p:txBody>
      </p:sp>
      <p:sp>
        <p:nvSpPr>
          <p:cNvPr id="60428" name="Rectangle 12"/>
          <p:cNvSpPr>
            <a:spLocks noChangeArrowheads="1"/>
          </p:cNvSpPr>
          <p:nvPr/>
        </p:nvSpPr>
        <p:spPr bwMode="auto">
          <a:xfrm>
            <a:off x="6556375" y="3840163"/>
            <a:ext cx="1673225" cy="396875"/>
          </a:xfrm>
          <a:prstGeom prst="rect">
            <a:avLst/>
          </a:prstGeom>
          <a:noFill/>
          <a:ln w="9525">
            <a:noFill/>
            <a:miter lim="800000"/>
            <a:headEnd/>
            <a:tailEnd/>
          </a:ln>
          <a:effectLst/>
        </p:spPr>
        <p:txBody>
          <a:bodyPr wrap="none" lIns="92075" tIns="46038" rIns="92075" bIns="46038">
            <a:spAutoFit/>
          </a:bodyPr>
          <a:lstStyle/>
          <a:p>
            <a:r>
              <a:rPr lang="en-US"/>
              <a:t>(COLUMNS)</a:t>
            </a:r>
          </a:p>
        </p:txBody>
      </p:sp>
      <p:sp>
        <p:nvSpPr>
          <p:cNvPr id="60429" name="Line 13"/>
          <p:cNvSpPr>
            <a:spLocks noChangeShapeType="1"/>
          </p:cNvSpPr>
          <p:nvPr/>
        </p:nvSpPr>
        <p:spPr bwMode="auto">
          <a:xfrm>
            <a:off x="152400" y="1981200"/>
            <a:ext cx="6705600" cy="0"/>
          </a:xfrm>
          <a:prstGeom prst="line">
            <a:avLst/>
          </a:prstGeom>
          <a:noFill/>
          <a:ln w="12700">
            <a:solidFill>
              <a:schemeClr val="tx1"/>
            </a:solidFill>
            <a:round/>
            <a:headEnd type="none" w="sm" len="sm"/>
            <a:tailEnd type="none" w="sm" len="sm"/>
          </a:ln>
          <a:effectLst/>
        </p:spPr>
        <p:txBody>
          <a:bodyPr/>
          <a:lstStyle/>
          <a:p>
            <a:endParaRPr lang="id-ID"/>
          </a:p>
        </p:txBody>
      </p:sp>
      <p:sp>
        <p:nvSpPr>
          <p:cNvPr id="60430" name="Rectangle 14"/>
          <p:cNvSpPr>
            <a:spLocks noChangeArrowheads="1"/>
          </p:cNvSpPr>
          <p:nvPr/>
        </p:nvSpPr>
        <p:spPr bwMode="auto">
          <a:xfrm>
            <a:off x="60325" y="1630363"/>
            <a:ext cx="1131888" cy="396875"/>
          </a:xfrm>
          <a:prstGeom prst="rect">
            <a:avLst/>
          </a:prstGeom>
          <a:noFill/>
          <a:ln w="9525">
            <a:noFill/>
            <a:miter lim="800000"/>
            <a:headEnd/>
            <a:tailEnd/>
          </a:ln>
          <a:effectLst/>
        </p:spPr>
        <p:txBody>
          <a:bodyPr wrap="none" lIns="92075" tIns="46038" rIns="92075" bIns="46038">
            <a:spAutoFit/>
          </a:bodyPr>
          <a:lstStyle/>
          <a:p>
            <a:r>
              <a:rPr lang="en-US"/>
              <a:t>GROUP</a:t>
            </a:r>
          </a:p>
        </p:txBody>
      </p:sp>
      <p:sp>
        <p:nvSpPr>
          <p:cNvPr id="60431" name="Rectangle 15"/>
          <p:cNvSpPr>
            <a:spLocks noChangeArrowheads="1"/>
          </p:cNvSpPr>
          <p:nvPr/>
        </p:nvSpPr>
        <p:spPr bwMode="auto">
          <a:xfrm>
            <a:off x="1355725" y="1630363"/>
            <a:ext cx="4694238" cy="396875"/>
          </a:xfrm>
          <a:prstGeom prst="rect">
            <a:avLst/>
          </a:prstGeom>
          <a:noFill/>
          <a:ln w="9525">
            <a:noFill/>
            <a:miter lim="800000"/>
            <a:headEnd/>
            <a:tailEnd/>
          </a:ln>
          <a:effectLst/>
        </p:spPr>
        <p:txBody>
          <a:bodyPr wrap="none" lIns="92075" tIns="46038" rIns="92075" bIns="46038">
            <a:spAutoFit/>
          </a:bodyPr>
          <a:lstStyle/>
          <a:p>
            <a:r>
              <a:rPr lang="en-US"/>
              <a:t>IV                  V                   VI                  VII</a:t>
            </a:r>
          </a:p>
        </p:txBody>
      </p:sp>
      <p:sp>
        <p:nvSpPr>
          <p:cNvPr id="60432" name="Rectangle 16"/>
          <p:cNvSpPr>
            <a:spLocks noChangeArrowheads="1"/>
          </p:cNvSpPr>
          <p:nvPr/>
        </p:nvSpPr>
        <p:spPr bwMode="auto">
          <a:xfrm>
            <a:off x="974725" y="5897563"/>
            <a:ext cx="6973888" cy="701675"/>
          </a:xfrm>
          <a:prstGeom prst="rect">
            <a:avLst/>
          </a:prstGeom>
          <a:noFill/>
          <a:ln w="9525">
            <a:noFill/>
            <a:miter lim="800000"/>
            <a:headEnd/>
            <a:tailEnd/>
          </a:ln>
          <a:effectLst/>
        </p:spPr>
        <p:txBody>
          <a:bodyPr wrap="none" lIns="92075" tIns="46038" rIns="92075" bIns="46038">
            <a:spAutoFit/>
          </a:bodyPr>
          <a:lstStyle/>
          <a:p>
            <a:r>
              <a:rPr lang="en-US">
                <a:solidFill>
                  <a:schemeClr val="accent2"/>
                </a:solidFill>
              </a:rPr>
              <a:t>The direction of the red arrow (</a:t>
            </a:r>
            <a:r>
              <a:rPr lang="en-US" sz="1800">
                <a:solidFill>
                  <a:schemeClr val="accent2"/>
                </a:solidFill>
              </a:rPr>
              <a:t>COLUMNS</a:t>
            </a:r>
            <a:r>
              <a:rPr lang="en-US">
                <a:solidFill>
                  <a:schemeClr val="accent2"/>
                </a:solidFill>
              </a:rPr>
              <a:t>) represents a </a:t>
            </a:r>
          </a:p>
          <a:p>
            <a:r>
              <a:rPr lang="en-US">
                <a:solidFill>
                  <a:schemeClr val="accent2"/>
                </a:solidFill>
              </a:rPr>
              <a:t>different order than in protic solvents.</a:t>
            </a:r>
          </a:p>
        </p:txBody>
      </p:sp>
      <p:sp>
        <p:nvSpPr>
          <p:cNvPr id="60433" name="Line 17"/>
          <p:cNvSpPr>
            <a:spLocks noChangeShapeType="1"/>
          </p:cNvSpPr>
          <p:nvPr/>
        </p:nvSpPr>
        <p:spPr bwMode="auto">
          <a:xfrm flipV="1">
            <a:off x="8610600" y="2743200"/>
            <a:ext cx="0" cy="2438400"/>
          </a:xfrm>
          <a:prstGeom prst="line">
            <a:avLst/>
          </a:prstGeom>
          <a:noFill/>
          <a:ln w="12700">
            <a:solidFill>
              <a:srgbClr val="5F5F5F"/>
            </a:solidFill>
            <a:prstDash val="dash"/>
            <a:round/>
            <a:headEnd type="none" w="sm" len="sm"/>
            <a:tailEnd type="stealth" w="med" len="lg"/>
          </a:ln>
          <a:effectLst/>
        </p:spPr>
        <p:txBody>
          <a:bodyPr/>
          <a:lstStyle/>
          <a:p>
            <a:endParaRPr lang="id-ID"/>
          </a:p>
        </p:txBody>
      </p:sp>
      <p:sp>
        <p:nvSpPr>
          <p:cNvPr id="60434" name="Rectangle 18"/>
          <p:cNvSpPr>
            <a:spLocks noChangeArrowheads="1"/>
          </p:cNvSpPr>
          <p:nvPr/>
        </p:nvSpPr>
        <p:spPr bwMode="auto">
          <a:xfrm>
            <a:off x="7985125" y="5211763"/>
            <a:ext cx="1147763" cy="396875"/>
          </a:xfrm>
          <a:prstGeom prst="rect">
            <a:avLst/>
          </a:prstGeom>
          <a:noFill/>
          <a:ln w="9525">
            <a:noFill/>
            <a:miter lim="800000"/>
            <a:headEnd/>
            <a:tailEnd/>
          </a:ln>
          <a:effectLst/>
        </p:spPr>
        <p:txBody>
          <a:bodyPr wrap="none" lIns="92075" tIns="46038" rIns="92075" bIns="46038">
            <a:spAutoFit/>
          </a:bodyPr>
          <a:lstStyle/>
          <a:p>
            <a:r>
              <a:rPr lang="en-US">
                <a:solidFill>
                  <a:srgbClr val="5F5F5F"/>
                </a:solidFill>
              </a:rPr>
              <a:t>basicity</a:t>
            </a:r>
          </a:p>
        </p:txBody>
      </p:sp>
      <p:sp>
        <p:nvSpPr>
          <p:cNvPr id="60435" name="Rectangle 19"/>
          <p:cNvSpPr>
            <a:spLocks noChangeArrowheads="1"/>
          </p:cNvSpPr>
          <p:nvPr/>
        </p:nvSpPr>
        <p:spPr bwMode="auto">
          <a:xfrm>
            <a:off x="4022725" y="5173663"/>
            <a:ext cx="1639888" cy="701675"/>
          </a:xfrm>
          <a:prstGeom prst="rect">
            <a:avLst/>
          </a:prstGeom>
          <a:noFill/>
          <a:ln w="9525">
            <a:noFill/>
            <a:miter lim="800000"/>
            <a:headEnd/>
            <a:tailEnd/>
          </a:ln>
          <a:effectLst/>
        </p:spPr>
        <p:txBody>
          <a:bodyPr wrap="none" lIns="92075" tIns="46038" rIns="92075" bIns="46038">
            <a:spAutoFit/>
          </a:bodyPr>
          <a:lstStyle/>
          <a:p>
            <a:r>
              <a:rPr lang="en-US"/>
              <a:t>decreasing </a:t>
            </a:r>
          </a:p>
          <a:p>
            <a:r>
              <a:rPr lang="en-US"/>
              <a:t>ionic size</a:t>
            </a:r>
          </a:p>
        </p:txBody>
      </p:sp>
      <p:sp>
        <p:nvSpPr>
          <p:cNvPr id="60436" name="Line 20"/>
          <p:cNvSpPr>
            <a:spLocks noChangeShapeType="1"/>
          </p:cNvSpPr>
          <p:nvPr/>
        </p:nvSpPr>
        <p:spPr bwMode="auto">
          <a:xfrm flipV="1">
            <a:off x="5334000" y="3105150"/>
            <a:ext cx="0" cy="2057400"/>
          </a:xfrm>
          <a:prstGeom prst="line">
            <a:avLst/>
          </a:prstGeom>
          <a:noFill/>
          <a:ln w="12700">
            <a:solidFill>
              <a:schemeClr val="tx1"/>
            </a:solidFill>
            <a:round/>
            <a:headEnd type="none" w="sm" len="sm"/>
            <a:tailEnd type="stealth" w="med" len="lg"/>
          </a:ln>
          <a:effectLst/>
        </p:spPr>
        <p:txBody>
          <a:bodyPr/>
          <a:lstStyle/>
          <a:p>
            <a:endParaRPr lang="id-ID"/>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Enzymes</a:t>
            </a:r>
          </a:p>
        </p:txBody>
      </p:sp>
      <p:sp>
        <p:nvSpPr>
          <p:cNvPr id="72709" name="Rectangle 5"/>
          <p:cNvSpPr>
            <a:spLocks noGrp="1" noChangeArrowheads="1"/>
          </p:cNvSpPr>
          <p:nvPr>
            <p:ph type="body" sz="half" idx="3"/>
          </p:nvPr>
        </p:nvSpPr>
        <p:spPr>
          <a:xfrm>
            <a:off x="5029200" y="1371600"/>
            <a:ext cx="3810000" cy="3733800"/>
          </a:xfrm>
        </p:spPr>
        <p:txBody>
          <a:bodyPr/>
          <a:lstStyle/>
          <a:p>
            <a:r>
              <a:rPr lang="en-US" sz="2800"/>
              <a:t>Enzymes are catalysts in biological systems.</a:t>
            </a:r>
          </a:p>
          <a:p>
            <a:r>
              <a:rPr lang="en-US" sz="2800"/>
              <a:t>The substrate fits into the active site of the enzyme much like a key fits into a lock.</a:t>
            </a:r>
          </a:p>
        </p:txBody>
      </p:sp>
      <p:pic>
        <p:nvPicPr>
          <p:cNvPr id="72710" name="Picture 6" descr="14_23"/>
          <p:cNvPicPr>
            <a:picLocks noGrp="1" noChangeAspect="1" noChangeArrowheads="1"/>
          </p:cNvPicPr>
          <p:nvPr>
            <p:ph sz="quarter" idx="1"/>
          </p:nvPr>
        </p:nvPicPr>
        <p:blipFill>
          <a:blip r:embed="rId3" cstate="print"/>
          <a:srcRect b="4559"/>
          <a:stretch>
            <a:fillRect/>
          </a:stretch>
        </p:blipFill>
        <p:spPr>
          <a:xfrm>
            <a:off x="1066800" y="1905000"/>
            <a:ext cx="3136900" cy="2568575"/>
          </a:xfrm>
        </p:spPr>
      </p:pic>
      <p:pic>
        <p:nvPicPr>
          <p:cNvPr id="72711" name="Picture 7" descr="14_24"/>
          <p:cNvPicPr>
            <a:picLocks noGrp="1" noChangeAspect="1" noChangeArrowheads="1"/>
          </p:cNvPicPr>
          <p:nvPr>
            <p:ph sz="quarter" idx="2"/>
          </p:nvPr>
        </p:nvPicPr>
        <p:blipFill>
          <a:blip r:embed="rId4" cstate="print"/>
          <a:srcRect b="7906"/>
          <a:stretch>
            <a:fillRect/>
          </a:stretch>
        </p:blipFill>
        <p:spPr>
          <a:xfrm>
            <a:off x="533400" y="4724400"/>
            <a:ext cx="4716463" cy="1830388"/>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8340352" presetClass="entr" presetSubtype="68935208" fill="hold" grpId="0" nodeType="clickEffect">
                                  <p:stCondLst>
                                    <p:cond delay="0"/>
                                  </p:stCondLst>
                                  <p:childTnLst>
                                    <p:set>
                                      <p:cBhvr>
                                        <p:cTn id="6" dur="1" fill="hold">
                                          <p:stCondLst>
                                            <p:cond delay="499"/>
                                          </p:stCondLst>
                                        </p:cTn>
                                        <p:tgtEl>
                                          <p:spTgt spid="727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8340352" presetClass="entr" presetSubtype="68935208" fill="hold" grpId="0" nodeType="clickEffect">
                                  <p:stCondLst>
                                    <p:cond delay="0"/>
                                  </p:stCondLst>
                                  <p:childTnLst>
                                    <p:set>
                                      <p:cBhvr>
                                        <p:cTn id="10" dur="1" fill="hold">
                                          <p:stCondLst>
                                            <p:cond delay="499"/>
                                          </p:stCondLst>
                                        </p:cTn>
                                        <p:tgtEl>
                                          <p:spTgt spid="7270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539750" y="2444750"/>
            <a:ext cx="8064500" cy="977900"/>
          </a:xfrm>
          <a:prstGeom prst="rect">
            <a:avLst/>
          </a:prstGeom>
          <a:solidFill>
            <a:srgbClr val="FFFFCC">
              <a:alpha val="50000"/>
            </a:srgbClr>
          </a:solidFill>
          <a:ln w="12700">
            <a:solidFill>
              <a:schemeClr val="tx1"/>
            </a:solidFill>
            <a:miter lim="800000"/>
            <a:headEnd/>
            <a:tailEnd/>
          </a:ln>
          <a:effectLst/>
        </p:spPr>
        <p:txBody>
          <a:bodyPr wrap="none" anchor="ctr"/>
          <a:lstStyle/>
          <a:p>
            <a:endParaRPr lang="id-ID"/>
          </a:p>
        </p:txBody>
      </p:sp>
      <p:sp>
        <p:nvSpPr>
          <p:cNvPr id="62467" name="Rectangle 3"/>
          <p:cNvSpPr>
            <a:spLocks noChangeArrowheads="1"/>
          </p:cNvSpPr>
          <p:nvPr/>
        </p:nvSpPr>
        <p:spPr bwMode="auto">
          <a:xfrm>
            <a:off x="822325" y="303213"/>
            <a:ext cx="7270750" cy="1190625"/>
          </a:xfrm>
          <a:prstGeom prst="rect">
            <a:avLst/>
          </a:prstGeom>
          <a:noFill/>
          <a:ln w="9525">
            <a:noFill/>
            <a:miter lim="800000"/>
            <a:headEnd/>
            <a:tailEnd/>
          </a:ln>
          <a:effectLst/>
        </p:spPr>
        <p:txBody>
          <a:bodyPr wrap="none" lIns="92075" tIns="46038" rIns="92075" bIns="46038">
            <a:spAutoFit/>
          </a:bodyPr>
          <a:lstStyle/>
          <a:p>
            <a:r>
              <a:rPr lang="en-US" sz="3600">
                <a:solidFill>
                  <a:srgbClr val="CC0000"/>
                </a:solidFill>
                <a:effectLst>
                  <a:outerShdw blurRad="38100" dist="38100" dir="2700000" algn="tl">
                    <a:srgbClr val="C0C0C0"/>
                  </a:outerShdw>
                </a:effectLst>
              </a:rPr>
              <a:t>     WHY NOT ALWAYS USE </a:t>
            </a:r>
          </a:p>
          <a:p>
            <a:r>
              <a:rPr lang="en-US" sz="3600">
                <a:solidFill>
                  <a:srgbClr val="CC0000"/>
                </a:solidFill>
                <a:effectLst>
                  <a:outerShdw blurRad="38100" dist="38100" dir="2700000" algn="tl">
                    <a:srgbClr val="C0C0C0"/>
                  </a:outerShdw>
                </a:effectLst>
              </a:rPr>
              <a:t>APROTIC SOLVENTS FOR S</a:t>
            </a:r>
            <a:r>
              <a:rPr lang="en-US" sz="3600" baseline="-25000">
                <a:solidFill>
                  <a:srgbClr val="CC0000"/>
                </a:solidFill>
                <a:effectLst>
                  <a:outerShdw blurRad="38100" dist="38100" dir="2700000" algn="tl">
                    <a:srgbClr val="C0C0C0"/>
                  </a:outerShdw>
                </a:effectLst>
              </a:rPr>
              <a:t>N</a:t>
            </a:r>
            <a:r>
              <a:rPr lang="en-US" sz="3600">
                <a:solidFill>
                  <a:srgbClr val="CC0000"/>
                </a:solidFill>
                <a:effectLst>
                  <a:outerShdw blurRad="38100" dist="38100" dir="2700000" algn="tl">
                    <a:srgbClr val="C0C0C0"/>
                  </a:outerShdw>
                </a:effectLst>
              </a:rPr>
              <a:t>2 ?</a:t>
            </a:r>
          </a:p>
        </p:txBody>
      </p:sp>
      <p:sp>
        <p:nvSpPr>
          <p:cNvPr id="62468" name="Rectangle 4"/>
          <p:cNvSpPr>
            <a:spLocks noChangeArrowheads="1"/>
          </p:cNvSpPr>
          <p:nvPr/>
        </p:nvSpPr>
        <p:spPr bwMode="auto">
          <a:xfrm>
            <a:off x="898525" y="1736725"/>
            <a:ext cx="4919663" cy="457200"/>
          </a:xfrm>
          <a:prstGeom prst="rect">
            <a:avLst/>
          </a:prstGeom>
          <a:noFill/>
          <a:ln w="9525">
            <a:noFill/>
            <a:miter lim="800000"/>
            <a:headEnd/>
            <a:tailEnd/>
          </a:ln>
          <a:effectLst/>
        </p:spPr>
        <p:txBody>
          <a:bodyPr wrap="none" lIns="92075" tIns="46038" rIns="92075" bIns="46038">
            <a:spAutoFit/>
          </a:bodyPr>
          <a:lstStyle/>
          <a:p>
            <a:r>
              <a:rPr lang="en-US" sz="2400"/>
              <a:t>Mostly, it is a matter of expense.</a:t>
            </a:r>
          </a:p>
        </p:txBody>
      </p:sp>
      <p:sp>
        <p:nvSpPr>
          <p:cNvPr id="62469" name="Rectangle 5"/>
          <p:cNvSpPr>
            <a:spLocks noChangeArrowheads="1"/>
          </p:cNvSpPr>
          <p:nvPr/>
        </p:nvSpPr>
        <p:spPr bwMode="auto">
          <a:xfrm>
            <a:off x="898525" y="2498725"/>
            <a:ext cx="7348538" cy="822325"/>
          </a:xfrm>
          <a:prstGeom prst="rect">
            <a:avLst/>
          </a:prstGeom>
          <a:noFill/>
          <a:ln w="9525">
            <a:noFill/>
            <a:miter lim="800000"/>
            <a:headEnd/>
            <a:tailEnd/>
          </a:ln>
          <a:effectLst/>
        </p:spPr>
        <p:txBody>
          <a:bodyPr wrap="none" lIns="92075" tIns="46038" rIns="92075" bIns="46038">
            <a:spAutoFit/>
          </a:bodyPr>
          <a:lstStyle/>
          <a:p>
            <a:r>
              <a:rPr lang="en-US" sz="2400"/>
              <a:t>Water, ethanol, methanol and acetone are much </a:t>
            </a:r>
          </a:p>
          <a:p>
            <a:r>
              <a:rPr lang="en-US" sz="2400"/>
              <a:t>cheaper, especially water.</a:t>
            </a:r>
          </a:p>
        </p:txBody>
      </p:sp>
      <p:sp>
        <p:nvSpPr>
          <p:cNvPr id="62470" name="Rectangle 6"/>
          <p:cNvSpPr>
            <a:spLocks noChangeArrowheads="1"/>
          </p:cNvSpPr>
          <p:nvPr/>
        </p:nvSpPr>
        <p:spPr bwMode="auto">
          <a:xfrm>
            <a:off x="669925" y="4022725"/>
            <a:ext cx="3841750" cy="1552575"/>
          </a:xfrm>
          <a:prstGeom prst="rect">
            <a:avLst/>
          </a:prstGeom>
          <a:noFill/>
          <a:ln w="9525">
            <a:noFill/>
            <a:miter lim="800000"/>
            <a:headEnd/>
            <a:tailEnd/>
          </a:ln>
          <a:effectLst/>
        </p:spPr>
        <p:txBody>
          <a:bodyPr wrap="none" lIns="92075" tIns="46038" rIns="92075" bIns="46038">
            <a:spAutoFit/>
          </a:bodyPr>
          <a:lstStyle/>
          <a:p>
            <a:r>
              <a:rPr lang="en-US" sz="2400"/>
              <a:t>Water		“free”</a:t>
            </a:r>
          </a:p>
          <a:p>
            <a:r>
              <a:rPr lang="en-US" sz="2400"/>
              <a:t>Methanol	$14.70 / L</a:t>
            </a:r>
          </a:p>
          <a:p>
            <a:r>
              <a:rPr lang="en-US" sz="2400"/>
              <a:t>Ethanol	$15.35 / L	</a:t>
            </a:r>
          </a:p>
          <a:p>
            <a:r>
              <a:rPr lang="en-US" sz="2400"/>
              <a:t>Acetone	$16.60 / L</a:t>
            </a:r>
          </a:p>
        </p:txBody>
      </p:sp>
      <p:sp>
        <p:nvSpPr>
          <p:cNvPr id="62471" name="Rectangle 7"/>
          <p:cNvSpPr>
            <a:spLocks noChangeArrowheads="1"/>
          </p:cNvSpPr>
          <p:nvPr/>
        </p:nvSpPr>
        <p:spPr bwMode="auto">
          <a:xfrm>
            <a:off x="4708525" y="4022725"/>
            <a:ext cx="3617913" cy="1187450"/>
          </a:xfrm>
          <a:prstGeom prst="rect">
            <a:avLst/>
          </a:prstGeom>
          <a:noFill/>
          <a:ln w="9525">
            <a:noFill/>
            <a:miter lim="800000"/>
            <a:headEnd/>
            <a:tailEnd/>
          </a:ln>
          <a:effectLst/>
        </p:spPr>
        <p:txBody>
          <a:bodyPr wrap="none" lIns="92075" tIns="46038" rIns="92075" bIns="46038">
            <a:spAutoFit/>
          </a:bodyPr>
          <a:lstStyle/>
          <a:p>
            <a:r>
              <a:rPr lang="en-US" sz="2400"/>
              <a:t>DMSO	$47.50 / L</a:t>
            </a:r>
          </a:p>
          <a:p>
            <a:r>
              <a:rPr lang="en-US" sz="2400"/>
              <a:t>DMF		$33.75 / L</a:t>
            </a:r>
          </a:p>
          <a:p>
            <a:r>
              <a:rPr lang="en-US" sz="2400"/>
              <a:t>HMPA		$163.40 / L</a:t>
            </a:r>
          </a:p>
        </p:txBody>
      </p:sp>
      <p:sp>
        <p:nvSpPr>
          <p:cNvPr id="62472" name="Rectangle 8"/>
          <p:cNvSpPr>
            <a:spLocks noChangeArrowheads="1"/>
          </p:cNvSpPr>
          <p:nvPr/>
        </p:nvSpPr>
        <p:spPr bwMode="auto">
          <a:xfrm>
            <a:off x="898525" y="5973763"/>
            <a:ext cx="7035800" cy="396875"/>
          </a:xfrm>
          <a:prstGeom prst="rect">
            <a:avLst/>
          </a:prstGeom>
          <a:noFill/>
          <a:ln w="9525">
            <a:noFill/>
            <a:miter lim="800000"/>
            <a:headEnd/>
            <a:tailEnd/>
          </a:ln>
          <a:effectLst/>
        </p:spPr>
        <p:txBody>
          <a:bodyPr wrap="none" lIns="92075" tIns="46038" rIns="92075" bIns="46038">
            <a:spAutoFit/>
          </a:bodyPr>
          <a:lstStyle/>
          <a:p>
            <a:r>
              <a:rPr lang="en-US">
                <a:solidFill>
                  <a:srgbClr val="009900"/>
                </a:solidFill>
              </a:rPr>
              <a:t>Cheapest grades available, Aldrich Chemical Co., 2000.</a:t>
            </a:r>
          </a:p>
        </p:txBody>
      </p:sp>
      <p:sp>
        <p:nvSpPr>
          <p:cNvPr id="62473" name="Rectangle 9"/>
          <p:cNvSpPr>
            <a:spLocks noChangeArrowheads="1"/>
          </p:cNvSpPr>
          <p:nvPr/>
        </p:nvSpPr>
        <p:spPr bwMode="auto">
          <a:xfrm>
            <a:off x="539750" y="3740150"/>
            <a:ext cx="8064500" cy="2044700"/>
          </a:xfrm>
          <a:prstGeom prst="rect">
            <a:avLst/>
          </a:prstGeom>
          <a:noFill/>
          <a:ln w="12700">
            <a:solidFill>
              <a:schemeClr val="tx1"/>
            </a:solidFill>
            <a:miter lim="800000"/>
            <a:headEnd/>
            <a:tailEnd/>
          </a:ln>
          <a:effectLst/>
        </p:spPr>
        <p:txBody>
          <a:bodyPr wrap="none" anchor="ctr"/>
          <a:lstStyle/>
          <a:p>
            <a:endParaRPr lang="id-ID"/>
          </a:p>
        </p:txBody>
      </p:sp>
      <p:sp>
        <p:nvSpPr>
          <p:cNvPr id="62474" name="Line 10"/>
          <p:cNvSpPr>
            <a:spLocks noChangeShapeType="1"/>
          </p:cNvSpPr>
          <p:nvPr/>
        </p:nvSpPr>
        <p:spPr bwMode="auto">
          <a:xfrm>
            <a:off x="4419600" y="3733800"/>
            <a:ext cx="0" cy="2057400"/>
          </a:xfrm>
          <a:prstGeom prst="line">
            <a:avLst/>
          </a:prstGeom>
          <a:noFill/>
          <a:ln w="12700">
            <a:solidFill>
              <a:schemeClr val="tx1"/>
            </a:solidFill>
            <a:round/>
            <a:headEnd type="none" w="sm" len="sm"/>
            <a:tailEnd type="none" w="sm" len="sm"/>
          </a:ln>
          <a:effectLst/>
        </p:spPr>
        <p:txBody>
          <a:bodyPr/>
          <a:lstStyle/>
          <a:p>
            <a:endParaRPr lang="id-ID"/>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758950" y="2673350"/>
            <a:ext cx="5016500" cy="1511300"/>
          </a:xfrm>
          <a:prstGeom prst="rect">
            <a:avLst/>
          </a:prstGeom>
          <a:solidFill>
            <a:srgbClr val="FFFF99">
              <a:alpha val="50000"/>
            </a:srgbClr>
          </a:solidFill>
          <a:ln w="12700">
            <a:solidFill>
              <a:schemeClr val="tx1"/>
            </a:solidFill>
            <a:miter lim="800000"/>
            <a:headEnd/>
            <a:tailEnd/>
          </a:ln>
          <a:effectLst/>
        </p:spPr>
        <p:txBody>
          <a:bodyPr wrap="none" anchor="ctr"/>
          <a:lstStyle/>
          <a:p>
            <a:endParaRPr lang="id-ID"/>
          </a:p>
        </p:txBody>
      </p:sp>
      <p:sp>
        <p:nvSpPr>
          <p:cNvPr id="64515" name="Rectangle 3"/>
          <p:cNvSpPr>
            <a:spLocks noChangeArrowheads="1"/>
          </p:cNvSpPr>
          <p:nvPr/>
        </p:nvSpPr>
        <p:spPr bwMode="auto">
          <a:xfrm>
            <a:off x="2727325" y="3154363"/>
            <a:ext cx="2962275" cy="701675"/>
          </a:xfrm>
          <a:prstGeom prst="rect">
            <a:avLst/>
          </a:prstGeom>
          <a:noFill/>
          <a:ln w="9525">
            <a:noFill/>
            <a:miter lim="800000"/>
            <a:headEnd/>
            <a:tailEnd/>
          </a:ln>
          <a:effectLst/>
        </p:spPr>
        <p:txBody>
          <a:bodyPr wrap="none" lIns="92075" tIns="46038" rIns="92075" bIns="46038">
            <a:spAutoFit/>
          </a:bodyPr>
          <a:lstStyle/>
          <a:p>
            <a:r>
              <a:rPr lang="en-US" sz="4000">
                <a:effectLst>
                  <a:outerShdw blurRad="38100" dist="38100" dir="2700000" algn="tl">
                    <a:srgbClr val="C0C0C0"/>
                  </a:outerShdw>
                </a:effectLst>
              </a:rPr>
              <a:t>SOLVENTS</a:t>
            </a:r>
          </a:p>
        </p:txBody>
      </p:sp>
      <p:sp>
        <p:nvSpPr>
          <p:cNvPr id="64516" name="Rectangle 4"/>
          <p:cNvSpPr>
            <a:spLocks noChangeArrowheads="1"/>
          </p:cNvSpPr>
          <p:nvPr/>
        </p:nvSpPr>
        <p:spPr bwMode="auto">
          <a:xfrm>
            <a:off x="1203325" y="4906963"/>
            <a:ext cx="6319838" cy="396875"/>
          </a:xfrm>
          <a:prstGeom prst="rect">
            <a:avLst/>
          </a:prstGeom>
          <a:noFill/>
          <a:ln w="9525">
            <a:noFill/>
            <a:miter lim="800000"/>
            <a:headEnd/>
            <a:tailEnd/>
          </a:ln>
          <a:effectLst/>
        </p:spPr>
        <p:txBody>
          <a:bodyPr wrap="none" lIns="92075" tIns="46038" rIns="92075" bIns="46038">
            <a:spAutoFit/>
          </a:bodyPr>
          <a:lstStyle/>
          <a:p>
            <a:r>
              <a:rPr lang="en-US"/>
              <a:t>WHAT ARE GOOD SOLVENTS FOR S</a:t>
            </a:r>
            <a:r>
              <a:rPr lang="en-US" baseline="-25000"/>
              <a:t>N</a:t>
            </a:r>
            <a:r>
              <a:rPr lang="en-US"/>
              <a:t>1 AND S</a:t>
            </a:r>
            <a:r>
              <a:rPr lang="en-US" baseline="-25000"/>
              <a:t>N</a:t>
            </a:r>
            <a:r>
              <a:rPr lang="en-US"/>
              <a:t>2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463550" y="1149350"/>
            <a:ext cx="7835900" cy="1511300"/>
          </a:xfrm>
          <a:prstGeom prst="rect">
            <a:avLst/>
          </a:prstGeom>
          <a:solidFill>
            <a:srgbClr val="FFFFCC">
              <a:alpha val="50000"/>
            </a:srgbClr>
          </a:solidFill>
          <a:ln w="12700">
            <a:solidFill>
              <a:schemeClr val="tx1"/>
            </a:solidFill>
            <a:miter lim="800000"/>
            <a:headEnd/>
            <a:tailEnd/>
          </a:ln>
          <a:effectLst/>
        </p:spPr>
        <p:txBody>
          <a:bodyPr wrap="none" anchor="ctr"/>
          <a:lstStyle/>
          <a:p>
            <a:endParaRPr lang="id-ID"/>
          </a:p>
        </p:txBody>
      </p:sp>
      <p:sp>
        <p:nvSpPr>
          <p:cNvPr id="66563" name="Rectangle 3"/>
          <p:cNvSpPr>
            <a:spLocks noChangeArrowheads="1"/>
          </p:cNvSpPr>
          <p:nvPr/>
        </p:nvSpPr>
        <p:spPr bwMode="auto">
          <a:xfrm>
            <a:off x="593725" y="1279525"/>
            <a:ext cx="7126288" cy="1187450"/>
          </a:xfrm>
          <a:prstGeom prst="rect">
            <a:avLst/>
          </a:prstGeom>
          <a:noFill/>
          <a:ln w="9525">
            <a:noFill/>
            <a:miter lim="800000"/>
            <a:headEnd/>
            <a:tailEnd/>
          </a:ln>
          <a:effectLst/>
        </p:spPr>
        <p:txBody>
          <a:bodyPr wrap="none" lIns="92075" tIns="46038" rIns="92075" bIns="46038">
            <a:spAutoFit/>
          </a:bodyPr>
          <a:lstStyle/>
          <a:p>
            <a:r>
              <a:rPr lang="en-US" sz="2400"/>
              <a:t>S</a:t>
            </a:r>
            <a:r>
              <a:rPr lang="en-US" sz="2400" baseline="-25000"/>
              <a:t>N</a:t>
            </a:r>
            <a:r>
              <a:rPr lang="en-US" sz="2400"/>
              <a:t>1 reactions prefer polar-protic solvents that </a:t>
            </a:r>
          </a:p>
          <a:p>
            <a:r>
              <a:rPr lang="en-US" sz="2400"/>
              <a:t>can solvate the anion and cation formed  in the </a:t>
            </a:r>
          </a:p>
          <a:p>
            <a:r>
              <a:rPr lang="en-US" sz="2400"/>
              <a:t>rate-determining step.</a:t>
            </a:r>
          </a:p>
        </p:txBody>
      </p:sp>
      <p:sp>
        <p:nvSpPr>
          <p:cNvPr id="66564" name="Rectangle 4"/>
          <p:cNvSpPr>
            <a:spLocks noChangeArrowheads="1"/>
          </p:cNvSpPr>
          <p:nvPr/>
        </p:nvSpPr>
        <p:spPr bwMode="auto">
          <a:xfrm>
            <a:off x="1127125" y="3275013"/>
            <a:ext cx="941388" cy="641350"/>
          </a:xfrm>
          <a:prstGeom prst="rect">
            <a:avLst/>
          </a:prstGeom>
          <a:noFill/>
          <a:ln w="9525">
            <a:noFill/>
            <a:miter lim="800000"/>
            <a:headEnd/>
            <a:tailEnd/>
          </a:ln>
          <a:effectLst/>
        </p:spPr>
        <p:txBody>
          <a:bodyPr wrap="none" lIns="92075" tIns="46038" rIns="92075" bIns="46038">
            <a:spAutoFit/>
          </a:bodyPr>
          <a:lstStyle/>
          <a:p>
            <a:r>
              <a:rPr lang="en-US" sz="3600"/>
              <a:t>R-X</a:t>
            </a:r>
          </a:p>
        </p:txBody>
      </p:sp>
      <p:sp>
        <p:nvSpPr>
          <p:cNvPr id="66565" name="Line 5"/>
          <p:cNvSpPr>
            <a:spLocks noChangeShapeType="1"/>
          </p:cNvSpPr>
          <p:nvPr/>
        </p:nvSpPr>
        <p:spPr bwMode="auto">
          <a:xfrm>
            <a:off x="2286000" y="3581400"/>
            <a:ext cx="1828800" cy="0"/>
          </a:xfrm>
          <a:prstGeom prst="line">
            <a:avLst/>
          </a:prstGeom>
          <a:noFill/>
          <a:ln w="12700">
            <a:solidFill>
              <a:schemeClr val="tx1"/>
            </a:solidFill>
            <a:round/>
            <a:headEnd type="none" w="sm" len="sm"/>
            <a:tailEnd type="stealth" w="med" len="lg"/>
          </a:ln>
          <a:effectLst/>
        </p:spPr>
        <p:txBody>
          <a:bodyPr/>
          <a:lstStyle/>
          <a:p>
            <a:endParaRPr lang="id-ID"/>
          </a:p>
        </p:txBody>
      </p:sp>
      <p:sp>
        <p:nvSpPr>
          <p:cNvPr id="66566" name="Rectangle 6"/>
          <p:cNvSpPr>
            <a:spLocks noChangeArrowheads="1"/>
          </p:cNvSpPr>
          <p:nvPr/>
        </p:nvSpPr>
        <p:spPr bwMode="auto">
          <a:xfrm>
            <a:off x="4479925" y="3275013"/>
            <a:ext cx="2135188" cy="641350"/>
          </a:xfrm>
          <a:prstGeom prst="rect">
            <a:avLst/>
          </a:prstGeom>
          <a:noFill/>
          <a:ln w="9525">
            <a:noFill/>
            <a:miter lim="800000"/>
            <a:headEnd/>
            <a:tailEnd/>
          </a:ln>
          <a:effectLst/>
        </p:spPr>
        <p:txBody>
          <a:bodyPr wrap="none" lIns="92075" tIns="46038" rIns="92075" bIns="46038">
            <a:spAutoFit/>
          </a:bodyPr>
          <a:lstStyle/>
          <a:p>
            <a:r>
              <a:rPr lang="en-US" sz="3600"/>
              <a:t>R</a:t>
            </a:r>
            <a:r>
              <a:rPr lang="en-US" sz="3600" baseline="30000"/>
              <a:t>+</a:t>
            </a:r>
            <a:r>
              <a:rPr lang="en-US" sz="3600"/>
              <a:t>   +    X</a:t>
            </a:r>
            <a:r>
              <a:rPr lang="en-US" sz="3600" baseline="30000"/>
              <a:t>-</a:t>
            </a:r>
          </a:p>
        </p:txBody>
      </p:sp>
      <p:sp>
        <p:nvSpPr>
          <p:cNvPr id="66567" name="Rectangle 7"/>
          <p:cNvSpPr>
            <a:spLocks noChangeArrowheads="1"/>
          </p:cNvSpPr>
          <p:nvPr/>
        </p:nvSpPr>
        <p:spPr bwMode="auto">
          <a:xfrm>
            <a:off x="2117725" y="3633788"/>
            <a:ext cx="2054225" cy="641350"/>
          </a:xfrm>
          <a:prstGeom prst="rect">
            <a:avLst/>
          </a:prstGeom>
          <a:noFill/>
          <a:ln w="9525">
            <a:noFill/>
            <a:miter lim="800000"/>
            <a:headEnd/>
            <a:tailEnd/>
          </a:ln>
          <a:effectLst/>
        </p:spPr>
        <p:txBody>
          <a:bodyPr wrap="none" lIns="92075" tIns="46038" rIns="92075" bIns="46038">
            <a:spAutoFit/>
          </a:bodyPr>
          <a:lstStyle/>
          <a:p>
            <a:r>
              <a:rPr lang="en-US" sz="1800"/>
              <a:t>rate-determining</a:t>
            </a:r>
          </a:p>
          <a:p>
            <a:r>
              <a:rPr lang="en-US" sz="1800"/>
              <a:t>step</a:t>
            </a:r>
          </a:p>
        </p:txBody>
      </p:sp>
      <p:sp>
        <p:nvSpPr>
          <p:cNvPr id="66568" name="Rectangle 8"/>
          <p:cNvSpPr>
            <a:spLocks noChangeArrowheads="1"/>
          </p:cNvSpPr>
          <p:nvPr/>
        </p:nvSpPr>
        <p:spPr bwMode="auto">
          <a:xfrm>
            <a:off x="4860925" y="3916363"/>
            <a:ext cx="2795588" cy="701675"/>
          </a:xfrm>
          <a:prstGeom prst="rect">
            <a:avLst/>
          </a:prstGeom>
          <a:noFill/>
          <a:ln w="9525">
            <a:noFill/>
            <a:miter lim="800000"/>
            <a:headEnd/>
            <a:tailEnd/>
          </a:ln>
          <a:effectLst/>
        </p:spPr>
        <p:txBody>
          <a:bodyPr wrap="none" lIns="92075" tIns="46038" rIns="92075" bIns="46038">
            <a:spAutoFit/>
          </a:bodyPr>
          <a:lstStyle/>
          <a:p>
            <a:r>
              <a:rPr lang="en-US">
                <a:solidFill>
                  <a:schemeClr val="accent2"/>
                </a:solidFill>
              </a:rPr>
              <a:t>solvation of both ions</a:t>
            </a:r>
          </a:p>
          <a:p>
            <a:r>
              <a:rPr lang="en-US">
                <a:solidFill>
                  <a:schemeClr val="accent2"/>
                </a:solidFill>
              </a:rPr>
              <a:t>speeds the ionization</a:t>
            </a:r>
          </a:p>
        </p:txBody>
      </p:sp>
      <p:sp>
        <p:nvSpPr>
          <p:cNvPr id="66569" name="Rectangle 9"/>
          <p:cNvSpPr>
            <a:spLocks noChangeArrowheads="1"/>
          </p:cNvSpPr>
          <p:nvPr/>
        </p:nvSpPr>
        <p:spPr bwMode="auto">
          <a:xfrm>
            <a:off x="1355725" y="303213"/>
            <a:ext cx="5932488" cy="641350"/>
          </a:xfrm>
          <a:prstGeom prst="rect">
            <a:avLst/>
          </a:prstGeom>
          <a:noFill/>
          <a:ln w="9525">
            <a:noFill/>
            <a:miter lim="800000"/>
            <a:headEnd/>
            <a:tailEnd/>
          </a:ln>
          <a:effectLst/>
        </p:spPr>
        <p:txBody>
          <a:bodyPr wrap="none" lIns="92075" tIns="46038" rIns="92075" bIns="46038">
            <a:spAutoFit/>
          </a:bodyPr>
          <a:lstStyle/>
          <a:p>
            <a:r>
              <a:rPr lang="en-US" sz="3600">
                <a:solidFill>
                  <a:schemeClr val="accent2"/>
                </a:solidFill>
                <a:effectLst>
                  <a:outerShdw blurRad="38100" dist="38100" dir="2700000" algn="tl">
                    <a:srgbClr val="C0C0C0"/>
                  </a:outerShdw>
                </a:effectLst>
              </a:rPr>
              <a:t>S</a:t>
            </a:r>
            <a:r>
              <a:rPr lang="en-US" sz="3600" baseline="-25000">
                <a:solidFill>
                  <a:schemeClr val="accent2"/>
                </a:solidFill>
                <a:effectLst>
                  <a:outerShdw blurRad="38100" dist="38100" dir="2700000" algn="tl">
                    <a:srgbClr val="C0C0C0"/>
                  </a:outerShdw>
                </a:effectLst>
              </a:rPr>
              <a:t>N</a:t>
            </a:r>
            <a:r>
              <a:rPr lang="en-US" sz="3600">
                <a:solidFill>
                  <a:schemeClr val="accent2"/>
                </a:solidFill>
                <a:effectLst>
                  <a:outerShdw blurRad="38100" dist="38100" dir="2700000" algn="tl">
                    <a:srgbClr val="C0C0C0"/>
                  </a:outerShdw>
                </a:effectLst>
              </a:rPr>
              <a:t>1 SOLVENTS  =  POLAR</a:t>
            </a:r>
          </a:p>
        </p:txBody>
      </p:sp>
      <p:sp>
        <p:nvSpPr>
          <p:cNvPr id="66570" name="Line 10"/>
          <p:cNvSpPr>
            <a:spLocks noChangeShapeType="1"/>
          </p:cNvSpPr>
          <p:nvPr/>
        </p:nvSpPr>
        <p:spPr bwMode="auto">
          <a:xfrm>
            <a:off x="4724400" y="3962400"/>
            <a:ext cx="0" cy="1219200"/>
          </a:xfrm>
          <a:prstGeom prst="line">
            <a:avLst/>
          </a:prstGeom>
          <a:noFill/>
          <a:ln w="12700">
            <a:solidFill>
              <a:schemeClr val="tx1"/>
            </a:solidFill>
            <a:round/>
            <a:headEnd type="stealth" w="med" len="lg"/>
            <a:tailEnd type="none" w="sm" len="sm"/>
          </a:ln>
          <a:effectLst/>
        </p:spPr>
        <p:txBody>
          <a:bodyPr/>
          <a:lstStyle/>
          <a:p>
            <a:endParaRPr lang="id-ID"/>
          </a:p>
        </p:txBody>
      </p:sp>
      <p:sp>
        <p:nvSpPr>
          <p:cNvPr id="66571" name="Rectangle 11"/>
          <p:cNvSpPr>
            <a:spLocks noChangeArrowheads="1"/>
          </p:cNvSpPr>
          <p:nvPr/>
        </p:nvSpPr>
        <p:spPr bwMode="auto">
          <a:xfrm>
            <a:off x="4479925" y="5287963"/>
            <a:ext cx="1714500" cy="396875"/>
          </a:xfrm>
          <a:prstGeom prst="rect">
            <a:avLst/>
          </a:prstGeom>
          <a:noFill/>
          <a:ln w="9525">
            <a:noFill/>
            <a:miter lim="800000"/>
            <a:headEnd/>
            <a:tailEnd/>
          </a:ln>
          <a:effectLst/>
        </p:spPr>
        <p:txBody>
          <a:bodyPr wrap="none" lIns="92075" tIns="46038" rIns="92075" bIns="46038">
            <a:spAutoFit/>
          </a:bodyPr>
          <a:lstStyle/>
          <a:p>
            <a:r>
              <a:rPr lang="en-US"/>
              <a:t>Carbocation</a:t>
            </a:r>
          </a:p>
        </p:txBody>
      </p:sp>
      <p:sp>
        <p:nvSpPr>
          <p:cNvPr id="66572" name="Rectangle 12"/>
          <p:cNvSpPr>
            <a:spLocks noChangeArrowheads="1"/>
          </p:cNvSpPr>
          <p:nvPr/>
        </p:nvSpPr>
        <p:spPr bwMode="auto">
          <a:xfrm>
            <a:off x="5165725" y="2773363"/>
            <a:ext cx="696913" cy="396875"/>
          </a:xfrm>
          <a:prstGeom prst="rect">
            <a:avLst/>
          </a:prstGeom>
          <a:noFill/>
          <a:ln w="9525">
            <a:noFill/>
            <a:miter lim="800000"/>
            <a:headEnd/>
            <a:tailEnd/>
          </a:ln>
          <a:effectLst/>
        </p:spPr>
        <p:txBody>
          <a:bodyPr wrap="none" lIns="92075" tIns="46038" rIns="92075" bIns="46038">
            <a:spAutoFit/>
          </a:bodyPr>
          <a:lstStyle/>
          <a:p>
            <a:r>
              <a:rPr lang="en-US">
                <a:solidFill>
                  <a:srgbClr val="CC0000"/>
                </a:solidFill>
              </a:rPr>
              <a:t>ions</a:t>
            </a:r>
          </a:p>
        </p:txBody>
      </p:sp>
      <p:grpSp>
        <p:nvGrpSpPr>
          <p:cNvPr id="2" name="Group 15"/>
          <p:cNvGrpSpPr>
            <a:grpSpLocks/>
          </p:cNvGrpSpPr>
          <p:nvPr/>
        </p:nvGrpSpPr>
        <p:grpSpPr bwMode="auto">
          <a:xfrm>
            <a:off x="4495800" y="2971800"/>
            <a:ext cx="685800" cy="152400"/>
            <a:chOff x="2832" y="1872"/>
            <a:chExt cx="432" cy="96"/>
          </a:xfrm>
        </p:grpSpPr>
        <p:sp>
          <p:nvSpPr>
            <p:cNvPr id="66573" name="Line 13"/>
            <p:cNvSpPr>
              <a:spLocks noChangeShapeType="1"/>
            </p:cNvSpPr>
            <p:nvPr/>
          </p:nvSpPr>
          <p:spPr bwMode="auto">
            <a:xfrm flipH="1">
              <a:off x="2832" y="1872"/>
              <a:ext cx="432" cy="0"/>
            </a:xfrm>
            <a:prstGeom prst="line">
              <a:avLst/>
            </a:prstGeom>
            <a:noFill/>
            <a:ln w="12700">
              <a:solidFill>
                <a:schemeClr val="tx1"/>
              </a:solidFill>
              <a:round/>
              <a:headEnd type="none" w="sm" len="sm"/>
              <a:tailEnd type="none" w="sm" len="sm"/>
            </a:ln>
            <a:effectLst/>
          </p:spPr>
          <p:txBody>
            <a:bodyPr/>
            <a:lstStyle/>
            <a:p>
              <a:endParaRPr lang="id-ID"/>
            </a:p>
          </p:txBody>
        </p:sp>
        <p:sp>
          <p:nvSpPr>
            <p:cNvPr id="66574" name="Line 14"/>
            <p:cNvSpPr>
              <a:spLocks noChangeShapeType="1"/>
            </p:cNvSpPr>
            <p:nvPr/>
          </p:nvSpPr>
          <p:spPr bwMode="auto">
            <a:xfrm>
              <a:off x="2832" y="1872"/>
              <a:ext cx="0" cy="96"/>
            </a:xfrm>
            <a:prstGeom prst="line">
              <a:avLst/>
            </a:prstGeom>
            <a:noFill/>
            <a:ln w="12700">
              <a:solidFill>
                <a:schemeClr val="tx1"/>
              </a:solidFill>
              <a:round/>
              <a:headEnd type="none" w="sm" len="sm"/>
              <a:tailEnd type="none" w="sm" len="sm"/>
            </a:ln>
            <a:effectLst/>
          </p:spPr>
          <p:txBody>
            <a:bodyPr/>
            <a:lstStyle/>
            <a:p>
              <a:endParaRPr lang="id-ID"/>
            </a:p>
          </p:txBody>
        </p:sp>
      </p:grpSp>
      <p:grpSp>
        <p:nvGrpSpPr>
          <p:cNvPr id="3" name="Group 18"/>
          <p:cNvGrpSpPr>
            <a:grpSpLocks/>
          </p:cNvGrpSpPr>
          <p:nvPr/>
        </p:nvGrpSpPr>
        <p:grpSpPr bwMode="auto">
          <a:xfrm>
            <a:off x="5867400" y="2971800"/>
            <a:ext cx="685800" cy="152400"/>
            <a:chOff x="3696" y="1872"/>
            <a:chExt cx="432" cy="96"/>
          </a:xfrm>
        </p:grpSpPr>
        <p:sp>
          <p:nvSpPr>
            <p:cNvPr id="66576" name="Line 16"/>
            <p:cNvSpPr>
              <a:spLocks noChangeShapeType="1"/>
            </p:cNvSpPr>
            <p:nvPr/>
          </p:nvSpPr>
          <p:spPr bwMode="auto">
            <a:xfrm>
              <a:off x="3696" y="1872"/>
              <a:ext cx="432" cy="0"/>
            </a:xfrm>
            <a:prstGeom prst="line">
              <a:avLst/>
            </a:prstGeom>
            <a:noFill/>
            <a:ln w="12700">
              <a:solidFill>
                <a:schemeClr val="tx1"/>
              </a:solidFill>
              <a:round/>
              <a:headEnd type="none" w="sm" len="sm"/>
              <a:tailEnd type="none" w="sm" len="sm"/>
            </a:ln>
            <a:effectLst/>
          </p:spPr>
          <p:txBody>
            <a:bodyPr/>
            <a:lstStyle/>
            <a:p>
              <a:endParaRPr lang="id-ID"/>
            </a:p>
          </p:txBody>
        </p:sp>
        <p:sp>
          <p:nvSpPr>
            <p:cNvPr id="66577" name="Line 17"/>
            <p:cNvSpPr>
              <a:spLocks noChangeShapeType="1"/>
            </p:cNvSpPr>
            <p:nvPr/>
          </p:nvSpPr>
          <p:spPr bwMode="auto">
            <a:xfrm>
              <a:off x="4128" y="1872"/>
              <a:ext cx="0" cy="96"/>
            </a:xfrm>
            <a:prstGeom prst="line">
              <a:avLst/>
            </a:prstGeom>
            <a:noFill/>
            <a:ln w="12700">
              <a:solidFill>
                <a:schemeClr val="tx1"/>
              </a:solidFill>
              <a:round/>
              <a:headEnd type="none" w="sm" len="sm"/>
              <a:tailEnd type="none" w="sm" len="sm"/>
            </a:ln>
            <a:effectLst/>
          </p:spPr>
          <p:txBody>
            <a:bodyPr/>
            <a:lstStyle/>
            <a:p>
              <a:endParaRPr lang="id-ID"/>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539750" y="1530350"/>
            <a:ext cx="7988300" cy="1663700"/>
          </a:xfrm>
          <a:prstGeom prst="rect">
            <a:avLst/>
          </a:prstGeom>
          <a:solidFill>
            <a:srgbClr val="FFFFCC">
              <a:alpha val="50000"/>
            </a:srgbClr>
          </a:solidFill>
          <a:ln w="12700">
            <a:solidFill>
              <a:schemeClr val="tx1"/>
            </a:solidFill>
            <a:miter lim="800000"/>
            <a:headEnd/>
            <a:tailEnd/>
          </a:ln>
          <a:effectLst/>
        </p:spPr>
        <p:txBody>
          <a:bodyPr wrap="none" anchor="ctr"/>
          <a:lstStyle/>
          <a:p>
            <a:endParaRPr lang="id-ID"/>
          </a:p>
        </p:txBody>
      </p:sp>
      <p:sp>
        <p:nvSpPr>
          <p:cNvPr id="68611" name="Rectangle 3"/>
          <p:cNvSpPr>
            <a:spLocks noChangeArrowheads="1"/>
          </p:cNvSpPr>
          <p:nvPr/>
        </p:nvSpPr>
        <p:spPr bwMode="auto">
          <a:xfrm>
            <a:off x="822325" y="1812925"/>
            <a:ext cx="6859588" cy="1187450"/>
          </a:xfrm>
          <a:prstGeom prst="rect">
            <a:avLst/>
          </a:prstGeom>
          <a:noFill/>
          <a:ln w="9525">
            <a:noFill/>
            <a:miter lim="800000"/>
            <a:headEnd/>
            <a:tailEnd/>
          </a:ln>
          <a:effectLst/>
        </p:spPr>
        <p:txBody>
          <a:bodyPr wrap="none" lIns="92075" tIns="46038" rIns="92075" bIns="46038">
            <a:spAutoFit/>
          </a:bodyPr>
          <a:lstStyle/>
          <a:p>
            <a:r>
              <a:rPr lang="en-US" sz="2400"/>
              <a:t>S</a:t>
            </a:r>
            <a:r>
              <a:rPr lang="en-US" sz="2400" baseline="-25000"/>
              <a:t>N</a:t>
            </a:r>
            <a:r>
              <a:rPr lang="en-US" sz="2400"/>
              <a:t>2 reactions prefer “non-polar” solvents, or</a:t>
            </a:r>
          </a:p>
          <a:p>
            <a:r>
              <a:rPr lang="en-US" sz="2400"/>
              <a:t>polar-aprotic solvents that do not solvate the </a:t>
            </a:r>
          </a:p>
          <a:p>
            <a:r>
              <a:rPr lang="en-US" sz="2400"/>
              <a:t>nucleophile.</a:t>
            </a:r>
          </a:p>
        </p:txBody>
      </p:sp>
      <p:sp>
        <p:nvSpPr>
          <p:cNvPr id="68612" name="Oval 4"/>
          <p:cNvSpPr>
            <a:spLocks noChangeArrowheads="1"/>
          </p:cNvSpPr>
          <p:nvPr/>
        </p:nvSpPr>
        <p:spPr bwMode="auto">
          <a:xfrm>
            <a:off x="2844800" y="3816350"/>
            <a:ext cx="596900" cy="673100"/>
          </a:xfrm>
          <a:prstGeom prst="ellipse">
            <a:avLst/>
          </a:prstGeom>
          <a:solidFill>
            <a:srgbClr val="99FFCC">
              <a:alpha val="50000"/>
            </a:srgbClr>
          </a:solidFill>
          <a:ln w="12700">
            <a:solidFill>
              <a:schemeClr val="tx1"/>
            </a:solidFill>
            <a:round/>
            <a:headEnd/>
            <a:tailEnd/>
          </a:ln>
          <a:effectLst/>
        </p:spPr>
        <p:txBody>
          <a:bodyPr wrap="none" anchor="ctr"/>
          <a:lstStyle/>
          <a:p>
            <a:endParaRPr lang="id-ID"/>
          </a:p>
        </p:txBody>
      </p:sp>
      <p:sp>
        <p:nvSpPr>
          <p:cNvPr id="68613" name="Oval 5"/>
          <p:cNvSpPr>
            <a:spLocks noChangeArrowheads="1"/>
          </p:cNvSpPr>
          <p:nvPr/>
        </p:nvSpPr>
        <p:spPr bwMode="auto">
          <a:xfrm>
            <a:off x="4502150" y="4654550"/>
            <a:ext cx="1358900" cy="1282700"/>
          </a:xfrm>
          <a:prstGeom prst="ellipse">
            <a:avLst/>
          </a:prstGeom>
          <a:solidFill>
            <a:schemeClr val="folHlink">
              <a:alpha val="50000"/>
            </a:schemeClr>
          </a:solidFill>
          <a:ln w="12700">
            <a:solidFill>
              <a:schemeClr val="tx1"/>
            </a:solidFill>
            <a:round/>
            <a:headEnd/>
            <a:tailEnd/>
          </a:ln>
          <a:effectLst/>
        </p:spPr>
        <p:txBody>
          <a:bodyPr wrap="none" anchor="ctr"/>
          <a:lstStyle/>
          <a:p>
            <a:endParaRPr lang="id-ID"/>
          </a:p>
        </p:txBody>
      </p:sp>
      <p:sp>
        <p:nvSpPr>
          <p:cNvPr id="68614" name="Rectangle 6"/>
          <p:cNvSpPr>
            <a:spLocks noChangeArrowheads="1"/>
          </p:cNvSpPr>
          <p:nvPr/>
        </p:nvSpPr>
        <p:spPr bwMode="auto">
          <a:xfrm>
            <a:off x="5699125" y="4605338"/>
            <a:ext cx="447675" cy="519112"/>
          </a:xfrm>
          <a:prstGeom prst="rect">
            <a:avLst/>
          </a:prstGeom>
          <a:noFill/>
          <a:ln w="9525">
            <a:noFill/>
            <a:miter lim="800000"/>
            <a:headEnd/>
            <a:tailEnd/>
          </a:ln>
          <a:effectLst/>
        </p:spPr>
        <p:txBody>
          <a:bodyPr wrap="none" lIns="92075" tIns="46038" rIns="92075" bIns="46038">
            <a:spAutoFit/>
          </a:bodyPr>
          <a:lstStyle/>
          <a:p>
            <a:r>
              <a:rPr lang="en-US" sz="2800"/>
              <a:t>C</a:t>
            </a:r>
          </a:p>
        </p:txBody>
      </p:sp>
      <p:sp>
        <p:nvSpPr>
          <p:cNvPr id="68615" name="Oval 7"/>
          <p:cNvSpPr>
            <a:spLocks noChangeArrowheads="1"/>
          </p:cNvSpPr>
          <p:nvPr/>
        </p:nvSpPr>
        <p:spPr bwMode="auto">
          <a:xfrm>
            <a:off x="6102350" y="4616450"/>
            <a:ext cx="825500" cy="444500"/>
          </a:xfrm>
          <a:prstGeom prst="ellipse">
            <a:avLst/>
          </a:prstGeom>
          <a:solidFill>
            <a:schemeClr val="accent1"/>
          </a:solidFill>
          <a:ln w="12700">
            <a:solidFill>
              <a:schemeClr val="tx1"/>
            </a:solidFill>
            <a:round/>
            <a:headEnd/>
            <a:tailEnd/>
          </a:ln>
          <a:effectLst/>
        </p:spPr>
        <p:txBody>
          <a:bodyPr wrap="none" anchor="ctr"/>
          <a:lstStyle/>
          <a:p>
            <a:endParaRPr lang="id-ID"/>
          </a:p>
        </p:txBody>
      </p:sp>
      <p:sp>
        <p:nvSpPr>
          <p:cNvPr id="68616" name="Oval 8"/>
          <p:cNvSpPr>
            <a:spLocks noChangeArrowheads="1"/>
          </p:cNvSpPr>
          <p:nvPr/>
        </p:nvSpPr>
        <p:spPr bwMode="auto">
          <a:xfrm>
            <a:off x="5378450" y="4692650"/>
            <a:ext cx="368300" cy="273050"/>
          </a:xfrm>
          <a:prstGeom prst="ellipse">
            <a:avLst/>
          </a:prstGeom>
          <a:solidFill>
            <a:schemeClr val="accent1"/>
          </a:solidFill>
          <a:ln w="12700">
            <a:solidFill>
              <a:schemeClr val="tx1"/>
            </a:solidFill>
            <a:round/>
            <a:headEnd/>
            <a:tailEnd/>
          </a:ln>
          <a:effectLst/>
        </p:spPr>
        <p:txBody>
          <a:bodyPr wrap="none" anchor="ctr"/>
          <a:lstStyle/>
          <a:p>
            <a:endParaRPr lang="id-ID"/>
          </a:p>
        </p:txBody>
      </p:sp>
      <p:sp>
        <p:nvSpPr>
          <p:cNvPr id="68617" name="Line 9"/>
          <p:cNvSpPr>
            <a:spLocks noChangeShapeType="1"/>
          </p:cNvSpPr>
          <p:nvPr/>
        </p:nvSpPr>
        <p:spPr bwMode="auto">
          <a:xfrm flipH="1">
            <a:off x="5448300" y="5010150"/>
            <a:ext cx="381000" cy="533400"/>
          </a:xfrm>
          <a:prstGeom prst="line">
            <a:avLst/>
          </a:prstGeom>
          <a:noFill/>
          <a:ln w="12700">
            <a:solidFill>
              <a:schemeClr val="tx1"/>
            </a:solidFill>
            <a:prstDash val="dash"/>
            <a:round/>
            <a:headEnd type="none" w="sm" len="sm"/>
            <a:tailEnd type="none" w="sm" len="sm"/>
          </a:ln>
          <a:effectLst/>
        </p:spPr>
        <p:txBody>
          <a:bodyPr/>
          <a:lstStyle/>
          <a:p>
            <a:endParaRPr lang="id-ID"/>
          </a:p>
        </p:txBody>
      </p:sp>
      <p:sp>
        <p:nvSpPr>
          <p:cNvPr id="68618" name="Line 10"/>
          <p:cNvSpPr>
            <a:spLocks noChangeShapeType="1"/>
          </p:cNvSpPr>
          <p:nvPr/>
        </p:nvSpPr>
        <p:spPr bwMode="auto">
          <a:xfrm flipH="1">
            <a:off x="5791200" y="5048250"/>
            <a:ext cx="152400" cy="838200"/>
          </a:xfrm>
          <a:prstGeom prst="line">
            <a:avLst/>
          </a:prstGeom>
          <a:noFill/>
          <a:ln w="50800">
            <a:solidFill>
              <a:schemeClr val="tx1"/>
            </a:solidFill>
            <a:round/>
            <a:headEnd type="none" w="sm" len="sm"/>
            <a:tailEnd type="none" w="sm" len="sm"/>
          </a:ln>
          <a:effectLst/>
        </p:spPr>
        <p:txBody>
          <a:bodyPr/>
          <a:lstStyle/>
          <a:p>
            <a:endParaRPr lang="id-ID"/>
          </a:p>
        </p:txBody>
      </p:sp>
      <p:sp>
        <p:nvSpPr>
          <p:cNvPr id="68619" name="Line 11"/>
          <p:cNvSpPr>
            <a:spLocks noChangeShapeType="1"/>
          </p:cNvSpPr>
          <p:nvPr/>
        </p:nvSpPr>
        <p:spPr bwMode="auto">
          <a:xfrm flipH="1" flipV="1">
            <a:off x="5772150" y="4114800"/>
            <a:ext cx="152400" cy="533400"/>
          </a:xfrm>
          <a:prstGeom prst="line">
            <a:avLst/>
          </a:prstGeom>
          <a:noFill/>
          <a:ln w="12700">
            <a:solidFill>
              <a:schemeClr val="tx1"/>
            </a:solidFill>
            <a:round/>
            <a:headEnd type="none" w="sm" len="sm"/>
            <a:tailEnd type="none" w="sm" len="sm"/>
          </a:ln>
          <a:effectLst/>
        </p:spPr>
        <p:txBody>
          <a:bodyPr/>
          <a:lstStyle/>
          <a:p>
            <a:endParaRPr lang="id-ID"/>
          </a:p>
        </p:txBody>
      </p:sp>
      <p:sp>
        <p:nvSpPr>
          <p:cNvPr id="68620" name="Rectangle 12"/>
          <p:cNvSpPr>
            <a:spLocks noChangeArrowheads="1"/>
          </p:cNvSpPr>
          <p:nvPr/>
        </p:nvSpPr>
        <p:spPr bwMode="auto">
          <a:xfrm>
            <a:off x="5584825" y="3729038"/>
            <a:ext cx="439738" cy="519112"/>
          </a:xfrm>
          <a:prstGeom prst="rect">
            <a:avLst/>
          </a:prstGeom>
          <a:noFill/>
          <a:ln w="9525">
            <a:noFill/>
            <a:miter lim="800000"/>
            <a:headEnd/>
            <a:tailEnd/>
          </a:ln>
          <a:effectLst/>
        </p:spPr>
        <p:txBody>
          <a:bodyPr wrap="none" lIns="92075" tIns="46038" rIns="92075" bIns="46038">
            <a:spAutoFit/>
          </a:bodyPr>
          <a:lstStyle/>
          <a:p>
            <a:r>
              <a:rPr lang="en-US" sz="2800"/>
              <a:t>R</a:t>
            </a:r>
          </a:p>
        </p:txBody>
      </p:sp>
      <p:sp>
        <p:nvSpPr>
          <p:cNvPr id="68621" name="Oval 13"/>
          <p:cNvSpPr>
            <a:spLocks noChangeArrowheads="1"/>
          </p:cNvSpPr>
          <p:nvPr/>
        </p:nvSpPr>
        <p:spPr bwMode="auto">
          <a:xfrm>
            <a:off x="6711950" y="4464050"/>
            <a:ext cx="825500" cy="749300"/>
          </a:xfrm>
          <a:prstGeom prst="ellipse">
            <a:avLst/>
          </a:prstGeom>
          <a:solidFill>
            <a:srgbClr val="FFFF99">
              <a:alpha val="50000"/>
            </a:srgbClr>
          </a:solidFill>
          <a:ln w="12700">
            <a:solidFill>
              <a:schemeClr val="tx1"/>
            </a:solidFill>
            <a:round/>
            <a:headEnd/>
            <a:tailEnd/>
          </a:ln>
          <a:effectLst/>
        </p:spPr>
        <p:txBody>
          <a:bodyPr wrap="none" anchor="ctr"/>
          <a:lstStyle/>
          <a:p>
            <a:endParaRPr lang="id-ID"/>
          </a:p>
        </p:txBody>
      </p:sp>
      <p:sp>
        <p:nvSpPr>
          <p:cNvPr id="68622" name="Rectangle 14"/>
          <p:cNvSpPr>
            <a:spLocks noChangeArrowheads="1"/>
          </p:cNvSpPr>
          <p:nvPr/>
        </p:nvSpPr>
        <p:spPr bwMode="auto">
          <a:xfrm>
            <a:off x="6918325" y="4605338"/>
            <a:ext cx="595313" cy="519112"/>
          </a:xfrm>
          <a:prstGeom prst="rect">
            <a:avLst/>
          </a:prstGeom>
          <a:noFill/>
          <a:ln w="9525">
            <a:noFill/>
            <a:miter lim="800000"/>
            <a:headEnd/>
            <a:tailEnd/>
          </a:ln>
          <a:effectLst/>
        </p:spPr>
        <p:txBody>
          <a:bodyPr wrap="none" lIns="92075" tIns="46038" rIns="92075" bIns="46038">
            <a:spAutoFit/>
          </a:bodyPr>
          <a:lstStyle/>
          <a:p>
            <a:r>
              <a:rPr lang="en-US" sz="2800"/>
              <a:t>Br</a:t>
            </a:r>
          </a:p>
        </p:txBody>
      </p:sp>
      <p:sp>
        <p:nvSpPr>
          <p:cNvPr id="68623" name="Rectangle 15"/>
          <p:cNvSpPr>
            <a:spLocks noChangeArrowheads="1"/>
          </p:cNvSpPr>
          <p:nvPr/>
        </p:nvSpPr>
        <p:spPr bwMode="auto">
          <a:xfrm>
            <a:off x="6670675" y="4586288"/>
            <a:ext cx="295275" cy="519112"/>
          </a:xfrm>
          <a:prstGeom prst="rect">
            <a:avLst/>
          </a:prstGeom>
          <a:noFill/>
          <a:ln w="9525">
            <a:noFill/>
            <a:miter lim="800000"/>
            <a:headEnd/>
            <a:tailEnd/>
          </a:ln>
          <a:effectLst/>
        </p:spPr>
        <p:txBody>
          <a:bodyPr wrap="none" lIns="92075" tIns="46038" rIns="92075" bIns="46038">
            <a:spAutoFit/>
          </a:bodyPr>
          <a:lstStyle/>
          <a:p>
            <a:r>
              <a:rPr lang="en-US" sz="2800"/>
              <a:t>:</a:t>
            </a:r>
          </a:p>
        </p:txBody>
      </p:sp>
      <p:sp>
        <p:nvSpPr>
          <p:cNvPr id="68624" name="Rectangle 16"/>
          <p:cNvSpPr>
            <a:spLocks noChangeArrowheads="1"/>
          </p:cNvSpPr>
          <p:nvPr/>
        </p:nvSpPr>
        <p:spPr bwMode="auto">
          <a:xfrm>
            <a:off x="3184525" y="3881438"/>
            <a:ext cx="295275" cy="519112"/>
          </a:xfrm>
          <a:prstGeom prst="rect">
            <a:avLst/>
          </a:prstGeom>
          <a:noFill/>
          <a:ln w="9525">
            <a:noFill/>
            <a:miter lim="800000"/>
            <a:headEnd/>
            <a:tailEnd/>
          </a:ln>
          <a:effectLst/>
        </p:spPr>
        <p:txBody>
          <a:bodyPr wrap="none" lIns="92075" tIns="46038" rIns="92075" bIns="46038">
            <a:spAutoFit/>
          </a:bodyPr>
          <a:lstStyle/>
          <a:p>
            <a:r>
              <a:rPr lang="en-US" sz="2800"/>
              <a:t>:</a:t>
            </a:r>
          </a:p>
        </p:txBody>
      </p:sp>
      <p:sp>
        <p:nvSpPr>
          <p:cNvPr id="68625" name="Rectangle 17"/>
          <p:cNvSpPr>
            <a:spLocks noChangeArrowheads="1"/>
          </p:cNvSpPr>
          <p:nvPr/>
        </p:nvSpPr>
        <p:spPr bwMode="auto">
          <a:xfrm>
            <a:off x="2936875" y="3995738"/>
            <a:ext cx="406400" cy="519112"/>
          </a:xfrm>
          <a:prstGeom prst="rect">
            <a:avLst/>
          </a:prstGeom>
          <a:noFill/>
          <a:ln w="9525">
            <a:noFill/>
            <a:miter lim="800000"/>
            <a:headEnd/>
            <a:tailEnd/>
          </a:ln>
          <a:effectLst/>
        </p:spPr>
        <p:txBody>
          <a:bodyPr wrap="none" lIns="92075" tIns="46038" rIns="92075" bIns="46038">
            <a:spAutoFit/>
          </a:bodyPr>
          <a:lstStyle/>
          <a:p>
            <a:r>
              <a:rPr lang="en-US" sz="2800"/>
              <a:t>..</a:t>
            </a:r>
          </a:p>
        </p:txBody>
      </p:sp>
      <p:sp>
        <p:nvSpPr>
          <p:cNvPr id="68626" name="Rectangle 18"/>
          <p:cNvSpPr>
            <a:spLocks noChangeArrowheads="1"/>
          </p:cNvSpPr>
          <p:nvPr/>
        </p:nvSpPr>
        <p:spPr bwMode="auto">
          <a:xfrm>
            <a:off x="2936875" y="3614738"/>
            <a:ext cx="406400" cy="519112"/>
          </a:xfrm>
          <a:prstGeom prst="rect">
            <a:avLst/>
          </a:prstGeom>
          <a:noFill/>
          <a:ln w="9525">
            <a:noFill/>
            <a:miter lim="800000"/>
            <a:headEnd/>
            <a:tailEnd/>
          </a:ln>
          <a:effectLst/>
        </p:spPr>
        <p:txBody>
          <a:bodyPr wrap="none" lIns="92075" tIns="46038" rIns="92075" bIns="46038">
            <a:spAutoFit/>
          </a:bodyPr>
          <a:lstStyle/>
          <a:p>
            <a:r>
              <a:rPr lang="en-US" sz="2800"/>
              <a:t>..</a:t>
            </a:r>
          </a:p>
        </p:txBody>
      </p:sp>
      <p:sp>
        <p:nvSpPr>
          <p:cNvPr id="68627" name="Arc 19"/>
          <p:cNvSpPr>
            <a:spLocks/>
          </p:cNvSpPr>
          <p:nvPr/>
        </p:nvSpPr>
        <p:spPr bwMode="auto">
          <a:xfrm>
            <a:off x="7124700" y="4171950"/>
            <a:ext cx="304800" cy="457200"/>
          </a:xfrm>
          <a:custGeom>
            <a:avLst/>
            <a:gdLst>
              <a:gd name="G0" fmla="+- 21600 0 0"/>
              <a:gd name="G1" fmla="+- 21600 0 0"/>
              <a:gd name="G2" fmla="+- 21600 0 0"/>
              <a:gd name="T0" fmla="*/ 0 w 21600"/>
              <a:gd name="T1" fmla="*/ 21525 h 21600"/>
              <a:gd name="T2" fmla="*/ 2148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25"/>
                </a:moveTo>
                <a:cubicBezTo>
                  <a:pt x="41" y="9668"/>
                  <a:pt x="9631" y="61"/>
                  <a:pt x="21488" y="0"/>
                </a:cubicBezTo>
              </a:path>
              <a:path w="21600" h="21600" stroke="0" extrusionOk="0">
                <a:moveTo>
                  <a:pt x="0" y="21525"/>
                </a:moveTo>
                <a:cubicBezTo>
                  <a:pt x="41" y="9668"/>
                  <a:pt x="9631" y="61"/>
                  <a:pt x="21488" y="0"/>
                </a:cubicBezTo>
                <a:lnTo>
                  <a:pt x="21600" y="21600"/>
                </a:lnTo>
                <a:close/>
              </a:path>
            </a:pathLst>
          </a:custGeom>
          <a:noFill/>
          <a:ln w="12700" cap="rnd">
            <a:solidFill>
              <a:schemeClr val="tx1"/>
            </a:solidFill>
            <a:round/>
            <a:headEnd type="none" w="sm" len="sm"/>
            <a:tailEnd type="stealth" w="med" len="lg"/>
          </a:ln>
          <a:effectLst/>
        </p:spPr>
        <p:txBody>
          <a:bodyPr/>
          <a:lstStyle/>
          <a:p>
            <a:endParaRPr lang="id-ID"/>
          </a:p>
        </p:txBody>
      </p:sp>
      <p:sp>
        <p:nvSpPr>
          <p:cNvPr id="68628" name="Line 20"/>
          <p:cNvSpPr>
            <a:spLocks noChangeShapeType="1"/>
          </p:cNvSpPr>
          <p:nvPr/>
        </p:nvSpPr>
        <p:spPr bwMode="auto">
          <a:xfrm>
            <a:off x="3505200" y="3886200"/>
            <a:ext cx="152400" cy="0"/>
          </a:xfrm>
          <a:prstGeom prst="line">
            <a:avLst/>
          </a:prstGeom>
          <a:noFill/>
          <a:ln w="25400">
            <a:solidFill>
              <a:schemeClr val="tx1"/>
            </a:solidFill>
            <a:round/>
            <a:headEnd type="none" w="sm" len="sm"/>
            <a:tailEnd type="none" w="sm" len="sm"/>
          </a:ln>
          <a:effectLst/>
        </p:spPr>
        <p:txBody>
          <a:bodyPr/>
          <a:lstStyle/>
          <a:p>
            <a:endParaRPr lang="id-ID"/>
          </a:p>
        </p:txBody>
      </p:sp>
      <p:sp>
        <p:nvSpPr>
          <p:cNvPr id="68629" name="Rectangle 21"/>
          <p:cNvSpPr>
            <a:spLocks noChangeArrowheads="1"/>
          </p:cNvSpPr>
          <p:nvPr/>
        </p:nvSpPr>
        <p:spPr bwMode="auto">
          <a:xfrm>
            <a:off x="5508625" y="5862638"/>
            <a:ext cx="439738" cy="519112"/>
          </a:xfrm>
          <a:prstGeom prst="rect">
            <a:avLst/>
          </a:prstGeom>
          <a:noFill/>
          <a:ln w="9525">
            <a:noFill/>
            <a:miter lim="800000"/>
            <a:headEnd/>
            <a:tailEnd/>
          </a:ln>
          <a:effectLst/>
        </p:spPr>
        <p:txBody>
          <a:bodyPr wrap="none" lIns="92075" tIns="46038" rIns="92075" bIns="46038">
            <a:spAutoFit/>
          </a:bodyPr>
          <a:lstStyle/>
          <a:p>
            <a:r>
              <a:rPr lang="en-US" sz="2800"/>
              <a:t>R</a:t>
            </a:r>
          </a:p>
        </p:txBody>
      </p:sp>
      <p:sp>
        <p:nvSpPr>
          <p:cNvPr id="68630" name="Rectangle 22"/>
          <p:cNvSpPr>
            <a:spLocks noChangeArrowheads="1"/>
          </p:cNvSpPr>
          <p:nvPr/>
        </p:nvSpPr>
        <p:spPr bwMode="auto">
          <a:xfrm>
            <a:off x="5051425" y="5405438"/>
            <a:ext cx="439738" cy="519112"/>
          </a:xfrm>
          <a:prstGeom prst="rect">
            <a:avLst/>
          </a:prstGeom>
          <a:noFill/>
          <a:ln w="9525">
            <a:noFill/>
            <a:miter lim="800000"/>
            <a:headEnd/>
            <a:tailEnd/>
          </a:ln>
          <a:effectLst/>
        </p:spPr>
        <p:txBody>
          <a:bodyPr wrap="none" lIns="92075" tIns="46038" rIns="92075" bIns="46038">
            <a:spAutoFit/>
          </a:bodyPr>
          <a:lstStyle/>
          <a:p>
            <a:r>
              <a:rPr lang="en-US" sz="2800"/>
              <a:t>R</a:t>
            </a:r>
          </a:p>
        </p:txBody>
      </p:sp>
      <p:sp>
        <p:nvSpPr>
          <p:cNvPr id="68631" name="Oval 23"/>
          <p:cNvSpPr>
            <a:spLocks noChangeArrowheads="1"/>
          </p:cNvSpPr>
          <p:nvPr/>
        </p:nvSpPr>
        <p:spPr bwMode="auto">
          <a:xfrm>
            <a:off x="5187950" y="4959350"/>
            <a:ext cx="1511300" cy="1435100"/>
          </a:xfrm>
          <a:prstGeom prst="ellipse">
            <a:avLst/>
          </a:prstGeom>
          <a:solidFill>
            <a:schemeClr val="folHlink">
              <a:alpha val="50000"/>
            </a:schemeClr>
          </a:solidFill>
          <a:ln w="12700">
            <a:solidFill>
              <a:schemeClr val="tx1"/>
            </a:solidFill>
            <a:round/>
            <a:headEnd/>
            <a:tailEnd/>
          </a:ln>
          <a:effectLst/>
        </p:spPr>
        <p:txBody>
          <a:bodyPr wrap="none" anchor="ctr"/>
          <a:lstStyle/>
          <a:p>
            <a:endParaRPr lang="id-ID"/>
          </a:p>
        </p:txBody>
      </p:sp>
      <p:sp>
        <p:nvSpPr>
          <p:cNvPr id="68632" name="Oval 24"/>
          <p:cNvSpPr>
            <a:spLocks noChangeArrowheads="1"/>
          </p:cNvSpPr>
          <p:nvPr/>
        </p:nvSpPr>
        <p:spPr bwMode="auto">
          <a:xfrm>
            <a:off x="5111750" y="3587750"/>
            <a:ext cx="1358900" cy="1282700"/>
          </a:xfrm>
          <a:prstGeom prst="ellipse">
            <a:avLst/>
          </a:prstGeom>
          <a:solidFill>
            <a:schemeClr val="folHlink">
              <a:alpha val="50000"/>
            </a:schemeClr>
          </a:solidFill>
          <a:ln w="12700">
            <a:solidFill>
              <a:schemeClr val="tx1"/>
            </a:solidFill>
            <a:round/>
            <a:headEnd/>
            <a:tailEnd/>
          </a:ln>
          <a:effectLst/>
        </p:spPr>
        <p:txBody>
          <a:bodyPr wrap="none" anchor="ctr"/>
          <a:lstStyle/>
          <a:p>
            <a:endParaRPr lang="id-ID"/>
          </a:p>
        </p:txBody>
      </p:sp>
      <p:sp>
        <p:nvSpPr>
          <p:cNvPr id="68633" name="Rectangle 25"/>
          <p:cNvSpPr>
            <a:spLocks noChangeArrowheads="1"/>
          </p:cNvSpPr>
          <p:nvPr/>
        </p:nvSpPr>
        <p:spPr bwMode="auto">
          <a:xfrm>
            <a:off x="2955925" y="3946525"/>
            <a:ext cx="368300" cy="457200"/>
          </a:xfrm>
          <a:prstGeom prst="rect">
            <a:avLst/>
          </a:prstGeom>
          <a:noFill/>
          <a:ln w="9525">
            <a:noFill/>
            <a:miter lim="800000"/>
            <a:headEnd/>
            <a:tailEnd/>
          </a:ln>
          <a:effectLst/>
        </p:spPr>
        <p:txBody>
          <a:bodyPr wrap="none" lIns="92075" tIns="46038" rIns="92075" bIns="46038">
            <a:spAutoFit/>
          </a:bodyPr>
          <a:lstStyle/>
          <a:p>
            <a:r>
              <a:rPr lang="en-US" sz="2400"/>
              <a:t>X</a:t>
            </a:r>
          </a:p>
        </p:txBody>
      </p:sp>
      <p:sp>
        <p:nvSpPr>
          <p:cNvPr id="68634" name="Rectangle 26"/>
          <p:cNvSpPr>
            <a:spLocks noChangeArrowheads="1"/>
          </p:cNvSpPr>
          <p:nvPr/>
        </p:nvSpPr>
        <p:spPr bwMode="auto">
          <a:xfrm>
            <a:off x="2822575" y="3881438"/>
            <a:ext cx="295275" cy="519112"/>
          </a:xfrm>
          <a:prstGeom prst="rect">
            <a:avLst/>
          </a:prstGeom>
          <a:noFill/>
          <a:ln w="9525">
            <a:noFill/>
            <a:miter lim="800000"/>
            <a:headEnd/>
            <a:tailEnd/>
          </a:ln>
          <a:effectLst/>
        </p:spPr>
        <p:txBody>
          <a:bodyPr wrap="none" lIns="92075" tIns="46038" rIns="92075" bIns="46038">
            <a:spAutoFit/>
          </a:bodyPr>
          <a:lstStyle/>
          <a:p>
            <a:r>
              <a:rPr lang="en-US" sz="2800"/>
              <a:t>:</a:t>
            </a:r>
          </a:p>
        </p:txBody>
      </p:sp>
      <p:sp>
        <p:nvSpPr>
          <p:cNvPr id="68635" name="Line 27"/>
          <p:cNvSpPr>
            <a:spLocks noChangeShapeType="1"/>
          </p:cNvSpPr>
          <p:nvPr/>
        </p:nvSpPr>
        <p:spPr bwMode="auto">
          <a:xfrm>
            <a:off x="3505200" y="4267200"/>
            <a:ext cx="1752600" cy="533400"/>
          </a:xfrm>
          <a:prstGeom prst="line">
            <a:avLst/>
          </a:prstGeom>
          <a:noFill/>
          <a:ln w="50800">
            <a:solidFill>
              <a:schemeClr val="tx1"/>
            </a:solidFill>
            <a:round/>
            <a:headEnd type="none" w="sm" len="sm"/>
            <a:tailEnd type="stealth" w="med" len="lg"/>
          </a:ln>
          <a:effectLst/>
        </p:spPr>
        <p:txBody>
          <a:bodyPr/>
          <a:lstStyle/>
          <a:p>
            <a:endParaRPr lang="id-ID"/>
          </a:p>
        </p:txBody>
      </p:sp>
      <p:sp>
        <p:nvSpPr>
          <p:cNvPr id="68636" name="Rectangle 28"/>
          <p:cNvSpPr>
            <a:spLocks noChangeArrowheads="1"/>
          </p:cNvSpPr>
          <p:nvPr/>
        </p:nvSpPr>
        <p:spPr bwMode="auto">
          <a:xfrm>
            <a:off x="1584325" y="6003925"/>
            <a:ext cx="2760663" cy="457200"/>
          </a:xfrm>
          <a:prstGeom prst="rect">
            <a:avLst/>
          </a:prstGeom>
          <a:noFill/>
          <a:ln w="9525">
            <a:noFill/>
            <a:miter lim="800000"/>
            <a:headEnd/>
            <a:tailEnd/>
          </a:ln>
          <a:effectLst/>
        </p:spPr>
        <p:txBody>
          <a:bodyPr wrap="none" lIns="92075" tIns="46038" rIns="92075" bIns="46038">
            <a:spAutoFit/>
          </a:bodyPr>
          <a:lstStyle/>
          <a:p>
            <a:r>
              <a:rPr lang="en-US" sz="2400">
                <a:solidFill>
                  <a:srgbClr val="CC0000"/>
                </a:solidFill>
              </a:rPr>
              <a:t>smaller is better !</a:t>
            </a:r>
          </a:p>
        </p:txBody>
      </p:sp>
      <p:sp>
        <p:nvSpPr>
          <p:cNvPr id="68637" name="Rectangle 29"/>
          <p:cNvSpPr>
            <a:spLocks noChangeArrowheads="1"/>
          </p:cNvSpPr>
          <p:nvPr/>
        </p:nvSpPr>
        <p:spPr bwMode="auto">
          <a:xfrm>
            <a:off x="1660525" y="4678363"/>
            <a:ext cx="1968500" cy="701675"/>
          </a:xfrm>
          <a:prstGeom prst="rect">
            <a:avLst/>
          </a:prstGeom>
          <a:noFill/>
          <a:ln w="9525">
            <a:noFill/>
            <a:miter lim="800000"/>
            <a:headEnd/>
            <a:tailEnd/>
          </a:ln>
          <a:effectLst/>
        </p:spPr>
        <p:txBody>
          <a:bodyPr wrap="none" lIns="92075" tIns="46038" rIns="92075" bIns="46038">
            <a:spAutoFit/>
          </a:bodyPr>
          <a:lstStyle/>
          <a:p>
            <a:r>
              <a:rPr lang="en-US"/>
              <a:t>SMALL,</a:t>
            </a:r>
          </a:p>
          <a:p>
            <a:r>
              <a:rPr lang="en-US"/>
              <a:t>UNSOLVATED</a:t>
            </a:r>
          </a:p>
        </p:txBody>
      </p:sp>
      <p:sp>
        <p:nvSpPr>
          <p:cNvPr id="68638" name="Rectangle 30"/>
          <p:cNvSpPr>
            <a:spLocks noChangeArrowheads="1"/>
          </p:cNvSpPr>
          <p:nvPr/>
        </p:nvSpPr>
        <p:spPr bwMode="auto">
          <a:xfrm>
            <a:off x="822325" y="303213"/>
            <a:ext cx="7005638" cy="1190625"/>
          </a:xfrm>
          <a:prstGeom prst="rect">
            <a:avLst/>
          </a:prstGeom>
          <a:noFill/>
          <a:ln w="9525">
            <a:noFill/>
            <a:miter lim="800000"/>
            <a:headEnd/>
            <a:tailEnd/>
          </a:ln>
          <a:effectLst/>
        </p:spPr>
        <p:txBody>
          <a:bodyPr wrap="none" lIns="92075" tIns="46038" rIns="92075" bIns="46038">
            <a:spAutoFit/>
          </a:bodyPr>
          <a:lstStyle/>
          <a:p>
            <a:r>
              <a:rPr lang="en-US" sz="3600">
                <a:solidFill>
                  <a:schemeClr val="accent2"/>
                </a:solidFill>
                <a:effectLst>
                  <a:outerShdw blurRad="38100" dist="38100" dir="2700000" algn="tl">
                    <a:srgbClr val="C0C0C0"/>
                  </a:outerShdw>
                </a:effectLst>
              </a:rPr>
              <a:t>S</a:t>
            </a:r>
            <a:r>
              <a:rPr lang="en-US" sz="3600" baseline="-25000">
                <a:solidFill>
                  <a:schemeClr val="accent2"/>
                </a:solidFill>
                <a:effectLst>
                  <a:outerShdw blurRad="38100" dist="38100" dir="2700000" algn="tl">
                    <a:srgbClr val="C0C0C0"/>
                  </a:outerShdw>
                </a:effectLst>
              </a:rPr>
              <a:t>N</a:t>
            </a:r>
            <a:r>
              <a:rPr lang="en-US" sz="3600">
                <a:solidFill>
                  <a:schemeClr val="accent2"/>
                </a:solidFill>
                <a:effectLst>
                  <a:outerShdw blurRad="38100" dist="38100" dir="2700000" algn="tl">
                    <a:srgbClr val="C0C0C0"/>
                  </a:outerShdw>
                </a:effectLst>
              </a:rPr>
              <a:t>2 SOLVENTS  =  NONPOLAR</a:t>
            </a:r>
          </a:p>
          <a:p>
            <a:r>
              <a:rPr lang="en-US" sz="3600">
                <a:solidFill>
                  <a:schemeClr val="accent2"/>
                </a:solidFill>
                <a:effectLst>
                  <a:outerShdw blurRad="38100" dist="38100" dir="2700000" algn="tl">
                    <a:srgbClr val="C0C0C0"/>
                  </a:outerShdw>
                </a:effectLst>
              </a:rPr>
              <a:t>                 OR   POLAR-APROTIC</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3810000" y="0"/>
            <a:ext cx="2667000" cy="6856413"/>
          </a:xfrm>
          <a:prstGeom prst="rect">
            <a:avLst/>
          </a:prstGeom>
          <a:solidFill>
            <a:srgbClr val="99FFCC">
              <a:alpha val="50000"/>
            </a:srgbClr>
          </a:solidFill>
          <a:ln w="9525">
            <a:noFill/>
            <a:miter lim="800000"/>
            <a:headEnd/>
            <a:tailEnd/>
          </a:ln>
          <a:effectLst/>
        </p:spPr>
        <p:txBody>
          <a:bodyPr wrap="none" anchor="ctr"/>
          <a:lstStyle/>
          <a:p>
            <a:endParaRPr lang="id-ID"/>
          </a:p>
        </p:txBody>
      </p:sp>
      <p:sp>
        <p:nvSpPr>
          <p:cNvPr id="70659" name="Rectangle 3"/>
          <p:cNvSpPr>
            <a:spLocks noChangeArrowheads="1"/>
          </p:cNvSpPr>
          <p:nvPr/>
        </p:nvSpPr>
        <p:spPr bwMode="auto">
          <a:xfrm>
            <a:off x="533400" y="0"/>
            <a:ext cx="2895600" cy="6856413"/>
          </a:xfrm>
          <a:prstGeom prst="rect">
            <a:avLst/>
          </a:prstGeom>
          <a:solidFill>
            <a:srgbClr val="FFFFCC">
              <a:alpha val="50000"/>
            </a:srgbClr>
          </a:solidFill>
          <a:ln w="9525">
            <a:noFill/>
            <a:miter lim="800000"/>
            <a:headEnd/>
            <a:tailEnd/>
          </a:ln>
          <a:effectLst/>
        </p:spPr>
        <p:txBody>
          <a:bodyPr wrap="none" anchor="ctr"/>
          <a:lstStyle/>
          <a:p>
            <a:endParaRPr lang="id-ID"/>
          </a:p>
        </p:txBody>
      </p:sp>
      <p:sp>
        <p:nvSpPr>
          <p:cNvPr id="70660" name="Line 4"/>
          <p:cNvSpPr>
            <a:spLocks noChangeShapeType="1"/>
          </p:cNvSpPr>
          <p:nvPr/>
        </p:nvSpPr>
        <p:spPr bwMode="auto">
          <a:xfrm flipV="1">
            <a:off x="6858000" y="228600"/>
            <a:ext cx="0" cy="6400800"/>
          </a:xfrm>
          <a:prstGeom prst="line">
            <a:avLst/>
          </a:prstGeom>
          <a:noFill/>
          <a:ln w="50800">
            <a:solidFill>
              <a:schemeClr val="tx1"/>
            </a:solidFill>
            <a:round/>
            <a:headEnd type="none" w="sm" len="sm"/>
            <a:tailEnd type="stealth" w="med" len="lg"/>
          </a:ln>
          <a:effectLst/>
        </p:spPr>
        <p:txBody>
          <a:bodyPr/>
          <a:lstStyle/>
          <a:p>
            <a:endParaRPr lang="id-ID"/>
          </a:p>
        </p:txBody>
      </p:sp>
      <p:sp>
        <p:nvSpPr>
          <p:cNvPr id="70661" name="Rectangle 5"/>
          <p:cNvSpPr>
            <a:spLocks noChangeArrowheads="1"/>
          </p:cNvSpPr>
          <p:nvPr/>
        </p:nvSpPr>
        <p:spPr bwMode="auto">
          <a:xfrm>
            <a:off x="6918325" y="3154363"/>
            <a:ext cx="1123950" cy="701675"/>
          </a:xfrm>
          <a:prstGeom prst="rect">
            <a:avLst/>
          </a:prstGeom>
          <a:noFill/>
          <a:ln w="9525">
            <a:noFill/>
            <a:miter lim="800000"/>
            <a:headEnd/>
            <a:tailEnd/>
          </a:ln>
          <a:effectLst/>
        </p:spPr>
        <p:txBody>
          <a:bodyPr wrap="none" lIns="92075" tIns="46038" rIns="92075" bIns="46038">
            <a:spAutoFit/>
          </a:bodyPr>
          <a:lstStyle/>
          <a:p>
            <a:r>
              <a:rPr lang="en-US"/>
              <a:t>overall</a:t>
            </a:r>
          </a:p>
          <a:p>
            <a:r>
              <a:rPr lang="en-US"/>
              <a:t>polarity</a:t>
            </a:r>
          </a:p>
        </p:txBody>
      </p:sp>
      <p:sp>
        <p:nvSpPr>
          <p:cNvPr id="70662" name="Rectangle 6"/>
          <p:cNvSpPr>
            <a:spLocks noChangeArrowheads="1"/>
          </p:cNvSpPr>
          <p:nvPr/>
        </p:nvSpPr>
        <p:spPr bwMode="auto">
          <a:xfrm>
            <a:off x="6918325" y="6399213"/>
            <a:ext cx="1365250" cy="336550"/>
          </a:xfrm>
          <a:prstGeom prst="rect">
            <a:avLst/>
          </a:prstGeom>
          <a:noFill/>
          <a:ln w="9525">
            <a:noFill/>
            <a:miter lim="800000"/>
            <a:headEnd/>
            <a:tailEnd/>
          </a:ln>
          <a:effectLst/>
        </p:spPr>
        <p:txBody>
          <a:bodyPr wrap="none" lIns="92075" tIns="46038" rIns="92075" bIns="46038">
            <a:spAutoFit/>
          </a:bodyPr>
          <a:lstStyle/>
          <a:p>
            <a:r>
              <a:rPr lang="en-US" sz="1600">
                <a:solidFill>
                  <a:schemeClr val="accent2"/>
                </a:solidFill>
              </a:rPr>
              <a:t>NONPOLAR</a:t>
            </a:r>
          </a:p>
        </p:txBody>
      </p:sp>
      <p:sp>
        <p:nvSpPr>
          <p:cNvPr id="70663" name="Rectangle 7"/>
          <p:cNvSpPr>
            <a:spLocks noChangeArrowheads="1"/>
          </p:cNvSpPr>
          <p:nvPr/>
        </p:nvSpPr>
        <p:spPr bwMode="auto">
          <a:xfrm>
            <a:off x="6994525" y="303213"/>
            <a:ext cx="895350" cy="336550"/>
          </a:xfrm>
          <a:prstGeom prst="rect">
            <a:avLst/>
          </a:prstGeom>
          <a:noFill/>
          <a:ln w="9525">
            <a:noFill/>
            <a:miter lim="800000"/>
            <a:headEnd/>
            <a:tailEnd/>
          </a:ln>
          <a:effectLst/>
        </p:spPr>
        <p:txBody>
          <a:bodyPr wrap="none" lIns="92075" tIns="46038" rIns="92075" bIns="46038">
            <a:spAutoFit/>
          </a:bodyPr>
          <a:lstStyle/>
          <a:p>
            <a:r>
              <a:rPr lang="en-US" sz="1600">
                <a:solidFill>
                  <a:schemeClr val="accent2"/>
                </a:solidFill>
              </a:rPr>
              <a:t>POLAR</a:t>
            </a:r>
          </a:p>
        </p:txBody>
      </p:sp>
      <p:sp>
        <p:nvSpPr>
          <p:cNvPr id="70664" name="Rectangle 8"/>
          <p:cNvSpPr>
            <a:spLocks noChangeArrowheads="1"/>
          </p:cNvSpPr>
          <p:nvPr/>
        </p:nvSpPr>
        <p:spPr bwMode="auto">
          <a:xfrm>
            <a:off x="4403725" y="3862388"/>
            <a:ext cx="1435100" cy="915987"/>
          </a:xfrm>
          <a:prstGeom prst="rect">
            <a:avLst/>
          </a:prstGeom>
          <a:noFill/>
          <a:ln w="9525">
            <a:noFill/>
            <a:miter lim="800000"/>
            <a:headEnd/>
            <a:tailEnd/>
          </a:ln>
          <a:effectLst/>
        </p:spPr>
        <p:txBody>
          <a:bodyPr wrap="none" lIns="92075" tIns="46038" rIns="92075" bIns="46038">
            <a:spAutoFit/>
          </a:bodyPr>
          <a:lstStyle/>
          <a:p>
            <a:r>
              <a:rPr lang="en-US" sz="1800">
                <a:solidFill>
                  <a:schemeClr val="accent2"/>
                </a:solidFill>
              </a:rPr>
              <a:t>POLAR</a:t>
            </a:r>
          </a:p>
          <a:p>
            <a:r>
              <a:rPr lang="en-US" sz="1800">
                <a:solidFill>
                  <a:schemeClr val="accent2"/>
                </a:solidFill>
              </a:rPr>
              <a:t>PROTIC</a:t>
            </a:r>
          </a:p>
          <a:p>
            <a:r>
              <a:rPr lang="en-US" sz="1800">
                <a:solidFill>
                  <a:schemeClr val="accent2"/>
                </a:solidFill>
              </a:rPr>
              <a:t>SOLVENTS</a:t>
            </a:r>
          </a:p>
        </p:txBody>
      </p:sp>
      <p:sp>
        <p:nvSpPr>
          <p:cNvPr id="70665" name="Rectangle 9"/>
          <p:cNvSpPr>
            <a:spLocks noChangeArrowheads="1"/>
          </p:cNvSpPr>
          <p:nvPr/>
        </p:nvSpPr>
        <p:spPr bwMode="auto">
          <a:xfrm>
            <a:off x="1355725" y="204788"/>
            <a:ext cx="1435100" cy="915987"/>
          </a:xfrm>
          <a:prstGeom prst="rect">
            <a:avLst/>
          </a:prstGeom>
          <a:noFill/>
          <a:ln w="9525">
            <a:noFill/>
            <a:miter lim="800000"/>
            <a:headEnd/>
            <a:tailEnd/>
          </a:ln>
          <a:effectLst/>
        </p:spPr>
        <p:txBody>
          <a:bodyPr wrap="none" lIns="92075" tIns="46038" rIns="92075" bIns="46038">
            <a:spAutoFit/>
          </a:bodyPr>
          <a:lstStyle/>
          <a:p>
            <a:r>
              <a:rPr lang="en-US" sz="1800">
                <a:solidFill>
                  <a:schemeClr val="accent2"/>
                </a:solidFill>
              </a:rPr>
              <a:t>POLAR</a:t>
            </a:r>
          </a:p>
          <a:p>
            <a:r>
              <a:rPr lang="en-US" sz="1800">
                <a:solidFill>
                  <a:schemeClr val="accent2"/>
                </a:solidFill>
              </a:rPr>
              <a:t>APROTIC</a:t>
            </a:r>
          </a:p>
          <a:p>
            <a:r>
              <a:rPr lang="en-US" sz="1800">
                <a:solidFill>
                  <a:schemeClr val="accent2"/>
                </a:solidFill>
              </a:rPr>
              <a:t>SOLVENTS</a:t>
            </a:r>
          </a:p>
        </p:txBody>
      </p:sp>
      <p:sp>
        <p:nvSpPr>
          <p:cNvPr id="70666" name="Line 10"/>
          <p:cNvSpPr>
            <a:spLocks noChangeShapeType="1"/>
          </p:cNvSpPr>
          <p:nvPr/>
        </p:nvSpPr>
        <p:spPr bwMode="auto">
          <a:xfrm>
            <a:off x="4038600" y="228600"/>
            <a:ext cx="0" cy="3276600"/>
          </a:xfrm>
          <a:prstGeom prst="line">
            <a:avLst/>
          </a:prstGeom>
          <a:noFill/>
          <a:ln w="12700">
            <a:solidFill>
              <a:schemeClr val="tx1"/>
            </a:solidFill>
            <a:round/>
            <a:headEnd type="stealth" w="med" len="med"/>
            <a:tailEnd type="stealth" w="med" len="med"/>
          </a:ln>
          <a:effectLst/>
        </p:spPr>
        <p:txBody>
          <a:bodyPr/>
          <a:lstStyle/>
          <a:p>
            <a:endParaRPr lang="id-ID"/>
          </a:p>
        </p:txBody>
      </p:sp>
      <p:sp>
        <p:nvSpPr>
          <p:cNvPr id="70667" name="Line 11"/>
          <p:cNvSpPr>
            <a:spLocks noChangeShapeType="1"/>
          </p:cNvSpPr>
          <p:nvPr/>
        </p:nvSpPr>
        <p:spPr bwMode="auto">
          <a:xfrm>
            <a:off x="609600" y="1219200"/>
            <a:ext cx="0" cy="5562600"/>
          </a:xfrm>
          <a:prstGeom prst="line">
            <a:avLst/>
          </a:prstGeom>
          <a:noFill/>
          <a:ln w="12700">
            <a:solidFill>
              <a:schemeClr val="tx1"/>
            </a:solidFill>
            <a:round/>
            <a:headEnd type="stealth" w="med" len="med"/>
            <a:tailEnd type="stealth" w="med" len="med"/>
          </a:ln>
          <a:effectLst/>
        </p:spPr>
        <p:txBody>
          <a:bodyPr/>
          <a:lstStyle/>
          <a:p>
            <a:endParaRPr lang="id-ID"/>
          </a:p>
        </p:txBody>
      </p:sp>
      <p:sp>
        <p:nvSpPr>
          <p:cNvPr id="70668" name="Rectangle 12"/>
          <p:cNvSpPr>
            <a:spLocks noChangeArrowheads="1"/>
          </p:cNvSpPr>
          <p:nvPr/>
        </p:nvSpPr>
        <p:spPr bwMode="auto">
          <a:xfrm>
            <a:off x="234950" y="3663950"/>
            <a:ext cx="749300" cy="520700"/>
          </a:xfrm>
          <a:prstGeom prst="rect">
            <a:avLst/>
          </a:prstGeom>
          <a:solidFill>
            <a:srgbClr val="FFFF99"/>
          </a:solidFill>
          <a:ln w="12700">
            <a:solidFill>
              <a:schemeClr val="tx1"/>
            </a:solidFill>
            <a:miter lim="800000"/>
            <a:headEnd/>
            <a:tailEnd/>
          </a:ln>
          <a:effectLst/>
        </p:spPr>
        <p:txBody>
          <a:bodyPr wrap="none" anchor="ctr"/>
          <a:lstStyle/>
          <a:p>
            <a:endParaRPr lang="id-ID"/>
          </a:p>
        </p:txBody>
      </p:sp>
      <p:sp>
        <p:nvSpPr>
          <p:cNvPr id="70669" name="Rectangle 13"/>
          <p:cNvSpPr>
            <a:spLocks noChangeArrowheads="1"/>
          </p:cNvSpPr>
          <p:nvPr/>
        </p:nvSpPr>
        <p:spPr bwMode="auto">
          <a:xfrm>
            <a:off x="288925" y="3763963"/>
            <a:ext cx="630238" cy="396875"/>
          </a:xfrm>
          <a:prstGeom prst="rect">
            <a:avLst/>
          </a:prstGeom>
          <a:noFill/>
          <a:ln w="9525">
            <a:noFill/>
            <a:miter lim="800000"/>
            <a:headEnd/>
            <a:tailEnd/>
          </a:ln>
          <a:effectLst/>
        </p:spPr>
        <p:txBody>
          <a:bodyPr wrap="none" lIns="92075" tIns="46038" rIns="92075" bIns="46038">
            <a:spAutoFit/>
          </a:bodyPr>
          <a:lstStyle/>
          <a:p>
            <a:r>
              <a:rPr lang="en-US"/>
              <a:t>S</a:t>
            </a:r>
            <a:r>
              <a:rPr lang="en-US" baseline="-25000"/>
              <a:t>N</a:t>
            </a:r>
            <a:r>
              <a:rPr lang="en-US"/>
              <a:t>2</a:t>
            </a:r>
          </a:p>
        </p:txBody>
      </p:sp>
      <p:grpSp>
        <p:nvGrpSpPr>
          <p:cNvPr id="2" name="Group 16"/>
          <p:cNvGrpSpPr>
            <a:grpSpLocks/>
          </p:cNvGrpSpPr>
          <p:nvPr/>
        </p:nvGrpSpPr>
        <p:grpSpPr bwMode="auto">
          <a:xfrm>
            <a:off x="3663950" y="1606550"/>
            <a:ext cx="749300" cy="520700"/>
            <a:chOff x="2308" y="1012"/>
            <a:chExt cx="472" cy="328"/>
          </a:xfrm>
        </p:grpSpPr>
        <p:sp>
          <p:nvSpPr>
            <p:cNvPr id="70670" name="Rectangle 14"/>
            <p:cNvSpPr>
              <a:spLocks noChangeArrowheads="1"/>
            </p:cNvSpPr>
            <p:nvPr/>
          </p:nvSpPr>
          <p:spPr bwMode="auto">
            <a:xfrm>
              <a:off x="2308" y="1012"/>
              <a:ext cx="472" cy="328"/>
            </a:xfrm>
            <a:prstGeom prst="rect">
              <a:avLst/>
            </a:prstGeom>
            <a:solidFill>
              <a:schemeClr val="accent1"/>
            </a:solidFill>
            <a:ln w="12700">
              <a:solidFill>
                <a:schemeClr val="tx1"/>
              </a:solidFill>
              <a:miter lim="800000"/>
              <a:headEnd/>
              <a:tailEnd/>
            </a:ln>
            <a:effectLst/>
          </p:spPr>
          <p:txBody>
            <a:bodyPr wrap="none" anchor="ctr"/>
            <a:lstStyle/>
            <a:p>
              <a:endParaRPr lang="id-ID"/>
            </a:p>
          </p:txBody>
        </p:sp>
        <p:sp>
          <p:nvSpPr>
            <p:cNvPr id="70671" name="Rectangle 15"/>
            <p:cNvSpPr>
              <a:spLocks noChangeArrowheads="1"/>
            </p:cNvSpPr>
            <p:nvPr/>
          </p:nvSpPr>
          <p:spPr bwMode="auto">
            <a:xfrm>
              <a:off x="2342" y="1075"/>
              <a:ext cx="397" cy="250"/>
            </a:xfrm>
            <a:prstGeom prst="rect">
              <a:avLst/>
            </a:prstGeom>
            <a:noFill/>
            <a:ln w="9525">
              <a:noFill/>
              <a:miter lim="800000"/>
              <a:headEnd/>
              <a:tailEnd/>
            </a:ln>
            <a:effectLst/>
          </p:spPr>
          <p:txBody>
            <a:bodyPr wrap="none" lIns="92075" tIns="46038" rIns="92075" bIns="46038">
              <a:spAutoFit/>
            </a:bodyPr>
            <a:lstStyle/>
            <a:p>
              <a:r>
                <a:rPr lang="en-US"/>
                <a:t>S</a:t>
              </a:r>
              <a:r>
                <a:rPr lang="en-US" baseline="-25000"/>
                <a:t>N</a:t>
              </a:r>
              <a:r>
                <a:rPr lang="en-US"/>
                <a:t>1</a:t>
              </a:r>
            </a:p>
          </p:txBody>
        </p:sp>
      </p:grpSp>
      <p:sp>
        <p:nvSpPr>
          <p:cNvPr id="70673" name="Rectangle 17"/>
          <p:cNvSpPr>
            <a:spLocks noChangeArrowheads="1"/>
          </p:cNvSpPr>
          <p:nvPr/>
        </p:nvSpPr>
        <p:spPr bwMode="auto">
          <a:xfrm>
            <a:off x="1279525" y="6072188"/>
            <a:ext cx="1512888" cy="641350"/>
          </a:xfrm>
          <a:prstGeom prst="rect">
            <a:avLst/>
          </a:prstGeom>
          <a:noFill/>
          <a:ln w="9525">
            <a:noFill/>
            <a:miter lim="800000"/>
            <a:headEnd/>
            <a:tailEnd/>
          </a:ln>
          <a:effectLst/>
        </p:spPr>
        <p:txBody>
          <a:bodyPr wrap="none" lIns="92075" tIns="46038" rIns="92075" bIns="46038">
            <a:spAutoFit/>
          </a:bodyPr>
          <a:lstStyle/>
          <a:p>
            <a:r>
              <a:rPr lang="en-US" sz="1800">
                <a:solidFill>
                  <a:schemeClr val="accent2"/>
                </a:solidFill>
              </a:rPr>
              <a:t>NONPOLAR</a:t>
            </a:r>
          </a:p>
          <a:p>
            <a:r>
              <a:rPr lang="en-US" sz="1800">
                <a:solidFill>
                  <a:schemeClr val="accent2"/>
                </a:solidFill>
              </a:rPr>
              <a:t>SOLVENTS</a:t>
            </a:r>
          </a:p>
        </p:txBody>
      </p:sp>
      <p:sp>
        <p:nvSpPr>
          <p:cNvPr id="70674" name="Line 18"/>
          <p:cNvSpPr>
            <a:spLocks noChangeShapeType="1"/>
          </p:cNvSpPr>
          <p:nvPr/>
        </p:nvSpPr>
        <p:spPr bwMode="auto">
          <a:xfrm>
            <a:off x="1066800" y="4457700"/>
            <a:ext cx="2133600" cy="0"/>
          </a:xfrm>
          <a:prstGeom prst="line">
            <a:avLst/>
          </a:prstGeom>
          <a:noFill/>
          <a:ln w="12700">
            <a:solidFill>
              <a:schemeClr val="bg2"/>
            </a:solidFill>
            <a:round/>
            <a:headEnd type="none" w="sm" len="sm"/>
            <a:tailEnd type="none" w="sm" len="sm"/>
          </a:ln>
          <a:effectLst/>
        </p:spPr>
        <p:txBody>
          <a:bodyPr/>
          <a:lstStyle/>
          <a:p>
            <a:endParaRPr lang="id-ID"/>
          </a:p>
        </p:txBody>
      </p:sp>
      <p:pic>
        <p:nvPicPr>
          <p:cNvPr id="70675" name="Picture 19"/>
          <p:cNvPicPr>
            <a:picLocks noChangeArrowheads="1"/>
          </p:cNvPicPr>
          <p:nvPr/>
        </p:nvPicPr>
        <p:blipFill>
          <a:blip r:embed="rId3" cstate="print"/>
          <a:srcRect/>
          <a:stretch>
            <a:fillRect/>
          </a:stretch>
        </p:blipFill>
        <p:spPr bwMode="auto">
          <a:xfrm>
            <a:off x="969963" y="0"/>
            <a:ext cx="4889500" cy="6108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996950" y="2825750"/>
            <a:ext cx="6692900" cy="1587500"/>
          </a:xfrm>
          <a:prstGeom prst="rect">
            <a:avLst/>
          </a:prstGeom>
          <a:solidFill>
            <a:schemeClr val="hlink">
              <a:alpha val="50000"/>
            </a:schemeClr>
          </a:solidFill>
          <a:ln w="12700">
            <a:solidFill>
              <a:schemeClr val="tx1"/>
            </a:solidFill>
            <a:miter lim="800000"/>
            <a:headEnd/>
            <a:tailEnd/>
          </a:ln>
          <a:effectLst/>
        </p:spPr>
        <p:txBody>
          <a:bodyPr wrap="none" anchor="ctr"/>
          <a:lstStyle/>
          <a:p>
            <a:endParaRPr lang="id-ID"/>
          </a:p>
        </p:txBody>
      </p:sp>
      <p:sp>
        <p:nvSpPr>
          <p:cNvPr id="72707" name="Rectangle 3"/>
          <p:cNvSpPr>
            <a:spLocks noChangeArrowheads="1"/>
          </p:cNvSpPr>
          <p:nvPr/>
        </p:nvSpPr>
        <p:spPr bwMode="auto">
          <a:xfrm>
            <a:off x="1660525" y="3230563"/>
            <a:ext cx="5386388" cy="701675"/>
          </a:xfrm>
          <a:prstGeom prst="rect">
            <a:avLst/>
          </a:prstGeom>
          <a:noFill/>
          <a:ln w="9525">
            <a:noFill/>
            <a:miter lim="800000"/>
            <a:headEnd/>
            <a:tailEnd/>
          </a:ln>
          <a:effectLst/>
        </p:spPr>
        <p:txBody>
          <a:bodyPr wrap="none" lIns="92075" tIns="46038" rIns="92075" bIns="46038">
            <a:spAutoFit/>
          </a:bodyPr>
          <a:lstStyle/>
          <a:p>
            <a:r>
              <a:rPr lang="en-US" sz="4000">
                <a:solidFill>
                  <a:schemeClr val="accent2"/>
                </a:solidFill>
                <a:effectLst>
                  <a:outerShdw blurRad="38100" dist="38100" dir="2700000" algn="tl">
                    <a:srgbClr val="C0C0C0"/>
                  </a:outerShdw>
                </a:effectLst>
              </a:rPr>
              <a:t>SOLVENT MIXTURES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400050" y="838200"/>
            <a:ext cx="8458200" cy="2667000"/>
          </a:xfrm>
          <a:prstGeom prst="rect">
            <a:avLst/>
          </a:prstGeom>
          <a:solidFill>
            <a:srgbClr val="FFFFCC">
              <a:alpha val="50000"/>
            </a:srgbClr>
          </a:solidFill>
          <a:ln w="9525">
            <a:noFill/>
            <a:miter lim="800000"/>
            <a:headEnd/>
            <a:tailEnd/>
          </a:ln>
          <a:effectLst/>
        </p:spPr>
        <p:txBody>
          <a:bodyPr wrap="none" anchor="ctr"/>
          <a:lstStyle/>
          <a:p>
            <a:endParaRPr lang="id-ID"/>
          </a:p>
        </p:txBody>
      </p:sp>
      <p:sp>
        <p:nvSpPr>
          <p:cNvPr id="74755" name="Rectangle 3"/>
          <p:cNvSpPr>
            <a:spLocks noChangeArrowheads="1"/>
          </p:cNvSpPr>
          <p:nvPr/>
        </p:nvSpPr>
        <p:spPr bwMode="auto">
          <a:xfrm>
            <a:off x="288925" y="198438"/>
            <a:ext cx="8534400" cy="579437"/>
          </a:xfrm>
          <a:prstGeom prst="rect">
            <a:avLst/>
          </a:prstGeom>
          <a:noFill/>
          <a:ln w="9525">
            <a:noFill/>
            <a:miter lim="800000"/>
            <a:headEnd/>
            <a:tailEnd/>
          </a:ln>
          <a:effectLst/>
        </p:spPr>
        <p:txBody>
          <a:bodyPr wrap="none" lIns="92075" tIns="46038" rIns="92075" bIns="46038">
            <a:spAutoFit/>
          </a:bodyPr>
          <a:lstStyle/>
          <a:p>
            <a:r>
              <a:rPr lang="en-US" sz="3200">
                <a:solidFill>
                  <a:schemeClr val="accent1"/>
                </a:solidFill>
                <a:effectLst>
                  <a:outerShdw blurRad="38100" dist="38100" dir="2700000" algn="tl">
                    <a:srgbClr val="C0C0C0"/>
                  </a:outerShdw>
                </a:effectLst>
              </a:rPr>
              <a:t>SOLVENT MIXTURES ARE VERY COMMON</a:t>
            </a:r>
          </a:p>
        </p:txBody>
      </p:sp>
      <p:sp>
        <p:nvSpPr>
          <p:cNvPr id="74756" name="Rectangle 4"/>
          <p:cNvSpPr>
            <a:spLocks noChangeArrowheads="1"/>
          </p:cNvSpPr>
          <p:nvPr/>
        </p:nvSpPr>
        <p:spPr bwMode="auto">
          <a:xfrm>
            <a:off x="1736725" y="1050925"/>
            <a:ext cx="5726113" cy="822325"/>
          </a:xfrm>
          <a:prstGeom prst="rect">
            <a:avLst/>
          </a:prstGeom>
          <a:noFill/>
          <a:ln w="9525">
            <a:noFill/>
            <a:miter lim="800000"/>
            <a:headEnd/>
            <a:tailEnd/>
          </a:ln>
          <a:effectLst/>
        </p:spPr>
        <p:txBody>
          <a:bodyPr wrap="none" lIns="92075" tIns="46038" rIns="92075" bIns="46038">
            <a:spAutoFit/>
          </a:bodyPr>
          <a:lstStyle/>
          <a:p>
            <a:r>
              <a:rPr lang="en-US" sz="2400"/>
              <a:t>Alkyl halides don’t dissolve in water,</a:t>
            </a:r>
          </a:p>
          <a:p>
            <a:r>
              <a:rPr lang="en-US" sz="2400"/>
              <a:t>but dissolve in most organic solvents.</a:t>
            </a:r>
          </a:p>
        </p:txBody>
      </p:sp>
      <p:sp>
        <p:nvSpPr>
          <p:cNvPr id="74757" name="Rectangle 5"/>
          <p:cNvSpPr>
            <a:spLocks noChangeArrowheads="1"/>
          </p:cNvSpPr>
          <p:nvPr/>
        </p:nvSpPr>
        <p:spPr bwMode="auto">
          <a:xfrm>
            <a:off x="1755775" y="2270125"/>
            <a:ext cx="6081713" cy="822325"/>
          </a:xfrm>
          <a:prstGeom prst="rect">
            <a:avLst/>
          </a:prstGeom>
          <a:noFill/>
          <a:ln w="9525">
            <a:noFill/>
            <a:miter lim="800000"/>
            <a:headEnd/>
            <a:tailEnd/>
          </a:ln>
          <a:effectLst/>
        </p:spPr>
        <p:txBody>
          <a:bodyPr wrap="none" lIns="92075" tIns="46038" rIns="92075" bIns="46038">
            <a:spAutoFit/>
          </a:bodyPr>
          <a:lstStyle/>
          <a:p>
            <a:r>
              <a:rPr lang="en-US" sz="2400"/>
              <a:t>Nucleophile salts don’t dissolve in most </a:t>
            </a:r>
          </a:p>
          <a:p>
            <a:r>
              <a:rPr lang="en-US" sz="2400"/>
              <a:t>organic solvents, but dissolve in water.</a:t>
            </a:r>
          </a:p>
        </p:txBody>
      </p:sp>
      <p:sp>
        <p:nvSpPr>
          <p:cNvPr id="74758" name="Rectangle 6"/>
          <p:cNvSpPr>
            <a:spLocks noChangeArrowheads="1"/>
          </p:cNvSpPr>
          <p:nvPr/>
        </p:nvSpPr>
        <p:spPr bwMode="auto">
          <a:xfrm>
            <a:off x="441325" y="944563"/>
            <a:ext cx="855663" cy="701675"/>
          </a:xfrm>
          <a:prstGeom prst="rect">
            <a:avLst/>
          </a:prstGeom>
          <a:noFill/>
          <a:ln w="9525">
            <a:noFill/>
            <a:miter lim="800000"/>
            <a:headEnd/>
            <a:tailEnd/>
          </a:ln>
          <a:effectLst/>
        </p:spPr>
        <p:txBody>
          <a:bodyPr wrap="none" lIns="92075" tIns="46038" rIns="92075" bIns="46038">
            <a:spAutoFit/>
          </a:bodyPr>
          <a:lstStyle/>
          <a:p>
            <a:r>
              <a:rPr lang="en-US" sz="4000">
                <a:solidFill>
                  <a:srgbClr val="CC0000"/>
                </a:solidFill>
                <a:effectLst>
                  <a:outerShdw blurRad="38100" dist="38100" dir="2700000" algn="tl">
                    <a:srgbClr val="C0C0C0"/>
                  </a:outerShdw>
                </a:effectLst>
              </a:rPr>
              <a:t>RX</a:t>
            </a:r>
          </a:p>
        </p:txBody>
      </p:sp>
      <p:sp>
        <p:nvSpPr>
          <p:cNvPr id="74759" name="Rectangle 7"/>
          <p:cNvSpPr>
            <a:spLocks noChangeArrowheads="1"/>
          </p:cNvSpPr>
          <p:nvPr/>
        </p:nvSpPr>
        <p:spPr bwMode="auto">
          <a:xfrm>
            <a:off x="441325" y="2163763"/>
            <a:ext cx="1179513" cy="701675"/>
          </a:xfrm>
          <a:prstGeom prst="rect">
            <a:avLst/>
          </a:prstGeom>
          <a:noFill/>
          <a:ln w="9525">
            <a:noFill/>
            <a:miter lim="800000"/>
            <a:headEnd/>
            <a:tailEnd/>
          </a:ln>
          <a:effectLst/>
        </p:spPr>
        <p:txBody>
          <a:bodyPr wrap="none" lIns="92075" tIns="46038" rIns="92075" bIns="46038">
            <a:spAutoFit/>
          </a:bodyPr>
          <a:lstStyle/>
          <a:p>
            <a:r>
              <a:rPr lang="en-US" sz="4000">
                <a:solidFill>
                  <a:srgbClr val="CC0000"/>
                </a:solidFill>
                <a:effectLst>
                  <a:outerShdw blurRad="38100" dist="38100" dir="2700000" algn="tl">
                    <a:srgbClr val="C0C0C0"/>
                  </a:outerShdw>
                </a:effectLst>
              </a:rPr>
              <a:t>NaX</a:t>
            </a:r>
          </a:p>
        </p:txBody>
      </p:sp>
      <p:sp>
        <p:nvSpPr>
          <p:cNvPr id="74760" name="Line 8"/>
          <p:cNvSpPr>
            <a:spLocks noChangeShapeType="1"/>
          </p:cNvSpPr>
          <p:nvPr/>
        </p:nvSpPr>
        <p:spPr bwMode="auto">
          <a:xfrm>
            <a:off x="457200" y="3505200"/>
            <a:ext cx="8382000" cy="0"/>
          </a:xfrm>
          <a:prstGeom prst="line">
            <a:avLst/>
          </a:prstGeom>
          <a:noFill/>
          <a:ln w="12700">
            <a:solidFill>
              <a:schemeClr val="tx1"/>
            </a:solidFill>
            <a:round/>
            <a:headEnd type="none" w="sm" len="sm"/>
            <a:tailEnd type="none" w="sm" len="sm"/>
          </a:ln>
          <a:effectLst/>
        </p:spPr>
        <p:txBody>
          <a:bodyPr/>
          <a:lstStyle/>
          <a:p>
            <a:endParaRPr lang="id-ID"/>
          </a:p>
        </p:txBody>
      </p:sp>
      <p:pic>
        <p:nvPicPr>
          <p:cNvPr id="74761" name="Picture 9"/>
          <p:cNvPicPr>
            <a:picLocks noChangeArrowheads="1"/>
          </p:cNvPicPr>
          <p:nvPr/>
        </p:nvPicPr>
        <p:blipFill>
          <a:blip r:embed="rId3" cstate="print"/>
          <a:srcRect/>
          <a:stretch>
            <a:fillRect/>
          </a:stretch>
        </p:blipFill>
        <p:spPr bwMode="auto">
          <a:xfrm>
            <a:off x="552450" y="4343400"/>
            <a:ext cx="7232650" cy="1387475"/>
          </a:xfrm>
          <a:prstGeom prst="rect">
            <a:avLst/>
          </a:prstGeom>
          <a:noFill/>
          <a:ln w="9525">
            <a:noFill/>
            <a:miter lim="800000"/>
            <a:headEnd/>
            <a:tailEnd/>
          </a:ln>
          <a:effectLst/>
        </p:spPr>
      </p:pic>
      <p:sp>
        <p:nvSpPr>
          <p:cNvPr id="74762" name="Line 10"/>
          <p:cNvSpPr>
            <a:spLocks noChangeShapeType="1"/>
          </p:cNvSpPr>
          <p:nvPr/>
        </p:nvSpPr>
        <p:spPr bwMode="auto">
          <a:xfrm>
            <a:off x="1447800" y="5257800"/>
            <a:ext cx="0" cy="533400"/>
          </a:xfrm>
          <a:prstGeom prst="line">
            <a:avLst/>
          </a:prstGeom>
          <a:noFill/>
          <a:ln w="12700">
            <a:solidFill>
              <a:schemeClr val="accent2"/>
            </a:solidFill>
            <a:round/>
            <a:headEnd type="stealth" w="med" len="lg"/>
            <a:tailEnd type="none" w="sm" len="sm"/>
          </a:ln>
          <a:effectLst/>
        </p:spPr>
        <p:txBody>
          <a:bodyPr/>
          <a:lstStyle/>
          <a:p>
            <a:endParaRPr lang="id-ID"/>
          </a:p>
        </p:txBody>
      </p:sp>
      <p:sp>
        <p:nvSpPr>
          <p:cNvPr id="74763" name="Line 11"/>
          <p:cNvSpPr>
            <a:spLocks noChangeShapeType="1"/>
          </p:cNvSpPr>
          <p:nvPr/>
        </p:nvSpPr>
        <p:spPr bwMode="auto">
          <a:xfrm>
            <a:off x="4572000" y="5257800"/>
            <a:ext cx="0" cy="533400"/>
          </a:xfrm>
          <a:prstGeom prst="line">
            <a:avLst/>
          </a:prstGeom>
          <a:noFill/>
          <a:ln w="12700">
            <a:solidFill>
              <a:schemeClr val="accent2"/>
            </a:solidFill>
            <a:round/>
            <a:headEnd type="stealth" w="med" len="lg"/>
            <a:tailEnd type="none" w="sm" len="sm"/>
          </a:ln>
          <a:effectLst/>
        </p:spPr>
        <p:txBody>
          <a:bodyPr/>
          <a:lstStyle/>
          <a:p>
            <a:endParaRPr lang="id-ID"/>
          </a:p>
        </p:txBody>
      </p:sp>
      <p:sp>
        <p:nvSpPr>
          <p:cNvPr id="74764" name="Rectangle 12"/>
          <p:cNvSpPr>
            <a:spLocks noChangeArrowheads="1"/>
          </p:cNvSpPr>
          <p:nvPr/>
        </p:nvSpPr>
        <p:spPr bwMode="auto">
          <a:xfrm>
            <a:off x="746125" y="5821363"/>
            <a:ext cx="2078038" cy="396875"/>
          </a:xfrm>
          <a:prstGeom prst="rect">
            <a:avLst/>
          </a:prstGeom>
          <a:noFill/>
          <a:ln w="9525">
            <a:noFill/>
            <a:miter lim="800000"/>
            <a:headEnd/>
            <a:tailEnd/>
          </a:ln>
          <a:effectLst/>
        </p:spPr>
        <p:txBody>
          <a:bodyPr wrap="none" lIns="92075" tIns="46038" rIns="92075" bIns="46038">
            <a:spAutoFit/>
          </a:bodyPr>
          <a:lstStyle/>
          <a:p>
            <a:r>
              <a:rPr lang="en-US">
                <a:solidFill>
                  <a:schemeClr val="accent2"/>
                </a:solidFill>
              </a:rPr>
              <a:t>soluble in EtOH</a:t>
            </a:r>
          </a:p>
        </p:txBody>
      </p:sp>
      <p:sp>
        <p:nvSpPr>
          <p:cNvPr id="74765" name="Rectangle 13"/>
          <p:cNvSpPr>
            <a:spLocks noChangeArrowheads="1"/>
          </p:cNvSpPr>
          <p:nvPr/>
        </p:nvSpPr>
        <p:spPr bwMode="auto">
          <a:xfrm>
            <a:off x="3870325" y="5821363"/>
            <a:ext cx="1917700" cy="396875"/>
          </a:xfrm>
          <a:prstGeom prst="rect">
            <a:avLst/>
          </a:prstGeom>
          <a:noFill/>
          <a:ln w="9525">
            <a:noFill/>
            <a:miter lim="800000"/>
            <a:headEnd/>
            <a:tailEnd/>
          </a:ln>
          <a:effectLst/>
        </p:spPr>
        <p:txBody>
          <a:bodyPr wrap="none" lIns="92075" tIns="46038" rIns="92075" bIns="46038">
            <a:spAutoFit/>
          </a:bodyPr>
          <a:lstStyle/>
          <a:p>
            <a:r>
              <a:rPr lang="en-US">
                <a:solidFill>
                  <a:schemeClr val="accent2"/>
                </a:solidFill>
              </a:rPr>
              <a:t>soluble in H</a:t>
            </a:r>
            <a:r>
              <a:rPr lang="en-US" baseline="-25000">
                <a:solidFill>
                  <a:schemeClr val="accent2"/>
                </a:solidFill>
              </a:rPr>
              <a:t>2</a:t>
            </a:r>
            <a:r>
              <a:rPr lang="en-US">
                <a:solidFill>
                  <a:schemeClr val="accent2"/>
                </a:solidFill>
              </a:rPr>
              <a:t>O</a:t>
            </a:r>
          </a:p>
        </p:txBody>
      </p:sp>
      <p:sp>
        <p:nvSpPr>
          <p:cNvPr id="74766" name="Rectangle 14"/>
          <p:cNvSpPr>
            <a:spLocks noChangeArrowheads="1"/>
          </p:cNvSpPr>
          <p:nvPr/>
        </p:nvSpPr>
        <p:spPr bwMode="auto">
          <a:xfrm>
            <a:off x="5470525" y="4144963"/>
            <a:ext cx="2306638" cy="396875"/>
          </a:xfrm>
          <a:prstGeom prst="rect">
            <a:avLst/>
          </a:prstGeom>
          <a:noFill/>
          <a:ln w="9525">
            <a:noFill/>
            <a:miter lim="800000"/>
            <a:headEnd/>
            <a:tailEnd/>
          </a:ln>
          <a:effectLst/>
        </p:spPr>
        <p:txBody>
          <a:bodyPr wrap="none" lIns="92075" tIns="46038" rIns="92075" bIns="46038">
            <a:spAutoFit/>
          </a:bodyPr>
          <a:lstStyle/>
          <a:p>
            <a:r>
              <a:rPr lang="en-US">
                <a:solidFill>
                  <a:srgbClr val="CC0000"/>
                </a:solidFill>
              </a:rPr>
              <a:t>miscible solvents</a:t>
            </a:r>
          </a:p>
        </p:txBody>
      </p:sp>
      <p:sp>
        <p:nvSpPr>
          <p:cNvPr id="74767" name="Rectangle 15"/>
          <p:cNvSpPr>
            <a:spLocks noChangeArrowheads="1"/>
          </p:cNvSpPr>
          <p:nvPr/>
        </p:nvSpPr>
        <p:spPr bwMode="auto">
          <a:xfrm>
            <a:off x="365125" y="3717925"/>
            <a:ext cx="4973638" cy="457200"/>
          </a:xfrm>
          <a:prstGeom prst="rect">
            <a:avLst/>
          </a:prstGeom>
          <a:noFill/>
          <a:ln w="9525">
            <a:noFill/>
            <a:miter lim="800000"/>
            <a:headEnd/>
            <a:tailEnd/>
          </a:ln>
          <a:effectLst/>
        </p:spPr>
        <p:txBody>
          <a:bodyPr wrap="none" lIns="92075" tIns="46038" rIns="92075" bIns="46038">
            <a:spAutoFit/>
          </a:bodyPr>
          <a:lstStyle/>
          <a:p>
            <a:r>
              <a:rPr lang="en-US" sz="2400">
                <a:solidFill>
                  <a:schemeClr val="accent2"/>
                </a:solidFill>
              </a:rPr>
              <a:t>Both dissolve in a mixed solvent.</a:t>
            </a:r>
          </a:p>
        </p:txBody>
      </p:sp>
      <p:sp>
        <p:nvSpPr>
          <p:cNvPr id="74768" name="Line 16"/>
          <p:cNvSpPr>
            <a:spLocks noChangeShapeType="1"/>
          </p:cNvSpPr>
          <p:nvPr/>
        </p:nvSpPr>
        <p:spPr bwMode="auto">
          <a:xfrm>
            <a:off x="457200" y="838200"/>
            <a:ext cx="8382000" cy="0"/>
          </a:xfrm>
          <a:prstGeom prst="line">
            <a:avLst/>
          </a:prstGeom>
          <a:noFill/>
          <a:ln w="12700">
            <a:solidFill>
              <a:schemeClr val="tx1"/>
            </a:solidFill>
            <a:round/>
            <a:headEnd type="none" w="sm" len="sm"/>
            <a:tailEnd type="none" w="sm" len="sm"/>
          </a:ln>
          <a:effectLst/>
        </p:spPr>
        <p:txBody>
          <a:bodyPr/>
          <a:lstStyle/>
          <a:p>
            <a:endParaRPr lang="id-ID"/>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400050" y="1143000"/>
            <a:ext cx="8458200" cy="2667000"/>
          </a:xfrm>
          <a:prstGeom prst="rect">
            <a:avLst/>
          </a:prstGeom>
          <a:solidFill>
            <a:srgbClr val="FFFFCC">
              <a:alpha val="50000"/>
            </a:srgbClr>
          </a:solidFill>
          <a:ln w="9525">
            <a:noFill/>
            <a:miter lim="800000"/>
            <a:headEnd/>
            <a:tailEnd/>
          </a:ln>
          <a:effectLst/>
        </p:spPr>
        <p:txBody>
          <a:bodyPr wrap="none" anchor="ctr"/>
          <a:lstStyle/>
          <a:p>
            <a:endParaRPr lang="id-ID"/>
          </a:p>
        </p:txBody>
      </p:sp>
      <p:sp>
        <p:nvSpPr>
          <p:cNvPr id="76803" name="Rectangle 3"/>
          <p:cNvSpPr>
            <a:spLocks noChangeArrowheads="1"/>
          </p:cNvSpPr>
          <p:nvPr/>
        </p:nvSpPr>
        <p:spPr bwMode="auto">
          <a:xfrm>
            <a:off x="669925" y="563563"/>
            <a:ext cx="1835150" cy="396875"/>
          </a:xfrm>
          <a:prstGeom prst="rect">
            <a:avLst/>
          </a:prstGeom>
          <a:noFill/>
          <a:ln w="9525">
            <a:noFill/>
            <a:miter lim="800000"/>
            <a:headEnd/>
            <a:tailEnd/>
          </a:ln>
          <a:effectLst/>
        </p:spPr>
        <p:txBody>
          <a:bodyPr wrap="none" lIns="92075" tIns="46038" rIns="92075" bIns="46038">
            <a:spAutoFit/>
          </a:bodyPr>
          <a:lstStyle/>
          <a:p>
            <a:r>
              <a:rPr lang="en-US"/>
              <a:t>EXCEPTIONS</a:t>
            </a:r>
          </a:p>
        </p:txBody>
      </p:sp>
      <p:sp>
        <p:nvSpPr>
          <p:cNvPr id="76804" name="Rectangle 4"/>
          <p:cNvSpPr>
            <a:spLocks noChangeArrowheads="1"/>
          </p:cNvSpPr>
          <p:nvPr/>
        </p:nvSpPr>
        <p:spPr bwMode="auto">
          <a:xfrm>
            <a:off x="746125" y="1554163"/>
            <a:ext cx="1179513" cy="701675"/>
          </a:xfrm>
          <a:prstGeom prst="rect">
            <a:avLst/>
          </a:prstGeom>
          <a:noFill/>
          <a:ln w="9525">
            <a:noFill/>
            <a:miter lim="800000"/>
            <a:headEnd/>
            <a:tailEnd/>
          </a:ln>
          <a:effectLst/>
        </p:spPr>
        <p:txBody>
          <a:bodyPr wrap="none" lIns="92075" tIns="46038" rIns="92075" bIns="46038">
            <a:spAutoFit/>
          </a:bodyPr>
          <a:lstStyle/>
          <a:p>
            <a:r>
              <a:rPr lang="en-US" sz="4000">
                <a:solidFill>
                  <a:srgbClr val="FF0033"/>
                </a:solidFill>
                <a:effectLst>
                  <a:outerShdw blurRad="38100" dist="38100" dir="2700000" algn="tl">
                    <a:srgbClr val="C0C0C0"/>
                  </a:outerShdw>
                </a:effectLst>
              </a:rPr>
              <a:t>NaX</a:t>
            </a:r>
          </a:p>
        </p:txBody>
      </p:sp>
      <p:sp>
        <p:nvSpPr>
          <p:cNvPr id="76805" name="Rectangle 5"/>
          <p:cNvSpPr>
            <a:spLocks noChangeArrowheads="1"/>
          </p:cNvSpPr>
          <p:nvPr/>
        </p:nvSpPr>
        <p:spPr bwMode="auto">
          <a:xfrm>
            <a:off x="2651125" y="1630363"/>
            <a:ext cx="5372100" cy="701675"/>
          </a:xfrm>
          <a:prstGeom prst="rect">
            <a:avLst/>
          </a:prstGeom>
          <a:noFill/>
          <a:ln w="9525">
            <a:noFill/>
            <a:miter lim="800000"/>
            <a:headEnd/>
            <a:tailEnd/>
          </a:ln>
          <a:effectLst/>
        </p:spPr>
        <p:txBody>
          <a:bodyPr wrap="none" lIns="92075" tIns="46038" rIns="92075" bIns="46038">
            <a:spAutoFit/>
          </a:bodyPr>
          <a:lstStyle/>
          <a:p>
            <a:r>
              <a:rPr lang="en-US"/>
              <a:t>Dissolve in polar-aprotic organic solvents:</a:t>
            </a:r>
          </a:p>
          <a:p>
            <a:r>
              <a:rPr lang="en-US"/>
              <a:t>DMF, DMSO, HMPA.</a:t>
            </a:r>
          </a:p>
        </p:txBody>
      </p:sp>
      <p:sp>
        <p:nvSpPr>
          <p:cNvPr id="76806" name="Rectangle 6"/>
          <p:cNvSpPr>
            <a:spLocks noChangeArrowheads="1"/>
          </p:cNvSpPr>
          <p:nvPr/>
        </p:nvSpPr>
        <p:spPr bwMode="auto">
          <a:xfrm>
            <a:off x="2651125" y="2697163"/>
            <a:ext cx="4556125" cy="701675"/>
          </a:xfrm>
          <a:prstGeom prst="rect">
            <a:avLst/>
          </a:prstGeom>
          <a:noFill/>
          <a:ln w="9525">
            <a:noFill/>
            <a:miter lim="800000"/>
            <a:headEnd/>
            <a:tailEnd/>
          </a:ln>
          <a:effectLst/>
        </p:spPr>
        <p:txBody>
          <a:bodyPr wrap="none" lIns="92075" tIns="46038" rIns="92075" bIns="46038">
            <a:spAutoFit/>
          </a:bodyPr>
          <a:lstStyle/>
          <a:p>
            <a:r>
              <a:rPr lang="en-US"/>
              <a:t>NaI  and NaCN dissolve in acetone, </a:t>
            </a:r>
          </a:p>
          <a:p>
            <a:r>
              <a:rPr lang="en-US"/>
              <a:t>but NaCl and NaBr do not</a:t>
            </a:r>
          </a:p>
        </p:txBody>
      </p:sp>
      <p:sp>
        <p:nvSpPr>
          <p:cNvPr id="76807" name="Line 7"/>
          <p:cNvSpPr>
            <a:spLocks noChangeShapeType="1"/>
          </p:cNvSpPr>
          <p:nvPr/>
        </p:nvSpPr>
        <p:spPr bwMode="auto">
          <a:xfrm>
            <a:off x="457200" y="3810000"/>
            <a:ext cx="8382000" cy="0"/>
          </a:xfrm>
          <a:prstGeom prst="line">
            <a:avLst/>
          </a:prstGeom>
          <a:noFill/>
          <a:ln w="12700">
            <a:solidFill>
              <a:schemeClr val="tx1"/>
            </a:solidFill>
            <a:round/>
            <a:headEnd type="none" w="sm" len="sm"/>
            <a:tailEnd type="none" w="sm" len="sm"/>
          </a:ln>
          <a:effectLst/>
        </p:spPr>
        <p:txBody>
          <a:bodyPr/>
          <a:lstStyle/>
          <a:p>
            <a:endParaRPr lang="id-ID"/>
          </a:p>
        </p:txBody>
      </p:sp>
      <p:sp>
        <p:nvSpPr>
          <p:cNvPr id="76808" name="Line 8"/>
          <p:cNvSpPr>
            <a:spLocks noChangeShapeType="1"/>
          </p:cNvSpPr>
          <p:nvPr/>
        </p:nvSpPr>
        <p:spPr bwMode="auto">
          <a:xfrm>
            <a:off x="457200" y="1143000"/>
            <a:ext cx="8382000" cy="0"/>
          </a:xfrm>
          <a:prstGeom prst="line">
            <a:avLst/>
          </a:prstGeom>
          <a:noFill/>
          <a:ln w="12700">
            <a:solidFill>
              <a:schemeClr val="tx1"/>
            </a:solidFill>
            <a:round/>
            <a:headEnd type="none" w="sm" len="sm"/>
            <a:tailEnd type="none" w="sm" len="sm"/>
          </a:ln>
          <a:effectLst/>
        </p:spPr>
        <p:txBody>
          <a:bodyPr/>
          <a:lstStyle/>
          <a:p>
            <a:endParaRPr lang="id-ID"/>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234950" y="4730750"/>
            <a:ext cx="8674100" cy="749300"/>
          </a:xfrm>
          <a:prstGeom prst="rect">
            <a:avLst/>
          </a:prstGeom>
          <a:solidFill>
            <a:srgbClr val="FFFFCC"/>
          </a:solidFill>
          <a:ln w="12700">
            <a:solidFill>
              <a:schemeClr val="tx1"/>
            </a:solidFill>
            <a:miter lim="800000"/>
            <a:headEnd/>
            <a:tailEnd/>
          </a:ln>
          <a:effectLst/>
        </p:spPr>
        <p:txBody>
          <a:bodyPr wrap="none" anchor="ctr"/>
          <a:lstStyle/>
          <a:p>
            <a:endParaRPr lang="id-ID"/>
          </a:p>
        </p:txBody>
      </p:sp>
      <p:sp>
        <p:nvSpPr>
          <p:cNvPr id="78851" name="Rectangle 3"/>
          <p:cNvSpPr>
            <a:spLocks noChangeArrowheads="1"/>
          </p:cNvSpPr>
          <p:nvPr/>
        </p:nvSpPr>
        <p:spPr bwMode="auto">
          <a:xfrm>
            <a:off x="234950" y="2063750"/>
            <a:ext cx="8674100" cy="749300"/>
          </a:xfrm>
          <a:prstGeom prst="rect">
            <a:avLst/>
          </a:prstGeom>
          <a:solidFill>
            <a:srgbClr val="FFFFCC"/>
          </a:solidFill>
          <a:ln w="12700">
            <a:solidFill>
              <a:schemeClr val="tx1"/>
            </a:solidFill>
            <a:miter lim="800000"/>
            <a:headEnd/>
            <a:tailEnd/>
          </a:ln>
          <a:effectLst/>
        </p:spPr>
        <p:txBody>
          <a:bodyPr wrap="none" anchor="ctr"/>
          <a:lstStyle/>
          <a:p>
            <a:endParaRPr lang="id-ID"/>
          </a:p>
        </p:txBody>
      </p:sp>
      <p:sp>
        <p:nvSpPr>
          <p:cNvPr id="78852" name="Rectangle 4"/>
          <p:cNvSpPr>
            <a:spLocks noChangeArrowheads="1"/>
          </p:cNvSpPr>
          <p:nvPr/>
        </p:nvSpPr>
        <p:spPr bwMode="auto">
          <a:xfrm>
            <a:off x="365125" y="2239963"/>
            <a:ext cx="7896225" cy="396875"/>
          </a:xfrm>
          <a:prstGeom prst="rect">
            <a:avLst/>
          </a:prstGeom>
          <a:noFill/>
          <a:ln w="9525">
            <a:noFill/>
            <a:miter lim="800000"/>
            <a:headEnd/>
            <a:tailEnd/>
          </a:ln>
          <a:effectLst/>
        </p:spPr>
        <p:txBody>
          <a:bodyPr wrap="none" lIns="92075" tIns="46038" rIns="92075" bIns="46038">
            <a:spAutoFit/>
          </a:bodyPr>
          <a:lstStyle/>
          <a:p>
            <a:r>
              <a:rPr lang="en-US"/>
              <a:t>CARBOCATIONS REACT WITH ALL NUCLEOPHILES EQUALLY</a:t>
            </a:r>
          </a:p>
        </p:txBody>
      </p:sp>
      <p:sp>
        <p:nvSpPr>
          <p:cNvPr id="78853" name="Rectangle 5"/>
          <p:cNvSpPr>
            <a:spLocks noChangeArrowheads="1"/>
          </p:cNvSpPr>
          <p:nvPr/>
        </p:nvSpPr>
        <p:spPr bwMode="auto">
          <a:xfrm>
            <a:off x="3489325" y="1141413"/>
            <a:ext cx="992188" cy="641350"/>
          </a:xfrm>
          <a:prstGeom prst="rect">
            <a:avLst/>
          </a:prstGeom>
          <a:noFill/>
          <a:ln w="9525">
            <a:noFill/>
            <a:miter lim="800000"/>
            <a:headEnd/>
            <a:tailEnd/>
          </a:ln>
          <a:effectLst/>
        </p:spPr>
        <p:txBody>
          <a:bodyPr wrap="none" lIns="92075" tIns="46038" rIns="92075" bIns="46038">
            <a:spAutoFit/>
          </a:bodyPr>
          <a:lstStyle/>
          <a:p>
            <a:r>
              <a:rPr lang="en-US" sz="3600"/>
              <a:t>S</a:t>
            </a:r>
            <a:r>
              <a:rPr lang="en-US" sz="3600" baseline="-25000"/>
              <a:t>N</a:t>
            </a:r>
            <a:r>
              <a:rPr lang="en-US" sz="3600"/>
              <a:t>1</a:t>
            </a:r>
          </a:p>
        </p:txBody>
      </p:sp>
      <p:sp>
        <p:nvSpPr>
          <p:cNvPr id="78854" name="Rectangle 6"/>
          <p:cNvSpPr>
            <a:spLocks noChangeArrowheads="1"/>
          </p:cNvSpPr>
          <p:nvPr/>
        </p:nvSpPr>
        <p:spPr bwMode="auto">
          <a:xfrm>
            <a:off x="3489325" y="3960813"/>
            <a:ext cx="992188" cy="641350"/>
          </a:xfrm>
          <a:prstGeom prst="rect">
            <a:avLst/>
          </a:prstGeom>
          <a:noFill/>
          <a:ln w="9525">
            <a:noFill/>
            <a:miter lim="800000"/>
            <a:headEnd/>
            <a:tailEnd/>
          </a:ln>
          <a:effectLst/>
        </p:spPr>
        <p:txBody>
          <a:bodyPr wrap="none" lIns="92075" tIns="46038" rIns="92075" bIns="46038">
            <a:spAutoFit/>
          </a:bodyPr>
          <a:lstStyle/>
          <a:p>
            <a:r>
              <a:rPr lang="en-US" sz="3600"/>
              <a:t>S</a:t>
            </a:r>
            <a:r>
              <a:rPr lang="en-US" sz="3600" baseline="-25000"/>
              <a:t>N</a:t>
            </a:r>
            <a:r>
              <a:rPr lang="en-US" sz="3600"/>
              <a:t>2</a:t>
            </a:r>
          </a:p>
        </p:txBody>
      </p:sp>
      <p:sp>
        <p:nvSpPr>
          <p:cNvPr id="78855" name="Rectangle 7"/>
          <p:cNvSpPr>
            <a:spLocks noChangeArrowheads="1"/>
          </p:cNvSpPr>
          <p:nvPr/>
        </p:nvSpPr>
        <p:spPr bwMode="auto">
          <a:xfrm>
            <a:off x="365125" y="4906963"/>
            <a:ext cx="8491538" cy="396875"/>
          </a:xfrm>
          <a:prstGeom prst="rect">
            <a:avLst/>
          </a:prstGeom>
          <a:noFill/>
          <a:ln w="9525">
            <a:noFill/>
            <a:miter lim="800000"/>
            <a:headEnd/>
            <a:tailEnd/>
          </a:ln>
          <a:effectLst/>
        </p:spPr>
        <p:txBody>
          <a:bodyPr wrap="none" lIns="92075" tIns="46038" rIns="92075" bIns="46038">
            <a:spAutoFit/>
          </a:bodyPr>
          <a:lstStyle/>
          <a:p>
            <a:r>
              <a:rPr lang="en-US"/>
              <a:t>BETTER NUCLEOPHILES REACT FASTER GIVING MORE PRODUCT</a:t>
            </a:r>
          </a:p>
        </p:txBody>
      </p:sp>
      <p:sp>
        <p:nvSpPr>
          <p:cNvPr id="78856" name="Rectangle 8"/>
          <p:cNvSpPr>
            <a:spLocks noChangeArrowheads="1"/>
          </p:cNvSpPr>
          <p:nvPr/>
        </p:nvSpPr>
        <p:spPr bwMode="auto">
          <a:xfrm>
            <a:off x="1889125" y="303213"/>
            <a:ext cx="4427538" cy="641350"/>
          </a:xfrm>
          <a:prstGeom prst="rect">
            <a:avLst/>
          </a:prstGeom>
          <a:noFill/>
          <a:ln w="9525">
            <a:noFill/>
            <a:miter lim="800000"/>
            <a:headEnd/>
            <a:tailEnd/>
          </a:ln>
          <a:effectLst/>
        </p:spPr>
        <p:txBody>
          <a:bodyPr wrap="none" lIns="92075" tIns="46038" rIns="92075" bIns="46038">
            <a:spAutoFit/>
          </a:bodyPr>
          <a:lstStyle/>
          <a:p>
            <a:r>
              <a:rPr lang="en-US" sz="3600">
                <a:solidFill>
                  <a:schemeClr val="accent2"/>
                </a:solidFill>
                <a:effectLst>
                  <a:outerShdw blurRad="38100" dist="38100" dir="2700000" algn="tl">
                    <a:srgbClr val="C0C0C0"/>
                  </a:outerShdw>
                </a:effectLst>
              </a:rPr>
              <a:t>THE BOTTOM LINE</a:t>
            </a:r>
          </a:p>
        </p:txBody>
      </p:sp>
      <p:sp>
        <p:nvSpPr>
          <p:cNvPr id="78857" name="Rectangle 9"/>
          <p:cNvSpPr>
            <a:spLocks noChangeArrowheads="1"/>
          </p:cNvSpPr>
          <p:nvPr/>
        </p:nvSpPr>
        <p:spPr bwMode="auto">
          <a:xfrm>
            <a:off x="746125" y="2925763"/>
            <a:ext cx="7531100" cy="396875"/>
          </a:xfrm>
          <a:prstGeom prst="rect">
            <a:avLst/>
          </a:prstGeom>
          <a:noFill/>
          <a:ln w="9525">
            <a:noFill/>
            <a:miter lim="800000"/>
            <a:headEnd/>
            <a:tailEnd/>
          </a:ln>
          <a:effectLst/>
        </p:spPr>
        <p:txBody>
          <a:bodyPr wrap="none" lIns="92075" tIns="46038" rIns="92075" bIns="46038">
            <a:spAutoFit/>
          </a:bodyPr>
          <a:lstStyle/>
          <a:p>
            <a:r>
              <a:rPr lang="en-US"/>
              <a:t>The nucleophile </a:t>
            </a:r>
            <a:r>
              <a:rPr lang="en-US" u="sng"/>
              <a:t>is not</a:t>
            </a:r>
            <a:r>
              <a:rPr lang="en-US"/>
              <a:t> involved in the rate-determining step.</a:t>
            </a:r>
          </a:p>
        </p:txBody>
      </p:sp>
      <p:sp>
        <p:nvSpPr>
          <p:cNvPr id="78858" name="Rectangle 10"/>
          <p:cNvSpPr>
            <a:spLocks noChangeArrowheads="1"/>
          </p:cNvSpPr>
          <p:nvPr/>
        </p:nvSpPr>
        <p:spPr bwMode="auto">
          <a:xfrm>
            <a:off x="746125" y="5668963"/>
            <a:ext cx="7070725" cy="396875"/>
          </a:xfrm>
          <a:prstGeom prst="rect">
            <a:avLst/>
          </a:prstGeom>
          <a:noFill/>
          <a:ln w="9525">
            <a:noFill/>
            <a:miter lim="800000"/>
            <a:headEnd/>
            <a:tailEnd/>
          </a:ln>
          <a:effectLst/>
        </p:spPr>
        <p:txBody>
          <a:bodyPr wrap="none" lIns="92075" tIns="46038" rIns="92075" bIns="46038">
            <a:spAutoFit/>
          </a:bodyPr>
          <a:lstStyle/>
          <a:p>
            <a:r>
              <a:rPr lang="en-US"/>
              <a:t>The nucleophile </a:t>
            </a:r>
            <a:r>
              <a:rPr lang="en-US" u="sng"/>
              <a:t>is</a:t>
            </a:r>
            <a:r>
              <a:rPr lang="en-US"/>
              <a:t> involved in the rate-determining step.</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a:ea typeface="+mj-ea"/>
                <a:cs typeface="+mj-cs"/>
              </a:rPr>
              <a:t>Hard-Soft Acid-Base Theory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6" name="Rectangle 12"/>
          <p:cNvSpPr>
            <a:spLocks noGrp="1" noChangeArrowheads="1"/>
          </p:cNvSpPr>
          <p:nvPr>
            <p:ph type="title"/>
          </p:nvPr>
        </p:nvSpPr>
        <p:spPr>
          <a:xfrm>
            <a:off x="685800" y="457200"/>
            <a:ext cx="7772400" cy="609600"/>
          </a:xfrm>
        </p:spPr>
        <p:txBody>
          <a:bodyPr/>
          <a:lstStyle/>
          <a:p>
            <a:r>
              <a:rPr lang="en-US" sz="3200"/>
              <a:t>Influence of pH on reaction rate</a:t>
            </a:r>
            <a:endParaRPr lang="en-US"/>
          </a:p>
        </p:txBody>
      </p:sp>
      <p:sp>
        <p:nvSpPr>
          <p:cNvPr id="6157" name="Text Box 13"/>
          <p:cNvSpPr txBox="1">
            <a:spLocks noChangeArrowheads="1"/>
          </p:cNvSpPr>
          <p:nvPr/>
        </p:nvSpPr>
        <p:spPr bwMode="auto">
          <a:xfrm>
            <a:off x="365125" y="1219200"/>
            <a:ext cx="7389813" cy="457200"/>
          </a:xfrm>
          <a:prstGeom prst="rect">
            <a:avLst/>
          </a:prstGeom>
          <a:noFill/>
          <a:ln w="9525">
            <a:noFill/>
            <a:miter lim="800000"/>
            <a:headEnd/>
            <a:tailEnd/>
          </a:ln>
          <a:effectLst/>
        </p:spPr>
        <p:txBody>
          <a:bodyPr wrap="none">
            <a:spAutoFit/>
          </a:bodyPr>
          <a:lstStyle/>
          <a:p>
            <a:r>
              <a:rPr lang="en-US"/>
              <a:t>The hydrolysis of esters is catalysed by both acid and base:</a:t>
            </a:r>
          </a:p>
        </p:txBody>
      </p:sp>
      <p:grpSp>
        <p:nvGrpSpPr>
          <p:cNvPr id="2" name="Group 27"/>
          <p:cNvGrpSpPr>
            <a:grpSpLocks/>
          </p:cNvGrpSpPr>
          <p:nvPr/>
        </p:nvGrpSpPr>
        <p:grpSpPr bwMode="auto">
          <a:xfrm>
            <a:off x="2841625" y="3911600"/>
            <a:ext cx="3025775" cy="2870200"/>
            <a:chOff x="1694" y="2464"/>
            <a:chExt cx="1906" cy="1808"/>
          </a:xfrm>
        </p:grpSpPr>
        <p:sp>
          <p:nvSpPr>
            <p:cNvPr id="6159" name="Line 15"/>
            <p:cNvSpPr>
              <a:spLocks noChangeShapeType="1"/>
            </p:cNvSpPr>
            <p:nvPr/>
          </p:nvSpPr>
          <p:spPr bwMode="auto">
            <a:xfrm>
              <a:off x="1967" y="2464"/>
              <a:ext cx="0" cy="1361"/>
            </a:xfrm>
            <a:prstGeom prst="line">
              <a:avLst/>
            </a:prstGeom>
            <a:noFill/>
            <a:ln w="9525">
              <a:solidFill>
                <a:schemeClr val="tx1"/>
              </a:solidFill>
              <a:round/>
              <a:headEnd/>
              <a:tailEnd/>
            </a:ln>
            <a:effectLst/>
          </p:spPr>
          <p:txBody>
            <a:bodyPr/>
            <a:lstStyle/>
            <a:p>
              <a:endParaRPr lang="id-ID"/>
            </a:p>
          </p:txBody>
        </p:sp>
        <p:sp>
          <p:nvSpPr>
            <p:cNvPr id="6160" name="Line 16"/>
            <p:cNvSpPr>
              <a:spLocks noChangeShapeType="1"/>
            </p:cNvSpPr>
            <p:nvPr/>
          </p:nvSpPr>
          <p:spPr bwMode="auto">
            <a:xfrm>
              <a:off x="1967" y="3825"/>
              <a:ext cx="1633" cy="0"/>
            </a:xfrm>
            <a:prstGeom prst="line">
              <a:avLst/>
            </a:prstGeom>
            <a:noFill/>
            <a:ln w="9525">
              <a:solidFill>
                <a:schemeClr val="tx1"/>
              </a:solidFill>
              <a:round/>
              <a:headEnd/>
              <a:tailEnd/>
            </a:ln>
            <a:effectLst/>
          </p:spPr>
          <p:txBody>
            <a:bodyPr/>
            <a:lstStyle/>
            <a:p>
              <a:endParaRPr lang="id-ID"/>
            </a:p>
          </p:txBody>
        </p:sp>
        <p:sp>
          <p:nvSpPr>
            <p:cNvPr id="6161" name="Line 17"/>
            <p:cNvSpPr>
              <a:spLocks noChangeShapeType="1"/>
            </p:cNvSpPr>
            <p:nvPr/>
          </p:nvSpPr>
          <p:spPr bwMode="auto">
            <a:xfrm flipV="1">
              <a:off x="1831" y="2721"/>
              <a:ext cx="0" cy="363"/>
            </a:xfrm>
            <a:prstGeom prst="line">
              <a:avLst/>
            </a:prstGeom>
            <a:noFill/>
            <a:ln w="9525">
              <a:solidFill>
                <a:schemeClr val="tx1"/>
              </a:solidFill>
              <a:round/>
              <a:headEnd/>
              <a:tailEnd type="triangle" w="med" len="med"/>
            </a:ln>
            <a:effectLst/>
          </p:spPr>
          <p:txBody>
            <a:bodyPr/>
            <a:lstStyle/>
            <a:p>
              <a:endParaRPr lang="id-ID"/>
            </a:p>
          </p:txBody>
        </p:sp>
        <p:sp>
          <p:nvSpPr>
            <p:cNvPr id="6162" name="Text Box 18"/>
            <p:cNvSpPr txBox="1">
              <a:spLocks noChangeArrowheads="1"/>
            </p:cNvSpPr>
            <p:nvPr/>
          </p:nvSpPr>
          <p:spPr bwMode="auto">
            <a:xfrm>
              <a:off x="2421" y="4041"/>
              <a:ext cx="292" cy="231"/>
            </a:xfrm>
            <a:prstGeom prst="rect">
              <a:avLst/>
            </a:prstGeom>
            <a:noFill/>
            <a:ln w="9525">
              <a:noFill/>
              <a:miter lim="800000"/>
              <a:headEnd/>
              <a:tailEnd/>
            </a:ln>
            <a:effectLst/>
          </p:spPr>
          <p:txBody>
            <a:bodyPr wrap="none">
              <a:spAutoFit/>
            </a:bodyPr>
            <a:lstStyle/>
            <a:p>
              <a:r>
                <a:rPr lang="nl-NL" sz="1800"/>
                <a:t>pH</a:t>
              </a:r>
            </a:p>
          </p:txBody>
        </p:sp>
        <p:sp>
          <p:nvSpPr>
            <p:cNvPr id="6163" name="Line 19"/>
            <p:cNvSpPr>
              <a:spLocks noChangeShapeType="1"/>
            </p:cNvSpPr>
            <p:nvPr/>
          </p:nvSpPr>
          <p:spPr bwMode="auto">
            <a:xfrm>
              <a:off x="2739" y="4132"/>
              <a:ext cx="408" cy="0"/>
            </a:xfrm>
            <a:prstGeom prst="line">
              <a:avLst/>
            </a:prstGeom>
            <a:noFill/>
            <a:ln w="9525">
              <a:solidFill>
                <a:schemeClr val="tx1"/>
              </a:solidFill>
              <a:round/>
              <a:headEnd/>
              <a:tailEnd type="triangle" w="med" len="med"/>
            </a:ln>
            <a:effectLst/>
          </p:spPr>
          <p:txBody>
            <a:bodyPr/>
            <a:lstStyle/>
            <a:p>
              <a:endParaRPr lang="id-ID"/>
            </a:p>
          </p:txBody>
        </p:sp>
        <p:sp>
          <p:nvSpPr>
            <p:cNvPr id="6164" name="Text Box 20"/>
            <p:cNvSpPr txBox="1">
              <a:spLocks noChangeArrowheads="1"/>
            </p:cNvSpPr>
            <p:nvPr/>
          </p:nvSpPr>
          <p:spPr bwMode="auto">
            <a:xfrm rot="16200000">
              <a:off x="1539" y="3211"/>
              <a:ext cx="541" cy="231"/>
            </a:xfrm>
            <a:prstGeom prst="rect">
              <a:avLst/>
            </a:prstGeom>
            <a:noFill/>
            <a:ln w="9525">
              <a:noFill/>
              <a:miter lim="800000"/>
              <a:headEnd/>
              <a:tailEnd/>
            </a:ln>
            <a:effectLst/>
          </p:spPr>
          <p:txBody>
            <a:bodyPr wrap="none">
              <a:spAutoFit/>
            </a:bodyPr>
            <a:lstStyle/>
            <a:p>
              <a:r>
                <a:rPr lang="nl-NL" sz="1800"/>
                <a:t>log k</a:t>
              </a:r>
              <a:r>
                <a:rPr lang="nl-NL" sz="1800" baseline="-25000"/>
                <a:t>obs</a:t>
              </a:r>
              <a:endParaRPr lang="nl-NL" sz="1800"/>
            </a:p>
          </p:txBody>
        </p:sp>
        <p:sp>
          <p:nvSpPr>
            <p:cNvPr id="6165" name="Line 21"/>
            <p:cNvSpPr>
              <a:spLocks noChangeShapeType="1"/>
            </p:cNvSpPr>
            <p:nvPr/>
          </p:nvSpPr>
          <p:spPr bwMode="auto">
            <a:xfrm>
              <a:off x="2738" y="3825"/>
              <a:ext cx="0" cy="45"/>
            </a:xfrm>
            <a:prstGeom prst="line">
              <a:avLst/>
            </a:prstGeom>
            <a:noFill/>
            <a:ln w="9525">
              <a:solidFill>
                <a:schemeClr val="tx1"/>
              </a:solidFill>
              <a:round/>
              <a:headEnd/>
              <a:tailEnd/>
            </a:ln>
            <a:effectLst/>
          </p:spPr>
          <p:txBody>
            <a:bodyPr/>
            <a:lstStyle/>
            <a:p>
              <a:endParaRPr lang="id-ID"/>
            </a:p>
          </p:txBody>
        </p:sp>
        <p:sp>
          <p:nvSpPr>
            <p:cNvPr id="6166" name="Text Box 22"/>
            <p:cNvSpPr txBox="1">
              <a:spLocks noChangeArrowheads="1"/>
            </p:cNvSpPr>
            <p:nvPr/>
          </p:nvSpPr>
          <p:spPr bwMode="auto">
            <a:xfrm>
              <a:off x="2625" y="3825"/>
              <a:ext cx="276" cy="212"/>
            </a:xfrm>
            <a:prstGeom prst="rect">
              <a:avLst/>
            </a:prstGeom>
            <a:noFill/>
            <a:ln w="9525">
              <a:noFill/>
              <a:miter lim="800000"/>
              <a:headEnd/>
              <a:tailEnd/>
            </a:ln>
            <a:effectLst/>
          </p:spPr>
          <p:txBody>
            <a:bodyPr wrap="none">
              <a:spAutoFit/>
            </a:bodyPr>
            <a:lstStyle/>
            <a:p>
              <a:r>
                <a:rPr lang="nl-NL" sz="1600"/>
                <a:t>7.0</a:t>
              </a:r>
            </a:p>
          </p:txBody>
        </p:sp>
        <p:sp>
          <p:nvSpPr>
            <p:cNvPr id="6167" name="Line 23"/>
            <p:cNvSpPr>
              <a:spLocks noChangeShapeType="1"/>
            </p:cNvSpPr>
            <p:nvPr/>
          </p:nvSpPr>
          <p:spPr bwMode="auto">
            <a:xfrm>
              <a:off x="2103" y="3099"/>
              <a:ext cx="635" cy="635"/>
            </a:xfrm>
            <a:prstGeom prst="line">
              <a:avLst/>
            </a:prstGeom>
            <a:noFill/>
            <a:ln w="9525">
              <a:solidFill>
                <a:schemeClr val="tx1"/>
              </a:solidFill>
              <a:round/>
              <a:headEnd/>
              <a:tailEnd/>
            </a:ln>
            <a:effectLst/>
          </p:spPr>
          <p:txBody>
            <a:bodyPr/>
            <a:lstStyle/>
            <a:p>
              <a:endParaRPr lang="id-ID"/>
            </a:p>
          </p:txBody>
        </p:sp>
        <p:sp>
          <p:nvSpPr>
            <p:cNvPr id="6168" name="Line 24"/>
            <p:cNvSpPr>
              <a:spLocks noChangeShapeType="1"/>
            </p:cNvSpPr>
            <p:nvPr/>
          </p:nvSpPr>
          <p:spPr bwMode="auto">
            <a:xfrm flipH="1">
              <a:off x="2738" y="3099"/>
              <a:ext cx="635" cy="635"/>
            </a:xfrm>
            <a:prstGeom prst="line">
              <a:avLst/>
            </a:prstGeom>
            <a:noFill/>
            <a:ln w="9525">
              <a:solidFill>
                <a:schemeClr val="tx1"/>
              </a:solidFill>
              <a:round/>
              <a:headEnd/>
              <a:tailEnd/>
            </a:ln>
            <a:effectLst/>
          </p:spPr>
          <p:txBody>
            <a:bodyPr/>
            <a:lstStyle/>
            <a:p>
              <a:endParaRPr lang="id-ID"/>
            </a:p>
          </p:txBody>
        </p:sp>
      </p:grpSp>
      <p:graphicFrame>
        <p:nvGraphicFramePr>
          <p:cNvPr id="6173" name="Object 29"/>
          <p:cNvGraphicFramePr>
            <a:graphicFrameLocks noChangeAspect="1"/>
          </p:cNvGraphicFramePr>
          <p:nvPr/>
        </p:nvGraphicFramePr>
        <p:xfrm>
          <a:off x="914400" y="1865313"/>
          <a:ext cx="7162800" cy="1944687"/>
        </p:xfrm>
        <a:graphic>
          <a:graphicData uri="http://schemas.openxmlformats.org/presentationml/2006/ole">
            <p:oleObj spid="_x0000_s1026" name="CS ChemDraw Drawing" r:id="rId3" imgW="5938200" imgH="1612800" progId="ChemDraw.Document.4.5">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defRPr/>
            </a:pPr>
            <a:r>
              <a:rPr lang="en-US">
                <a:ea typeface="+mj-ea"/>
                <a:cs typeface="+mj-cs"/>
              </a:rPr>
              <a:t>Definitions</a:t>
            </a:r>
          </a:p>
        </p:txBody>
      </p:sp>
      <p:sp>
        <p:nvSpPr>
          <p:cNvPr id="7171" name="Rectangle 3"/>
          <p:cNvSpPr>
            <a:spLocks noGrp="1" noChangeArrowheads="1"/>
          </p:cNvSpPr>
          <p:nvPr>
            <p:ph type="body" idx="1"/>
          </p:nvPr>
        </p:nvSpPr>
        <p:spPr/>
        <p:txBody>
          <a:bodyPr/>
          <a:lstStyle/>
          <a:p>
            <a:pPr eaLnBrk="1" hangingPunct="1">
              <a:buFont typeface="Wingdings" charset="2"/>
              <a:buNone/>
              <a:defRPr/>
            </a:pPr>
            <a:r>
              <a:rPr lang="en-US" smtClean="0"/>
              <a:t>		</a:t>
            </a:r>
            <a:r>
              <a:rPr lang="en-US" i="1" smtClean="0"/>
              <a:t>Arrhenius</a:t>
            </a:r>
            <a:r>
              <a:rPr lang="en-US" smtClean="0"/>
              <a:t> acids form hydronium ions in water, and bases form hydroxide ions.  This definition assumes that water is the solvent.</a:t>
            </a:r>
          </a:p>
          <a:p>
            <a:pPr eaLnBrk="1" hangingPunct="1">
              <a:buFont typeface="Wingdings" charset="2"/>
              <a:buNone/>
              <a:defRPr/>
            </a:pPr>
            <a:r>
              <a:rPr lang="en-US" smtClean="0"/>
              <a:t>		</a:t>
            </a:r>
            <a:r>
              <a:rPr lang="en-US" i="1" smtClean="0"/>
              <a:t>Brønsted </a:t>
            </a:r>
            <a:r>
              <a:rPr lang="en-US" smtClean="0"/>
              <a:t>and </a:t>
            </a:r>
            <a:r>
              <a:rPr lang="en-US" i="1" smtClean="0"/>
              <a:t>Lowry</a:t>
            </a:r>
            <a:r>
              <a:rPr lang="en-US" smtClean="0"/>
              <a:t> expanded upon the Arrhenius definitions, and defined acids as proton donors and bases as proton acceptors.  They also introduced the concept of </a:t>
            </a:r>
            <a:r>
              <a:rPr lang="en-US" i="1" smtClean="0"/>
              <a:t>conjugate acid-base pairs</a:t>
            </a:r>
            <a:r>
              <a:rPr lang="en-US" smtClean="0"/>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n-US">
                <a:ea typeface="+mj-ea"/>
                <a:cs typeface="+mj-cs"/>
              </a:rPr>
              <a:t>Lewis Acids &amp; Bases</a:t>
            </a:r>
          </a:p>
        </p:txBody>
      </p:sp>
      <p:sp>
        <p:nvSpPr>
          <p:cNvPr id="8195" name="Rectangle 3"/>
          <p:cNvSpPr>
            <a:spLocks noGrp="1" noChangeArrowheads="1"/>
          </p:cNvSpPr>
          <p:nvPr>
            <p:ph type="body" idx="1"/>
          </p:nvPr>
        </p:nvSpPr>
        <p:spPr/>
        <p:txBody>
          <a:bodyPr/>
          <a:lstStyle/>
          <a:p>
            <a:pPr eaLnBrk="1" hangingPunct="1">
              <a:buFont typeface="Wingdings" charset="2"/>
              <a:buNone/>
              <a:defRPr/>
            </a:pPr>
            <a:r>
              <a:rPr lang="en-US" smtClean="0"/>
              <a:t>		The </a:t>
            </a:r>
            <a:r>
              <a:rPr lang="en-US" i="1" smtClean="0"/>
              <a:t>Lewis</a:t>
            </a:r>
            <a:r>
              <a:rPr lang="en-US" smtClean="0"/>
              <a:t> definition further expands the definitions.  A base is an electron-pair donor, and an acid is an electron-pair acceptor.  The two combine to form an </a:t>
            </a:r>
            <a:r>
              <a:rPr lang="en-US" i="1" smtClean="0"/>
              <a:t>adduct</a:t>
            </a:r>
            <a:r>
              <a:rPr lang="en-US" smtClean="0"/>
              <a:t>.</a:t>
            </a:r>
          </a:p>
          <a:p>
            <a:pPr algn="ctr" eaLnBrk="1" hangingPunct="1">
              <a:buFont typeface="Wingdings" charset="2"/>
              <a:buNone/>
              <a:defRPr/>
            </a:pPr>
            <a:r>
              <a:rPr lang="en-US" smtClean="0"/>
              <a:t>A + :B </a:t>
            </a:r>
            <a:r>
              <a:rPr lang="en-US" smtClean="0">
                <a:sym typeface="Wingdings" charset="2"/>
              </a:rPr>
              <a:t> A</a:t>
            </a:r>
            <a:r>
              <a:rPr lang="en-US" sz="3600" smtClean="0">
                <a:sym typeface="Wingdings" charset="2"/>
              </a:rPr>
              <a:t>-</a:t>
            </a:r>
            <a:r>
              <a:rPr lang="en-US" smtClean="0">
                <a:sym typeface="Wingdings" charset="2"/>
              </a:rPr>
              <a:t>B</a:t>
            </a:r>
          </a:p>
          <a:p>
            <a:pPr algn="ctr" eaLnBrk="1" hangingPunct="1">
              <a:buFont typeface="Wingdings" charset="2"/>
              <a:buNone/>
              <a:defRPr/>
            </a:pPr>
            <a:endParaRPr lang="en-US" smtClean="0"/>
          </a:p>
          <a:p>
            <a:pPr algn="ctr" eaLnBrk="1" hangingPunct="1">
              <a:buFont typeface="Wingdings" charset="2"/>
              <a:buNone/>
              <a:defRPr/>
            </a:pPr>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defRPr/>
            </a:pPr>
            <a:r>
              <a:rPr lang="en-US">
                <a:ea typeface="+mj-ea"/>
                <a:cs typeface="+mj-cs"/>
              </a:rPr>
              <a:t>Lewis Acids &amp; Bases</a:t>
            </a:r>
          </a:p>
        </p:txBody>
      </p:sp>
      <p:sp>
        <p:nvSpPr>
          <p:cNvPr id="9219" name="Rectangle 3"/>
          <p:cNvSpPr>
            <a:spLocks noGrp="1" noChangeArrowheads="1"/>
          </p:cNvSpPr>
          <p:nvPr>
            <p:ph type="body" idx="1"/>
          </p:nvPr>
        </p:nvSpPr>
        <p:spPr>
          <a:xfrm>
            <a:off x="457200" y="1371600"/>
            <a:ext cx="8229600" cy="4525963"/>
          </a:xfrm>
        </p:spPr>
        <p:txBody>
          <a:bodyPr/>
          <a:lstStyle/>
          <a:p>
            <a:pPr eaLnBrk="1" hangingPunct="1">
              <a:buFont typeface="Wingdings" charset="2"/>
              <a:buNone/>
              <a:defRPr/>
            </a:pPr>
            <a:r>
              <a:rPr lang="en-US" smtClean="0"/>
              <a:t>		This definition includes the “standard” Brønsted-Lowry acid-base reactions:</a:t>
            </a:r>
          </a:p>
          <a:p>
            <a:pPr algn="ctr" eaLnBrk="1" hangingPunct="1">
              <a:buFont typeface="Wingdings" charset="2"/>
              <a:buNone/>
              <a:defRPr/>
            </a:pPr>
            <a:r>
              <a:rPr lang="en-US" smtClean="0">
                <a:sym typeface="Wingdings" charset="2"/>
              </a:rPr>
              <a:t>H</a:t>
            </a:r>
            <a:r>
              <a:rPr lang="en-US" baseline="30000" smtClean="0">
                <a:sym typeface="Wingdings" charset="2"/>
              </a:rPr>
              <a:t>+</a:t>
            </a:r>
            <a:r>
              <a:rPr lang="en-US" smtClean="0">
                <a:sym typeface="Wingdings" charset="2"/>
              </a:rPr>
              <a:t>(aq)  +  :NH</a:t>
            </a:r>
            <a:r>
              <a:rPr lang="en-US" baseline="-25000" smtClean="0">
                <a:sym typeface="Wingdings" charset="2"/>
              </a:rPr>
              <a:t>3</a:t>
            </a:r>
            <a:r>
              <a:rPr lang="en-US" smtClean="0">
                <a:sym typeface="Wingdings" charset="2"/>
              </a:rPr>
              <a:t>(aq)  NH</a:t>
            </a:r>
            <a:r>
              <a:rPr lang="en-US" baseline="-25000" smtClean="0">
                <a:sym typeface="Wingdings" charset="2"/>
              </a:rPr>
              <a:t>4</a:t>
            </a:r>
            <a:r>
              <a:rPr lang="en-US" baseline="30000" smtClean="0">
                <a:sym typeface="Wingdings" charset="2"/>
              </a:rPr>
              <a:t>+</a:t>
            </a:r>
            <a:r>
              <a:rPr lang="en-US" smtClean="0">
                <a:sym typeface="Wingdings" charset="2"/>
              </a:rPr>
              <a:t>(aq)</a:t>
            </a:r>
          </a:p>
          <a:p>
            <a:pPr eaLnBrk="1" hangingPunct="1">
              <a:buFont typeface="Wingdings" charset="2"/>
              <a:buNone/>
              <a:defRPr/>
            </a:pPr>
            <a:endParaRPr lang="en-US" smtClean="0">
              <a:sym typeface="Wingdings" charset="2"/>
            </a:endParaRPr>
          </a:p>
          <a:p>
            <a:pPr eaLnBrk="1" hangingPunct="1">
              <a:buFont typeface="Wingdings" charset="2"/>
              <a:buNone/>
              <a:defRPr/>
            </a:pPr>
            <a:r>
              <a:rPr lang="en-US" smtClean="0">
                <a:sym typeface="Wingdings" charset="2"/>
              </a:rPr>
              <a:t>		It also includes the reactions of metal ions or atoms with ligands to form coordination compounds:</a:t>
            </a:r>
          </a:p>
          <a:p>
            <a:pPr algn="ctr" eaLnBrk="1" hangingPunct="1">
              <a:buFont typeface="Wingdings" charset="2"/>
              <a:buNone/>
              <a:defRPr/>
            </a:pPr>
            <a:r>
              <a:rPr lang="en-US" smtClean="0">
                <a:sym typeface="Wingdings" charset="2"/>
              </a:rPr>
              <a:t>Ag</a:t>
            </a:r>
            <a:r>
              <a:rPr lang="en-US" baseline="30000" smtClean="0">
                <a:sym typeface="Wingdings" charset="2"/>
              </a:rPr>
              <a:t>+</a:t>
            </a:r>
            <a:r>
              <a:rPr lang="en-US" smtClean="0">
                <a:sym typeface="Wingdings" charset="2"/>
              </a:rPr>
              <a:t>(aq)  +  2 :NH</a:t>
            </a:r>
            <a:r>
              <a:rPr lang="en-US" baseline="-25000" smtClean="0">
                <a:sym typeface="Wingdings" charset="2"/>
              </a:rPr>
              <a:t>3</a:t>
            </a:r>
            <a:r>
              <a:rPr lang="en-US" smtClean="0">
                <a:sym typeface="Wingdings" charset="2"/>
              </a:rPr>
              <a:t>(aq)  Ag(NH</a:t>
            </a:r>
            <a:r>
              <a:rPr lang="en-US" baseline="-25000" smtClean="0">
                <a:sym typeface="Wingdings" charset="2"/>
              </a:rPr>
              <a:t>3</a:t>
            </a:r>
            <a:r>
              <a:rPr lang="en-US" smtClean="0">
                <a:sym typeface="Wingdings" charset="2"/>
              </a:rPr>
              <a:t>)</a:t>
            </a:r>
            <a:r>
              <a:rPr lang="en-US" baseline="-25000" smtClean="0">
                <a:sym typeface="Wingdings" charset="2"/>
              </a:rPr>
              <a:t>2</a:t>
            </a:r>
            <a:r>
              <a:rPr lang="en-US" baseline="30000" smtClean="0">
                <a:sym typeface="Wingdings" charset="2"/>
              </a:rPr>
              <a:t>+</a:t>
            </a:r>
            <a:r>
              <a:rPr lang="en-US" smtClean="0">
                <a:sym typeface="Wingdings" charset="2"/>
              </a:rPr>
              <a:t>(aq)</a:t>
            </a:r>
          </a:p>
          <a:p>
            <a:pPr eaLnBrk="1" hangingPunct="1">
              <a:buFont typeface="Wingdings" charset="2"/>
              <a:buNone/>
              <a:defRPr/>
            </a:pPr>
            <a:endParaRPr lang="en-US" smtClean="0">
              <a:sym typeface="Wingdings" charset="2"/>
            </a:endParaRPr>
          </a:p>
          <a:p>
            <a:pPr algn="ctr" eaLnBrk="1" hangingPunct="1">
              <a:buFont typeface="Wingdings" charset="2"/>
              <a:buNone/>
              <a:defRPr/>
            </a:pPr>
            <a:endParaRPr lang="en-US" smtClean="0">
              <a:sym typeface="Wingdings" charset="2"/>
            </a:endParaRPr>
          </a:p>
          <a:p>
            <a:pPr algn="ctr" eaLnBrk="1" hangingPunct="1">
              <a:buFont typeface="Wingdings" charset="2"/>
              <a:buNone/>
              <a:defRPr/>
            </a:pPr>
            <a:endParaRPr lang="en-US" smtClean="0"/>
          </a:p>
          <a:p>
            <a:pPr algn="ctr" eaLnBrk="1" hangingPunct="1">
              <a:buFont typeface="Wingdings" charset="2"/>
              <a:buNone/>
              <a:defRPr/>
            </a:pPr>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a:ea typeface="+mj-ea"/>
                <a:cs typeface="+mj-cs"/>
              </a:rPr>
              <a:t>Lewis Acids &amp; Bases</a:t>
            </a:r>
          </a:p>
        </p:txBody>
      </p:sp>
      <p:sp>
        <p:nvSpPr>
          <p:cNvPr id="10243" name="Rectangle 3"/>
          <p:cNvSpPr>
            <a:spLocks noGrp="1" noChangeArrowheads="1"/>
          </p:cNvSpPr>
          <p:nvPr>
            <p:ph type="body" idx="1"/>
          </p:nvPr>
        </p:nvSpPr>
        <p:spPr>
          <a:xfrm>
            <a:off x="457200" y="1371600"/>
            <a:ext cx="8229600" cy="4525963"/>
          </a:xfrm>
        </p:spPr>
        <p:txBody>
          <a:bodyPr/>
          <a:lstStyle/>
          <a:p>
            <a:pPr eaLnBrk="1" hangingPunct="1">
              <a:buFont typeface="Wingdings" charset="2"/>
              <a:buNone/>
              <a:defRPr/>
            </a:pPr>
            <a:r>
              <a:rPr lang="en-US" smtClean="0"/>
              <a:t>		In addition, electron-deficient compounds such as trivalent boron is categorized as a Lewis acid.</a:t>
            </a:r>
          </a:p>
          <a:p>
            <a:pPr algn="ctr" eaLnBrk="1" hangingPunct="1">
              <a:buFont typeface="Wingdings" charset="2"/>
              <a:buNone/>
              <a:defRPr/>
            </a:pPr>
            <a:r>
              <a:rPr lang="en-US" smtClean="0">
                <a:sym typeface="Wingdings" charset="2"/>
              </a:rPr>
              <a:t>B(CH</a:t>
            </a:r>
            <a:r>
              <a:rPr lang="en-US" baseline="-25000" smtClean="0">
                <a:sym typeface="Wingdings" charset="2"/>
              </a:rPr>
              <a:t>3</a:t>
            </a:r>
            <a:r>
              <a:rPr lang="en-US" smtClean="0">
                <a:sym typeface="Wingdings" charset="2"/>
              </a:rPr>
              <a:t>)</a:t>
            </a:r>
            <a:r>
              <a:rPr lang="en-US" baseline="-25000" smtClean="0">
                <a:sym typeface="Wingdings" charset="2"/>
              </a:rPr>
              <a:t>3</a:t>
            </a:r>
            <a:r>
              <a:rPr lang="en-US" smtClean="0">
                <a:sym typeface="Wingdings" charset="2"/>
              </a:rPr>
              <a:t> + :NH</a:t>
            </a:r>
            <a:r>
              <a:rPr lang="en-US" baseline="-25000" smtClean="0">
                <a:sym typeface="Wingdings" charset="2"/>
              </a:rPr>
              <a:t>3</a:t>
            </a:r>
            <a:r>
              <a:rPr lang="en-US" smtClean="0">
                <a:sym typeface="Wingdings" charset="2"/>
              </a:rPr>
              <a:t>  (CH</a:t>
            </a:r>
            <a:r>
              <a:rPr lang="en-US" baseline="-25000" smtClean="0">
                <a:sym typeface="Wingdings" charset="2"/>
              </a:rPr>
              <a:t>3</a:t>
            </a:r>
            <a:r>
              <a:rPr lang="en-US" smtClean="0">
                <a:sym typeface="Wingdings" charset="2"/>
              </a:rPr>
              <a:t>)</a:t>
            </a:r>
            <a:r>
              <a:rPr lang="en-US" baseline="-25000" smtClean="0">
                <a:sym typeface="Wingdings" charset="2"/>
              </a:rPr>
              <a:t>3</a:t>
            </a:r>
            <a:r>
              <a:rPr lang="en-US" smtClean="0">
                <a:sym typeface="Wingdings" charset="2"/>
              </a:rPr>
              <a:t>B←NH</a:t>
            </a:r>
            <a:r>
              <a:rPr lang="en-US" baseline="-25000" smtClean="0">
                <a:sym typeface="Wingdings" charset="2"/>
              </a:rPr>
              <a:t>3</a:t>
            </a:r>
            <a:endParaRPr lang="en-US" smtClean="0">
              <a:sym typeface="Wingdings" charset="2"/>
            </a:endParaRPr>
          </a:p>
          <a:p>
            <a:pPr eaLnBrk="1" hangingPunct="1">
              <a:spcBef>
                <a:spcPct val="50000"/>
              </a:spcBef>
              <a:buFont typeface="Wingdings" charset="2"/>
              <a:buNone/>
              <a:defRPr/>
            </a:pPr>
            <a:r>
              <a:rPr lang="en-US" smtClean="0">
                <a:sym typeface="Wingdings" charset="2"/>
              </a:rPr>
              <a:t>		The HOMO on the Lewis base interacts with the electron pair in the LUMO of the Lewis acid.  The MOs of the adduct are lower in energy.</a:t>
            </a:r>
          </a:p>
          <a:p>
            <a:pPr algn="ctr" eaLnBrk="1" hangingPunct="1">
              <a:buFont typeface="Wingdings" charset="2"/>
              <a:buNone/>
              <a:defRPr/>
            </a:pPr>
            <a:endParaRPr lang="en-US" smtClean="0">
              <a:sym typeface="Wingdings" charset="2"/>
            </a:endParaRPr>
          </a:p>
          <a:p>
            <a:pPr algn="ctr" eaLnBrk="1" hangingPunct="1">
              <a:buFont typeface="Wingdings" charset="2"/>
              <a:buNone/>
              <a:defRPr/>
            </a:pPr>
            <a:endParaRPr lang="en-US" smtClean="0"/>
          </a:p>
          <a:p>
            <a:pPr algn="ctr" eaLnBrk="1" hangingPunct="1">
              <a:buFont typeface="Wingdings" charset="2"/>
              <a:buNone/>
              <a:defRPr/>
            </a:pPr>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defRPr/>
            </a:pPr>
            <a:r>
              <a:rPr lang="en-US">
                <a:ea typeface="+mj-ea"/>
                <a:cs typeface="+mj-cs"/>
              </a:rPr>
              <a:t>Lewis Acids &amp; Bases</a:t>
            </a:r>
          </a:p>
        </p:txBody>
      </p:sp>
      <p:sp>
        <p:nvSpPr>
          <p:cNvPr id="12295" name="Rectangle 7"/>
          <p:cNvSpPr>
            <a:spLocks noGrp="1" noChangeArrowheads="1"/>
          </p:cNvSpPr>
          <p:nvPr>
            <p:ph type="body" sz="half" idx="2"/>
          </p:nvPr>
        </p:nvSpPr>
        <p:spPr/>
        <p:txBody>
          <a:bodyPr/>
          <a:lstStyle/>
          <a:p>
            <a:pPr eaLnBrk="1" hangingPunct="1">
              <a:buFont typeface="Wingdings" charset="2"/>
              <a:buNone/>
              <a:defRPr/>
            </a:pPr>
            <a:r>
              <a:rPr lang="en-US" sz="2800" smtClean="0"/>
              <a:t>		</a:t>
            </a:r>
            <a:r>
              <a:rPr lang="en-US" smtClean="0"/>
              <a:t>The LUMO and HOMO are called </a:t>
            </a:r>
            <a:r>
              <a:rPr lang="en-US" i="1" smtClean="0"/>
              <a:t>frontier orbitals</a:t>
            </a:r>
            <a:r>
              <a:rPr lang="en-US" smtClean="0"/>
              <a:t>.  If there is a net lowering of energy, the adduct is stable.</a:t>
            </a:r>
            <a:endParaRPr lang="en-US" sz="2800" smtClean="0"/>
          </a:p>
        </p:txBody>
      </p:sp>
      <p:pic>
        <p:nvPicPr>
          <p:cNvPr id="10244" name="Picture 5" descr="fig0511c"/>
          <p:cNvPicPr>
            <a:picLocks noChangeAspect="1" noChangeArrowheads="1"/>
          </p:cNvPicPr>
          <p:nvPr/>
        </p:nvPicPr>
        <p:blipFill>
          <a:blip r:embed="rId2" cstate="print"/>
          <a:srcRect/>
          <a:stretch>
            <a:fillRect/>
          </a:stretch>
        </p:blipFill>
        <p:spPr bwMode="auto">
          <a:xfrm>
            <a:off x="609600" y="1905000"/>
            <a:ext cx="3962400" cy="301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lang="en-US" smtClean="0"/>
              <a:t>BF</a:t>
            </a:r>
            <a:r>
              <a:rPr lang="en-US" baseline="-25000" smtClean="0"/>
              <a:t>3</a:t>
            </a:r>
            <a:r>
              <a:rPr lang="en-US" smtClean="0"/>
              <a:t> + NH</a:t>
            </a:r>
            <a:r>
              <a:rPr lang="en-US" baseline="-25000" smtClean="0"/>
              <a:t>3</a:t>
            </a:r>
            <a:endParaRPr lang="en-US" smtClean="0"/>
          </a:p>
        </p:txBody>
      </p:sp>
      <p:sp>
        <p:nvSpPr>
          <p:cNvPr id="14339" name="Rectangle 3"/>
          <p:cNvSpPr>
            <a:spLocks noGrp="1" noChangeArrowheads="1"/>
          </p:cNvSpPr>
          <p:nvPr>
            <p:ph type="body" idx="1"/>
          </p:nvPr>
        </p:nvSpPr>
        <p:spPr/>
        <p:txBody>
          <a:bodyPr/>
          <a:lstStyle/>
          <a:p>
            <a:pPr eaLnBrk="1" hangingPunct="1">
              <a:buFont typeface="Wingdings" charset="2"/>
              <a:buNone/>
              <a:defRPr/>
            </a:pPr>
            <a:r>
              <a:rPr lang="en-US"/>
              <a:t>		The LUMO of the acid, the HOMO of the base and the adduct are shown below:</a:t>
            </a:r>
          </a:p>
        </p:txBody>
      </p:sp>
      <p:pic>
        <p:nvPicPr>
          <p:cNvPr id="11268" name="Picture 3"/>
          <p:cNvPicPr>
            <a:picLocks noChangeAspect="1"/>
          </p:cNvPicPr>
          <p:nvPr/>
        </p:nvPicPr>
        <p:blipFill>
          <a:blip r:embed="rId2" cstate="print"/>
          <a:srcRect/>
          <a:stretch>
            <a:fillRect/>
          </a:stretch>
        </p:blipFill>
        <p:spPr bwMode="auto">
          <a:xfrm>
            <a:off x="1981200" y="2743200"/>
            <a:ext cx="5334000" cy="3656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lang="en-US">
                <a:ea typeface="+mj-ea"/>
                <a:cs typeface="+mj-cs"/>
              </a:rPr>
              <a:t>Lewis Acids &amp; Bases</a:t>
            </a:r>
          </a:p>
        </p:txBody>
      </p:sp>
      <p:sp>
        <p:nvSpPr>
          <p:cNvPr id="14339" name="Rectangle 3"/>
          <p:cNvSpPr>
            <a:spLocks noGrp="1" noChangeArrowheads="1"/>
          </p:cNvSpPr>
          <p:nvPr>
            <p:ph type="body" idx="1"/>
          </p:nvPr>
        </p:nvSpPr>
        <p:spPr/>
        <p:txBody>
          <a:bodyPr/>
          <a:lstStyle/>
          <a:p>
            <a:pPr eaLnBrk="1" hangingPunct="1">
              <a:buFont typeface="Wingdings" charset="2"/>
              <a:buNone/>
              <a:defRPr/>
            </a:pPr>
            <a:r>
              <a:rPr lang="en-US" smtClean="0"/>
              <a:t>		There is the possibility of competing reaction pathways depending upon which reactants are present, and the relative energies of possible products.  As a result, a compound such as water may serve as an acid, a base, an oxidizing agent (with Group IA and IIA metals) or a reducing agent (with F</a:t>
            </a:r>
            <a:r>
              <a:rPr lang="en-US" baseline="-25000" smtClean="0"/>
              <a:t>2</a:t>
            </a:r>
            <a:r>
              <a:rPr lang="en-US" smtClean="0"/>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r>
              <a:rPr lang="en-US">
                <a:ea typeface="+mj-ea"/>
                <a:cs typeface="+mj-cs"/>
              </a:rPr>
              <a:t>Lewis Acids &amp; Bases</a:t>
            </a:r>
          </a:p>
        </p:txBody>
      </p:sp>
      <p:sp>
        <p:nvSpPr>
          <p:cNvPr id="15363" name="Rectangle 3"/>
          <p:cNvSpPr>
            <a:spLocks noGrp="1" noChangeArrowheads="1"/>
          </p:cNvSpPr>
          <p:nvPr>
            <p:ph type="body" idx="1"/>
          </p:nvPr>
        </p:nvSpPr>
        <p:spPr/>
        <p:txBody>
          <a:bodyPr/>
          <a:lstStyle/>
          <a:p>
            <a:pPr eaLnBrk="1" hangingPunct="1">
              <a:buFont typeface="Wingdings" charset="2"/>
              <a:buNone/>
              <a:defRPr/>
            </a:pPr>
            <a:r>
              <a:rPr lang="en-US">
                <a:ea typeface="+mn-ea"/>
                <a:cs typeface="+mn-cs"/>
              </a:rPr>
              <a:t>		A Lewis base has an electron pair in its highest occupied molecular orbital (HOMO) of suitable symmetry to interact with the LUMO of the Lewis acid.  The closer the two orbitals are in energy, the stronger the bond in the adduct.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en-US">
                <a:ea typeface="+mj-ea"/>
                <a:cs typeface="+mj-cs"/>
              </a:rPr>
              <a:t>Hard and Soft Acids and Bases</a:t>
            </a:r>
          </a:p>
        </p:txBody>
      </p:sp>
      <p:sp>
        <p:nvSpPr>
          <p:cNvPr id="16387" name="Rectangle 3"/>
          <p:cNvSpPr>
            <a:spLocks noGrp="1" noChangeArrowheads="1"/>
          </p:cNvSpPr>
          <p:nvPr>
            <p:ph type="body" idx="1"/>
          </p:nvPr>
        </p:nvSpPr>
        <p:spPr/>
        <p:txBody>
          <a:bodyPr/>
          <a:lstStyle/>
          <a:p>
            <a:pPr eaLnBrk="1" hangingPunct="1">
              <a:buFont typeface="Wingdings" charset="2"/>
              <a:buNone/>
              <a:defRPr/>
            </a:pPr>
            <a:r>
              <a:rPr lang="en-US">
                <a:ea typeface="+mn-ea"/>
                <a:cs typeface="+mn-cs"/>
              </a:rPr>
              <a:t>		</a:t>
            </a:r>
          </a:p>
        </p:txBody>
      </p:sp>
      <p:sp>
        <p:nvSpPr>
          <p:cNvPr id="14340" name="Text Box 5"/>
          <p:cNvSpPr txBox="1">
            <a:spLocks noChangeArrowheads="1"/>
          </p:cNvSpPr>
          <p:nvPr/>
        </p:nvSpPr>
        <p:spPr bwMode="auto">
          <a:xfrm>
            <a:off x="914400" y="1524000"/>
            <a:ext cx="7162800" cy="3113088"/>
          </a:xfrm>
          <a:prstGeom prst="rect">
            <a:avLst/>
          </a:prstGeom>
          <a:noFill/>
          <a:ln w="9525">
            <a:noFill/>
            <a:miter lim="800000"/>
            <a:headEnd/>
            <a:tailEnd/>
          </a:ln>
        </p:spPr>
        <p:txBody>
          <a:bodyPr>
            <a:spAutoFit/>
          </a:bodyPr>
          <a:lstStyle/>
          <a:p>
            <a:pPr>
              <a:spcBef>
                <a:spcPct val="50000"/>
              </a:spcBef>
            </a:pPr>
            <a:r>
              <a:rPr lang="en-US" sz="3200"/>
              <a:t>	The polarizability of an acid or base plays a role in its reactivity.  </a:t>
            </a:r>
            <a:r>
              <a:rPr lang="en-US" sz="3200" i="1"/>
              <a:t>Hard</a:t>
            </a:r>
            <a:r>
              <a:rPr lang="en-US" sz="3200"/>
              <a:t> acids and bases are small, compact, and non-polarizable.</a:t>
            </a:r>
          </a:p>
          <a:p>
            <a:pPr>
              <a:spcBef>
                <a:spcPct val="20000"/>
              </a:spcBef>
            </a:pPr>
            <a:r>
              <a:rPr lang="en-US" sz="3200"/>
              <a:t>	</a:t>
            </a:r>
            <a:r>
              <a:rPr lang="en-US" sz="3200" i="1"/>
              <a:t>Soft</a:t>
            </a:r>
            <a:r>
              <a:rPr lang="en-US" sz="3200"/>
              <a:t> acids and bases are larger, with a more diffuse distribution of electrons.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defRPr/>
            </a:pPr>
            <a:r>
              <a:rPr lang="en-US">
                <a:ea typeface="+mj-ea"/>
                <a:cs typeface="+mj-cs"/>
              </a:rPr>
              <a:t>Hard and Soft Acids and Bases</a:t>
            </a:r>
          </a:p>
        </p:txBody>
      </p:sp>
      <p:sp>
        <p:nvSpPr>
          <p:cNvPr id="19459" name="Rectangle 3"/>
          <p:cNvSpPr>
            <a:spLocks noGrp="1" noChangeArrowheads="1"/>
          </p:cNvSpPr>
          <p:nvPr>
            <p:ph type="body" idx="1"/>
          </p:nvPr>
        </p:nvSpPr>
        <p:spPr/>
        <p:txBody>
          <a:bodyPr/>
          <a:lstStyle/>
          <a:p>
            <a:pPr eaLnBrk="1" hangingPunct="1">
              <a:buFont typeface="Wingdings" charset="2"/>
              <a:buNone/>
              <a:defRPr/>
            </a:pPr>
            <a:r>
              <a:rPr lang="en-US">
                <a:ea typeface="+mn-ea"/>
                <a:cs typeface="+mn-cs"/>
              </a:rPr>
              <a:t>		In </a:t>
            </a:r>
            <a:r>
              <a:rPr lang="en-US" u="sng">
                <a:ea typeface="+mn-ea"/>
                <a:cs typeface="+mn-cs"/>
              </a:rPr>
              <a:t>addition</a:t>
            </a:r>
            <a:r>
              <a:rPr lang="en-US">
                <a:ea typeface="+mn-ea"/>
                <a:cs typeface="+mn-cs"/>
              </a:rPr>
              <a:t> to their intrinsic strength</a:t>
            </a:r>
            <a:r>
              <a:rPr lang="en-US" i="1">
                <a:ea typeface="+mn-ea"/>
                <a:cs typeface="+mn-cs"/>
              </a:rPr>
              <a:t>,</a:t>
            </a:r>
            <a:endParaRPr lang="en-US" i="1" u="sng">
              <a:ea typeface="+mn-ea"/>
              <a:cs typeface="+mn-cs"/>
            </a:endParaRPr>
          </a:p>
          <a:p>
            <a:pPr eaLnBrk="1" hangingPunct="1">
              <a:buFont typeface="Wingdings" charset="2"/>
              <a:buNone/>
              <a:defRPr/>
            </a:pPr>
            <a:endParaRPr lang="en-US" i="1" u="sng">
              <a:ea typeface="+mn-ea"/>
              <a:cs typeface="+mn-cs"/>
            </a:endParaRPr>
          </a:p>
          <a:p>
            <a:pPr eaLnBrk="1" hangingPunct="1">
              <a:buFont typeface="Wingdings" charset="2"/>
              <a:buNone/>
              <a:defRPr/>
            </a:pPr>
            <a:r>
              <a:rPr lang="en-US">
                <a:ea typeface="+mn-ea"/>
                <a:cs typeface="+mn-cs"/>
              </a:rPr>
              <a:t>	</a:t>
            </a:r>
            <a:r>
              <a:rPr lang="en-US" i="1">
                <a:ea typeface="+mn-ea"/>
                <a:cs typeface="+mn-cs"/>
              </a:rPr>
              <a:t>Hard acids react preferentially with hard bases, and soft acids react preferentially with soft bases.</a:t>
            </a:r>
          </a:p>
        </p:txBody>
      </p:sp>
      <p:sp>
        <p:nvSpPr>
          <p:cNvPr id="15364" name="Rectangle 4"/>
          <p:cNvSpPr>
            <a:spLocks noChangeArrowheads="1"/>
          </p:cNvSpPr>
          <p:nvPr/>
        </p:nvSpPr>
        <p:spPr bwMode="auto">
          <a:xfrm>
            <a:off x="762000" y="2667000"/>
            <a:ext cx="7848600" cy="1371600"/>
          </a:xfrm>
          <a:prstGeom prst="rect">
            <a:avLst/>
          </a:prstGeom>
          <a:noFill/>
          <a:ln w="28575">
            <a:solidFill>
              <a:srgbClr val="FF0000"/>
            </a:solidFill>
            <a:miter lim="800000"/>
            <a:headEnd/>
            <a:tailEnd/>
          </a:ln>
        </p:spPr>
        <p:txBody>
          <a:bodyPr wrap="none" anchor="ctr"/>
          <a:lstStyle/>
          <a:p>
            <a:endParaRPr lang="id-ID"/>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41325" y="346075"/>
            <a:ext cx="4502150" cy="457200"/>
          </a:xfrm>
          <a:prstGeom prst="rect">
            <a:avLst/>
          </a:prstGeom>
          <a:noFill/>
          <a:ln w="9525">
            <a:noFill/>
            <a:miter lim="800000"/>
            <a:headEnd/>
            <a:tailEnd/>
          </a:ln>
          <a:effectLst/>
        </p:spPr>
        <p:txBody>
          <a:bodyPr wrap="none">
            <a:spAutoFit/>
          </a:bodyPr>
          <a:lstStyle/>
          <a:p>
            <a:r>
              <a:rPr lang="en-US"/>
              <a:t>Another example: imine formation:</a:t>
            </a:r>
          </a:p>
        </p:txBody>
      </p:sp>
      <p:grpSp>
        <p:nvGrpSpPr>
          <p:cNvPr id="2" name="Group 41"/>
          <p:cNvGrpSpPr>
            <a:grpSpLocks/>
          </p:cNvGrpSpPr>
          <p:nvPr/>
        </p:nvGrpSpPr>
        <p:grpSpPr bwMode="auto">
          <a:xfrm>
            <a:off x="5791200" y="1828800"/>
            <a:ext cx="2979738" cy="3303588"/>
            <a:chOff x="1532" y="1135"/>
            <a:chExt cx="1877" cy="2081"/>
          </a:xfrm>
        </p:grpSpPr>
        <p:sp>
          <p:nvSpPr>
            <p:cNvPr id="9246" name="Line 30"/>
            <p:cNvSpPr>
              <a:spLocks noChangeShapeType="1"/>
            </p:cNvSpPr>
            <p:nvPr/>
          </p:nvSpPr>
          <p:spPr bwMode="auto">
            <a:xfrm>
              <a:off x="1776" y="1135"/>
              <a:ext cx="0" cy="1361"/>
            </a:xfrm>
            <a:prstGeom prst="line">
              <a:avLst/>
            </a:prstGeom>
            <a:noFill/>
            <a:ln w="9525">
              <a:solidFill>
                <a:schemeClr val="tx1"/>
              </a:solidFill>
              <a:round/>
              <a:headEnd/>
              <a:tailEnd/>
            </a:ln>
            <a:effectLst/>
          </p:spPr>
          <p:txBody>
            <a:bodyPr/>
            <a:lstStyle/>
            <a:p>
              <a:endParaRPr lang="id-ID"/>
            </a:p>
          </p:txBody>
        </p:sp>
        <p:sp>
          <p:nvSpPr>
            <p:cNvPr id="9247" name="Line 31"/>
            <p:cNvSpPr>
              <a:spLocks noChangeShapeType="1"/>
            </p:cNvSpPr>
            <p:nvPr/>
          </p:nvSpPr>
          <p:spPr bwMode="auto">
            <a:xfrm>
              <a:off x="1776" y="2496"/>
              <a:ext cx="1633" cy="0"/>
            </a:xfrm>
            <a:prstGeom prst="line">
              <a:avLst/>
            </a:prstGeom>
            <a:noFill/>
            <a:ln w="9525">
              <a:solidFill>
                <a:schemeClr val="tx1"/>
              </a:solidFill>
              <a:round/>
              <a:headEnd/>
              <a:tailEnd/>
            </a:ln>
            <a:effectLst/>
          </p:spPr>
          <p:txBody>
            <a:bodyPr/>
            <a:lstStyle/>
            <a:p>
              <a:endParaRPr lang="id-ID"/>
            </a:p>
          </p:txBody>
        </p:sp>
        <p:sp>
          <p:nvSpPr>
            <p:cNvPr id="9248" name="Line 32"/>
            <p:cNvSpPr>
              <a:spLocks noChangeShapeType="1"/>
            </p:cNvSpPr>
            <p:nvPr/>
          </p:nvSpPr>
          <p:spPr bwMode="auto">
            <a:xfrm flipV="1">
              <a:off x="1640" y="1392"/>
              <a:ext cx="0" cy="363"/>
            </a:xfrm>
            <a:prstGeom prst="line">
              <a:avLst/>
            </a:prstGeom>
            <a:noFill/>
            <a:ln w="9525">
              <a:solidFill>
                <a:schemeClr val="tx1"/>
              </a:solidFill>
              <a:round/>
              <a:headEnd/>
              <a:tailEnd type="triangle" w="med" len="med"/>
            </a:ln>
            <a:effectLst/>
          </p:spPr>
          <p:txBody>
            <a:bodyPr/>
            <a:lstStyle/>
            <a:p>
              <a:endParaRPr lang="id-ID"/>
            </a:p>
          </p:txBody>
        </p:sp>
        <p:sp>
          <p:nvSpPr>
            <p:cNvPr id="9249" name="Text Box 33"/>
            <p:cNvSpPr txBox="1">
              <a:spLocks noChangeArrowheads="1"/>
            </p:cNvSpPr>
            <p:nvPr/>
          </p:nvSpPr>
          <p:spPr bwMode="auto">
            <a:xfrm>
              <a:off x="2160" y="2688"/>
              <a:ext cx="253" cy="192"/>
            </a:xfrm>
            <a:prstGeom prst="rect">
              <a:avLst/>
            </a:prstGeom>
            <a:noFill/>
            <a:ln w="9525">
              <a:noFill/>
              <a:miter lim="800000"/>
              <a:headEnd/>
              <a:tailEnd/>
            </a:ln>
            <a:effectLst/>
          </p:spPr>
          <p:txBody>
            <a:bodyPr wrap="none">
              <a:spAutoFit/>
            </a:bodyPr>
            <a:lstStyle/>
            <a:p>
              <a:r>
                <a:rPr lang="nl-NL" sz="1400"/>
                <a:t>pH</a:t>
              </a:r>
            </a:p>
          </p:txBody>
        </p:sp>
        <p:sp>
          <p:nvSpPr>
            <p:cNvPr id="9250" name="Line 34"/>
            <p:cNvSpPr>
              <a:spLocks noChangeShapeType="1"/>
            </p:cNvSpPr>
            <p:nvPr/>
          </p:nvSpPr>
          <p:spPr bwMode="auto">
            <a:xfrm>
              <a:off x="2448" y="2784"/>
              <a:ext cx="408" cy="0"/>
            </a:xfrm>
            <a:prstGeom prst="line">
              <a:avLst/>
            </a:prstGeom>
            <a:noFill/>
            <a:ln w="9525">
              <a:solidFill>
                <a:schemeClr val="tx1"/>
              </a:solidFill>
              <a:round/>
              <a:headEnd/>
              <a:tailEnd type="triangle" w="med" len="med"/>
            </a:ln>
            <a:effectLst/>
          </p:spPr>
          <p:txBody>
            <a:bodyPr/>
            <a:lstStyle/>
            <a:p>
              <a:endParaRPr lang="id-ID"/>
            </a:p>
          </p:txBody>
        </p:sp>
        <p:sp>
          <p:nvSpPr>
            <p:cNvPr id="9251" name="Text Box 35"/>
            <p:cNvSpPr txBox="1">
              <a:spLocks noChangeArrowheads="1"/>
            </p:cNvSpPr>
            <p:nvPr/>
          </p:nvSpPr>
          <p:spPr bwMode="auto">
            <a:xfrm rot="16200000">
              <a:off x="1406" y="1946"/>
              <a:ext cx="443" cy="192"/>
            </a:xfrm>
            <a:prstGeom prst="rect">
              <a:avLst/>
            </a:prstGeom>
            <a:noFill/>
            <a:ln w="9525">
              <a:noFill/>
              <a:miter lim="800000"/>
              <a:headEnd/>
              <a:tailEnd/>
            </a:ln>
            <a:effectLst/>
          </p:spPr>
          <p:txBody>
            <a:bodyPr wrap="none">
              <a:spAutoFit/>
            </a:bodyPr>
            <a:lstStyle/>
            <a:p>
              <a:r>
                <a:rPr lang="nl-NL" sz="1400"/>
                <a:t>log k</a:t>
              </a:r>
              <a:r>
                <a:rPr lang="nl-NL" sz="1400" baseline="-25000"/>
                <a:t>obs</a:t>
              </a:r>
              <a:endParaRPr lang="nl-NL" sz="1400"/>
            </a:p>
          </p:txBody>
        </p:sp>
        <p:sp>
          <p:nvSpPr>
            <p:cNvPr id="9252" name="Line 36"/>
            <p:cNvSpPr>
              <a:spLocks noChangeShapeType="1"/>
            </p:cNvSpPr>
            <p:nvPr/>
          </p:nvSpPr>
          <p:spPr bwMode="auto">
            <a:xfrm>
              <a:off x="2547" y="2496"/>
              <a:ext cx="0" cy="45"/>
            </a:xfrm>
            <a:prstGeom prst="line">
              <a:avLst/>
            </a:prstGeom>
            <a:noFill/>
            <a:ln w="9525">
              <a:solidFill>
                <a:schemeClr val="tx1"/>
              </a:solidFill>
              <a:round/>
              <a:headEnd/>
              <a:tailEnd/>
            </a:ln>
            <a:effectLst/>
          </p:spPr>
          <p:txBody>
            <a:bodyPr/>
            <a:lstStyle/>
            <a:p>
              <a:endParaRPr lang="id-ID"/>
            </a:p>
          </p:txBody>
        </p:sp>
        <p:sp>
          <p:nvSpPr>
            <p:cNvPr id="9253" name="Text Box 37"/>
            <p:cNvSpPr txBox="1">
              <a:spLocks noChangeArrowheads="1"/>
            </p:cNvSpPr>
            <p:nvPr/>
          </p:nvSpPr>
          <p:spPr bwMode="auto">
            <a:xfrm>
              <a:off x="2434" y="2512"/>
              <a:ext cx="256" cy="192"/>
            </a:xfrm>
            <a:prstGeom prst="rect">
              <a:avLst/>
            </a:prstGeom>
            <a:noFill/>
            <a:ln w="9525">
              <a:noFill/>
              <a:miter lim="800000"/>
              <a:headEnd/>
              <a:tailEnd/>
            </a:ln>
            <a:effectLst/>
          </p:spPr>
          <p:txBody>
            <a:bodyPr wrap="none">
              <a:spAutoFit/>
            </a:bodyPr>
            <a:lstStyle/>
            <a:p>
              <a:r>
                <a:rPr lang="nl-NL" sz="1400"/>
                <a:t>4.5</a:t>
              </a:r>
            </a:p>
          </p:txBody>
        </p:sp>
        <p:sp>
          <p:nvSpPr>
            <p:cNvPr id="9254" name="Line 38"/>
            <p:cNvSpPr>
              <a:spLocks noChangeShapeType="1"/>
            </p:cNvSpPr>
            <p:nvPr/>
          </p:nvSpPr>
          <p:spPr bwMode="auto">
            <a:xfrm flipV="1">
              <a:off x="1912" y="1536"/>
              <a:ext cx="635" cy="635"/>
            </a:xfrm>
            <a:prstGeom prst="line">
              <a:avLst/>
            </a:prstGeom>
            <a:noFill/>
            <a:ln w="9525">
              <a:solidFill>
                <a:schemeClr val="tx1"/>
              </a:solidFill>
              <a:round/>
              <a:headEnd/>
              <a:tailEnd/>
            </a:ln>
            <a:effectLst/>
          </p:spPr>
          <p:txBody>
            <a:bodyPr/>
            <a:lstStyle/>
            <a:p>
              <a:endParaRPr lang="id-ID"/>
            </a:p>
          </p:txBody>
        </p:sp>
        <p:sp>
          <p:nvSpPr>
            <p:cNvPr id="9255" name="Line 39"/>
            <p:cNvSpPr>
              <a:spLocks noChangeShapeType="1"/>
            </p:cNvSpPr>
            <p:nvPr/>
          </p:nvSpPr>
          <p:spPr bwMode="auto">
            <a:xfrm flipH="1" flipV="1">
              <a:off x="2547" y="1536"/>
              <a:ext cx="635" cy="635"/>
            </a:xfrm>
            <a:prstGeom prst="line">
              <a:avLst/>
            </a:prstGeom>
            <a:noFill/>
            <a:ln w="9525">
              <a:solidFill>
                <a:schemeClr val="tx1"/>
              </a:solidFill>
              <a:round/>
              <a:headEnd/>
              <a:tailEnd/>
            </a:ln>
            <a:effectLst/>
          </p:spPr>
          <p:txBody>
            <a:bodyPr/>
            <a:lstStyle/>
            <a:p>
              <a:endParaRPr lang="id-ID"/>
            </a:p>
          </p:txBody>
        </p:sp>
        <p:sp>
          <p:nvSpPr>
            <p:cNvPr id="9256" name="Text Box 40"/>
            <p:cNvSpPr txBox="1">
              <a:spLocks noChangeArrowheads="1"/>
            </p:cNvSpPr>
            <p:nvPr/>
          </p:nvSpPr>
          <p:spPr bwMode="auto">
            <a:xfrm>
              <a:off x="2112" y="3024"/>
              <a:ext cx="942" cy="192"/>
            </a:xfrm>
            <a:prstGeom prst="rect">
              <a:avLst/>
            </a:prstGeom>
            <a:noFill/>
            <a:ln w="9525">
              <a:noFill/>
              <a:miter lim="800000"/>
              <a:headEnd/>
              <a:tailEnd/>
            </a:ln>
            <a:effectLst/>
          </p:spPr>
          <p:txBody>
            <a:bodyPr wrap="none">
              <a:spAutoFit/>
            </a:bodyPr>
            <a:lstStyle/>
            <a:p>
              <a:r>
                <a:rPr lang="en-US" sz="1400"/>
                <a:t>pH optimum ~ 4.5</a:t>
              </a:r>
            </a:p>
          </p:txBody>
        </p:sp>
      </p:grpSp>
      <p:graphicFrame>
        <p:nvGraphicFramePr>
          <p:cNvPr id="9261" name="Object 45"/>
          <p:cNvGraphicFramePr>
            <a:graphicFrameLocks noChangeAspect="1"/>
          </p:cNvGraphicFramePr>
          <p:nvPr/>
        </p:nvGraphicFramePr>
        <p:xfrm>
          <a:off x="685800" y="1230313"/>
          <a:ext cx="4419600" cy="4408487"/>
        </p:xfrm>
        <a:graphic>
          <a:graphicData uri="http://schemas.openxmlformats.org/presentationml/2006/ole">
            <p:oleObj spid="_x0000_s2050" name="CS ChemDraw Drawing" r:id="rId3" imgW="2606040" imgH="2600640" progId="ChemDraw.Document.4.5">
              <p:embed/>
            </p:oleObj>
          </a:graphicData>
        </a:graphic>
      </p:graphicFrame>
      <p:sp>
        <p:nvSpPr>
          <p:cNvPr id="9262" name="Text Box 46"/>
          <p:cNvSpPr txBox="1">
            <a:spLocks noChangeArrowheads="1"/>
          </p:cNvSpPr>
          <p:nvPr/>
        </p:nvSpPr>
        <p:spPr bwMode="auto">
          <a:xfrm>
            <a:off x="2259013" y="5881688"/>
            <a:ext cx="5208587" cy="701675"/>
          </a:xfrm>
          <a:prstGeom prst="rect">
            <a:avLst/>
          </a:prstGeom>
          <a:noFill/>
          <a:ln w="9525">
            <a:noFill/>
            <a:miter lim="800000"/>
            <a:headEnd/>
            <a:tailEnd/>
          </a:ln>
          <a:effectLst/>
        </p:spPr>
        <p:txBody>
          <a:bodyPr wrap="none">
            <a:spAutoFit/>
          </a:bodyPr>
          <a:lstStyle/>
          <a:p>
            <a:r>
              <a:rPr lang="en-US" sz="2000"/>
              <a:t>Slope of plot of log k</a:t>
            </a:r>
            <a:r>
              <a:rPr lang="en-US" sz="2000" baseline="-25000"/>
              <a:t>obs</a:t>
            </a:r>
            <a:r>
              <a:rPr lang="en-US" sz="2000"/>
              <a:t> </a:t>
            </a:r>
            <a:r>
              <a:rPr lang="en-US" sz="2000" i="1"/>
              <a:t>vs.</a:t>
            </a:r>
            <a:r>
              <a:rPr lang="en-US" sz="2000"/>
              <a:t> pH is often close to 1:</a:t>
            </a:r>
          </a:p>
          <a:p>
            <a:r>
              <a:rPr lang="en-US" sz="2000"/>
              <a:t>linearly dependent on [H</a:t>
            </a:r>
            <a:r>
              <a:rPr lang="en-US" sz="2000" baseline="30000"/>
              <a:t>+</a:t>
            </a:r>
            <a:r>
              <a:rPr lang="en-US" sz="2000"/>
              <a:t>] or [OH</a:t>
            </a:r>
            <a:r>
              <a:rPr lang="en-US" sz="2000" baseline="30000"/>
              <a:t>-</a:t>
            </a:r>
            <a:r>
              <a:rPr lang="en-US" sz="2000"/>
              <a: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defRPr/>
            </a:pPr>
            <a:r>
              <a:rPr lang="en-US">
                <a:ea typeface="+mj-ea"/>
                <a:cs typeface="+mj-cs"/>
              </a:rPr>
              <a:t>Hard and Soft Acids &amp; Bases</a:t>
            </a:r>
          </a:p>
        </p:txBody>
      </p:sp>
      <p:sp>
        <p:nvSpPr>
          <p:cNvPr id="21507" name="Rectangle 3"/>
          <p:cNvSpPr>
            <a:spLocks noGrp="1" noChangeArrowheads="1"/>
          </p:cNvSpPr>
          <p:nvPr>
            <p:ph type="body" idx="1"/>
          </p:nvPr>
        </p:nvSpPr>
        <p:spPr/>
        <p:txBody>
          <a:bodyPr/>
          <a:lstStyle/>
          <a:p>
            <a:pPr eaLnBrk="1" hangingPunct="1">
              <a:buFont typeface="Wingdings" charset="2"/>
              <a:buNone/>
              <a:defRPr/>
            </a:pPr>
            <a:r>
              <a:rPr lang="en-US" smtClean="0"/>
              <a:t>		There have been many attempts to categorize various metal ions and anions to predict reactivity, solubility, etc.</a:t>
            </a:r>
          </a:p>
          <a:p>
            <a:pPr eaLnBrk="1" hangingPunct="1">
              <a:buFont typeface="Wingdings" charset="2"/>
              <a:buNone/>
              <a:defRPr/>
            </a:pPr>
            <a:r>
              <a:rPr lang="en-US" smtClean="0"/>
              <a:t>		R.G. Pearson (1963) categorized acids and bases as either </a:t>
            </a:r>
            <a:r>
              <a:rPr lang="en-US" i="1" smtClean="0"/>
              <a:t>hard</a:t>
            </a:r>
            <a:r>
              <a:rPr lang="en-US" smtClean="0"/>
              <a:t> or </a:t>
            </a:r>
            <a:r>
              <a:rPr lang="en-US" i="1" smtClean="0"/>
              <a:t>soft </a:t>
            </a:r>
            <a:r>
              <a:rPr lang="en-US" smtClean="0"/>
              <a:t>(using K</a:t>
            </a:r>
            <a:r>
              <a:rPr lang="en-US" baseline="-25000" smtClean="0"/>
              <a:t>f </a:t>
            </a:r>
            <a:r>
              <a:rPr lang="en-US" smtClean="0"/>
              <a:t>values).  </a:t>
            </a:r>
          </a:p>
          <a:p>
            <a:pPr eaLnBrk="1" hangingPunct="1">
              <a:buFont typeface="Wingdings" charset="2"/>
              <a:buNone/>
              <a:defRPr/>
            </a:pPr>
            <a:endParaRPr lang="en-US" smtClean="0"/>
          </a:p>
          <a:p>
            <a:pPr eaLnBrk="1" hangingPunct="1">
              <a:buFont typeface="Wingdings" charset="2"/>
              <a:buNone/>
              <a:defRPr/>
            </a:pPr>
            <a:r>
              <a:rPr lang="en-US" smtClean="0"/>
              <a:t>	Hard acids bond in the order:   F</a:t>
            </a:r>
            <a:r>
              <a:rPr lang="en-US" baseline="30000" smtClean="0"/>
              <a:t>-</a:t>
            </a:r>
            <a:r>
              <a:rPr lang="en-US" smtClean="0"/>
              <a:t>&gt;Cl</a:t>
            </a:r>
            <a:r>
              <a:rPr lang="en-US" baseline="30000" smtClean="0"/>
              <a:t>-</a:t>
            </a:r>
            <a:r>
              <a:rPr lang="en-US" smtClean="0"/>
              <a:t>&gt;Br</a:t>
            </a:r>
            <a:r>
              <a:rPr lang="en-US" baseline="30000" smtClean="0"/>
              <a:t>-</a:t>
            </a:r>
            <a:r>
              <a:rPr lang="en-US" smtClean="0"/>
              <a:t>&gt;I</a:t>
            </a:r>
            <a:r>
              <a:rPr lang="en-US" baseline="30000" smtClean="0"/>
              <a:t>-</a:t>
            </a:r>
          </a:p>
          <a:p>
            <a:pPr eaLnBrk="1" hangingPunct="1">
              <a:buFont typeface="Wingdings" charset="2"/>
              <a:buNone/>
              <a:defRPr/>
            </a:pPr>
            <a:r>
              <a:rPr lang="en-US" baseline="30000" smtClean="0"/>
              <a:t>	</a:t>
            </a:r>
            <a:r>
              <a:rPr lang="en-US" smtClean="0"/>
              <a:t>Soft acids bond in the order:  I</a:t>
            </a:r>
            <a:r>
              <a:rPr lang="en-US" baseline="30000" smtClean="0"/>
              <a:t>- </a:t>
            </a:r>
            <a:r>
              <a:rPr lang="en-US" smtClean="0"/>
              <a:t>&gt;Br</a:t>
            </a:r>
            <a:r>
              <a:rPr lang="en-US" baseline="30000" smtClean="0"/>
              <a:t>- </a:t>
            </a:r>
            <a:r>
              <a:rPr lang="en-US" smtClean="0"/>
              <a:t>&gt;Cl</a:t>
            </a:r>
            <a:r>
              <a:rPr lang="en-US" baseline="30000" smtClean="0"/>
              <a:t>- </a:t>
            </a:r>
            <a:r>
              <a:rPr lang="en-US" smtClean="0"/>
              <a:t>&gt; F</a:t>
            </a:r>
            <a:r>
              <a:rPr lang="en-US" baseline="30000" smtClean="0"/>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a:ea typeface="+mj-ea"/>
                <a:cs typeface="+mj-cs"/>
              </a:rPr>
              <a:t>Hard and Soft Acids &amp; Bases</a:t>
            </a:r>
          </a:p>
        </p:txBody>
      </p:sp>
      <p:sp>
        <p:nvSpPr>
          <p:cNvPr id="27651" name="Rectangle 3"/>
          <p:cNvSpPr>
            <a:spLocks noGrp="1" noChangeArrowheads="1"/>
          </p:cNvSpPr>
          <p:nvPr>
            <p:ph type="body" idx="1"/>
          </p:nvPr>
        </p:nvSpPr>
        <p:spPr/>
        <p:txBody>
          <a:bodyPr/>
          <a:lstStyle/>
          <a:p>
            <a:pPr algn="ctr" eaLnBrk="1" hangingPunct="1">
              <a:buFont typeface="Wingdings" charset="2"/>
              <a:buNone/>
              <a:defRPr/>
            </a:pPr>
            <a:r>
              <a:rPr lang="en-US" i="1">
                <a:ea typeface="+mn-ea"/>
                <a:cs typeface="+mn-cs"/>
              </a:rPr>
              <a:t>Hard acids tend to bind to hard bases.</a:t>
            </a:r>
          </a:p>
          <a:p>
            <a:pPr algn="ctr" eaLnBrk="1" hangingPunct="1">
              <a:buFont typeface="Wingdings" charset="2"/>
              <a:buNone/>
              <a:defRPr/>
            </a:pPr>
            <a:r>
              <a:rPr lang="en-US" i="1">
                <a:ea typeface="+mn-ea"/>
                <a:cs typeface="+mn-cs"/>
              </a:rPr>
              <a:t>Soft acids tend to bind to soft bases.	</a:t>
            </a:r>
          </a:p>
        </p:txBody>
      </p:sp>
      <p:sp>
        <p:nvSpPr>
          <p:cNvPr id="24580" name="Rectangle 4"/>
          <p:cNvSpPr>
            <a:spLocks noChangeArrowheads="1"/>
          </p:cNvSpPr>
          <p:nvPr/>
        </p:nvSpPr>
        <p:spPr bwMode="auto">
          <a:xfrm>
            <a:off x="1524000" y="1524000"/>
            <a:ext cx="5943600" cy="1600200"/>
          </a:xfrm>
          <a:prstGeom prst="rect">
            <a:avLst/>
          </a:prstGeom>
          <a:noFill/>
          <a:ln w="28575">
            <a:solidFill>
              <a:srgbClr val="FF0000"/>
            </a:solidFill>
            <a:miter lim="800000"/>
            <a:headEnd/>
            <a:tailEnd/>
          </a:ln>
        </p:spPr>
        <p:txBody>
          <a:bodyPr wrap="none" anchor="ctr"/>
          <a:lstStyle/>
          <a:p>
            <a:endParaRPr lang="id-ID"/>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eaLnBrk="1" hangingPunct="1">
              <a:defRPr/>
            </a:pPr>
            <a:r>
              <a:rPr lang="en-US" smtClean="0"/>
              <a:t>Charge Density – Hard Acids</a:t>
            </a:r>
          </a:p>
        </p:txBody>
      </p:sp>
      <p:sp>
        <p:nvSpPr>
          <p:cNvPr id="30723" name="Rectangle 3"/>
          <p:cNvSpPr>
            <a:spLocks noGrp="1" noChangeArrowheads="1"/>
          </p:cNvSpPr>
          <p:nvPr>
            <p:ph type="body" idx="1"/>
          </p:nvPr>
        </p:nvSpPr>
        <p:spPr/>
        <p:txBody>
          <a:bodyPr/>
          <a:lstStyle/>
          <a:p>
            <a:pPr eaLnBrk="1" hangingPunct="1">
              <a:buFont typeface="Wingdings" charset="2"/>
              <a:buNone/>
              <a:defRPr/>
            </a:pPr>
            <a:r>
              <a:rPr lang="en-US" smtClean="0"/>
              <a:t>		Hard acids typically have a high charge density.  They are often metal ions with a (higher) positive charge and small ionic size.  Their </a:t>
            </a:r>
            <a:r>
              <a:rPr lang="en-US" i="1" smtClean="0"/>
              <a:t>d</a:t>
            </a:r>
            <a:r>
              <a:rPr lang="en-US" smtClean="0"/>
              <a:t> orbitals are often unavailable to engage in </a:t>
            </a:r>
            <a:r>
              <a:rPr lang="el-GR" smtClean="0"/>
              <a:t>π</a:t>
            </a:r>
            <a:r>
              <a:rPr lang="en-US" smtClean="0"/>
              <a:t> bonding.</a:t>
            </a:r>
            <a:endParaRPr lang="el-GR"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en-US" smtClean="0"/>
              <a:t>Charge Density – Soft Acids</a:t>
            </a:r>
          </a:p>
        </p:txBody>
      </p:sp>
      <p:sp>
        <p:nvSpPr>
          <p:cNvPr id="31747" name="Rectangle 3"/>
          <p:cNvSpPr>
            <a:spLocks noGrp="1" noChangeArrowheads="1"/>
          </p:cNvSpPr>
          <p:nvPr>
            <p:ph type="body" idx="1"/>
          </p:nvPr>
        </p:nvSpPr>
        <p:spPr/>
        <p:txBody>
          <a:bodyPr/>
          <a:lstStyle/>
          <a:p>
            <a:pPr eaLnBrk="1" hangingPunct="1">
              <a:buFont typeface="Wingdings" charset="2"/>
              <a:buNone/>
              <a:defRPr/>
            </a:pPr>
            <a:r>
              <a:rPr lang="en-US" smtClean="0"/>
              <a:t>		Soft acids typically have lower charge density (lower ionic charge and greater ionic size).  Their </a:t>
            </a:r>
            <a:r>
              <a:rPr lang="en-US" i="1" smtClean="0"/>
              <a:t>d</a:t>
            </a:r>
            <a:r>
              <a:rPr lang="en-US" smtClean="0"/>
              <a:t> orbitals are available for </a:t>
            </a:r>
            <a:r>
              <a:rPr lang="el-GR" smtClean="0"/>
              <a:t>π</a:t>
            </a:r>
            <a:r>
              <a:rPr lang="en-US" smtClean="0"/>
              <a:t> bonding.  Soft acids are often 2</a:t>
            </a:r>
            <a:r>
              <a:rPr lang="en-US" baseline="30000" smtClean="0"/>
              <a:t>nd</a:t>
            </a:r>
            <a:r>
              <a:rPr lang="en-US" smtClean="0"/>
              <a:t> and 3</a:t>
            </a:r>
            <a:r>
              <a:rPr lang="en-US" baseline="30000" smtClean="0"/>
              <a:t>rd</a:t>
            </a:r>
            <a:r>
              <a:rPr lang="en-US" smtClean="0"/>
              <a:t> row transition metals with a +1 or +2 charge, and filled or nearly filled </a:t>
            </a:r>
            <a:r>
              <a:rPr lang="en-US" i="1" smtClean="0"/>
              <a:t>d</a:t>
            </a:r>
            <a:r>
              <a:rPr lang="en-US" smtClean="0"/>
              <a:t> orbitals.</a:t>
            </a:r>
            <a:endParaRPr lang="el-GR"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hangingPunct="1">
              <a:defRPr/>
            </a:pPr>
            <a:r>
              <a:rPr lang="en-US">
                <a:ea typeface="+mj-ea"/>
                <a:cs typeface="+mj-cs"/>
              </a:rPr>
              <a:t>Acid or Base Strength</a:t>
            </a:r>
          </a:p>
        </p:txBody>
      </p:sp>
      <p:sp>
        <p:nvSpPr>
          <p:cNvPr id="35843" name="Rectangle 3"/>
          <p:cNvSpPr>
            <a:spLocks noGrp="1" noChangeArrowheads="1"/>
          </p:cNvSpPr>
          <p:nvPr>
            <p:ph type="body" idx="1"/>
          </p:nvPr>
        </p:nvSpPr>
        <p:spPr/>
        <p:txBody>
          <a:bodyPr/>
          <a:lstStyle/>
          <a:p>
            <a:pPr eaLnBrk="1" hangingPunct="1">
              <a:buFont typeface="Wingdings" charset="2"/>
              <a:buNone/>
              <a:defRPr/>
            </a:pPr>
            <a:r>
              <a:rPr lang="en-US">
                <a:ea typeface="+mn-ea"/>
                <a:cs typeface="+mn-cs"/>
              </a:rPr>
              <a:t>		It is important to realize that hard/soft considerations have nothing to do with acid or base strength.  An acid or a base may be hard or soft and also be either weak or strong.</a:t>
            </a:r>
          </a:p>
          <a:p>
            <a:pPr eaLnBrk="1" hangingPunct="1">
              <a:buFont typeface="Wingdings" charset="2"/>
              <a:buNone/>
              <a:defRPr/>
            </a:pPr>
            <a:r>
              <a:rPr lang="en-US">
                <a:ea typeface="+mn-ea"/>
                <a:cs typeface="+mn-cs"/>
              </a:rPr>
              <a:t>		In a competition reaction between two bases for the same acid, you must consider both the relative strength of the bases, and the hard/soft nature of each base and the acid.</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111067A4-3F9E-4B4A-9FA8-6C2208F9DE5C}" type="slidenum">
              <a:rPr lang="en-US"/>
              <a:pPr/>
              <a:t>65</a:t>
            </a:fld>
            <a:endParaRPr lang="en-US"/>
          </a:p>
        </p:txBody>
      </p:sp>
      <p:sp>
        <p:nvSpPr>
          <p:cNvPr id="52229" name="Rectangle 5"/>
          <p:cNvSpPr>
            <a:spLocks noChangeArrowheads="1"/>
          </p:cNvSpPr>
          <p:nvPr/>
        </p:nvSpPr>
        <p:spPr bwMode="auto">
          <a:xfrm>
            <a:off x="481013" y="304800"/>
            <a:ext cx="7291387" cy="457200"/>
          </a:xfrm>
          <a:prstGeom prst="rect">
            <a:avLst/>
          </a:prstGeom>
          <a:noFill/>
          <a:ln w="9525">
            <a:noFill/>
            <a:miter lim="800000"/>
            <a:headEnd/>
            <a:tailEnd/>
          </a:ln>
          <a:effectLst/>
        </p:spPr>
        <p:txBody>
          <a:bodyPr wrap="none" anchor="ctr">
            <a:spAutoFit/>
          </a:bodyPr>
          <a:lstStyle/>
          <a:p>
            <a:pPr>
              <a:tabLst>
                <a:tab pos="593725" algn="r"/>
                <a:tab pos="2743200" algn="ctr"/>
                <a:tab pos="5486400" algn="r"/>
              </a:tabLst>
            </a:pPr>
            <a:r>
              <a:rPr lang="en-US" sz="2400" b="1">
                <a:latin typeface="Times New Roman" pitchFamily="18" charset="0"/>
                <a:cs typeface="Times New Roman" pitchFamily="18" charset="0"/>
              </a:rPr>
              <a:t>D.  Energetics of Nucleophile-Electrophile Interactions</a:t>
            </a:r>
            <a:endParaRPr lang="en-US" sz="2400">
              <a:latin typeface="Times New Roman" pitchFamily="18" charset="0"/>
            </a:endParaRPr>
          </a:p>
        </p:txBody>
      </p:sp>
      <p:graphicFrame>
        <p:nvGraphicFramePr>
          <p:cNvPr id="52228" name="Object 4"/>
          <p:cNvGraphicFramePr>
            <a:graphicFrameLocks noChangeAspect="1"/>
          </p:cNvGraphicFramePr>
          <p:nvPr/>
        </p:nvGraphicFramePr>
        <p:xfrm>
          <a:off x="1828800" y="1001713"/>
          <a:ext cx="5457825" cy="1131887"/>
        </p:xfrm>
        <a:graphic>
          <a:graphicData uri="http://schemas.openxmlformats.org/presentationml/2006/ole">
            <p:oleObj spid="_x0000_s7170" name="Equation" r:id="rId3" imgW="2014625" imgH="519903" progId="Equation.3">
              <p:embed/>
            </p:oleObj>
          </a:graphicData>
        </a:graphic>
      </p:graphicFrame>
      <p:sp>
        <p:nvSpPr>
          <p:cNvPr id="52230" name="Rectangle 6"/>
          <p:cNvSpPr>
            <a:spLocks noChangeArrowheads="1"/>
          </p:cNvSpPr>
          <p:nvPr/>
        </p:nvSpPr>
        <p:spPr bwMode="auto">
          <a:xfrm>
            <a:off x="304800" y="2470150"/>
            <a:ext cx="8486775" cy="3806825"/>
          </a:xfrm>
          <a:prstGeom prst="rect">
            <a:avLst/>
          </a:prstGeom>
          <a:noFill/>
          <a:ln w="9525">
            <a:noFill/>
            <a:miter lim="800000"/>
            <a:headEnd/>
            <a:tailEnd/>
          </a:ln>
          <a:effectLst/>
        </p:spPr>
        <p:txBody>
          <a:bodyPr wrap="none" anchor="ctr">
            <a:spAutoFit/>
          </a:bodyPr>
          <a:lstStyle/>
          <a:p>
            <a:pPr algn="ctr">
              <a:tabLst>
                <a:tab pos="593725" algn="r"/>
                <a:tab pos="2743200" algn="ctr"/>
                <a:tab pos="5486400" algn="r"/>
              </a:tabLst>
            </a:pPr>
            <a:r>
              <a:rPr lang="en-US" sz="2000" i="1">
                <a:latin typeface="Times New Roman" pitchFamily="18" charset="0"/>
                <a:cs typeface="Times New Roman" pitchFamily="18" charset="0"/>
              </a:rPr>
              <a:t>q</a:t>
            </a:r>
            <a:r>
              <a:rPr lang="en-US" sz="2000" baseline="-30000">
                <a:latin typeface="Times New Roman" pitchFamily="18" charset="0"/>
                <a:cs typeface="Times New Roman" pitchFamily="18" charset="0"/>
              </a:rPr>
              <a:t>n</a:t>
            </a:r>
            <a:r>
              <a:rPr lang="en-US" sz="2000">
                <a:latin typeface="Times New Roman" pitchFamily="18" charset="0"/>
                <a:cs typeface="Times New Roman" pitchFamily="18" charset="0"/>
              </a:rPr>
              <a:t> and </a:t>
            </a:r>
            <a:r>
              <a:rPr lang="en-US" sz="2000" i="1">
                <a:latin typeface="Times New Roman" pitchFamily="18" charset="0"/>
                <a:cs typeface="Times New Roman" pitchFamily="18" charset="0"/>
              </a:rPr>
              <a:t>q</a:t>
            </a:r>
            <a:r>
              <a:rPr lang="en-US" sz="2000" baseline="-30000">
                <a:latin typeface="Times New Roman" pitchFamily="18" charset="0"/>
                <a:cs typeface="Times New Roman" pitchFamily="18" charset="0"/>
              </a:rPr>
              <a:t>e</a:t>
            </a:r>
            <a:r>
              <a:rPr lang="en-US" sz="2000">
                <a:latin typeface="Times New Roman" pitchFamily="18" charset="0"/>
                <a:cs typeface="Times New Roman" pitchFamily="18" charset="0"/>
              </a:rPr>
              <a:t> are charges on nucleophile and electrophile, respectively.</a:t>
            </a:r>
          </a:p>
          <a:p>
            <a:pPr algn="ctr">
              <a:tabLst>
                <a:tab pos="593725" algn="r"/>
                <a:tab pos="2743200" algn="ctr"/>
                <a:tab pos="5486400" algn="r"/>
              </a:tabLst>
            </a:pPr>
            <a:endParaRPr lang="en-US" sz="1400">
              <a:latin typeface="Times New Roman" pitchFamily="18" charset="0"/>
            </a:endParaRPr>
          </a:p>
          <a:p>
            <a:pPr algn="ctr" eaLnBrk="0" hangingPunct="0">
              <a:tabLst>
                <a:tab pos="593725" algn="r"/>
                <a:tab pos="2743200" algn="ctr"/>
                <a:tab pos="5486400" algn="r"/>
              </a:tabLst>
            </a:pPr>
            <a:r>
              <a:rPr lang="en-US" sz="2000">
                <a:latin typeface="Times New Roman" pitchFamily="18" charset="0"/>
                <a:cs typeface="Times New Roman" pitchFamily="18" charset="0"/>
              </a:rPr>
              <a:t>c</a:t>
            </a:r>
            <a:r>
              <a:rPr lang="en-US" sz="2000" baseline="-30000">
                <a:latin typeface="Times New Roman" pitchFamily="18" charset="0"/>
                <a:cs typeface="Times New Roman" pitchFamily="18" charset="0"/>
              </a:rPr>
              <a:t>n</a:t>
            </a:r>
            <a:r>
              <a:rPr lang="en-US" sz="2000">
                <a:latin typeface="Times New Roman" pitchFamily="18" charset="0"/>
                <a:cs typeface="Times New Roman" pitchFamily="18" charset="0"/>
              </a:rPr>
              <a:t> and c</a:t>
            </a:r>
            <a:r>
              <a:rPr lang="en-US" sz="2000" baseline="-30000">
                <a:latin typeface="Times New Roman" pitchFamily="18" charset="0"/>
                <a:cs typeface="Times New Roman" pitchFamily="18" charset="0"/>
              </a:rPr>
              <a:t>e</a:t>
            </a:r>
            <a:r>
              <a:rPr lang="en-US" sz="2000">
                <a:latin typeface="Times New Roman" pitchFamily="18" charset="0"/>
                <a:cs typeface="Times New Roman" pitchFamily="18" charset="0"/>
              </a:rPr>
              <a:t> are orbital coefficients of nucleophile HOMO and electrophile </a:t>
            </a:r>
          </a:p>
          <a:p>
            <a:pPr algn="ctr" eaLnBrk="0" hangingPunct="0">
              <a:tabLst>
                <a:tab pos="593725" algn="r"/>
                <a:tab pos="2743200" algn="ctr"/>
                <a:tab pos="5486400" algn="r"/>
              </a:tabLst>
            </a:pPr>
            <a:r>
              <a:rPr lang="en-US" sz="2000">
                <a:latin typeface="Times New Roman" pitchFamily="18" charset="0"/>
                <a:cs typeface="Times New Roman" pitchFamily="18" charset="0"/>
              </a:rPr>
              <a:t>LUMO, respectively.</a:t>
            </a:r>
            <a:endParaRPr lang="en-US" sz="2000">
              <a:latin typeface="Times New Roman" pitchFamily="18" charset="0"/>
            </a:endParaRPr>
          </a:p>
          <a:p>
            <a:pPr algn="ctr" eaLnBrk="0" hangingPunct="0">
              <a:tabLst>
                <a:tab pos="593725" algn="r"/>
                <a:tab pos="2743200" algn="ctr"/>
                <a:tab pos="5486400" algn="r"/>
              </a:tabLst>
            </a:pPr>
            <a:endParaRPr lang="en-US" sz="1400">
              <a:latin typeface="Times New Roman" pitchFamily="18" charset="0"/>
              <a:cs typeface="Times New Roman" pitchFamily="18" charset="0"/>
            </a:endParaRPr>
          </a:p>
          <a:p>
            <a:pPr algn="ctr" eaLnBrk="0" hangingPunct="0">
              <a:tabLst>
                <a:tab pos="593725" algn="r"/>
                <a:tab pos="2743200" algn="ctr"/>
                <a:tab pos="5486400" algn="r"/>
              </a:tabLst>
            </a:pPr>
            <a:r>
              <a:rPr lang="el-GR" sz="2000">
                <a:latin typeface="Times New Roman" pitchFamily="18" charset="0"/>
                <a:cs typeface="Times New Roman" pitchFamily="18" charset="0"/>
              </a:rPr>
              <a:t>β</a:t>
            </a:r>
            <a:r>
              <a:rPr lang="en-US" sz="2000">
                <a:latin typeface="Times New Roman" pitchFamily="18" charset="0"/>
                <a:cs typeface="Times New Roman" pitchFamily="18" charset="0"/>
              </a:rPr>
              <a:t> is the resonance integral.</a:t>
            </a:r>
            <a:endParaRPr lang="en-US" sz="2000">
              <a:latin typeface="Times New Roman" pitchFamily="18" charset="0"/>
            </a:endParaRPr>
          </a:p>
          <a:p>
            <a:pPr algn="ctr" eaLnBrk="0" hangingPunct="0">
              <a:tabLst>
                <a:tab pos="593725" algn="r"/>
                <a:tab pos="2743200" algn="ctr"/>
                <a:tab pos="5486400" algn="r"/>
              </a:tabLst>
            </a:pPr>
            <a:endParaRPr lang="en-US" sz="1400">
              <a:latin typeface="Times New Roman" pitchFamily="18" charset="0"/>
              <a:cs typeface="Times New Roman" pitchFamily="18" charset="0"/>
            </a:endParaRPr>
          </a:p>
          <a:p>
            <a:pPr algn="ctr" eaLnBrk="0" hangingPunct="0">
              <a:tabLst>
                <a:tab pos="593725" algn="r"/>
                <a:tab pos="2743200" algn="ctr"/>
                <a:tab pos="5486400" algn="r"/>
              </a:tabLst>
            </a:pPr>
            <a:r>
              <a:rPr lang="en-US" sz="2000">
                <a:latin typeface="Times New Roman" pitchFamily="18" charset="0"/>
                <a:cs typeface="Times New Roman" pitchFamily="18" charset="0"/>
              </a:rPr>
              <a:t>E</a:t>
            </a:r>
            <a:r>
              <a:rPr lang="en-US" sz="2000" baseline="-30000">
                <a:latin typeface="Times New Roman" pitchFamily="18" charset="0"/>
                <a:cs typeface="Times New Roman" pitchFamily="18" charset="0"/>
              </a:rPr>
              <a:t>HOMO</a:t>
            </a:r>
            <a:r>
              <a:rPr lang="en-US" sz="2000">
                <a:latin typeface="Times New Roman" pitchFamily="18" charset="0"/>
                <a:cs typeface="Times New Roman" pitchFamily="18" charset="0"/>
              </a:rPr>
              <a:t> = energy of nucleophile HOMO</a:t>
            </a:r>
            <a:endParaRPr lang="en-US" sz="2000">
              <a:latin typeface="Times New Roman" pitchFamily="18" charset="0"/>
            </a:endParaRPr>
          </a:p>
          <a:p>
            <a:pPr algn="ctr" eaLnBrk="0" hangingPunct="0">
              <a:tabLst>
                <a:tab pos="593725" algn="r"/>
                <a:tab pos="2743200" algn="ctr"/>
                <a:tab pos="5486400" algn="r"/>
              </a:tabLst>
            </a:pPr>
            <a:endParaRPr lang="en-US" sz="1400">
              <a:latin typeface="Times New Roman" pitchFamily="18" charset="0"/>
              <a:cs typeface="Times New Roman" pitchFamily="18" charset="0"/>
            </a:endParaRPr>
          </a:p>
          <a:p>
            <a:pPr algn="ctr" eaLnBrk="0" hangingPunct="0">
              <a:tabLst>
                <a:tab pos="593725" algn="r"/>
                <a:tab pos="2743200" algn="ctr"/>
                <a:tab pos="5486400" algn="r"/>
              </a:tabLst>
            </a:pPr>
            <a:r>
              <a:rPr lang="en-US" sz="2000">
                <a:latin typeface="Times New Roman" pitchFamily="18" charset="0"/>
                <a:cs typeface="Times New Roman" pitchFamily="18" charset="0"/>
              </a:rPr>
              <a:t>E</a:t>
            </a:r>
            <a:r>
              <a:rPr lang="en-US" sz="2000" baseline="-30000">
                <a:latin typeface="Times New Roman" pitchFamily="18" charset="0"/>
                <a:cs typeface="Times New Roman" pitchFamily="18" charset="0"/>
              </a:rPr>
              <a:t>LUMO</a:t>
            </a:r>
            <a:r>
              <a:rPr lang="en-US" sz="2000">
                <a:latin typeface="Times New Roman" pitchFamily="18" charset="0"/>
                <a:cs typeface="Times New Roman" pitchFamily="18" charset="0"/>
              </a:rPr>
              <a:t> = energy of electrophile LUMO </a:t>
            </a:r>
            <a:endParaRPr lang="en-US" sz="2000">
              <a:latin typeface="Times New Roman" pitchFamily="18" charset="0"/>
            </a:endParaRPr>
          </a:p>
          <a:p>
            <a:pPr algn="ctr" eaLnBrk="0" hangingPunct="0">
              <a:tabLst>
                <a:tab pos="593725" algn="r"/>
                <a:tab pos="2743200" algn="ctr"/>
                <a:tab pos="5486400" algn="r"/>
              </a:tabLst>
            </a:pPr>
            <a:endParaRPr lang="en-US" sz="1400" b="1">
              <a:latin typeface="Times New Roman" pitchFamily="18" charset="0"/>
              <a:cs typeface="Times New Roman" pitchFamily="18" charset="0"/>
            </a:endParaRPr>
          </a:p>
          <a:p>
            <a:pPr algn="ctr" eaLnBrk="0" hangingPunct="0">
              <a:tabLst>
                <a:tab pos="593725" algn="r"/>
                <a:tab pos="2743200" algn="ctr"/>
                <a:tab pos="5486400" algn="r"/>
              </a:tabLst>
            </a:pPr>
            <a:r>
              <a:rPr lang="en-US" sz="2000" b="1">
                <a:latin typeface="Times New Roman" pitchFamily="18" charset="0"/>
                <a:cs typeface="Times New Roman" pitchFamily="18" charset="0"/>
              </a:rPr>
              <a:t>Electrostatic term:</a:t>
            </a:r>
            <a:r>
              <a:rPr lang="en-US" sz="2000">
                <a:latin typeface="Times New Roman" pitchFamily="18" charset="0"/>
                <a:cs typeface="Times New Roman" pitchFamily="18" charset="0"/>
              </a:rPr>
              <a:t>  important for interactions of hard acids with hard bases</a:t>
            </a:r>
          </a:p>
          <a:p>
            <a:pPr algn="ctr" eaLnBrk="0" hangingPunct="0">
              <a:tabLst>
                <a:tab pos="593725" algn="r"/>
                <a:tab pos="2743200" algn="ctr"/>
                <a:tab pos="5486400" algn="r"/>
              </a:tabLst>
            </a:pPr>
            <a:endParaRPr lang="en-US" sz="1400">
              <a:latin typeface="Times New Roman" pitchFamily="18" charset="0"/>
            </a:endParaRPr>
          </a:p>
          <a:p>
            <a:pPr algn="ctr" eaLnBrk="0" hangingPunct="0">
              <a:tabLst>
                <a:tab pos="593725" algn="r"/>
                <a:tab pos="2743200" algn="ctr"/>
                <a:tab pos="5486400" algn="r"/>
              </a:tabLst>
            </a:pPr>
            <a:r>
              <a:rPr lang="en-US" sz="2000" b="1">
                <a:latin typeface="Times New Roman" pitchFamily="18" charset="0"/>
                <a:cs typeface="Times New Roman" pitchFamily="18" charset="0"/>
              </a:rPr>
              <a:t>Orbital interaction term:</a:t>
            </a:r>
            <a:r>
              <a:rPr lang="en-US" sz="2000">
                <a:latin typeface="Times New Roman" pitchFamily="18" charset="0"/>
                <a:cs typeface="Times New Roman" pitchFamily="18" charset="0"/>
              </a:rPr>
              <a:t>  important for interactions of soft acids with soft bases</a:t>
            </a:r>
            <a:endParaRPr lang="en-US" sz="2000">
              <a:latin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3"/>
          <p:cNvSpPr>
            <a:spLocks noGrp="1"/>
          </p:cNvSpPr>
          <p:nvPr>
            <p:ph type="sldNum" sz="quarter" idx="12"/>
          </p:nvPr>
        </p:nvSpPr>
        <p:spPr/>
        <p:txBody>
          <a:bodyPr/>
          <a:lstStyle/>
          <a:p>
            <a:fld id="{0BFBD928-0C16-4A53-BA91-E730417EE1E4}" type="slidenum">
              <a:rPr lang="en-US"/>
              <a:pPr/>
              <a:t>66</a:t>
            </a:fld>
            <a:endParaRPr lang="en-US"/>
          </a:p>
        </p:txBody>
      </p:sp>
      <p:sp>
        <p:nvSpPr>
          <p:cNvPr id="53252" name="Rectangle 4"/>
          <p:cNvSpPr>
            <a:spLocks noChangeArrowheads="1"/>
          </p:cNvSpPr>
          <p:nvPr/>
        </p:nvSpPr>
        <p:spPr bwMode="auto">
          <a:xfrm>
            <a:off x="3054350" y="304800"/>
            <a:ext cx="2979738" cy="457200"/>
          </a:xfrm>
          <a:prstGeom prst="rect">
            <a:avLst/>
          </a:prstGeom>
          <a:noFill/>
          <a:ln w="9525">
            <a:noFill/>
            <a:miter lim="800000"/>
            <a:headEnd/>
            <a:tailEnd/>
          </a:ln>
          <a:effectLst/>
        </p:spPr>
        <p:txBody>
          <a:bodyPr wrap="none" anchor="ctr">
            <a:spAutoFit/>
          </a:bodyPr>
          <a:lstStyle/>
          <a:p>
            <a:pPr>
              <a:tabLst>
                <a:tab pos="593725" algn="r"/>
                <a:tab pos="2743200" algn="ctr"/>
                <a:tab pos="5486400" algn="r"/>
              </a:tabLst>
            </a:pPr>
            <a:r>
              <a:rPr lang="en-US" sz="2400" b="1">
                <a:cs typeface="Times New Roman" pitchFamily="18" charset="0"/>
              </a:rPr>
              <a:t>Bases (</a:t>
            </a:r>
            <a:r>
              <a:rPr lang="en-US" sz="2400" b="1">
                <a:latin typeface="Times New Roman" pitchFamily="18" charset="0"/>
                <a:cs typeface="Times New Roman" pitchFamily="18" charset="0"/>
              </a:rPr>
              <a:t>nucleophiles</a:t>
            </a:r>
            <a:r>
              <a:rPr lang="en-US" sz="2400" b="1">
                <a:cs typeface="Times New Roman" pitchFamily="18" charset="0"/>
              </a:rPr>
              <a:t>)</a:t>
            </a:r>
            <a:endParaRPr lang="en-US" b="1"/>
          </a:p>
        </p:txBody>
      </p:sp>
      <p:graphicFrame>
        <p:nvGraphicFramePr>
          <p:cNvPr id="53450" name="Group 202"/>
          <p:cNvGraphicFramePr>
            <a:graphicFrameLocks noGrp="1"/>
          </p:cNvGraphicFramePr>
          <p:nvPr/>
        </p:nvGraphicFramePr>
        <p:xfrm>
          <a:off x="1157288" y="971550"/>
          <a:ext cx="6781800" cy="5278755"/>
        </p:xfrm>
        <a:graphic>
          <a:graphicData uri="http://schemas.openxmlformats.org/drawingml/2006/table">
            <a:tbl>
              <a:tblPr/>
              <a:tblGrid>
                <a:gridCol w="1695450"/>
                <a:gridCol w="2617787"/>
                <a:gridCol w="2468563"/>
              </a:tblGrid>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Type</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Species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Examples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Hard</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small halide anions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F</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Cl</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oxygen nucleophiles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H</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O, ROH, HO</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RO</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ROR, MeCO</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SO</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4</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PO</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4</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amine nucleophiles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RNH</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H</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NNH</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Intermediate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larger halide anions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Br</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nitrogen nucleophiles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6</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H</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5</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NH</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C</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5</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H</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5</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N, N</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3</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oxygen nucleophiles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NO</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SO</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3</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Soft</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sulfur nucleophiles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RSR, RSH, RS</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phosphorus nucleophiles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R</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3</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 (RO)</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3</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 R</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3</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carbon nucleophiles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CN</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CO, R</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C</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H</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4</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Ar</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others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H</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I</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3"/>
          <p:cNvSpPr>
            <a:spLocks noGrp="1"/>
          </p:cNvSpPr>
          <p:nvPr>
            <p:ph type="sldNum" sz="quarter" idx="12"/>
          </p:nvPr>
        </p:nvSpPr>
        <p:spPr/>
        <p:txBody>
          <a:bodyPr/>
          <a:lstStyle/>
          <a:p>
            <a:fld id="{116B5652-C2F4-47E5-BC05-A09F1CA78D7A}" type="slidenum">
              <a:rPr lang="en-US"/>
              <a:pPr/>
              <a:t>67</a:t>
            </a:fld>
            <a:endParaRPr lang="en-US"/>
          </a:p>
        </p:txBody>
      </p:sp>
      <p:sp>
        <p:nvSpPr>
          <p:cNvPr id="54276" name="Rectangle 4"/>
          <p:cNvSpPr>
            <a:spLocks noChangeArrowheads="1"/>
          </p:cNvSpPr>
          <p:nvPr/>
        </p:nvSpPr>
        <p:spPr bwMode="auto">
          <a:xfrm>
            <a:off x="3125788" y="228600"/>
            <a:ext cx="2832100" cy="457200"/>
          </a:xfrm>
          <a:prstGeom prst="rect">
            <a:avLst/>
          </a:prstGeom>
          <a:noFill/>
          <a:ln w="9525">
            <a:noFill/>
            <a:miter lim="800000"/>
            <a:headEnd/>
            <a:tailEnd/>
          </a:ln>
          <a:effectLst/>
        </p:spPr>
        <p:txBody>
          <a:bodyPr wrap="none" anchor="ctr">
            <a:spAutoFit/>
          </a:bodyPr>
          <a:lstStyle/>
          <a:p>
            <a:pPr>
              <a:tabLst>
                <a:tab pos="593725" algn="r"/>
                <a:tab pos="2743200" algn="ctr"/>
                <a:tab pos="5486400" algn="r"/>
              </a:tabLst>
            </a:pPr>
            <a:r>
              <a:rPr lang="en-US" sz="2400" b="1">
                <a:latin typeface="Times New Roman" pitchFamily="18" charset="0"/>
                <a:cs typeface="Times New Roman" pitchFamily="18" charset="0"/>
              </a:rPr>
              <a:t>Acids (electrophiles)</a:t>
            </a:r>
            <a:endParaRPr lang="en-US" sz="2400" b="1">
              <a:latin typeface="Times New Roman" pitchFamily="18" charset="0"/>
            </a:endParaRPr>
          </a:p>
        </p:txBody>
      </p:sp>
      <p:graphicFrame>
        <p:nvGraphicFramePr>
          <p:cNvPr id="54475" name="Group 203"/>
          <p:cNvGraphicFramePr>
            <a:graphicFrameLocks noGrp="1"/>
          </p:cNvGraphicFramePr>
          <p:nvPr/>
        </p:nvGraphicFramePr>
        <p:xfrm>
          <a:off x="928688" y="898525"/>
          <a:ext cx="7239000" cy="5582285"/>
        </p:xfrm>
        <a:graphic>
          <a:graphicData uri="http://schemas.openxmlformats.org/drawingml/2006/table">
            <a:tbl>
              <a:tblPr/>
              <a:tblGrid>
                <a:gridCol w="1600200"/>
                <a:gridCol w="2657475"/>
                <a:gridCol w="2981325"/>
              </a:tblGrid>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Type</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Species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Examples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Hard</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high charge/radius cations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H</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Li</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Mg</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Ca</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Al</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3+</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Cr</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3+</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Ti</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4+</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I</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group II species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Be(CH</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3</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group III species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Al(CH</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3</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3</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BF</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3</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B(OR)</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H-bond donors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ROH, HOH, RNH</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RNH</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3</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Intermediate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moderate charge/radius cations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Fe</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Cu</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Zn</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Pb</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Sn</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Co</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Ni</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carbocations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3</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3</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ArH</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Soft</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low charge/radius cations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Cu</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Ag</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Au</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Hg</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Hg</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I</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Br</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RO</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carbon electrophiles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RL, ArL (L = nucleofuge)</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diatomic halogens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I</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Br</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ICN</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radicals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93725" algn="r"/>
                          <a:tab pos="2743200" algn="ctr"/>
                          <a:tab pos="5486400" algn="r"/>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O, Cl, Br, I, RO</a:t>
                      </a: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30000" smtClean="0">
                          <a:ln>
                            <a:noFill/>
                          </a:ln>
                          <a:solidFill>
                            <a:schemeClr val="tx1"/>
                          </a:solidFill>
                          <a:effectLst/>
                          <a:latin typeface="Times New Roman" pitchFamily="18" charset="0"/>
                          <a:cs typeface="Times New Roman" pitchFamily="18" charset="0"/>
                          <a:sym typeface="Symbol"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7772400" cy="533400"/>
          </a:xfrm>
        </p:spPr>
        <p:txBody>
          <a:bodyPr>
            <a:normAutofit fontScale="90000"/>
          </a:bodyPr>
          <a:lstStyle/>
          <a:p>
            <a:r>
              <a:rPr lang="en-US" sz="3200"/>
              <a:t>Two mechanisms for acid catalysis</a:t>
            </a:r>
            <a:endParaRPr lang="en-US"/>
          </a:p>
        </p:txBody>
      </p:sp>
      <p:sp>
        <p:nvSpPr>
          <p:cNvPr id="10243" name="Text Box 3"/>
          <p:cNvSpPr txBox="1">
            <a:spLocks noChangeArrowheads="1"/>
          </p:cNvSpPr>
          <p:nvPr/>
        </p:nvSpPr>
        <p:spPr bwMode="auto">
          <a:xfrm>
            <a:off x="457200" y="1295400"/>
            <a:ext cx="8305800" cy="1552575"/>
          </a:xfrm>
          <a:prstGeom prst="rect">
            <a:avLst/>
          </a:prstGeom>
          <a:noFill/>
          <a:ln w="9525">
            <a:noFill/>
            <a:miter lim="800000"/>
            <a:headEnd/>
            <a:tailEnd/>
          </a:ln>
          <a:effectLst/>
        </p:spPr>
        <p:txBody>
          <a:bodyPr>
            <a:spAutoFit/>
          </a:bodyPr>
          <a:lstStyle/>
          <a:p>
            <a:r>
              <a:rPr lang="en-US">
                <a:solidFill>
                  <a:srgbClr val="FF3300"/>
                </a:solidFill>
              </a:rPr>
              <a:t>Specific acid catalysis</a:t>
            </a:r>
            <a:r>
              <a:rPr lang="en-US">
                <a:solidFill>
                  <a:srgbClr val="FF0000"/>
                </a:solidFill>
              </a:rPr>
              <a:t>:</a:t>
            </a:r>
            <a:endParaRPr lang="en-US"/>
          </a:p>
          <a:p>
            <a:r>
              <a:rPr lang="en-US"/>
              <a:t>- A proton is transferred to the substrate in a rapid preequilibrium;</a:t>
            </a:r>
          </a:p>
          <a:p>
            <a:r>
              <a:rPr lang="en-US"/>
              <a:t>   subsequently, the protonated substrate reacts further to the</a:t>
            </a:r>
          </a:p>
          <a:p>
            <a:r>
              <a:rPr lang="en-US"/>
              <a:t>   product(s) in the rate determining step:</a:t>
            </a:r>
          </a:p>
        </p:txBody>
      </p:sp>
      <p:sp>
        <p:nvSpPr>
          <p:cNvPr id="10246" name="Text Box 6"/>
          <p:cNvSpPr txBox="1">
            <a:spLocks noChangeArrowheads="1"/>
          </p:cNvSpPr>
          <p:nvPr/>
        </p:nvSpPr>
        <p:spPr bwMode="auto">
          <a:xfrm>
            <a:off x="457200" y="4168775"/>
            <a:ext cx="8305800" cy="1552575"/>
          </a:xfrm>
          <a:prstGeom prst="rect">
            <a:avLst/>
          </a:prstGeom>
          <a:noFill/>
          <a:ln w="9525">
            <a:noFill/>
            <a:miter lim="800000"/>
            <a:headEnd/>
            <a:tailEnd/>
          </a:ln>
          <a:effectLst/>
        </p:spPr>
        <p:txBody>
          <a:bodyPr>
            <a:spAutoFit/>
          </a:bodyPr>
          <a:lstStyle/>
          <a:p>
            <a:r>
              <a:rPr lang="en-US">
                <a:solidFill>
                  <a:srgbClr val="FF3300"/>
                </a:solidFill>
              </a:rPr>
              <a:t>General acid catalysis</a:t>
            </a:r>
            <a:r>
              <a:rPr lang="en-US">
                <a:solidFill>
                  <a:srgbClr val="FF0000"/>
                </a:solidFill>
              </a:rPr>
              <a:t>:</a:t>
            </a:r>
            <a:endParaRPr lang="en-US"/>
          </a:p>
          <a:p>
            <a:r>
              <a:rPr lang="en-US"/>
              <a:t>- Proton transfer occurs in a slow, rate determining step;</a:t>
            </a:r>
          </a:p>
          <a:p>
            <a:r>
              <a:rPr lang="en-US"/>
              <a:t>   subsequently, the protonated substrate rapidly reacts to give the</a:t>
            </a:r>
          </a:p>
          <a:p>
            <a:r>
              <a:rPr lang="en-US"/>
              <a:t>   product(s):</a:t>
            </a:r>
          </a:p>
        </p:txBody>
      </p:sp>
      <p:graphicFrame>
        <p:nvGraphicFramePr>
          <p:cNvPr id="10248" name="Object 8"/>
          <p:cNvGraphicFramePr>
            <a:graphicFrameLocks noChangeAspect="1"/>
          </p:cNvGraphicFramePr>
          <p:nvPr/>
        </p:nvGraphicFramePr>
        <p:xfrm>
          <a:off x="2743200" y="2819400"/>
          <a:ext cx="2819400" cy="984250"/>
        </p:xfrm>
        <a:graphic>
          <a:graphicData uri="http://schemas.openxmlformats.org/presentationml/2006/ole">
            <p:oleObj spid="_x0000_s3074" name="CS ChemDraw Drawing" r:id="rId3" imgW="1656000" imgH="578880" progId="ChemDraw.Document.4.5">
              <p:embed/>
            </p:oleObj>
          </a:graphicData>
        </a:graphic>
      </p:graphicFrame>
      <p:graphicFrame>
        <p:nvGraphicFramePr>
          <p:cNvPr id="10249" name="Object 9"/>
          <p:cNvGraphicFramePr>
            <a:graphicFrameLocks noChangeAspect="1"/>
          </p:cNvGraphicFramePr>
          <p:nvPr/>
        </p:nvGraphicFramePr>
        <p:xfrm>
          <a:off x="2667000" y="5492750"/>
          <a:ext cx="2819400" cy="984250"/>
        </p:xfrm>
        <a:graphic>
          <a:graphicData uri="http://schemas.openxmlformats.org/presentationml/2006/ole">
            <p:oleObj spid="_x0000_s3075" name="CS ChemDraw Drawing" r:id="rId4" imgW="1656000" imgH="578880" progId="ChemDraw.Document.4.5">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28600"/>
            <a:ext cx="7772400" cy="609600"/>
          </a:xfrm>
        </p:spPr>
        <p:txBody>
          <a:bodyPr/>
          <a:lstStyle/>
          <a:p>
            <a:r>
              <a:rPr lang="en-US" sz="3200"/>
              <a:t>Specific acid/base catalysis</a:t>
            </a:r>
            <a:endParaRPr lang="en-US"/>
          </a:p>
        </p:txBody>
      </p:sp>
      <p:sp>
        <p:nvSpPr>
          <p:cNvPr id="11267" name="Text Box 3"/>
          <p:cNvSpPr txBox="1">
            <a:spLocks noChangeArrowheads="1"/>
          </p:cNvSpPr>
          <p:nvPr/>
        </p:nvSpPr>
        <p:spPr bwMode="auto">
          <a:xfrm>
            <a:off x="517525" y="1031875"/>
            <a:ext cx="8169275" cy="822325"/>
          </a:xfrm>
          <a:prstGeom prst="rect">
            <a:avLst/>
          </a:prstGeom>
          <a:noFill/>
          <a:ln w="9525">
            <a:noFill/>
            <a:miter lim="800000"/>
            <a:headEnd/>
            <a:tailEnd/>
          </a:ln>
          <a:effectLst/>
        </p:spPr>
        <p:txBody>
          <a:bodyPr>
            <a:spAutoFit/>
          </a:bodyPr>
          <a:lstStyle/>
          <a:p>
            <a:r>
              <a:rPr lang="en-US"/>
              <a:t>Usually found for electronegative elements (O, N), where proton transfer is fast:</a:t>
            </a:r>
          </a:p>
        </p:txBody>
      </p:sp>
      <p:sp>
        <p:nvSpPr>
          <p:cNvPr id="11269" name="Text Box 5"/>
          <p:cNvSpPr txBox="1">
            <a:spLocks noChangeArrowheads="1"/>
          </p:cNvSpPr>
          <p:nvPr/>
        </p:nvSpPr>
        <p:spPr bwMode="auto">
          <a:xfrm>
            <a:off x="517525" y="2362200"/>
            <a:ext cx="8093075" cy="822325"/>
          </a:xfrm>
          <a:prstGeom prst="rect">
            <a:avLst/>
          </a:prstGeom>
          <a:noFill/>
          <a:ln w="9525">
            <a:noFill/>
            <a:miter lim="800000"/>
            <a:headEnd/>
            <a:tailEnd/>
          </a:ln>
          <a:effectLst/>
        </p:spPr>
        <p:txBody>
          <a:bodyPr>
            <a:spAutoFit/>
          </a:bodyPr>
          <a:lstStyle/>
          <a:p>
            <a:r>
              <a:rPr lang="en-US"/>
              <a:t>The second step is rate determining and can be mono- or bimolecular:</a:t>
            </a:r>
          </a:p>
        </p:txBody>
      </p:sp>
      <p:graphicFrame>
        <p:nvGraphicFramePr>
          <p:cNvPr id="11271" name="Object 7"/>
          <p:cNvGraphicFramePr>
            <a:graphicFrameLocks noChangeAspect="1"/>
          </p:cNvGraphicFramePr>
          <p:nvPr/>
        </p:nvGraphicFramePr>
        <p:xfrm>
          <a:off x="2514600" y="1828800"/>
          <a:ext cx="4572000" cy="392113"/>
        </p:xfrm>
        <a:graphic>
          <a:graphicData uri="http://schemas.openxmlformats.org/presentationml/2006/ole">
            <p:oleObj spid="_x0000_s4098" name="CS ChemDraw Drawing" r:id="rId3" imgW="2572920" imgH="220680" progId="ChemDraw.Document.4.5">
              <p:embed/>
            </p:oleObj>
          </a:graphicData>
        </a:graphic>
      </p:graphicFrame>
      <p:sp>
        <p:nvSpPr>
          <p:cNvPr id="11273" name="Text Box 9"/>
          <p:cNvSpPr txBox="1">
            <a:spLocks noChangeArrowheads="1"/>
          </p:cNvSpPr>
          <p:nvPr/>
        </p:nvSpPr>
        <p:spPr bwMode="auto">
          <a:xfrm>
            <a:off x="533400" y="4114800"/>
            <a:ext cx="1881188" cy="457200"/>
          </a:xfrm>
          <a:prstGeom prst="rect">
            <a:avLst/>
          </a:prstGeom>
          <a:noFill/>
          <a:ln w="9525">
            <a:noFill/>
            <a:miter lim="800000"/>
            <a:headEnd/>
            <a:tailEnd/>
          </a:ln>
          <a:effectLst/>
        </p:spPr>
        <p:txBody>
          <a:bodyPr wrap="none">
            <a:spAutoFit/>
          </a:bodyPr>
          <a:lstStyle/>
          <a:p>
            <a:r>
              <a:rPr lang="en-US"/>
              <a:t>Reaction rate:</a:t>
            </a:r>
          </a:p>
        </p:txBody>
      </p:sp>
      <p:graphicFrame>
        <p:nvGraphicFramePr>
          <p:cNvPr id="11274" name="Object 10"/>
          <p:cNvGraphicFramePr>
            <a:graphicFrameLocks noChangeAspect="1"/>
          </p:cNvGraphicFramePr>
          <p:nvPr/>
        </p:nvGraphicFramePr>
        <p:xfrm>
          <a:off x="838200" y="4495800"/>
          <a:ext cx="2743200" cy="669925"/>
        </p:xfrm>
        <a:graphic>
          <a:graphicData uri="http://schemas.openxmlformats.org/presentationml/2006/ole">
            <p:oleObj spid="_x0000_s4099" name="Equation" r:id="rId4" imgW="1714320" imgH="419040" progId="Equation.3">
              <p:embed/>
            </p:oleObj>
          </a:graphicData>
        </a:graphic>
      </p:graphicFrame>
      <p:graphicFrame>
        <p:nvGraphicFramePr>
          <p:cNvPr id="11275" name="Object 11"/>
          <p:cNvGraphicFramePr>
            <a:graphicFrameLocks noChangeAspect="1"/>
          </p:cNvGraphicFramePr>
          <p:nvPr/>
        </p:nvGraphicFramePr>
        <p:xfrm>
          <a:off x="1371600" y="3124200"/>
          <a:ext cx="6324600" cy="939800"/>
        </p:xfrm>
        <a:graphic>
          <a:graphicData uri="http://schemas.openxmlformats.org/presentationml/2006/ole">
            <p:oleObj spid="_x0000_s4100" name="CS ChemDraw Drawing" r:id="rId5" imgW="4195800" imgH="624600" progId="ChemDraw.Document.4.5">
              <p:embed/>
            </p:oleObj>
          </a:graphicData>
        </a:graphic>
      </p:graphicFrame>
      <p:graphicFrame>
        <p:nvGraphicFramePr>
          <p:cNvPr id="11276" name="Object 12"/>
          <p:cNvGraphicFramePr>
            <a:graphicFrameLocks noChangeAspect="1"/>
          </p:cNvGraphicFramePr>
          <p:nvPr/>
        </p:nvGraphicFramePr>
        <p:xfrm>
          <a:off x="5126038" y="4343400"/>
          <a:ext cx="1862137" cy="738188"/>
        </p:xfrm>
        <a:graphic>
          <a:graphicData uri="http://schemas.openxmlformats.org/presentationml/2006/ole">
            <p:oleObj spid="_x0000_s4101" name="Equation" r:id="rId6" imgW="1117440" imgH="444240" progId="Equation.3">
              <p:embed/>
            </p:oleObj>
          </a:graphicData>
        </a:graphic>
      </p:graphicFrame>
      <p:sp>
        <p:nvSpPr>
          <p:cNvPr id="11277" name="Text Box 13"/>
          <p:cNvSpPr txBox="1">
            <a:spLocks noChangeArrowheads="1"/>
          </p:cNvSpPr>
          <p:nvPr/>
        </p:nvSpPr>
        <p:spPr bwMode="auto">
          <a:xfrm>
            <a:off x="4143375" y="4495800"/>
            <a:ext cx="809625" cy="457200"/>
          </a:xfrm>
          <a:prstGeom prst="rect">
            <a:avLst/>
          </a:prstGeom>
          <a:noFill/>
          <a:ln w="9525">
            <a:noFill/>
            <a:miter lim="800000"/>
            <a:headEnd/>
            <a:tailEnd/>
          </a:ln>
          <a:effectLst/>
        </p:spPr>
        <p:txBody>
          <a:bodyPr wrap="none">
            <a:spAutoFit/>
          </a:bodyPr>
          <a:lstStyle/>
          <a:p>
            <a:r>
              <a:rPr lang="en-US"/>
              <a:t>since</a:t>
            </a:r>
          </a:p>
        </p:txBody>
      </p:sp>
      <p:sp>
        <p:nvSpPr>
          <p:cNvPr id="11278" name="Text Box 14"/>
          <p:cNvSpPr txBox="1">
            <a:spLocks noChangeArrowheads="1"/>
          </p:cNvSpPr>
          <p:nvPr/>
        </p:nvSpPr>
        <p:spPr bwMode="auto">
          <a:xfrm>
            <a:off x="762000" y="5451475"/>
            <a:ext cx="2425700" cy="457200"/>
          </a:xfrm>
          <a:prstGeom prst="rect">
            <a:avLst/>
          </a:prstGeom>
          <a:noFill/>
          <a:ln w="9525">
            <a:noFill/>
            <a:miter lim="800000"/>
            <a:headEnd/>
            <a:tailEnd/>
          </a:ln>
          <a:effectLst/>
        </p:spPr>
        <p:txBody>
          <a:bodyPr wrap="none">
            <a:spAutoFit/>
          </a:bodyPr>
          <a:lstStyle/>
          <a:p>
            <a:r>
              <a:rPr lang="en-US"/>
              <a:t>we can now write:</a:t>
            </a:r>
          </a:p>
        </p:txBody>
      </p:sp>
      <p:graphicFrame>
        <p:nvGraphicFramePr>
          <p:cNvPr id="11279" name="Object 15"/>
          <p:cNvGraphicFramePr>
            <a:graphicFrameLocks noChangeAspect="1"/>
          </p:cNvGraphicFramePr>
          <p:nvPr/>
        </p:nvGraphicFramePr>
        <p:xfrm>
          <a:off x="3368675" y="5334000"/>
          <a:ext cx="3657600" cy="750888"/>
        </p:xfrm>
        <a:graphic>
          <a:graphicData uri="http://schemas.openxmlformats.org/presentationml/2006/ole">
            <p:oleObj spid="_x0000_s4102" name="Equation" r:id="rId7" imgW="2095200" imgH="431640" progId="Equation.3">
              <p:embed/>
            </p:oleObj>
          </a:graphicData>
        </a:graphic>
      </p:graphicFrame>
      <p:sp>
        <p:nvSpPr>
          <p:cNvPr id="11281" name="Text Box 17"/>
          <p:cNvSpPr txBox="1">
            <a:spLocks noChangeArrowheads="1"/>
          </p:cNvSpPr>
          <p:nvPr/>
        </p:nvSpPr>
        <p:spPr bwMode="auto">
          <a:xfrm>
            <a:off x="746125" y="6137275"/>
            <a:ext cx="6910388" cy="457200"/>
          </a:xfrm>
          <a:prstGeom prst="rect">
            <a:avLst/>
          </a:prstGeom>
          <a:noFill/>
          <a:ln w="9525">
            <a:noFill/>
            <a:miter lim="800000"/>
            <a:headEnd/>
            <a:tailEnd/>
          </a:ln>
          <a:effectLst/>
        </p:spPr>
        <p:txBody>
          <a:bodyPr wrap="none">
            <a:spAutoFit/>
          </a:bodyPr>
          <a:lstStyle/>
          <a:p>
            <a:r>
              <a:rPr lang="en-US">
                <a:solidFill>
                  <a:srgbClr val="FF3300"/>
                </a:solidFill>
              </a:rPr>
              <a:t>So the rate is only dependent on the pH, not on [HA] !!</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609600"/>
            <a:ext cx="7772400" cy="609600"/>
          </a:xfrm>
        </p:spPr>
        <p:txBody>
          <a:bodyPr/>
          <a:lstStyle/>
          <a:p>
            <a:r>
              <a:rPr lang="en-US" sz="3200"/>
              <a:t>Specific base catalysis</a:t>
            </a:r>
            <a:endParaRPr lang="en-US"/>
          </a:p>
        </p:txBody>
      </p:sp>
      <p:sp>
        <p:nvSpPr>
          <p:cNvPr id="14339" name="Text Box 3"/>
          <p:cNvSpPr txBox="1">
            <a:spLocks noChangeArrowheads="1"/>
          </p:cNvSpPr>
          <p:nvPr/>
        </p:nvSpPr>
        <p:spPr bwMode="auto">
          <a:xfrm>
            <a:off x="457200" y="1662113"/>
            <a:ext cx="4822825" cy="457200"/>
          </a:xfrm>
          <a:prstGeom prst="rect">
            <a:avLst/>
          </a:prstGeom>
          <a:noFill/>
          <a:ln w="9525">
            <a:noFill/>
            <a:miter lim="800000"/>
            <a:headEnd/>
            <a:tailEnd/>
          </a:ln>
          <a:effectLst/>
        </p:spPr>
        <p:txBody>
          <a:bodyPr wrap="none">
            <a:spAutoFit/>
          </a:bodyPr>
          <a:lstStyle/>
          <a:p>
            <a:r>
              <a:rPr lang="en-US"/>
              <a:t>Example: the retro-aldol reaction of </a:t>
            </a:r>
            <a:r>
              <a:rPr lang="en-US" b="1"/>
              <a:t>I</a:t>
            </a:r>
            <a:r>
              <a:rPr lang="en-US"/>
              <a:t>:</a:t>
            </a:r>
          </a:p>
        </p:txBody>
      </p:sp>
      <p:graphicFrame>
        <p:nvGraphicFramePr>
          <p:cNvPr id="14340" name="Object 4"/>
          <p:cNvGraphicFramePr>
            <a:graphicFrameLocks noChangeAspect="1"/>
          </p:cNvGraphicFramePr>
          <p:nvPr/>
        </p:nvGraphicFramePr>
        <p:xfrm>
          <a:off x="777875" y="2992438"/>
          <a:ext cx="4114800" cy="969962"/>
        </p:xfrm>
        <a:graphic>
          <a:graphicData uri="http://schemas.openxmlformats.org/presentationml/2006/ole">
            <p:oleObj spid="_x0000_s5122" name="CS ChemDraw Drawing" r:id="rId3" imgW="2720160" imgH="642600" progId="ChemDraw.Document.4.5">
              <p:embed/>
            </p:oleObj>
          </a:graphicData>
        </a:graphic>
      </p:graphicFrame>
      <p:grpSp>
        <p:nvGrpSpPr>
          <p:cNvPr id="2" name="Group 19"/>
          <p:cNvGrpSpPr>
            <a:grpSpLocks/>
          </p:cNvGrpSpPr>
          <p:nvPr/>
        </p:nvGrpSpPr>
        <p:grpSpPr bwMode="auto">
          <a:xfrm>
            <a:off x="5715000" y="2362200"/>
            <a:ext cx="2413000" cy="1752600"/>
            <a:chOff x="3840" y="912"/>
            <a:chExt cx="1520" cy="1104"/>
          </a:xfrm>
        </p:grpSpPr>
        <p:sp>
          <p:nvSpPr>
            <p:cNvPr id="14342" name="Line 6"/>
            <p:cNvSpPr>
              <a:spLocks noChangeShapeType="1"/>
            </p:cNvSpPr>
            <p:nvPr/>
          </p:nvSpPr>
          <p:spPr bwMode="auto">
            <a:xfrm>
              <a:off x="4112" y="912"/>
              <a:ext cx="0" cy="912"/>
            </a:xfrm>
            <a:prstGeom prst="line">
              <a:avLst/>
            </a:prstGeom>
            <a:noFill/>
            <a:ln w="9525">
              <a:solidFill>
                <a:schemeClr val="tx1"/>
              </a:solidFill>
              <a:round/>
              <a:headEnd/>
              <a:tailEnd/>
            </a:ln>
            <a:effectLst/>
          </p:spPr>
          <p:txBody>
            <a:bodyPr wrap="none" anchor="ctr"/>
            <a:lstStyle/>
            <a:p>
              <a:endParaRPr lang="id-ID"/>
            </a:p>
          </p:txBody>
        </p:sp>
        <p:sp>
          <p:nvSpPr>
            <p:cNvPr id="14343" name="Line 7"/>
            <p:cNvSpPr>
              <a:spLocks noChangeShapeType="1"/>
            </p:cNvSpPr>
            <p:nvPr/>
          </p:nvSpPr>
          <p:spPr bwMode="auto">
            <a:xfrm>
              <a:off x="4112" y="1824"/>
              <a:ext cx="1248" cy="0"/>
            </a:xfrm>
            <a:prstGeom prst="line">
              <a:avLst/>
            </a:prstGeom>
            <a:noFill/>
            <a:ln w="9525">
              <a:solidFill>
                <a:schemeClr val="tx1"/>
              </a:solidFill>
              <a:round/>
              <a:headEnd/>
              <a:tailEnd/>
            </a:ln>
            <a:effectLst/>
          </p:spPr>
          <p:txBody>
            <a:bodyPr wrap="none" anchor="ctr"/>
            <a:lstStyle/>
            <a:p>
              <a:endParaRPr lang="id-ID"/>
            </a:p>
          </p:txBody>
        </p:sp>
        <p:sp>
          <p:nvSpPr>
            <p:cNvPr id="14344" name="Line 8"/>
            <p:cNvSpPr>
              <a:spLocks noChangeShapeType="1"/>
            </p:cNvSpPr>
            <p:nvPr/>
          </p:nvSpPr>
          <p:spPr bwMode="auto">
            <a:xfrm flipV="1">
              <a:off x="4112" y="1056"/>
              <a:ext cx="864" cy="768"/>
            </a:xfrm>
            <a:prstGeom prst="line">
              <a:avLst/>
            </a:prstGeom>
            <a:noFill/>
            <a:ln w="19050">
              <a:solidFill>
                <a:srgbClr val="FF0000"/>
              </a:solidFill>
              <a:round/>
              <a:headEnd/>
              <a:tailEnd/>
            </a:ln>
            <a:effectLst/>
          </p:spPr>
          <p:txBody>
            <a:bodyPr wrap="none" anchor="ctr"/>
            <a:lstStyle/>
            <a:p>
              <a:endParaRPr lang="id-ID"/>
            </a:p>
          </p:txBody>
        </p:sp>
        <p:sp>
          <p:nvSpPr>
            <p:cNvPr id="14345" name="Text Box 9"/>
            <p:cNvSpPr txBox="1">
              <a:spLocks noChangeArrowheads="1"/>
            </p:cNvSpPr>
            <p:nvPr/>
          </p:nvSpPr>
          <p:spPr bwMode="auto">
            <a:xfrm>
              <a:off x="4160" y="1632"/>
              <a:ext cx="156" cy="154"/>
            </a:xfrm>
            <a:prstGeom prst="rect">
              <a:avLst/>
            </a:prstGeom>
            <a:noFill/>
            <a:ln w="9525">
              <a:noFill/>
              <a:miter lim="800000"/>
              <a:headEnd/>
              <a:tailEnd/>
            </a:ln>
            <a:effectLst/>
          </p:spPr>
          <p:txBody>
            <a:bodyPr wrap="none">
              <a:spAutoFit/>
            </a:bodyPr>
            <a:lstStyle/>
            <a:p>
              <a:r>
                <a:rPr lang="en-US" sz="1000"/>
                <a:t>x</a:t>
              </a:r>
            </a:p>
          </p:txBody>
        </p:sp>
        <p:sp>
          <p:nvSpPr>
            <p:cNvPr id="14346" name="Text Box 10"/>
            <p:cNvSpPr txBox="1">
              <a:spLocks noChangeArrowheads="1"/>
            </p:cNvSpPr>
            <p:nvPr/>
          </p:nvSpPr>
          <p:spPr bwMode="auto">
            <a:xfrm>
              <a:off x="4256" y="1536"/>
              <a:ext cx="156" cy="154"/>
            </a:xfrm>
            <a:prstGeom prst="rect">
              <a:avLst/>
            </a:prstGeom>
            <a:noFill/>
            <a:ln w="9525">
              <a:noFill/>
              <a:miter lim="800000"/>
              <a:headEnd/>
              <a:tailEnd/>
            </a:ln>
            <a:effectLst/>
          </p:spPr>
          <p:txBody>
            <a:bodyPr wrap="none">
              <a:spAutoFit/>
            </a:bodyPr>
            <a:lstStyle/>
            <a:p>
              <a:r>
                <a:rPr lang="en-US" sz="1000"/>
                <a:t>x</a:t>
              </a:r>
            </a:p>
          </p:txBody>
        </p:sp>
        <p:sp>
          <p:nvSpPr>
            <p:cNvPr id="14347" name="Text Box 11"/>
            <p:cNvSpPr txBox="1">
              <a:spLocks noChangeArrowheads="1"/>
            </p:cNvSpPr>
            <p:nvPr/>
          </p:nvSpPr>
          <p:spPr bwMode="auto">
            <a:xfrm>
              <a:off x="4544" y="1296"/>
              <a:ext cx="156" cy="154"/>
            </a:xfrm>
            <a:prstGeom prst="rect">
              <a:avLst/>
            </a:prstGeom>
            <a:noFill/>
            <a:ln w="9525">
              <a:noFill/>
              <a:miter lim="800000"/>
              <a:headEnd/>
              <a:tailEnd/>
            </a:ln>
            <a:effectLst/>
          </p:spPr>
          <p:txBody>
            <a:bodyPr wrap="none">
              <a:spAutoFit/>
            </a:bodyPr>
            <a:lstStyle/>
            <a:p>
              <a:r>
                <a:rPr lang="en-US" sz="1000"/>
                <a:t>x</a:t>
              </a:r>
            </a:p>
          </p:txBody>
        </p:sp>
        <p:sp>
          <p:nvSpPr>
            <p:cNvPr id="14348" name="Text Box 12"/>
            <p:cNvSpPr txBox="1">
              <a:spLocks noChangeArrowheads="1"/>
            </p:cNvSpPr>
            <p:nvPr/>
          </p:nvSpPr>
          <p:spPr bwMode="auto">
            <a:xfrm>
              <a:off x="4820" y="1056"/>
              <a:ext cx="156" cy="154"/>
            </a:xfrm>
            <a:prstGeom prst="rect">
              <a:avLst/>
            </a:prstGeom>
            <a:noFill/>
            <a:ln w="9525">
              <a:noFill/>
              <a:miter lim="800000"/>
              <a:headEnd/>
              <a:tailEnd/>
            </a:ln>
            <a:effectLst/>
          </p:spPr>
          <p:txBody>
            <a:bodyPr wrap="none">
              <a:spAutoFit/>
            </a:bodyPr>
            <a:lstStyle/>
            <a:p>
              <a:r>
                <a:rPr lang="en-US" sz="1000"/>
                <a:t>x</a:t>
              </a:r>
            </a:p>
          </p:txBody>
        </p:sp>
        <p:sp>
          <p:nvSpPr>
            <p:cNvPr id="14349" name="Text Box 13"/>
            <p:cNvSpPr txBox="1">
              <a:spLocks noChangeArrowheads="1"/>
            </p:cNvSpPr>
            <p:nvPr/>
          </p:nvSpPr>
          <p:spPr bwMode="auto">
            <a:xfrm>
              <a:off x="4688" y="1152"/>
              <a:ext cx="156" cy="154"/>
            </a:xfrm>
            <a:prstGeom prst="rect">
              <a:avLst/>
            </a:prstGeom>
            <a:noFill/>
            <a:ln w="9525">
              <a:noFill/>
              <a:miter lim="800000"/>
              <a:headEnd/>
              <a:tailEnd/>
            </a:ln>
            <a:effectLst/>
          </p:spPr>
          <p:txBody>
            <a:bodyPr wrap="none">
              <a:spAutoFit/>
            </a:bodyPr>
            <a:lstStyle/>
            <a:p>
              <a:r>
                <a:rPr lang="en-US" sz="1000"/>
                <a:t>x</a:t>
              </a:r>
            </a:p>
          </p:txBody>
        </p:sp>
        <p:sp>
          <p:nvSpPr>
            <p:cNvPr id="14350" name="Text Box 14"/>
            <p:cNvSpPr txBox="1">
              <a:spLocks noChangeArrowheads="1"/>
            </p:cNvSpPr>
            <p:nvPr/>
          </p:nvSpPr>
          <p:spPr bwMode="auto">
            <a:xfrm>
              <a:off x="4388" y="1430"/>
              <a:ext cx="156" cy="154"/>
            </a:xfrm>
            <a:prstGeom prst="rect">
              <a:avLst/>
            </a:prstGeom>
            <a:noFill/>
            <a:ln w="9525">
              <a:noFill/>
              <a:miter lim="800000"/>
              <a:headEnd/>
              <a:tailEnd/>
            </a:ln>
            <a:effectLst/>
          </p:spPr>
          <p:txBody>
            <a:bodyPr wrap="none">
              <a:spAutoFit/>
            </a:bodyPr>
            <a:lstStyle/>
            <a:p>
              <a:r>
                <a:rPr lang="en-US" sz="1000"/>
                <a:t>x</a:t>
              </a:r>
            </a:p>
          </p:txBody>
        </p:sp>
        <p:sp>
          <p:nvSpPr>
            <p:cNvPr id="14351" name="Text Box 15"/>
            <p:cNvSpPr txBox="1">
              <a:spLocks noChangeArrowheads="1"/>
            </p:cNvSpPr>
            <p:nvPr/>
          </p:nvSpPr>
          <p:spPr bwMode="auto">
            <a:xfrm>
              <a:off x="3840" y="1392"/>
              <a:ext cx="272" cy="192"/>
            </a:xfrm>
            <a:prstGeom prst="rect">
              <a:avLst/>
            </a:prstGeom>
            <a:noFill/>
            <a:ln w="9525">
              <a:noFill/>
              <a:miter lim="800000"/>
              <a:headEnd/>
              <a:tailEnd/>
            </a:ln>
            <a:effectLst/>
          </p:spPr>
          <p:txBody>
            <a:bodyPr wrap="none">
              <a:spAutoFit/>
            </a:bodyPr>
            <a:lstStyle/>
            <a:p>
              <a:r>
                <a:rPr lang="en-US" sz="1400"/>
                <a:t>k</a:t>
              </a:r>
              <a:r>
                <a:rPr lang="en-US" sz="1400" baseline="-25000"/>
                <a:t>obs</a:t>
              </a:r>
              <a:endParaRPr lang="en-US"/>
            </a:p>
          </p:txBody>
        </p:sp>
        <p:sp>
          <p:nvSpPr>
            <p:cNvPr id="14352" name="Text Box 16"/>
            <p:cNvSpPr txBox="1">
              <a:spLocks noChangeArrowheads="1"/>
            </p:cNvSpPr>
            <p:nvPr/>
          </p:nvSpPr>
          <p:spPr bwMode="auto">
            <a:xfrm>
              <a:off x="4400" y="1824"/>
              <a:ext cx="376" cy="192"/>
            </a:xfrm>
            <a:prstGeom prst="rect">
              <a:avLst/>
            </a:prstGeom>
            <a:noFill/>
            <a:ln w="9525">
              <a:noFill/>
              <a:miter lim="800000"/>
              <a:headEnd/>
              <a:tailEnd/>
            </a:ln>
            <a:effectLst/>
          </p:spPr>
          <p:txBody>
            <a:bodyPr wrap="none">
              <a:spAutoFit/>
            </a:bodyPr>
            <a:lstStyle/>
            <a:p>
              <a:r>
                <a:rPr lang="en-US" sz="1400"/>
                <a:t>[OH</a:t>
              </a:r>
              <a:r>
                <a:rPr lang="en-US" sz="1400" baseline="30000"/>
                <a:t>-</a:t>
              </a:r>
              <a:r>
                <a:rPr lang="en-US" sz="1400"/>
                <a:t>]</a:t>
              </a:r>
              <a:endParaRPr lang="en-US"/>
            </a:p>
          </p:txBody>
        </p:sp>
        <p:sp>
          <p:nvSpPr>
            <p:cNvPr id="14353" name="Line 17"/>
            <p:cNvSpPr>
              <a:spLocks noChangeShapeType="1"/>
            </p:cNvSpPr>
            <p:nvPr/>
          </p:nvSpPr>
          <p:spPr bwMode="auto">
            <a:xfrm>
              <a:off x="4746" y="1913"/>
              <a:ext cx="288" cy="0"/>
            </a:xfrm>
            <a:prstGeom prst="line">
              <a:avLst/>
            </a:prstGeom>
            <a:noFill/>
            <a:ln w="9525">
              <a:solidFill>
                <a:schemeClr val="tx1"/>
              </a:solidFill>
              <a:round/>
              <a:headEnd/>
              <a:tailEnd type="triangle" w="med" len="med"/>
            </a:ln>
            <a:effectLst/>
          </p:spPr>
          <p:txBody>
            <a:bodyPr wrap="none" anchor="ctr"/>
            <a:lstStyle/>
            <a:p>
              <a:endParaRPr lang="id-ID"/>
            </a:p>
          </p:txBody>
        </p:sp>
        <p:sp>
          <p:nvSpPr>
            <p:cNvPr id="14354" name="Line 18"/>
            <p:cNvSpPr>
              <a:spLocks noChangeShapeType="1"/>
            </p:cNvSpPr>
            <p:nvPr/>
          </p:nvSpPr>
          <p:spPr bwMode="auto">
            <a:xfrm flipV="1">
              <a:off x="3984" y="1152"/>
              <a:ext cx="0" cy="240"/>
            </a:xfrm>
            <a:prstGeom prst="line">
              <a:avLst/>
            </a:prstGeom>
            <a:noFill/>
            <a:ln w="9525">
              <a:solidFill>
                <a:schemeClr val="tx1"/>
              </a:solidFill>
              <a:round/>
              <a:headEnd/>
              <a:tailEnd type="triangle" w="med" len="med"/>
            </a:ln>
            <a:effectLst/>
          </p:spPr>
          <p:txBody>
            <a:bodyPr wrap="none" anchor="ctr"/>
            <a:lstStyle/>
            <a:p>
              <a:endParaRPr lang="id-ID"/>
            </a:p>
          </p:txBody>
        </p:sp>
      </p:grpSp>
      <p:sp>
        <p:nvSpPr>
          <p:cNvPr id="14356" name="Text Box 20"/>
          <p:cNvSpPr txBox="1">
            <a:spLocks noChangeArrowheads="1"/>
          </p:cNvSpPr>
          <p:nvPr/>
        </p:nvSpPr>
        <p:spPr bwMode="auto">
          <a:xfrm>
            <a:off x="533400" y="4495800"/>
            <a:ext cx="8153400" cy="1187450"/>
          </a:xfrm>
          <a:prstGeom prst="rect">
            <a:avLst/>
          </a:prstGeom>
          <a:noFill/>
          <a:ln w="9525">
            <a:noFill/>
            <a:miter lim="800000"/>
            <a:headEnd/>
            <a:tailEnd/>
          </a:ln>
          <a:effectLst/>
        </p:spPr>
        <p:txBody>
          <a:bodyPr>
            <a:spAutoFit/>
          </a:bodyPr>
          <a:lstStyle/>
          <a:p>
            <a:r>
              <a:rPr lang="en-US"/>
              <a:t>k</a:t>
            </a:r>
            <a:r>
              <a:rPr lang="en-US" baseline="-25000"/>
              <a:t>obs</a:t>
            </a:r>
            <a:r>
              <a:rPr lang="en-US"/>
              <a:t> is directly proportional to [OH</a:t>
            </a:r>
            <a:r>
              <a:rPr lang="en-US" baseline="30000"/>
              <a:t>-</a:t>
            </a:r>
            <a:r>
              <a:rPr lang="en-US"/>
              <a:t>]. Addition of more base</a:t>
            </a:r>
          </a:p>
          <a:p>
            <a:r>
              <a:rPr lang="en-US"/>
              <a:t>(in buffer) at constant pH has no effect on k</a:t>
            </a:r>
            <a:r>
              <a:rPr lang="en-US" baseline="-25000"/>
              <a:t>obs</a:t>
            </a:r>
            <a:r>
              <a:rPr lang="en-US"/>
              <a:t>;</a:t>
            </a:r>
          </a:p>
          <a:p>
            <a:r>
              <a:rPr lang="en-US"/>
              <a:t>[OH</a:t>
            </a:r>
            <a:r>
              <a:rPr lang="en-US" baseline="30000"/>
              <a:t>-</a:t>
            </a:r>
            <a:r>
              <a:rPr lang="en-US"/>
              <a:t>] is the only base that occurs in the rate equation.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29</TotalTime>
  <Words>2310</Words>
  <Application>Microsoft Office PowerPoint</Application>
  <PresentationFormat>On-screen Show (4:3)</PresentationFormat>
  <Paragraphs>722</Paragraphs>
  <Slides>67</Slides>
  <Notes>41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67</vt:i4>
      </vt:variant>
    </vt:vector>
  </HeadingPairs>
  <TitlesOfParts>
    <vt:vector size="71" baseType="lpstr">
      <vt:lpstr>Oriel</vt:lpstr>
      <vt:lpstr>CS ChemDraw Drawing</vt:lpstr>
      <vt:lpstr>Microsoft Equation 3.0</vt:lpstr>
      <vt:lpstr>Equation</vt:lpstr>
      <vt:lpstr>Catalyst</vt:lpstr>
      <vt:lpstr>Catalysts</vt:lpstr>
      <vt:lpstr>Catalysts</vt:lpstr>
      <vt:lpstr>Enzymes</vt:lpstr>
      <vt:lpstr>Influence of pH on reaction rate</vt:lpstr>
      <vt:lpstr>Slide 6</vt:lpstr>
      <vt:lpstr>Two mechanisms for acid catalysis</vt:lpstr>
      <vt:lpstr>Specific acid/base catalysis</vt:lpstr>
      <vt:lpstr>Specific base catalysis</vt:lpstr>
      <vt:lpstr>General acid/base catalysis</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Hard-Soft Acid-Base Theory</vt:lpstr>
      <vt:lpstr>Definitions</vt:lpstr>
      <vt:lpstr>Lewis Acids &amp; Bases</vt:lpstr>
      <vt:lpstr>Lewis Acids &amp; Bases</vt:lpstr>
      <vt:lpstr>Lewis Acids &amp; Bases</vt:lpstr>
      <vt:lpstr>Lewis Acids &amp; Bases</vt:lpstr>
      <vt:lpstr>BF3 + NH3</vt:lpstr>
      <vt:lpstr>Lewis Acids &amp; Bases</vt:lpstr>
      <vt:lpstr>Lewis Acids &amp; Bases</vt:lpstr>
      <vt:lpstr>Hard and Soft Acids and Bases</vt:lpstr>
      <vt:lpstr>Hard and Soft Acids and Bases</vt:lpstr>
      <vt:lpstr>Hard and Soft Acids &amp; Bases</vt:lpstr>
      <vt:lpstr>Hard and Soft Acids &amp; Bases</vt:lpstr>
      <vt:lpstr>Charge Density – Hard Acids</vt:lpstr>
      <vt:lpstr>Charge Density – Soft Acids</vt:lpstr>
      <vt:lpstr>Acid or Base Strength</vt:lpstr>
      <vt:lpstr>Slide 65</vt:lpstr>
      <vt:lpstr>Slide 66</vt:lpstr>
      <vt:lpstr>Slide 67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Catalyst</dc:title>
  <dc:creator>Zaki</dc:creator>
  <cp:lastModifiedBy>Zaki</cp:lastModifiedBy>
  <cp:revision>4</cp:revision>
  <dcterms:created xsi:type="dcterms:W3CDTF">2006-08-16T00:00:00Z</dcterms:created>
  <dcterms:modified xsi:type="dcterms:W3CDTF">2014-04-28T23:33:37Z</dcterms:modified>
</cp:coreProperties>
</file>