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0"/>
  </p:notesMasterIdLst>
  <p:sldIdLst>
    <p:sldId id="285" r:id="rId2"/>
    <p:sldId id="299" r:id="rId3"/>
    <p:sldId id="301" r:id="rId4"/>
    <p:sldId id="302" r:id="rId5"/>
    <p:sldId id="303" r:id="rId6"/>
    <p:sldId id="304" r:id="rId7"/>
    <p:sldId id="305" r:id="rId8"/>
    <p:sldId id="306" r:id="rId9"/>
    <p:sldId id="307" r:id="rId10"/>
    <p:sldId id="300" r:id="rId11"/>
    <p:sldId id="267" r:id="rId12"/>
    <p:sldId id="309" r:id="rId13"/>
    <p:sldId id="310" r:id="rId14"/>
    <p:sldId id="311" r:id="rId15"/>
    <p:sldId id="312" r:id="rId16"/>
    <p:sldId id="313" r:id="rId17"/>
    <p:sldId id="314" r:id="rId18"/>
    <p:sldId id="315" r:id="rId19"/>
    <p:sldId id="316" r:id="rId20"/>
    <p:sldId id="317" r:id="rId21"/>
    <p:sldId id="308" r:id="rId22"/>
    <p:sldId id="318" r:id="rId23"/>
    <p:sldId id="319" r:id="rId24"/>
    <p:sldId id="320" r:id="rId25"/>
    <p:sldId id="321" r:id="rId26"/>
    <p:sldId id="325" r:id="rId27"/>
    <p:sldId id="322" r:id="rId28"/>
    <p:sldId id="323" r:id="rId29"/>
  </p:sldIdLst>
  <p:sldSz cx="9144000" cy="5143500" type="screen16x9"/>
  <p:notesSz cx="6858000" cy="9144000"/>
  <p:embeddedFontLst>
    <p:embeddedFont>
      <p:font typeface="Stencil" pitchFamily="82" charset="0"/>
      <p:regular r:id="rId31"/>
    </p:embeddedFont>
    <p:embeddedFont>
      <p:font typeface="Mongolian Baiti" pitchFamily="66" charset="0"/>
      <p:regular r:id="rId32"/>
    </p:embeddedFont>
    <p:embeddedFont>
      <p:font typeface="Calibri" pitchFamily="34" charset="0"/>
      <p:regular r:id="rId33"/>
      <p:bold r:id="rId34"/>
      <p:italic r:id="rId35"/>
      <p:boldItalic r:id="rId36"/>
    </p:embeddedFont>
    <p:embeddedFont>
      <p:font typeface="Nixie One" charset="0"/>
      <p:regular r:id="rId37"/>
    </p:embeddedFont>
    <p:embeddedFont>
      <p:font typeface="Varela Round" charset="-79"/>
      <p:regular r:id="rId38"/>
    </p:embeddedFont>
    <p:embeddedFont>
      <p:font typeface="Cambria"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DB729F9-3A7A-4E08-844E-D85F61C7B3F4}">
  <a:tblStyle styleId="{5DB729F9-3A7A-4E08-844E-D85F61C7B3F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79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952800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58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2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90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83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51" name="Google Shape;51;p4"/>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5" name="Google Shape;155;p10"/>
          <p:cNvSpPr txBox="1">
            <a:spLocks noGrp="1"/>
          </p:cNvSpPr>
          <p:nvPr>
            <p:ph type="body" idx="1"/>
          </p:nvPr>
        </p:nvSpPr>
        <p:spPr>
          <a:xfrm>
            <a:off x="1246225" y="4177700"/>
            <a:ext cx="6651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600"/>
              <a:buNone/>
              <a:defRPr sz="1600"/>
            </a:lvl1pPr>
          </a:lstStyle>
          <a:p>
            <a:endParaRPr/>
          </a:p>
        </p:txBody>
      </p:sp>
      <p:sp>
        <p:nvSpPr>
          <p:cNvPr id="170" name="Google Shape;170;p1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3/17/2020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3/17/2020</a:t>
            </a:fld>
            <a:endParaRPr lang="en-US" dirty="0"/>
          </a:p>
        </p:txBody>
      </p:sp>
      <p:sp>
        <p:nvSpPr>
          <p:cNvPr id="9" name="Slide Number Placeholder 8"/>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3/17/2020</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fade thruBlk="1"/>
  </p:transition>
  <p:timing>
    <p:tnLst>
      <p:par>
        <p:cTn id="1" dur="indefinite" restart="never" nodeType="tmRoot"/>
      </p:par>
    </p:tnLst>
  </p:timing>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650" y="915075"/>
            <a:ext cx="6626700" cy="3313350"/>
          </a:xfrm>
          <a:prstGeom prst="ellipse">
            <a:avLst/>
          </a:prstGeom>
          <a:ln>
            <a:noFill/>
          </a:ln>
          <a:effectLst>
            <a:softEdge rad="112500"/>
          </a:effectLst>
        </p:spPr>
      </p:pic>
      <p:sp>
        <p:nvSpPr>
          <p:cNvPr id="4" name="Rectangle 3"/>
          <p:cNvSpPr/>
          <p:nvPr/>
        </p:nvSpPr>
        <p:spPr>
          <a:xfrm>
            <a:off x="2269655" y="1735627"/>
            <a:ext cx="4355733" cy="1366528"/>
          </a:xfrm>
          <a:prstGeom prst="rect">
            <a:avLst/>
          </a:prstGeom>
        </p:spPr>
        <p:txBody>
          <a:bodyPr wrap="square">
            <a:spAutoFit/>
          </a:bodyPr>
          <a:lstStyle/>
          <a:p>
            <a:pPr algn="ctr">
              <a:lnSpc>
                <a:spcPct val="115000"/>
              </a:lnSpc>
              <a:spcAft>
                <a:spcPts val="1000"/>
              </a:spcAft>
            </a:pPr>
            <a:r>
              <a:rPr lang="en-US" sz="3600" dirty="0" smtClean="0">
                <a:solidFill>
                  <a:schemeClr val="bg1"/>
                </a:solidFill>
                <a:latin typeface="Stencil" panose="040409050D0802020404" pitchFamily="82" charset="0"/>
                <a:ea typeface="Calibri" panose="020F0502020204030204" pitchFamily="34" charset="0"/>
                <a:cs typeface="Times New Roman" panose="02020603050405020304" pitchFamily="18" charset="0"/>
              </a:rPr>
              <a:t>KELAHIRAN &amp; MASA REMAJA</a:t>
            </a:r>
            <a:endParaRPr lang="en-US" sz="3600" dirty="0">
              <a:solidFill>
                <a:schemeClr val="bg1"/>
              </a:solidFill>
              <a:effectLst/>
              <a:latin typeface="Stencil" panose="040409050D0802020404"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777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Masa A</a:t>
            </a:r>
            <a:r>
              <a:rPr lang="en-US" dirty="0" smtClean="0"/>
              <a:t>n</a:t>
            </a:r>
            <a:r>
              <a:rPr lang="en" dirty="0" smtClean="0"/>
              <a:t>ak-anak</a:t>
            </a:r>
            <a:endParaRPr dirty="0"/>
          </a:p>
        </p:txBody>
      </p:sp>
      <p:sp>
        <p:nvSpPr>
          <p:cNvPr id="221" name="Google Shape;221;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220" name="Google Shape;220;p16"/>
          <p:cNvSpPr txBox="1"/>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dirty="0">
                <a:solidFill>
                  <a:srgbClr val="00ACC3"/>
                </a:solidFill>
                <a:latin typeface="Varela Round"/>
                <a:ea typeface="Varela Round"/>
                <a:cs typeface="Varela Round"/>
                <a:sym typeface="Varela Round"/>
              </a:rPr>
              <a:t>3</a:t>
            </a:r>
            <a:endParaRPr sz="9600" b="1" dirty="0">
              <a:solidFill>
                <a:srgbClr val="00ACC3"/>
              </a:solidFill>
              <a:latin typeface="Varela Round"/>
              <a:ea typeface="Varela Round"/>
              <a:cs typeface="Varela Round"/>
              <a:sym typeface="Varela Round"/>
            </a:endParaRPr>
          </a:p>
        </p:txBody>
      </p:sp>
    </p:spTree>
    <p:extLst>
      <p:ext uri="{BB962C8B-B14F-4D97-AF65-F5344CB8AC3E}">
        <p14:creationId xmlns:p14="http://schemas.microsoft.com/office/powerpoint/2010/main" val="2580041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p:nvPr/>
        </p:nvSpPr>
        <p:spPr>
          <a:xfrm>
            <a:off x="1722113" y="1507650"/>
            <a:ext cx="2128200" cy="2128200"/>
          </a:xfrm>
          <a:prstGeom prst="ellipse">
            <a:avLst/>
          </a:prstGeom>
          <a:solidFill>
            <a:srgbClr val="F8BB00">
              <a:alpha val="86670"/>
            </a:srgbClr>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lvl="0" algn="ctr"/>
            <a:r>
              <a:rPr lang="id-ID" dirty="0"/>
              <a:t>tedhak siten</a:t>
            </a:r>
            <a:endParaRPr b="1" dirty="0">
              <a:solidFill>
                <a:srgbClr val="FFFFFF"/>
              </a:solidFill>
              <a:latin typeface="Varela Round"/>
              <a:ea typeface="Varela Round"/>
              <a:cs typeface="Varela Round"/>
              <a:sym typeface="Varela Round"/>
            </a:endParaRPr>
          </a:p>
        </p:txBody>
      </p:sp>
      <p:sp>
        <p:nvSpPr>
          <p:cNvPr id="287" name="Google Shape;287;p24"/>
          <p:cNvSpPr/>
          <p:nvPr/>
        </p:nvSpPr>
        <p:spPr>
          <a:xfrm>
            <a:off x="5293686" y="1507650"/>
            <a:ext cx="2128200" cy="2128200"/>
          </a:xfrm>
          <a:prstGeom prst="ellipse">
            <a:avLst/>
          </a:prstGeom>
          <a:solidFill>
            <a:srgbClr val="E8004C">
              <a:alpha val="86670"/>
            </a:srgbClr>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lvl="0" algn="ctr"/>
            <a:r>
              <a:rPr lang="id-ID" dirty="0"/>
              <a:t>nyapih</a:t>
            </a:r>
            <a:endParaRPr b="1" dirty="0">
              <a:solidFill>
                <a:srgbClr val="FFFFFF"/>
              </a:solidFill>
              <a:latin typeface="Varela Round"/>
              <a:ea typeface="Varela Round"/>
              <a:cs typeface="Varela Round"/>
              <a:sym typeface="Varela Round"/>
            </a:endParaRPr>
          </a:p>
        </p:txBody>
      </p:sp>
      <p:sp>
        <p:nvSpPr>
          <p:cNvPr id="290" name="Google Shape;290;p2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288" name="Google Shape;288;p24"/>
          <p:cNvSpPr txBox="1">
            <a:spLocks noGrp="1"/>
          </p:cNvSpPr>
          <p:nvPr>
            <p:ph type="title" idx="4294967295"/>
          </p:nvPr>
        </p:nvSpPr>
        <p:spPr>
          <a:xfrm>
            <a:off x="0" y="792163"/>
            <a:ext cx="5276850" cy="641350"/>
          </a:xfrm>
          <a:prstGeom prst="rect">
            <a:avLst/>
          </a:prstGeom>
        </p:spPr>
        <p:txBody>
          <a:bodyPr spcFirstLastPara="1" wrap="square" lIns="91425" tIns="91425" rIns="91425" bIns="91425" anchor="b" anchorCtr="0">
            <a:noAutofit/>
          </a:bodyPr>
          <a:lstStyle/>
          <a:p>
            <a:pPr lvl="0" algn="ctr"/>
            <a:r>
              <a:rPr lang="id-ID" sz="3200" dirty="0"/>
              <a:t>upacara tradisi pada masa kanak-kanak </a:t>
            </a:r>
            <a:endParaRPr sz="3200" dirty="0"/>
          </a:p>
        </p:txBody>
      </p:sp>
      <p:sp>
        <p:nvSpPr>
          <p:cNvPr id="289" name="Google Shape;289;p24"/>
          <p:cNvSpPr/>
          <p:nvPr/>
        </p:nvSpPr>
        <p:spPr>
          <a:xfrm>
            <a:off x="3507899" y="1507650"/>
            <a:ext cx="2128200" cy="2128200"/>
          </a:xfrm>
          <a:prstGeom prst="ellipse">
            <a:avLst/>
          </a:prstGeom>
          <a:solidFill>
            <a:srgbClr val="ED4A00">
              <a:alpha val="86670"/>
            </a:srgbClr>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lvl="0" algn="ctr"/>
            <a:r>
              <a:rPr lang="id-ID" dirty="0"/>
              <a:t>1 tahun atau gaulan </a:t>
            </a:r>
            <a:endParaRPr b="1" dirty="0">
              <a:solidFill>
                <a:srgbClr val="FFFFFF"/>
              </a:solidFill>
              <a:latin typeface="Varela Round"/>
              <a:ea typeface="Varela Round"/>
              <a:cs typeface="Varela Round"/>
              <a:sym typeface="Varela Roun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496" y="549666"/>
            <a:ext cx="5275500" cy="641100"/>
          </a:xfrm>
        </p:spPr>
        <p:txBody>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t>
            </a:r>
            <a:r>
              <a:rPr lang="en-US" sz="4000" dirty="0" err="1" smtClean="0"/>
              <a:t>Tedhak</a:t>
            </a:r>
            <a:r>
              <a:rPr lang="en-US" sz="4000" dirty="0" smtClean="0"/>
              <a:t> </a:t>
            </a:r>
            <a:r>
              <a:rPr lang="en-US" sz="4000" dirty="0" err="1" smtClean="0"/>
              <a:t>Siten</a:t>
            </a:r>
            <a:endParaRPr lang="en-US" sz="4000" dirty="0"/>
          </a:p>
        </p:txBody>
      </p:sp>
      <p:sp>
        <p:nvSpPr>
          <p:cNvPr id="3" name="Text Placeholder 2"/>
          <p:cNvSpPr>
            <a:spLocks noGrp="1"/>
          </p:cNvSpPr>
          <p:nvPr>
            <p:ph type="body" idx="1"/>
          </p:nvPr>
        </p:nvSpPr>
        <p:spPr>
          <a:xfrm>
            <a:off x="1017267" y="1647966"/>
            <a:ext cx="5275500" cy="2786100"/>
          </a:xfrm>
        </p:spPr>
        <p:txBody>
          <a:bodyPr/>
          <a:lstStyle/>
          <a:p>
            <a:pPr marL="76200" indent="0" algn="ctr">
              <a:buNone/>
            </a:pPr>
            <a:r>
              <a:rPr lang="id-ID" sz="1800" dirty="0"/>
              <a:t>turun </a:t>
            </a:r>
            <a:r>
              <a:rPr lang="id-ID" sz="1800" dirty="0" smtClean="0"/>
              <a:t>tanah</a:t>
            </a:r>
            <a:endParaRPr lang="en-US" sz="1800" dirty="0" smtClean="0"/>
          </a:p>
          <a:p>
            <a:pPr marL="76200" indent="0" algn="ctr">
              <a:buNone/>
            </a:pPr>
            <a:endParaRPr lang="en-US" sz="1800" dirty="0" smtClean="0"/>
          </a:p>
          <a:p>
            <a:pPr marL="76200" indent="0" algn="ctr">
              <a:buNone/>
            </a:pPr>
            <a:endParaRPr lang="en-US" sz="1800" dirty="0" smtClean="0"/>
          </a:p>
          <a:p>
            <a:pPr marL="76200" indent="0" algn="ctr">
              <a:buNone/>
            </a:pPr>
            <a:r>
              <a:rPr lang="id-ID" sz="1800" dirty="0"/>
              <a:t>anak yang menapaki hidup di dunia akan memasuki tahap turun ke </a:t>
            </a:r>
            <a:r>
              <a:rPr lang="id-ID" sz="1800" dirty="0" smtClean="0"/>
              <a:t>tanah</a:t>
            </a:r>
            <a:endParaRPr lang="en-US" sz="1800" dirty="0" smtClean="0"/>
          </a:p>
          <a:p>
            <a:pPr marL="76200" indent="0" algn="ctr">
              <a:buNone/>
            </a:pPr>
            <a:endParaRPr lang="en-US" sz="1800" dirty="0"/>
          </a:p>
          <a:p>
            <a:pPr marL="76200" indent="0" algn="ctr">
              <a:buNone/>
            </a:pPr>
            <a:endParaRPr lang="en-US" sz="1800" dirty="0" smtClean="0"/>
          </a:p>
          <a:p>
            <a:pPr marL="76200" indent="0" algn="ctr">
              <a:buNone/>
            </a:pPr>
            <a:r>
              <a:rPr lang="id-ID" sz="1800" dirty="0"/>
              <a:t>anak berusia 7 bulan</a:t>
            </a:r>
            <a:endParaRPr lang="en-US" sz="1800" dirty="0"/>
          </a:p>
          <a:p>
            <a:pPr marL="76200" indent="0" algn="ctr">
              <a:buNone/>
            </a:pPr>
            <a:endParaRPr lang="en-US" sz="18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Down Arrow 4"/>
          <p:cNvSpPr/>
          <p:nvPr/>
        </p:nvSpPr>
        <p:spPr>
          <a:xfrm>
            <a:off x="3148972" y="2343150"/>
            <a:ext cx="53884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301233" y="3595866"/>
            <a:ext cx="53884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116175" y="1190766"/>
            <a:ext cx="538842"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974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46200" y="0"/>
            <a:ext cx="6651600" cy="519600"/>
          </a:xfrm>
        </p:spPr>
        <p:txBody>
          <a:bodyPr/>
          <a:lstStyle/>
          <a:p>
            <a:r>
              <a:rPr lang="en-US" sz="3200" dirty="0" err="1" smtClean="0"/>
              <a:t>Langkah-langkah</a:t>
            </a:r>
            <a:r>
              <a:rPr lang="en-US" sz="3200" dirty="0" smtClean="0"/>
              <a:t> </a:t>
            </a:r>
            <a:r>
              <a:rPr lang="en-US" sz="3200" dirty="0" err="1" smtClean="0"/>
              <a:t>tedhak</a:t>
            </a:r>
            <a:r>
              <a:rPr lang="en-US" sz="3200" dirty="0" smtClean="0"/>
              <a:t> </a:t>
            </a:r>
            <a:r>
              <a:rPr lang="en-US" sz="3200" dirty="0" err="1" smtClean="0"/>
              <a:t>siten</a:t>
            </a:r>
            <a:endParaRPr lang="en-US" sz="3200" dirty="0" smtClean="0"/>
          </a:p>
          <a:p>
            <a:endParaRPr lang="en-US" dirty="0"/>
          </a:p>
          <a:p>
            <a:pPr marL="514350" indent="-285750" algn="just">
              <a:buFont typeface="Wingdings" panose="05000000000000000000" pitchFamily="2" charset="2"/>
              <a:buChar char="Ø"/>
            </a:pPr>
            <a:r>
              <a:rPr lang="id-ID" dirty="0"/>
              <a:t>mulanya anak diturunkan di tanah, kemudian si anak dituntun oleh neneknya untuk menapaki tujuh macam </a:t>
            </a:r>
            <a:r>
              <a:rPr lang="id-ID" dirty="0" smtClean="0"/>
              <a:t>jadah</a:t>
            </a:r>
            <a:endParaRPr lang="en-US" dirty="0" smtClean="0"/>
          </a:p>
          <a:p>
            <a:pPr marL="514350" indent="-285750" algn="just">
              <a:buFont typeface="Wingdings" panose="05000000000000000000" pitchFamily="2" charset="2"/>
              <a:buChar char="Ø"/>
            </a:pPr>
            <a:endParaRPr lang="en-US" dirty="0" smtClean="0"/>
          </a:p>
          <a:p>
            <a:pPr marL="514350" indent="-285750" algn="just">
              <a:buFont typeface="Wingdings" panose="05000000000000000000" pitchFamily="2" charset="2"/>
              <a:buChar char="Ø"/>
            </a:pPr>
            <a:r>
              <a:rPr lang="id-ID" dirty="0"/>
              <a:t>dibimbing untuk menaiki tangga yang terbuat dari batang tebu arjuna yang berjumlah 3 </a:t>
            </a:r>
            <a:r>
              <a:rPr lang="id-ID" dirty="0" smtClean="0"/>
              <a:t>tingkat</a:t>
            </a:r>
            <a:endParaRPr lang="en-US" dirty="0" smtClean="0"/>
          </a:p>
          <a:p>
            <a:pPr marL="228600" indent="0" algn="just"/>
            <a:r>
              <a:rPr lang="en-US" dirty="0" smtClean="0">
                <a:solidFill>
                  <a:srgbClr val="FF0000"/>
                </a:solidFill>
              </a:rPr>
              <a:t>      </a:t>
            </a:r>
            <a:r>
              <a:rPr lang="id-ID" dirty="0" smtClean="0">
                <a:solidFill>
                  <a:srgbClr val="FF0000"/>
                </a:solidFill>
              </a:rPr>
              <a:t>Setiap </a:t>
            </a:r>
            <a:r>
              <a:rPr lang="id-ID" dirty="0">
                <a:solidFill>
                  <a:srgbClr val="FF0000"/>
                </a:solidFill>
              </a:rPr>
              <a:t>tingkat yang dinaiki harus </a:t>
            </a:r>
            <a:r>
              <a:rPr lang="id-ID" dirty="0" smtClean="0">
                <a:solidFill>
                  <a:srgbClr val="FF0000"/>
                </a:solidFill>
              </a:rPr>
              <a:t>patah</a:t>
            </a:r>
            <a:endParaRPr lang="en-US" dirty="0" smtClean="0">
              <a:solidFill>
                <a:srgbClr val="FF0000"/>
              </a:solidFill>
            </a:endParaRPr>
          </a:p>
          <a:p>
            <a:pPr marL="228600" indent="0"/>
            <a:endParaRPr lang="en-US" dirty="0" smtClean="0">
              <a:solidFill>
                <a:srgbClr val="FF0000"/>
              </a:solidFill>
            </a:endParaRPr>
          </a:p>
          <a:p>
            <a:pPr marL="514350" indent="-285750" algn="just">
              <a:buFont typeface="Wingdings" panose="05000000000000000000" pitchFamily="2" charset="2"/>
              <a:buChar char="Ø"/>
            </a:pPr>
            <a:r>
              <a:rPr lang="id-ID" dirty="0"/>
              <a:t>anak dimasukkan dalam kurungan yang didalamnya sudah diletakkan berbagai macam </a:t>
            </a:r>
            <a:r>
              <a:rPr lang="id-ID" dirty="0" smtClean="0"/>
              <a:t>benda</a:t>
            </a:r>
            <a:endParaRPr lang="en-US" dirty="0" smtClean="0"/>
          </a:p>
          <a:p>
            <a:pPr marL="228600" indent="0" algn="just"/>
            <a:r>
              <a:rPr lang="en-US" dirty="0" smtClean="0">
                <a:solidFill>
                  <a:srgbClr val="FF0000"/>
                </a:solidFill>
              </a:rPr>
              <a:t>     </a:t>
            </a:r>
            <a:r>
              <a:rPr lang="id-ID" dirty="0" smtClean="0">
                <a:solidFill>
                  <a:srgbClr val="FF0000"/>
                </a:solidFill>
              </a:rPr>
              <a:t>padi</a:t>
            </a:r>
            <a:r>
              <a:rPr lang="id-ID" dirty="0">
                <a:solidFill>
                  <a:srgbClr val="FF0000"/>
                </a:solidFill>
              </a:rPr>
              <a:t>, kapas, uang, </a:t>
            </a:r>
            <a:r>
              <a:rPr lang="id-ID" dirty="0" smtClean="0">
                <a:solidFill>
                  <a:srgbClr val="FF0000"/>
                </a:solidFill>
              </a:rPr>
              <a:t>perhiasan</a:t>
            </a:r>
            <a:endParaRPr lang="en-US" dirty="0" smtClean="0">
              <a:solidFill>
                <a:srgbClr val="FF0000"/>
              </a:solidFill>
            </a:endParaRPr>
          </a:p>
          <a:p>
            <a:pPr marL="228600" indent="0" algn="just"/>
            <a:endParaRPr lang="en-US" dirty="0" smtClean="0">
              <a:solidFill>
                <a:srgbClr val="FF0000"/>
              </a:solidFill>
            </a:endParaRPr>
          </a:p>
          <a:p>
            <a:pPr marL="514350" indent="-285750" algn="just">
              <a:buFont typeface="Wingdings" panose="05000000000000000000" pitchFamily="2" charset="2"/>
              <a:buChar char="Ø"/>
            </a:pPr>
            <a:r>
              <a:rPr lang="id-ID" dirty="0"/>
              <a:t>memberikan pakaian dan </a:t>
            </a:r>
            <a:r>
              <a:rPr lang="id-ID" dirty="0" smtClean="0"/>
              <a:t>perhiasan</a:t>
            </a:r>
            <a:endParaRPr lang="en-US" dirty="0" smtClean="0"/>
          </a:p>
          <a:p>
            <a:pPr marL="514350" indent="-285750" algn="just">
              <a:buFont typeface="Wingdings" panose="05000000000000000000" pitchFamily="2" charset="2"/>
              <a:buChar char="Ø"/>
            </a:pPr>
            <a:endParaRPr lang="en-US" dirty="0" smtClean="0"/>
          </a:p>
          <a:p>
            <a:pPr marL="514350" indent="-285750" algn="just">
              <a:buFont typeface="Wingdings" panose="05000000000000000000" pitchFamily="2" charset="2"/>
              <a:buChar char="Ø"/>
            </a:pPr>
            <a:r>
              <a:rPr lang="id-ID" dirty="0"/>
              <a:t>memberikan umpan pada si anak.</a:t>
            </a:r>
            <a:endParaRPr lang="en-US" dirty="0"/>
          </a:p>
          <a:p>
            <a:pPr marL="514350" indent="-285750" algn="just">
              <a:buFont typeface="Wingdings" panose="05000000000000000000" pitchFamily="2" charset="2"/>
              <a:buChar char="Ø"/>
            </a:pP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591490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003" y="272236"/>
            <a:ext cx="5275500" cy="641100"/>
          </a:xfrm>
        </p:spPr>
        <p:txBody>
          <a:bodyPr/>
          <a:lstStyle/>
          <a:p>
            <a:r>
              <a:rPr lang="id-ID" sz="3200" dirty="0"/>
              <a:t>Uba </a:t>
            </a:r>
            <a:r>
              <a:rPr lang="id-ID" sz="3200" dirty="0" smtClean="0"/>
              <a:t>Rampe</a:t>
            </a:r>
            <a:r>
              <a:rPr lang="en-US" sz="3200" dirty="0" smtClean="0"/>
              <a:t> </a:t>
            </a:r>
            <a:r>
              <a:rPr lang="id-ID" sz="3200" dirty="0"/>
              <a:t>Tedhak siten</a:t>
            </a:r>
            <a:endParaRPr lang="en-US" sz="3200" dirty="0"/>
          </a:p>
        </p:txBody>
      </p:sp>
      <p:sp>
        <p:nvSpPr>
          <p:cNvPr id="3" name="Text Placeholder 2"/>
          <p:cNvSpPr>
            <a:spLocks noGrp="1"/>
          </p:cNvSpPr>
          <p:nvPr>
            <p:ph type="body" idx="1"/>
          </p:nvPr>
        </p:nvSpPr>
        <p:spPr>
          <a:xfrm>
            <a:off x="705689" y="1129408"/>
            <a:ext cx="2987089" cy="3375600"/>
          </a:xfrm>
        </p:spPr>
        <p:txBody>
          <a:bodyPr/>
          <a:lstStyle/>
          <a:p>
            <a:pPr marL="139700" indent="0" algn="ctr">
              <a:buNone/>
            </a:pPr>
            <a:r>
              <a:rPr lang="id-ID" dirty="0"/>
              <a:t>7 warna jadah (merah, hitam, biru, putih, kuning, lan </a:t>
            </a:r>
            <a:r>
              <a:rPr lang="id-ID" dirty="0" smtClean="0"/>
              <a:t>jambon)</a:t>
            </a:r>
            <a:r>
              <a:rPr lang="en-US" dirty="0" smtClean="0"/>
              <a:t>, </a:t>
            </a:r>
            <a:r>
              <a:rPr lang="id-ID" dirty="0" smtClean="0"/>
              <a:t>Nasi </a:t>
            </a:r>
            <a:r>
              <a:rPr lang="id-ID" dirty="0"/>
              <a:t>sayuran</a:t>
            </a:r>
            <a:endParaRPr lang="en-US" dirty="0"/>
          </a:p>
          <a:p>
            <a:pPr marL="139700" indent="0" algn="ctr">
              <a:buNone/>
            </a:pPr>
            <a:endParaRPr lang="en-US" dirty="0" smtClean="0"/>
          </a:p>
          <a:p>
            <a:pPr marL="139700" indent="0" algn="ctr">
              <a:buNone/>
            </a:pPr>
            <a:r>
              <a:rPr lang="id-ID" dirty="0"/>
              <a:t>Simbol anak sudah waktunya untuk menapaki </a:t>
            </a:r>
            <a:r>
              <a:rPr lang="id-ID" dirty="0" smtClean="0"/>
              <a:t>tanah.</a:t>
            </a:r>
            <a:endParaRPr lang="en-US" dirty="0"/>
          </a:p>
          <a:p>
            <a:pPr marL="139700" indent="0" algn="ctr">
              <a:buNone/>
            </a:pPr>
            <a:r>
              <a:rPr lang="id-ID" dirty="0" smtClean="0"/>
              <a:t>Simbol </a:t>
            </a:r>
            <a:r>
              <a:rPr lang="id-ID" dirty="0"/>
              <a:t>tantangan </a:t>
            </a:r>
            <a:r>
              <a:rPr lang="id-ID" dirty="0" smtClean="0"/>
              <a:t>kehidupan</a:t>
            </a:r>
            <a:endParaRPr lang="en-US" dirty="0" smtClean="0"/>
          </a:p>
          <a:p>
            <a:pPr marL="139700" indent="0" algn="ctr">
              <a:buNone/>
            </a:pPr>
            <a:endParaRPr lang="en-US" dirty="0"/>
          </a:p>
          <a:p>
            <a:pPr marL="139700" indent="0" algn="ctr">
              <a:buNone/>
            </a:pPr>
            <a:r>
              <a:rPr lang="id-ID" dirty="0"/>
              <a:t>Untuk memberikan pendidikan kepada anak berlatih</a:t>
            </a:r>
            <a:endParaRPr lang="en-US" dirty="0"/>
          </a:p>
          <a:p>
            <a:pPr marL="139700" indent="0" algn="ctr">
              <a:buNone/>
            </a:pPr>
            <a:r>
              <a:rPr lang="id-ID" dirty="0"/>
              <a:t>Untuk memohon agar mampu melewati tantangan</a:t>
            </a:r>
            <a:endParaRPr lang="en-US" dirty="0"/>
          </a:p>
          <a:p>
            <a:pPr marL="139700" indent="0" algn="ctr">
              <a:buNone/>
            </a:pPr>
            <a:endParaRPr lang="en-US" dirty="0"/>
          </a:p>
        </p:txBody>
      </p:sp>
      <p:sp>
        <p:nvSpPr>
          <p:cNvPr id="4" name="Text Placeholder 3"/>
          <p:cNvSpPr>
            <a:spLocks noGrp="1"/>
          </p:cNvSpPr>
          <p:nvPr>
            <p:ph type="body" idx="2"/>
          </p:nvPr>
        </p:nvSpPr>
        <p:spPr>
          <a:xfrm>
            <a:off x="4152554" y="1237458"/>
            <a:ext cx="1700400" cy="3375600"/>
          </a:xfrm>
        </p:spPr>
        <p:txBody>
          <a:bodyPr/>
          <a:lstStyle/>
          <a:p>
            <a:pPr marL="139700" indent="0" algn="ctr">
              <a:buNone/>
            </a:pPr>
            <a:r>
              <a:rPr lang="id-ID" dirty="0"/>
              <a:t>3 batang tebu arjuna dibuat </a:t>
            </a:r>
            <a:r>
              <a:rPr lang="id-ID" dirty="0" smtClean="0"/>
              <a:t>tangga</a:t>
            </a:r>
            <a:r>
              <a:rPr lang="en-US" dirty="0" smtClean="0"/>
              <a:t>, </a:t>
            </a:r>
            <a:r>
              <a:rPr lang="id-ID" dirty="0" smtClean="0"/>
              <a:t>Pari</a:t>
            </a:r>
            <a:endParaRPr lang="en-US" dirty="0"/>
          </a:p>
          <a:p>
            <a:pPr marL="139700" indent="0" algn="ctr">
              <a:buNone/>
            </a:pPr>
            <a:endParaRPr lang="en-US" dirty="0" smtClean="0"/>
          </a:p>
          <a:p>
            <a:pPr marL="139700" indent="0" algn="ctr">
              <a:buNone/>
            </a:pPr>
            <a:r>
              <a:rPr lang="id-ID" dirty="0"/>
              <a:t>Simbol ketetapan hati</a:t>
            </a:r>
            <a:endParaRPr lang="en-US" dirty="0"/>
          </a:p>
          <a:p>
            <a:pPr marL="139700" indent="0" algn="ctr">
              <a:buNone/>
            </a:pPr>
            <a:r>
              <a:rPr lang="id-ID" dirty="0"/>
              <a:t>Simbol </a:t>
            </a:r>
            <a:r>
              <a:rPr lang="id-ID" dirty="0" smtClean="0"/>
              <a:t>rejeki</a:t>
            </a:r>
            <a:endParaRPr lang="en-US" dirty="0" smtClean="0"/>
          </a:p>
          <a:p>
            <a:pPr marL="139700" indent="0" algn="ctr">
              <a:buNone/>
            </a:pPr>
            <a:endParaRPr lang="en-US" dirty="0"/>
          </a:p>
          <a:p>
            <a:pPr marL="139700" indent="0" algn="ctr">
              <a:buNone/>
            </a:pPr>
            <a:r>
              <a:rPr lang="id-ID" dirty="0"/>
              <a:t>Penggambaran kehidupan</a:t>
            </a:r>
            <a:endParaRPr lang="en-US" dirty="0"/>
          </a:p>
          <a:p>
            <a:pPr marL="139700" indent="0" algn="ctr">
              <a:buNone/>
            </a:pPr>
            <a:r>
              <a:rPr lang="id-ID" dirty="0"/>
              <a:t>Agar memperoleh rejeki banyak</a:t>
            </a:r>
            <a:endParaRPr lang="en-US" dirty="0"/>
          </a:p>
          <a:p>
            <a:pPr marL="139700" indent="0" algn="ctr">
              <a:buNone/>
            </a:pPr>
            <a:endParaRPr lang="en-US" dirty="0"/>
          </a:p>
          <a:p>
            <a:pPr marL="139700" indent="0" algn="ctr">
              <a:buNone/>
            </a:pPr>
            <a:endParaRPr lang="en-US" dirty="0"/>
          </a:p>
        </p:txBody>
      </p:sp>
      <p:sp>
        <p:nvSpPr>
          <p:cNvPr id="5" name="Text Placeholder 4"/>
          <p:cNvSpPr>
            <a:spLocks noGrp="1"/>
          </p:cNvSpPr>
          <p:nvPr>
            <p:ph type="body" idx="3"/>
          </p:nvPr>
        </p:nvSpPr>
        <p:spPr>
          <a:xfrm>
            <a:off x="6524299" y="1453558"/>
            <a:ext cx="1700400" cy="3375600"/>
          </a:xfrm>
        </p:spPr>
        <p:txBody>
          <a:bodyPr/>
          <a:lstStyle/>
          <a:p>
            <a:pPr marL="139700" indent="0" algn="ctr">
              <a:buNone/>
            </a:pPr>
            <a:r>
              <a:rPr lang="id-ID" dirty="0" smtClean="0"/>
              <a:t>Kapas</a:t>
            </a:r>
            <a:r>
              <a:rPr lang="en-US" dirty="0" smtClean="0"/>
              <a:t>, </a:t>
            </a:r>
            <a:r>
              <a:rPr lang="id-ID" dirty="0" smtClean="0"/>
              <a:t>Toya </a:t>
            </a:r>
            <a:r>
              <a:rPr lang="id-ID" dirty="0"/>
              <a:t>sekar setaman</a:t>
            </a:r>
            <a:endParaRPr lang="en-US" dirty="0"/>
          </a:p>
          <a:p>
            <a:pPr marL="139700" indent="0" algn="ctr">
              <a:buNone/>
            </a:pPr>
            <a:endParaRPr lang="en-US" dirty="0" smtClean="0"/>
          </a:p>
          <a:p>
            <a:pPr marL="139700" indent="0" algn="ctr">
              <a:buNone/>
            </a:pPr>
            <a:r>
              <a:rPr lang="id-ID" dirty="0"/>
              <a:t>Simbol keharuman</a:t>
            </a:r>
            <a:endParaRPr lang="en-US" dirty="0"/>
          </a:p>
          <a:p>
            <a:pPr marL="139700" indent="0" algn="ctr">
              <a:buNone/>
            </a:pPr>
            <a:endParaRPr lang="en-US" dirty="0" smtClean="0"/>
          </a:p>
          <a:p>
            <a:pPr marL="139700" indent="0" algn="ctr">
              <a:buNone/>
            </a:pPr>
            <a:r>
              <a:rPr lang="id-ID" dirty="0"/>
              <a:t>Agar memperoleh kewibawaan</a:t>
            </a:r>
            <a:endParaRPr lang="en-US" dirty="0"/>
          </a:p>
          <a:p>
            <a:pPr marL="139700" indent="0" algn="ctr">
              <a:buNone/>
            </a:pP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7" name="Down Arrow 6"/>
          <p:cNvSpPr/>
          <p:nvPr/>
        </p:nvSpPr>
        <p:spPr>
          <a:xfrm>
            <a:off x="1987279" y="2000757"/>
            <a:ext cx="239166" cy="21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987279" y="3141358"/>
            <a:ext cx="239166" cy="21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859103" y="2096391"/>
            <a:ext cx="239166" cy="21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939218" y="3235523"/>
            <a:ext cx="239166" cy="21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169104" y="2709158"/>
            <a:ext cx="239166" cy="21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169104" y="2158984"/>
            <a:ext cx="239166" cy="216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186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739" y="337549"/>
            <a:ext cx="5275500" cy="641100"/>
          </a:xfrm>
        </p:spPr>
        <p:txBody>
          <a:bodyPr/>
          <a:lstStyle/>
          <a:p>
            <a:r>
              <a:rPr lang="id-ID" sz="3200" dirty="0"/>
              <a:t>Uba Rampe</a:t>
            </a:r>
            <a:r>
              <a:rPr lang="en-US" sz="3200" dirty="0"/>
              <a:t> </a:t>
            </a:r>
            <a:r>
              <a:rPr lang="id-ID" sz="3200" dirty="0"/>
              <a:t>Tedhak siten</a:t>
            </a:r>
            <a:endParaRPr lang="en-US" sz="3200" dirty="0"/>
          </a:p>
        </p:txBody>
      </p:sp>
      <p:sp>
        <p:nvSpPr>
          <p:cNvPr id="3" name="Text Placeholder 2"/>
          <p:cNvSpPr>
            <a:spLocks noGrp="1"/>
          </p:cNvSpPr>
          <p:nvPr>
            <p:ph type="body" idx="1"/>
          </p:nvPr>
        </p:nvSpPr>
        <p:spPr>
          <a:xfrm>
            <a:off x="1352005" y="1107960"/>
            <a:ext cx="2560500" cy="3375900"/>
          </a:xfrm>
        </p:spPr>
        <p:txBody>
          <a:bodyPr/>
          <a:lstStyle/>
          <a:p>
            <a:pPr marL="114300" indent="0" algn="ctr">
              <a:buNone/>
            </a:pPr>
            <a:r>
              <a:rPr lang="id-ID" dirty="0"/>
              <a:t>Beras kuning dan bermacam-macam uang</a:t>
            </a:r>
            <a:endParaRPr lang="en-US" dirty="0"/>
          </a:p>
          <a:p>
            <a:pPr marL="114300" indent="0" algn="ctr">
              <a:buNone/>
            </a:pPr>
            <a:endParaRPr lang="en-US" dirty="0" smtClean="0"/>
          </a:p>
          <a:p>
            <a:pPr marL="114300" indent="0" algn="ctr">
              <a:buNone/>
            </a:pPr>
            <a:r>
              <a:rPr lang="id-ID" dirty="0"/>
              <a:t>Simbol kebahagiaan dan kekayaan</a:t>
            </a:r>
            <a:endParaRPr lang="en-US" dirty="0"/>
          </a:p>
          <a:p>
            <a:pPr marL="114300" indent="0" algn="ctr">
              <a:buNone/>
            </a:pPr>
            <a:endParaRPr lang="en-US" dirty="0" smtClean="0"/>
          </a:p>
          <a:p>
            <a:pPr marL="114300" indent="0" algn="ctr">
              <a:buNone/>
            </a:pPr>
            <a:r>
              <a:rPr lang="id-ID" dirty="0"/>
              <a:t>Agar memperoleh kebahagiaan, keselamatan, serta kekayaan yang melimpah</a:t>
            </a:r>
            <a:endParaRPr lang="en-US" dirty="0"/>
          </a:p>
          <a:p>
            <a:pPr marL="114300" indent="0" algn="ctr">
              <a:buNone/>
            </a:pPr>
            <a:endParaRPr lang="en-US" dirty="0"/>
          </a:p>
        </p:txBody>
      </p:sp>
      <p:sp>
        <p:nvSpPr>
          <p:cNvPr id="4" name="Text Placeholder 3"/>
          <p:cNvSpPr>
            <a:spLocks noGrp="1"/>
          </p:cNvSpPr>
          <p:nvPr>
            <p:ph type="body" idx="2"/>
          </p:nvPr>
        </p:nvSpPr>
        <p:spPr>
          <a:xfrm>
            <a:off x="4970493" y="1185351"/>
            <a:ext cx="2560500" cy="3375900"/>
          </a:xfrm>
        </p:spPr>
        <p:txBody>
          <a:bodyPr/>
          <a:lstStyle/>
          <a:p>
            <a:pPr marL="114300" indent="0" algn="ctr">
              <a:buNone/>
            </a:pPr>
            <a:r>
              <a:rPr lang="id-ID" dirty="0"/>
              <a:t>Perhiasan gelang, kalung, keroncong, dan </a:t>
            </a:r>
            <a:r>
              <a:rPr lang="id-ID" dirty="0" smtClean="0"/>
              <a:t>ali-ali</a:t>
            </a:r>
            <a:r>
              <a:rPr lang="en-US" dirty="0" smtClean="0"/>
              <a:t>, </a:t>
            </a:r>
            <a:r>
              <a:rPr lang="id-ID" dirty="0" smtClean="0"/>
              <a:t>Kurungan</a:t>
            </a:r>
            <a:r>
              <a:rPr lang="en-US" dirty="0" smtClean="0"/>
              <a:t>, </a:t>
            </a:r>
            <a:r>
              <a:rPr lang="id-ID" dirty="0" smtClean="0"/>
              <a:t>Kain sembagi putih</a:t>
            </a:r>
            <a:endParaRPr lang="en-US" dirty="0" smtClean="0"/>
          </a:p>
          <a:p>
            <a:pPr marL="114300" indent="0" algn="ctr">
              <a:buNone/>
            </a:pPr>
            <a:endParaRPr lang="en-US" dirty="0"/>
          </a:p>
          <a:p>
            <a:pPr marL="114300" indent="0" algn="ctr">
              <a:buNone/>
            </a:pPr>
            <a:r>
              <a:rPr lang="id-ID" dirty="0"/>
              <a:t>Simbol </a:t>
            </a:r>
            <a:r>
              <a:rPr lang="id-ID" dirty="0" smtClean="0"/>
              <a:t>kesucian</a:t>
            </a:r>
            <a:endParaRPr lang="en-US" dirty="0" smtClean="0"/>
          </a:p>
          <a:p>
            <a:pPr marL="114300" indent="0" algn="ctr">
              <a:buNone/>
            </a:pPr>
            <a:endParaRPr lang="en-US" dirty="0"/>
          </a:p>
          <a:p>
            <a:pPr marL="114300" indent="0" algn="ctr">
              <a:buNone/>
            </a:pPr>
            <a:r>
              <a:rPr lang="id-ID" dirty="0"/>
              <a:t>Agar memperoleh keberkahan atau kesucian.</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6" name="Down Arrow 5"/>
          <p:cNvSpPr/>
          <p:nvPr/>
        </p:nvSpPr>
        <p:spPr>
          <a:xfrm>
            <a:off x="2577193" y="1926771"/>
            <a:ext cx="212271"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544533" y="2829231"/>
            <a:ext cx="212271"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220807" y="2572889"/>
            <a:ext cx="212271"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244540" y="3198834"/>
            <a:ext cx="212271"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537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494" y="929664"/>
            <a:ext cx="6518368" cy="641100"/>
          </a:xfrm>
        </p:spPr>
        <p:txBody>
          <a:bodyPr/>
          <a:lstStyle/>
          <a:p>
            <a:r>
              <a:rPr lang="id-ID" sz="3600" dirty="0"/>
              <a:t>Usia 1 </a:t>
            </a:r>
            <a:r>
              <a:rPr lang="id-ID" sz="3600" dirty="0" smtClean="0"/>
              <a:t>tahun</a:t>
            </a:r>
            <a:r>
              <a:rPr lang="en-US" sz="3600" dirty="0" smtClean="0"/>
              <a:t> </a:t>
            </a:r>
            <a:r>
              <a:rPr lang="en-US" sz="3600" dirty="0" err="1" smtClean="0"/>
              <a:t>dan</a:t>
            </a:r>
            <a:r>
              <a:rPr lang="en-US" sz="3600" dirty="0" smtClean="0"/>
              <a:t> </a:t>
            </a:r>
            <a:r>
              <a:rPr lang="id-ID" sz="3600" dirty="0"/>
              <a:t>Gaulan</a:t>
            </a:r>
            <a:r>
              <a:rPr lang="en-US" sz="3600" dirty="0"/>
              <a:t/>
            </a:r>
            <a:br>
              <a:rPr lang="en-US" sz="3600" dirty="0"/>
            </a:br>
            <a:endParaRPr lang="en-US" sz="3600" dirty="0"/>
          </a:p>
        </p:txBody>
      </p:sp>
      <p:sp>
        <p:nvSpPr>
          <p:cNvPr id="4" name="Text Placeholder 3"/>
          <p:cNvSpPr>
            <a:spLocks noGrp="1"/>
          </p:cNvSpPr>
          <p:nvPr>
            <p:ph type="body" idx="1"/>
          </p:nvPr>
        </p:nvSpPr>
        <p:spPr>
          <a:xfrm>
            <a:off x="1401066" y="1220603"/>
            <a:ext cx="2560500" cy="3375900"/>
          </a:xfrm>
        </p:spPr>
        <p:txBody>
          <a:bodyPr/>
          <a:lstStyle/>
          <a:p>
            <a:pPr marL="114300" indent="0" algn="ctr">
              <a:buNone/>
            </a:pPr>
            <a:r>
              <a:rPr lang="id-ID" dirty="0" smtClean="0"/>
              <a:t>Gaulan</a:t>
            </a:r>
            <a:endParaRPr lang="en-US" dirty="0" smtClean="0"/>
          </a:p>
          <a:p>
            <a:pPr marL="114300" indent="0" algn="ctr">
              <a:buNone/>
            </a:pPr>
            <a:endParaRPr lang="en-US" dirty="0" smtClean="0"/>
          </a:p>
          <a:p>
            <a:pPr marL="114300" indent="0" algn="ctr">
              <a:buNone/>
            </a:pPr>
            <a:r>
              <a:rPr lang="id-ID" dirty="0" smtClean="0"/>
              <a:t>awal tumbuhnya gigi si anak</a:t>
            </a:r>
            <a:endParaRPr lang="en-US" dirty="0" smtClean="0"/>
          </a:p>
          <a:p>
            <a:pPr marL="114300" indent="0" algn="ctr">
              <a:buNone/>
            </a:pPr>
            <a:endParaRPr lang="en-US" dirty="0" smtClean="0"/>
          </a:p>
          <a:p>
            <a:pPr marL="114300" indent="0" algn="ctr">
              <a:buNone/>
            </a:pPr>
            <a:endParaRPr lang="en-US" dirty="0"/>
          </a:p>
        </p:txBody>
      </p:sp>
      <p:sp>
        <p:nvSpPr>
          <p:cNvPr id="6" name="Text Placeholder 3"/>
          <p:cNvSpPr>
            <a:spLocks noGrp="1"/>
          </p:cNvSpPr>
          <p:nvPr>
            <p:ph type="body" idx="2"/>
          </p:nvPr>
        </p:nvSpPr>
        <p:spPr>
          <a:xfrm>
            <a:off x="5264404" y="1161385"/>
            <a:ext cx="2560500" cy="3375900"/>
          </a:xfrm>
        </p:spPr>
        <p:txBody>
          <a:bodyPr/>
          <a:lstStyle/>
          <a:p>
            <a:pPr marL="114300" indent="0" algn="ctr">
              <a:buNone/>
            </a:pPr>
            <a:r>
              <a:rPr lang="id-ID" dirty="0"/>
              <a:t>upacara peringatan 1 tahun dan </a:t>
            </a:r>
            <a:r>
              <a:rPr lang="id-ID" i="1" dirty="0"/>
              <a:t>gaulan</a:t>
            </a:r>
            <a:r>
              <a:rPr lang="id-ID" dirty="0"/>
              <a:t> dilakukan bersamaan </a:t>
            </a:r>
            <a:endParaRPr lang="en-US" dirty="0" smtClean="0"/>
          </a:p>
          <a:p>
            <a:pPr marL="114300" indent="0" algn="ctr">
              <a:buNone/>
            </a:pPr>
            <a:endParaRPr lang="en-US" dirty="0"/>
          </a:p>
          <a:p>
            <a:pPr marL="114300" indent="0" algn="ctr">
              <a:buNone/>
            </a:pPr>
            <a:r>
              <a:rPr lang="id-ID" dirty="0"/>
              <a:t>latar </a:t>
            </a:r>
            <a:r>
              <a:rPr lang="id-ID" dirty="0" smtClean="0"/>
              <a:t>belakang</a:t>
            </a:r>
            <a:r>
              <a:rPr lang="en-US" dirty="0" smtClean="0"/>
              <a:t> </a:t>
            </a:r>
          </a:p>
          <a:p>
            <a:pPr marL="114300" indent="0" algn="ctr">
              <a:buNone/>
            </a:pPr>
            <a:endParaRPr lang="en-US" dirty="0"/>
          </a:p>
          <a:p>
            <a:pPr marL="114300" indent="0" algn="ctr">
              <a:buNone/>
            </a:pPr>
            <a:r>
              <a:rPr lang="id-ID" dirty="0" smtClean="0"/>
              <a:t>suatu </a:t>
            </a:r>
            <a:r>
              <a:rPr lang="id-ID" dirty="0"/>
              <a:t>kebiasaan atau penilaian pada umumny</a:t>
            </a:r>
            <a:endParaRPr lang="en-US" dirty="0" smtClean="0"/>
          </a:p>
          <a:p>
            <a:pPr marL="114300" indent="0" algn="ctr">
              <a:buNone/>
            </a:pP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7" name="Down Arrow 6"/>
          <p:cNvSpPr/>
          <p:nvPr/>
        </p:nvSpPr>
        <p:spPr>
          <a:xfrm>
            <a:off x="2471052" y="1714498"/>
            <a:ext cx="424548" cy="375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332380" y="2196190"/>
            <a:ext cx="424548" cy="375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332380" y="2849335"/>
            <a:ext cx="424548" cy="375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000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872" y="642350"/>
            <a:ext cx="5275500" cy="641100"/>
          </a:xfrm>
        </p:spPr>
        <p:txBody>
          <a:bodyPr/>
          <a:lstStyle/>
          <a:p>
            <a:pPr algn="ctr"/>
            <a:r>
              <a:rPr lang="id-ID" sz="3200" dirty="0"/>
              <a:t>Uba </a:t>
            </a:r>
            <a:r>
              <a:rPr lang="id-ID" sz="3200" dirty="0" smtClean="0"/>
              <a:t>rampe</a:t>
            </a:r>
            <a:r>
              <a:rPr lang="en-US" sz="3200" dirty="0" smtClean="0"/>
              <a:t> </a:t>
            </a:r>
            <a:r>
              <a:rPr lang="id-ID" sz="3200" dirty="0"/>
              <a:t>Upacara 1 tahun dan gaulan</a:t>
            </a:r>
            <a:endParaRPr lang="en-US" sz="3200" dirty="0"/>
          </a:p>
        </p:txBody>
      </p:sp>
      <p:sp>
        <p:nvSpPr>
          <p:cNvPr id="3" name="Text Placeholder 2"/>
          <p:cNvSpPr>
            <a:spLocks noGrp="1"/>
          </p:cNvSpPr>
          <p:nvPr>
            <p:ph type="body" idx="1"/>
          </p:nvPr>
        </p:nvSpPr>
        <p:spPr>
          <a:xfrm>
            <a:off x="1120302" y="1362371"/>
            <a:ext cx="2560500" cy="3375900"/>
          </a:xfrm>
        </p:spPr>
        <p:txBody>
          <a:bodyPr/>
          <a:lstStyle/>
          <a:p>
            <a:pPr marL="114300" indent="0" algn="ctr">
              <a:buNone/>
            </a:pPr>
            <a:r>
              <a:rPr lang="id-ID" dirty="0"/>
              <a:t>Tumpeng robyong</a:t>
            </a:r>
            <a:endParaRPr lang="en-US" dirty="0"/>
          </a:p>
          <a:p>
            <a:pPr marL="114300" indent="0" algn="ctr">
              <a:buNone/>
            </a:pPr>
            <a:endParaRPr lang="en-US" dirty="0" smtClean="0"/>
          </a:p>
          <a:p>
            <a:pPr marL="114300" indent="0" algn="ctr">
              <a:buNone/>
            </a:pPr>
            <a:r>
              <a:rPr lang="id-ID" dirty="0"/>
              <a:t>Simbol kesejahteraan</a:t>
            </a:r>
            <a:endParaRPr lang="en-US" dirty="0"/>
          </a:p>
          <a:p>
            <a:pPr marL="114300" indent="0" algn="ctr">
              <a:buNone/>
            </a:pPr>
            <a:endParaRPr lang="en-US" dirty="0" smtClean="0"/>
          </a:p>
          <a:p>
            <a:pPr marL="114300" indent="0" algn="ctr">
              <a:buNone/>
            </a:pPr>
            <a:r>
              <a:rPr lang="id-ID" dirty="0"/>
              <a:t>Agar memperoleh kesejahteraan</a:t>
            </a:r>
            <a:endParaRPr lang="en-US" dirty="0"/>
          </a:p>
          <a:p>
            <a:pPr marL="114300" indent="0" algn="ctr">
              <a:buNone/>
            </a:pPr>
            <a:endParaRPr lang="en-US" dirty="0"/>
          </a:p>
        </p:txBody>
      </p:sp>
      <p:sp>
        <p:nvSpPr>
          <p:cNvPr id="4" name="Text Placeholder 3"/>
          <p:cNvSpPr>
            <a:spLocks noGrp="1"/>
          </p:cNvSpPr>
          <p:nvPr>
            <p:ph type="body" idx="2"/>
          </p:nvPr>
        </p:nvSpPr>
        <p:spPr>
          <a:xfrm>
            <a:off x="5171877" y="1395028"/>
            <a:ext cx="2560500" cy="3375900"/>
          </a:xfrm>
        </p:spPr>
        <p:txBody>
          <a:bodyPr/>
          <a:lstStyle/>
          <a:p>
            <a:pPr marL="114300" indent="0" algn="ctr">
              <a:buNone/>
            </a:pPr>
            <a:r>
              <a:rPr lang="id-ID" dirty="0"/>
              <a:t>Jenang gaul</a:t>
            </a:r>
            <a:endParaRPr lang="en-US" dirty="0"/>
          </a:p>
          <a:p>
            <a:pPr marL="114300" indent="0" algn="ctr">
              <a:buNone/>
            </a:pPr>
            <a:endParaRPr lang="en-US" dirty="0" smtClean="0"/>
          </a:p>
          <a:p>
            <a:pPr marL="114300" indent="0" algn="ctr">
              <a:buNone/>
            </a:pPr>
            <a:endParaRPr lang="en-US" dirty="0"/>
          </a:p>
          <a:p>
            <a:pPr marL="114300" indent="0" algn="ctr">
              <a:buNone/>
            </a:pPr>
            <a:r>
              <a:rPr lang="id-ID" dirty="0"/>
              <a:t>Simbol </a:t>
            </a:r>
            <a:r>
              <a:rPr lang="id-ID" dirty="0" smtClean="0"/>
              <a:t>kelembutan</a:t>
            </a:r>
            <a:endParaRPr lang="en-US" dirty="0" smtClean="0"/>
          </a:p>
          <a:p>
            <a:pPr marL="114300" indent="0" algn="ctr">
              <a:buNone/>
            </a:pPr>
            <a:endParaRPr lang="en-US" dirty="0"/>
          </a:p>
          <a:p>
            <a:pPr marL="114300" indent="0" algn="ctr">
              <a:buNone/>
            </a:pPr>
            <a:r>
              <a:rPr lang="id-ID" dirty="0"/>
              <a:t>Untuk melatih anak</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6" name="Down Arrow 5"/>
          <p:cNvSpPr/>
          <p:nvPr/>
        </p:nvSpPr>
        <p:spPr>
          <a:xfrm>
            <a:off x="2160814" y="1918606"/>
            <a:ext cx="321247" cy="37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141822" y="2658034"/>
            <a:ext cx="321247" cy="37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386811" y="2106384"/>
            <a:ext cx="321247" cy="37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386810" y="2895199"/>
            <a:ext cx="321247" cy="375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400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814" y="1024414"/>
            <a:ext cx="5275500" cy="641100"/>
          </a:xfrm>
        </p:spPr>
        <p:txBody>
          <a:bodyPr/>
          <a:lstStyle/>
          <a:p>
            <a:r>
              <a:rPr lang="id-ID" sz="5400" dirty="0">
                <a:solidFill>
                  <a:srgbClr val="FF0000"/>
                </a:solidFill>
              </a:rPr>
              <a:t>Nyapih</a:t>
            </a:r>
            <a:r>
              <a:rPr lang="id-ID" dirty="0"/>
              <a:t> </a:t>
            </a:r>
            <a:r>
              <a:rPr lang="en-US" dirty="0"/>
              <a:t/>
            </a:r>
            <a:br>
              <a:rPr lang="en-US" dirty="0"/>
            </a:b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Title 1"/>
          <p:cNvSpPr txBox="1">
            <a:spLocks/>
          </p:cNvSpPr>
          <p:nvPr/>
        </p:nvSpPr>
        <p:spPr>
          <a:xfrm>
            <a:off x="2533105" y="4306275"/>
            <a:ext cx="5275500" cy="641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algn="ctr"/>
            <a:endParaRPr lang="en-US" dirty="0">
              <a:solidFill>
                <a:schemeClr val="tx1"/>
              </a:solidFill>
              <a:latin typeface="Mongolian Baiti" pitchFamily="66" charset="0"/>
              <a:cs typeface="Mongolian Baiti" pitchFamily="66" charset="0"/>
            </a:endParaRPr>
          </a:p>
          <a:p>
            <a:pPr algn="just"/>
            <a:r>
              <a:rPr lang="id-ID" dirty="0" smtClean="0">
                <a:solidFill>
                  <a:schemeClr val="tx1"/>
                </a:solidFill>
                <a:latin typeface="Mongolian Baiti" pitchFamily="66" charset="0"/>
                <a:cs typeface="Mongolian Baiti" pitchFamily="66" charset="0"/>
              </a:rPr>
              <a:t>Memisahkan</a:t>
            </a:r>
            <a:r>
              <a:rPr lang="en-US" dirty="0" smtClean="0">
                <a:solidFill>
                  <a:schemeClr val="tx1"/>
                </a:solidFill>
                <a:latin typeface="Mongolian Baiti" pitchFamily="66" charset="0"/>
                <a:cs typeface="Mongolian Baiti" pitchFamily="66" charset="0"/>
              </a:rPr>
              <a:t> </a:t>
            </a:r>
            <a:r>
              <a:rPr lang="en-US" dirty="0" err="1" smtClean="0">
                <a:solidFill>
                  <a:schemeClr val="tx1"/>
                </a:solidFill>
                <a:latin typeface="Mongolian Baiti" pitchFamily="66" charset="0"/>
                <a:cs typeface="Mongolian Baiti" pitchFamily="66" charset="0"/>
              </a:rPr>
              <a:t>dilakukan</a:t>
            </a:r>
            <a:r>
              <a:rPr lang="en-US" dirty="0" smtClean="0">
                <a:solidFill>
                  <a:schemeClr val="tx1"/>
                </a:solidFill>
                <a:latin typeface="Mongolian Baiti" pitchFamily="66" charset="0"/>
                <a:cs typeface="Mongolian Baiti" pitchFamily="66" charset="0"/>
              </a:rPr>
              <a:t> </a:t>
            </a:r>
            <a:r>
              <a:rPr lang="en-US" dirty="0" err="1" smtClean="0">
                <a:solidFill>
                  <a:schemeClr val="tx1"/>
                </a:solidFill>
                <a:latin typeface="Mongolian Baiti" pitchFamily="66" charset="0"/>
                <a:cs typeface="Mongolian Baiti" pitchFamily="66" charset="0"/>
              </a:rPr>
              <a:t>saat</a:t>
            </a:r>
            <a:r>
              <a:rPr lang="en-US" dirty="0" smtClean="0">
                <a:solidFill>
                  <a:schemeClr val="tx1"/>
                </a:solidFill>
                <a:latin typeface="Mongolian Baiti" pitchFamily="66" charset="0"/>
                <a:cs typeface="Mongolian Baiti" pitchFamily="66" charset="0"/>
              </a:rPr>
              <a:t> </a:t>
            </a:r>
            <a:r>
              <a:rPr lang="en-US" dirty="0" err="1" smtClean="0">
                <a:solidFill>
                  <a:schemeClr val="tx1"/>
                </a:solidFill>
                <a:latin typeface="Mongolian Baiti" pitchFamily="66" charset="0"/>
                <a:cs typeface="Mongolian Baiti" pitchFamily="66" charset="0"/>
              </a:rPr>
              <a:t>weton</a:t>
            </a:r>
            <a:r>
              <a:rPr lang="en-US" dirty="0" smtClean="0">
                <a:solidFill>
                  <a:schemeClr val="tx1"/>
                </a:solidFill>
                <a:latin typeface="Mongolian Baiti" pitchFamily="66" charset="0"/>
                <a:cs typeface="Mongolian Baiti" pitchFamily="66" charset="0"/>
              </a:rPr>
              <a:t> </a:t>
            </a:r>
            <a:r>
              <a:rPr lang="en-US" dirty="0" err="1" smtClean="0">
                <a:solidFill>
                  <a:schemeClr val="tx1"/>
                </a:solidFill>
                <a:latin typeface="Mongolian Baiti" pitchFamily="66" charset="0"/>
                <a:cs typeface="Mongolian Baiti" pitchFamily="66" charset="0"/>
              </a:rPr>
              <a:t>bayi</a:t>
            </a:r>
            <a:r>
              <a:rPr lang="en-US" dirty="0" smtClean="0">
                <a:solidFill>
                  <a:schemeClr val="tx1"/>
                </a:solidFill>
                <a:latin typeface="Mongolian Baiti" pitchFamily="66" charset="0"/>
                <a:cs typeface="Mongolian Baiti" pitchFamily="66" charset="0"/>
              </a:rPr>
              <a:t>. </a:t>
            </a:r>
            <a:r>
              <a:rPr lang="en-US" dirty="0" err="1" smtClean="0">
                <a:solidFill>
                  <a:schemeClr val="tx1"/>
                </a:solidFill>
                <a:latin typeface="Mongolian Baiti" pitchFamily="66" charset="0"/>
                <a:cs typeface="Mongolian Baiti" pitchFamily="66" charset="0"/>
              </a:rPr>
              <a:t>Jangan</a:t>
            </a:r>
            <a:r>
              <a:rPr lang="en-US" dirty="0" smtClean="0">
                <a:solidFill>
                  <a:schemeClr val="tx1"/>
                </a:solidFill>
                <a:latin typeface="Mongolian Baiti" pitchFamily="66" charset="0"/>
                <a:cs typeface="Mongolian Baiti" pitchFamily="66" charset="0"/>
              </a:rPr>
              <a:t> </a:t>
            </a:r>
            <a:r>
              <a:rPr lang="en-US" dirty="0" err="1" smtClean="0">
                <a:solidFill>
                  <a:schemeClr val="tx1"/>
                </a:solidFill>
                <a:latin typeface="Mongolian Baiti" pitchFamily="66" charset="0"/>
                <a:cs typeface="Mongolian Baiti" pitchFamily="66" charset="0"/>
              </a:rPr>
              <a:t>saat</a:t>
            </a:r>
            <a:r>
              <a:rPr lang="en-US" dirty="0" smtClean="0">
                <a:solidFill>
                  <a:schemeClr val="tx1"/>
                </a:solidFill>
                <a:latin typeface="Mongolian Baiti" pitchFamily="66" charset="0"/>
                <a:cs typeface="Mongolian Baiti" pitchFamily="66" charset="0"/>
              </a:rPr>
              <a:t> </a:t>
            </a:r>
            <a:r>
              <a:rPr lang="en-US" dirty="0" err="1" smtClean="0">
                <a:solidFill>
                  <a:schemeClr val="tx1"/>
                </a:solidFill>
                <a:latin typeface="Mongolian Baiti" pitchFamily="66" charset="0"/>
                <a:cs typeface="Mongolian Baiti" pitchFamily="66" charset="0"/>
              </a:rPr>
              <a:t>puput</a:t>
            </a:r>
            <a:r>
              <a:rPr lang="en-US" dirty="0" smtClean="0">
                <a:solidFill>
                  <a:schemeClr val="tx1"/>
                </a:solidFill>
                <a:latin typeface="Mongolian Baiti" pitchFamily="66" charset="0"/>
                <a:cs typeface="Mongolian Baiti" pitchFamily="66" charset="0"/>
              </a:rPr>
              <a:t/>
            </a:r>
            <a:br>
              <a:rPr lang="en-US" dirty="0" smtClean="0">
                <a:solidFill>
                  <a:schemeClr val="tx1"/>
                </a:solidFill>
                <a:latin typeface="Mongolian Baiti" pitchFamily="66" charset="0"/>
                <a:cs typeface="Mongolian Baiti" pitchFamily="66" charset="0"/>
              </a:rPr>
            </a:br>
            <a:r>
              <a:rPr lang="id-ID" dirty="0">
                <a:solidFill>
                  <a:schemeClr val="tx1"/>
                </a:solidFill>
                <a:latin typeface="Mongolian Baiti" pitchFamily="66" charset="0"/>
                <a:cs typeface="Mongolian Baiti" pitchFamily="66" charset="0"/>
              </a:rPr>
              <a:t>bayi atau anak sudah waktunya berhenti menyusu </a:t>
            </a:r>
            <a:r>
              <a:rPr lang="id-ID" dirty="0" smtClean="0">
                <a:solidFill>
                  <a:schemeClr val="tx1"/>
                </a:solidFill>
                <a:latin typeface="Mongolian Baiti" pitchFamily="66" charset="0"/>
                <a:cs typeface="Mongolian Baiti" pitchFamily="66" charset="0"/>
              </a:rPr>
              <a:t>ibunya</a:t>
            </a:r>
            <a:endParaRPr lang="en-US" dirty="0" smtClean="0">
              <a:solidFill>
                <a:schemeClr val="tx1"/>
              </a:solidFill>
              <a:latin typeface="Mongolian Baiti" pitchFamily="66" charset="0"/>
              <a:cs typeface="Mongolian Baiti" pitchFamily="66" charset="0"/>
            </a:endParaRPr>
          </a:p>
          <a:p>
            <a:pPr algn="just"/>
            <a:endParaRPr lang="en-US" dirty="0">
              <a:solidFill>
                <a:schemeClr val="tx1"/>
              </a:solidFill>
              <a:latin typeface="Mongolian Baiti" pitchFamily="66" charset="0"/>
              <a:cs typeface="Mongolian Baiti" pitchFamily="66" charset="0"/>
            </a:endParaRPr>
          </a:p>
          <a:p>
            <a:pPr algn="just"/>
            <a:r>
              <a:rPr lang="id-ID" dirty="0">
                <a:solidFill>
                  <a:schemeClr val="tx1"/>
                </a:solidFill>
                <a:latin typeface="Mongolian Baiti" pitchFamily="66" charset="0"/>
                <a:cs typeface="Mongolian Baiti" pitchFamily="66" charset="0"/>
              </a:rPr>
              <a:t>untuk memenuhi kebutuhan dirinya melalui asuhan atau bimbingan lingkungan tempat </a:t>
            </a:r>
            <a:r>
              <a:rPr lang="id-ID" dirty="0" smtClean="0">
                <a:solidFill>
                  <a:schemeClr val="tx1"/>
                </a:solidFill>
                <a:latin typeface="Mongolian Baiti" pitchFamily="66" charset="0"/>
                <a:cs typeface="Mongolian Baiti" pitchFamily="66" charset="0"/>
              </a:rPr>
              <a:t>tinggalnya</a:t>
            </a:r>
            <a:endParaRPr lang="en-US" dirty="0" smtClean="0">
              <a:solidFill>
                <a:schemeClr val="tx1"/>
              </a:solidFill>
              <a:latin typeface="Mongolian Baiti" pitchFamily="66" charset="0"/>
              <a:cs typeface="Mongolian Baiti" pitchFamily="66" charset="0"/>
            </a:endParaRPr>
          </a:p>
          <a:p>
            <a:pPr algn="just"/>
            <a:endParaRPr lang="en-US" dirty="0">
              <a:solidFill>
                <a:schemeClr val="tx1"/>
              </a:solidFill>
              <a:latin typeface="Mongolian Baiti" pitchFamily="66" charset="0"/>
              <a:cs typeface="Mongolian Baiti" pitchFamily="66" charset="0"/>
            </a:endParaRPr>
          </a:p>
          <a:p>
            <a:pPr algn="just"/>
            <a:r>
              <a:rPr lang="id-ID" dirty="0">
                <a:solidFill>
                  <a:schemeClr val="tx1"/>
                </a:solidFill>
                <a:latin typeface="Mongolian Baiti" pitchFamily="66" charset="0"/>
                <a:cs typeface="Mongolian Baiti" pitchFamily="66" charset="0"/>
              </a:rPr>
              <a:t>anak perempuan dilakukan pada usia 18 </a:t>
            </a:r>
            <a:r>
              <a:rPr lang="id-ID" dirty="0" smtClean="0">
                <a:solidFill>
                  <a:schemeClr val="tx1"/>
                </a:solidFill>
                <a:latin typeface="Mongolian Baiti" pitchFamily="66" charset="0"/>
                <a:cs typeface="Mongolian Baiti" pitchFamily="66" charset="0"/>
              </a:rPr>
              <a:t>bulan</a:t>
            </a:r>
            <a:endParaRPr lang="en-US" dirty="0" smtClean="0">
              <a:solidFill>
                <a:schemeClr val="tx1"/>
              </a:solidFill>
              <a:latin typeface="Mongolian Baiti" pitchFamily="66" charset="0"/>
              <a:cs typeface="Mongolian Baiti" pitchFamily="66" charset="0"/>
            </a:endParaRPr>
          </a:p>
          <a:p>
            <a:pPr algn="just"/>
            <a:endParaRPr lang="en-US" dirty="0">
              <a:solidFill>
                <a:schemeClr val="tx1"/>
              </a:solidFill>
              <a:latin typeface="Mongolian Baiti" pitchFamily="66" charset="0"/>
              <a:cs typeface="Mongolian Baiti" pitchFamily="66" charset="0"/>
            </a:endParaRPr>
          </a:p>
          <a:p>
            <a:pPr algn="just"/>
            <a:r>
              <a:rPr lang="id-ID" dirty="0">
                <a:solidFill>
                  <a:schemeClr val="tx1"/>
                </a:solidFill>
                <a:latin typeface="Mongolian Baiti" pitchFamily="66" charset="0"/>
                <a:cs typeface="Mongolian Baiti" pitchFamily="66" charset="0"/>
              </a:rPr>
              <a:t>anak laki-laki dilakukan ketika berusia 16 bulan</a:t>
            </a:r>
            <a:endParaRPr lang="en-US" dirty="0">
              <a:solidFill>
                <a:schemeClr val="tx1"/>
              </a:solidFill>
              <a:latin typeface="Mongolian Baiti" pitchFamily="66" charset="0"/>
              <a:cs typeface="Mongolian Baiti" pitchFamily="66" charset="0"/>
            </a:endParaRPr>
          </a:p>
        </p:txBody>
      </p:sp>
      <p:sp>
        <p:nvSpPr>
          <p:cNvPr id="5" name="Down Arrow 4"/>
          <p:cNvSpPr/>
          <p:nvPr/>
        </p:nvSpPr>
        <p:spPr>
          <a:xfrm>
            <a:off x="5045529" y="2239732"/>
            <a:ext cx="125326" cy="1796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337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793" y="277586"/>
            <a:ext cx="5275500" cy="462643"/>
          </a:xfrm>
        </p:spPr>
        <p:txBody>
          <a:bodyPr/>
          <a:lstStyle/>
          <a:p>
            <a:pPr algn="ctr"/>
            <a:r>
              <a:rPr lang="en-US" sz="3600" dirty="0" err="1" smtClean="0"/>
              <a:t>Langkah-langkah</a:t>
            </a:r>
            <a:r>
              <a:rPr lang="en-US" sz="3600" dirty="0" smtClean="0"/>
              <a:t> </a:t>
            </a:r>
            <a:r>
              <a:rPr lang="en-US" sz="3600" dirty="0" err="1" smtClean="0"/>
              <a:t>Nyapeh</a:t>
            </a:r>
            <a:endParaRPr lang="en-US" sz="3600" dirty="0"/>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Title 1"/>
          <p:cNvSpPr txBox="1">
            <a:spLocks/>
          </p:cNvSpPr>
          <p:nvPr/>
        </p:nvSpPr>
        <p:spPr>
          <a:xfrm>
            <a:off x="983669" y="4300265"/>
            <a:ext cx="6480254" cy="641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di pijat oleh dukun bayi supaya melemaskan seluruh ototnya dan pastinya bayi tersebut akan menangis sehingga ia capek kemudian diberikan kepada </a:t>
            </a:r>
            <a:r>
              <a:rPr lang="id-ID" sz="1400" dirty="0" smtClean="0">
                <a:solidFill>
                  <a:schemeClr val="tx1"/>
                </a:solidFill>
                <a:latin typeface="Mongolian Baiti" pitchFamily="66" charset="0"/>
                <a:cs typeface="Mongolian Baiti" pitchFamily="66" charset="0"/>
              </a:rPr>
              <a:t>neneknya</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memberi cekokan jamu langsung di mulut. Kemudian diberi tapel ampas kunir dan kapur </a:t>
            </a:r>
            <a:r>
              <a:rPr lang="id-ID" sz="1400" dirty="0" smtClean="0">
                <a:solidFill>
                  <a:schemeClr val="tx1"/>
                </a:solidFill>
                <a:latin typeface="Mongolian Baiti" pitchFamily="66" charset="0"/>
                <a:cs typeface="Mongolian Baiti" pitchFamily="66" charset="0"/>
              </a:rPr>
              <a:t>sirih</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disusui oleh ibunya sampai puas.pada petang hari anak yang disapih kemudian digedong oleh </a:t>
            </a:r>
            <a:r>
              <a:rPr lang="id-ID" sz="1400" dirty="0" smtClean="0">
                <a:solidFill>
                  <a:schemeClr val="tx1"/>
                </a:solidFill>
                <a:latin typeface="Mongolian Baiti" pitchFamily="66" charset="0"/>
                <a:cs typeface="Mongolian Baiti" pitchFamily="66" charset="0"/>
              </a:rPr>
              <a:t>neneknya</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bunya kemudian pergi atau sembunyi jangan sampai terliat oleh anaknya</a:t>
            </a:r>
            <a:r>
              <a:rPr lang="id-ID" sz="1400" dirty="0" smtClean="0">
                <a:solidFill>
                  <a:schemeClr val="tx1"/>
                </a:solidFill>
                <a:latin typeface="Mongolian Baiti" pitchFamily="66" charset="0"/>
                <a:cs typeface="Mongolian Baiti" pitchFamily="66" charset="0"/>
              </a:rPr>
              <a:t>.</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Tentu saja anak itu meronta dan menangis, pada saat itu nenek si bayi memerintahkan kepada abdinya untuk menaruh belanga yang berisi bunga setaman di bawah pisang dengan ditutup rapat di halaman </a:t>
            </a:r>
            <a:r>
              <a:rPr lang="id-ID" sz="1400" dirty="0" smtClean="0">
                <a:solidFill>
                  <a:schemeClr val="tx1"/>
                </a:solidFill>
                <a:latin typeface="Mongolian Baiti" pitchFamily="66" charset="0"/>
                <a:cs typeface="Mongolian Baiti" pitchFamily="66" charset="0"/>
              </a:rPr>
              <a:t>belakang</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Belanga itu diolesi </a:t>
            </a:r>
            <a:r>
              <a:rPr lang="id-ID" sz="1400" dirty="0" smtClean="0">
                <a:solidFill>
                  <a:schemeClr val="tx1"/>
                </a:solidFill>
                <a:latin typeface="Mongolian Baiti" pitchFamily="66" charset="0"/>
                <a:cs typeface="Mongolian Baiti" pitchFamily="66" charset="0"/>
              </a:rPr>
              <a:t>tapai</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anak diajak mengelilingi rumah 3 kali oleh kedua neneknya</a:t>
            </a:r>
            <a:r>
              <a:rPr lang="id-ID" sz="1400" dirty="0" smtClean="0">
                <a:solidFill>
                  <a:schemeClr val="tx1"/>
                </a:solidFill>
                <a:latin typeface="Mongolian Baiti" pitchFamily="66" charset="0"/>
                <a:cs typeface="Mongolian Baiti" pitchFamily="66" charset="0"/>
              </a:rPr>
              <a:t>.</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Setelah mengelilingi rumah kemudian kepala si bayi di benturkan ke pohon </a:t>
            </a:r>
            <a:r>
              <a:rPr lang="id-ID" sz="1400" dirty="0" smtClean="0">
                <a:solidFill>
                  <a:schemeClr val="tx1"/>
                </a:solidFill>
                <a:latin typeface="Mongolian Baiti" pitchFamily="66" charset="0"/>
                <a:cs typeface="Mongolian Baiti" pitchFamily="66" charset="0"/>
              </a:rPr>
              <a:t>pisang</a:t>
            </a:r>
            <a:r>
              <a:rPr lang="en-US" sz="1400" dirty="0" smtClean="0">
                <a:solidFill>
                  <a:schemeClr val="tx1"/>
                </a:solidFill>
                <a:latin typeface="Mongolian Baiti" pitchFamily="66" charset="0"/>
                <a:cs typeface="Mongolian Baiti" pitchFamily="66" charset="0"/>
              </a:rPr>
              <a:t> raja </a:t>
            </a:r>
            <a:r>
              <a:rPr lang="en-US" sz="1400" dirty="0" err="1" smtClean="0">
                <a:solidFill>
                  <a:schemeClr val="tx1"/>
                </a:solidFill>
                <a:latin typeface="Mongolian Baiti" pitchFamily="66" charset="0"/>
                <a:cs typeface="Mongolian Baiti" pitchFamily="66" charset="0"/>
              </a:rPr>
              <a:t>pada</a:t>
            </a:r>
            <a:r>
              <a:rPr lang="en-US" sz="1400" dirty="0" smtClean="0">
                <a:solidFill>
                  <a:schemeClr val="tx1"/>
                </a:solidFill>
                <a:latin typeface="Mongolian Baiti" pitchFamily="66" charset="0"/>
                <a:cs typeface="Mongolian Baiti" pitchFamily="66" charset="0"/>
              </a:rPr>
              <a:t> </a:t>
            </a:r>
            <a:r>
              <a:rPr lang="en-US" sz="1400" dirty="0" err="1" smtClean="0">
                <a:solidFill>
                  <a:schemeClr val="tx1"/>
                </a:solidFill>
                <a:latin typeface="Mongolian Baiti" pitchFamily="66" charset="0"/>
                <a:cs typeface="Mongolian Baiti" pitchFamily="66" charset="0"/>
              </a:rPr>
              <a:t>malam</a:t>
            </a:r>
            <a:r>
              <a:rPr lang="en-US" sz="1400" dirty="0" smtClean="0">
                <a:solidFill>
                  <a:schemeClr val="tx1"/>
                </a:solidFill>
                <a:latin typeface="Mongolian Baiti" pitchFamily="66" charset="0"/>
                <a:cs typeface="Mongolian Baiti" pitchFamily="66" charset="0"/>
              </a:rPr>
              <a:t> </a:t>
            </a:r>
            <a:r>
              <a:rPr lang="en-US" sz="1400" dirty="0" err="1" smtClean="0">
                <a:solidFill>
                  <a:schemeClr val="tx1"/>
                </a:solidFill>
                <a:latin typeface="Mongolian Baiti" pitchFamily="66" charset="0"/>
                <a:cs typeface="Mongolian Baiti" pitchFamily="66" charset="0"/>
              </a:rPr>
              <a:t>hari</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Setelah itu dibuatkan pula </a:t>
            </a:r>
            <a:r>
              <a:rPr lang="id-ID" sz="1400" i="1" dirty="0">
                <a:solidFill>
                  <a:schemeClr val="tx1"/>
                </a:solidFill>
                <a:latin typeface="Mongolian Baiti" pitchFamily="66" charset="0"/>
                <a:cs typeface="Mongolian Baiti" pitchFamily="66" charset="0"/>
              </a:rPr>
              <a:t>sega sarat </a:t>
            </a:r>
            <a:r>
              <a:rPr lang="id-ID" sz="1400" dirty="0">
                <a:solidFill>
                  <a:schemeClr val="tx1"/>
                </a:solidFill>
                <a:latin typeface="Mongolian Baiti" pitchFamily="66" charset="0"/>
                <a:cs typeface="Mongolian Baiti" pitchFamily="66" charset="0"/>
              </a:rPr>
              <a:t>(nasi putih dengan lauk telur di bakar</a:t>
            </a:r>
            <a:r>
              <a:rPr lang="id-ID" sz="1400" dirty="0" smtClean="0">
                <a:solidFill>
                  <a:schemeClr val="tx1"/>
                </a:solidFill>
                <a:latin typeface="Mongolian Baiti" pitchFamily="66" charset="0"/>
                <a:cs typeface="Mongolian Baiti" pitchFamily="66" charset="0"/>
              </a:rPr>
              <a:t>)</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r>
              <a:rPr lang="id-ID" sz="1400" dirty="0">
                <a:solidFill>
                  <a:schemeClr val="tx1"/>
                </a:solidFill>
                <a:latin typeface="Mongolian Baiti" pitchFamily="66" charset="0"/>
                <a:cs typeface="Mongolian Baiti" pitchFamily="66" charset="0"/>
              </a:rPr>
              <a:t>selanjutnya si anak diberikan doa yang ditujukan kepada makhluk gaib agar tidak mengganggunya.</a:t>
            </a:r>
            <a:endParaRPr lang="en-US" sz="1400" dirty="0" smtClean="0">
              <a:solidFill>
                <a:schemeClr val="tx1"/>
              </a:solidFill>
              <a:latin typeface="Mongolian Baiti" pitchFamily="66" charset="0"/>
              <a:cs typeface="Mongolian Baiti" pitchFamily="66" charset="0"/>
            </a:endParaRPr>
          </a:p>
          <a:p>
            <a:pPr marL="285750" indent="-285750">
              <a:buFont typeface="Wingdings" panose="05000000000000000000" pitchFamily="2" charset="2"/>
              <a:buChar char="ü"/>
            </a:pPr>
            <a:endParaRPr lang="en-US" sz="1200" dirty="0"/>
          </a:p>
        </p:txBody>
      </p:sp>
    </p:spTree>
    <p:extLst>
      <p:ext uri="{BB962C8B-B14F-4D97-AF65-F5344CB8AC3E}">
        <p14:creationId xmlns:p14="http://schemas.microsoft.com/office/powerpoint/2010/main" val="248254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prstGeom prst="rect">
            <a:avLst/>
          </a:prstGeom>
        </p:spPr>
        <p:txBody>
          <a:bodyPr spcFirstLastPara="1" wrap="square" lIns="91425" tIns="91425" rIns="91425" bIns="91425" anchor="b" anchorCtr="0">
            <a:noAutofit/>
          </a:bodyPr>
          <a:lstStyle/>
          <a:p>
            <a:r>
              <a:rPr lang="en-US" sz="5400" dirty="0" err="1" smtClean="0"/>
              <a:t>Kelahiran</a:t>
            </a:r>
            <a:endParaRPr sz="5400" dirty="0"/>
          </a:p>
        </p:txBody>
      </p:sp>
      <p:sp>
        <p:nvSpPr>
          <p:cNvPr id="221" name="Google Shape;221;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220" name="Google Shape;220;p16"/>
          <p:cNvSpPr txBox="1"/>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dirty="0" smtClean="0">
                <a:solidFill>
                  <a:srgbClr val="00ACC3"/>
                </a:solidFill>
                <a:latin typeface="Varela Round"/>
                <a:ea typeface="Varela Round"/>
                <a:cs typeface="Varela Round"/>
                <a:sym typeface="Varela Round"/>
              </a:rPr>
              <a:t>1</a:t>
            </a:r>
            <a:endParaRPr sz="9600" b="1" dirty="0">
              <a:solidFill>
                <a:srgbClr val="00ACC3"/>
              </a:solidFill>
              <a:latin typeface="Varela Round"/>
              <a:ea typeface="Varela Round"/>
              <a:cs typeface="Varela Round"/>
              <a:sym typeface="Varela Round"/>
            </a:endParaRPr>
          </a:p>
        </p:txBody>
      </p:sp>
    </p:spTree>
    <p:extLst>
      <p:ext uri="{BB962C8B-B14F-4D97-AF65-F5344CB8AC3E}">
        <p14:creationId xmlns:p14="http://schemas.microsoft.com/office/powerpoint/2010/main" val="3826845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625" y="239578"/>
            <a:ext cx="5275500" cy="641100"/>
          </a:xfrm>
        </p:spPr>
        <p:txBody>
          <a:bodyPr/>
          <a:lstStyle/>
          <a:p>
            <a:r>
              <a:rPr lang="en-US" sz="3600" dirty="0" err="1" smtClean="0"/>
              <a:t>Uba</a:t>
            </a:r>
            <a:r>
              <a:rPr lang="en-US" sz="3600" dirty="0" smtClean="0"/>
              <a:t> </a:t>
            </a:r>
            <a:r>
              <a:rPr lang="en-US" sz="3600" dirty="0" err="1" smtClean="0"/>
              <a:t>rampe</a:t>
            </a:r>
            <a:r>
              <a:rPr lang="en-US" sz="3600" dirty="0" smtClean="0"/>
              <a:t> </a:t>
            </a:r>
            <a:r>
              <a:rPr lang="en-US" sz="3600" dirty="0" err="1" smtClean="0"/>
              <a:t>nyapeh</a:t>
            </a:r>
            <a:endParaRPr lang="en-US" sz="3600" dirty="0"/>
          </a:p>
        </p:txBody>
      </p:sp>
      <p:sp>
        <p:nvSpPr>
          <p:cNvPr id="3" name="Text Placeholder 2"/>
          <p:cNvSpPr>
            <a:spLocks noGrp="1"/>
          </p:cNvSpPr>
          <p:nvPr>
            <p:ph type="body" idx="1"/>
          </p:nvPr>
        </p:nvSpPr>
        <p:spPr>
          <a:xfrm>
            <a:off x="739054" y="1215487"/>
            <a:ext cx="2560500" cy="3375900"/>
          </a:xfrm>
        </p:spPr>
        <p:txBody>
          <a:bodyPr/>
          <a:lstStyle/>
          <a:p>
            <a:pPr marL="114300" indent="0" algn="ctr">
              <a:buNone/>
            </a:pPr>
            <a:r>
              <a:rPr lang="id-ID" dirty="0"/>
              <a:t>Jamu, yang terdiri kunir, tumbar, trawas sebagai cekok</a:t>
            </a:r>
            <a:endParaRPr lang="en-US" dirty="0"/>
          </a:p>
          <a:p>
            <a:pPr marL="114300" indent="0" algn="ctr">
              <a:buNone/>
            </a:pPr>
            <a:endParaRPr lang="en-US" dirty="0" smtClean="0"/>
          </a:p>
          <a:p>
            <a:pPr marL="114300" indent="0" algn="ctr">
              <a:buNone/>
            </a:pPr>
            <a:r>
              <a:rPr lang="id-ID" dirty="0"/>
              <a:t>Simbol kemandirian</a:t>
            </a:r>
            <a:endParaRPr lang="en-US" dirty="0"/>
          </a:p>
          <a:p>
            <a:pPr marL="114300" indent="0" algn="ctr">
              <a:buNone/>
            </a:pPr>
            <a:endParaRPr lang="en-US" dirty="0" smtClean="0"/>
          </a:p>
          <a:p>
            <a:pPr marL="114300" indent="0" algn="ctr">
              <a:buNone/>
            </a:pPr>
            <a:r>
              <a:rPr lang="id-ID" dirty="0"/>
              <a:t>Untuk mendidik anak agar berlatih mandiri</a:t>
            </a:r>
            <a:endParaRPr lang="en-US" dirty="0"/>
          </a:p>
          <a:p>
            <a:pPr marL="114300" indent="0" algn="ctr">
              <a:buNone/>
            </a:pPr>
            <a:endParaRPr lang="en-US" dirty="0"/>
          </a:p>
        </p:txBody>
      </p:sp>
      <p:sp>
        <p:nvSpPr>
          <p:cNvPr id="4" name="Text Placeholder 3"/>
          <p:cNvSpPr>
            <a:spLocks noGrp="1"/>
          </p:cNvSpPr>
          <p:nvPr>
            <p:ph type="body" idx="2"/>
          </p:nvPr>
        </p:nvSpPr>
        <p:spPr>
          <a:xfrm>
            <a:off x="5851208" y="1343066"/>
            <a:ext cx="2560500" cy="3375900"/>
          </a:xfrm>
        </p:spPr>
        <p:txBody>
          <a:bodyPr/>
          <a:lstStyle/>
          <a:p>
            <a:pPr marL="114300" indent="0" algn="ctr">
              <a:buNone/>
            </a:pPr>
            <a:r>
              <a:rPr lang="id-ID" dirty="0" smtClean="0"/>
              <a:t>Tapel</a:t>
            </a:r>
            <a:endParaRPr lang="en-US" dirty="0" smtClean="0"/>
          </a:p>
          <a:p>
            <a:pPr marL="114300" indent="0" algn="ctr">
              <a:buNone/>
            </a:pPr>
            <a:endParaRPr lang="en-US" dirty="0"/>
          </a:p>
          <a:p>
            <a:pPr marL="114300" indent="0" algn="ctr">
              <a:buNone/>
            </a:pPr>
            <a:r>
              <a:rPr lang="id-ID" dirty="0"/>
              <a:t>Simbol perawatan </a:t>
            </a:r>
            <a:r>
              <a:rPr lang="id-ID" dirty="0" smtClean="0"/>
              <a:t>kesehatan</a:t>
            </a:r>
            <a:endParaRPr lang="en-US" dirty="0" smtClean="0"/>
          </a:p>
          <a:p>
            <a:pPr marL="114300" indent="0" algn="ctr">
              <a:buNone/>
            </a:pPr>
            <a:endParaRPr lang="en-US" dirty="0"/>
          </a:p>
          <a:p>
            <a:pPr marL="114300" indent="0" algn="ctr">
              <a:buNone/>
            </a:pPr>
            <a:r>
              <a:rPr lang="id-ID" dirty="0"/>
              <a:t>Agar anak mau berpisah dengan orangtuanya namun tetap dalam bimbingan keluarga</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6" name="Down Arrow 5"/>
          <p:cNvSpPr/>
          <p:nvPr/>
        </p:nvSpPr>
        <p:spPr>
          <a:xfrm>
            <a:off x="1899557" y="2276854"/>
            <a:ext cx="359228" cy="320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752600" y="3003950"/>
            <a:ext cx="359228" cy="320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991259" y="1915886"/>
            <a:ext cx="359228" cy="320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041560" y="2832318"/>
            <a:ext cx="359228" cy="320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3446057" y="1032963"/>
            <a:ext cx="2560500" cy="42624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1pPr>
            <a:lvl2pPr marL="914400" marR="0" lvl="1" indent="-342900" algn="l" rtl="0">
              <a:lnSpc>
                <a:spcPct val="100000"/>
              </a:lnSpc>
              <a:spcBef>
                <a:spcPts val="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2pPr>
            <a:lvl3pPr marL="1371600" marR="0" lvl="2" indent="-342900" algn="l" rtl="0">
              <a:lnSpc>
                <a:spcPct val="100000"/>
              </a:lnSpc>
              <a:spcBef>
                <a:spcPts val="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3pPr>
            <a:lvl4pPr marL="1828800" marR="0" lvl="3" indent="-342900" algn="l" rtl="0">
              <a:lnSpc>
                <a:spcPct val="100000"/>
              </a:lnSpc>
              <a:spcBef>
                <a:spcPts val="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4pPr>
            <a:lvl5pPr marL="2286000" marR="0" lvl="4" indent="-342900" algn="l" rtl="0">
              <a:lnSpc>
                <a:spcPct val="100000"/>
              </a:lnSpc>
              <a:spcBef>
                <a:spcPts val="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5pPr>
            <a:lvl6pPr marL="2743200" marR="0" lvl="5" indent="-342900" algn="l" rtl="0">
              <a:lnSpc>
                <a:spcPct val="100000"/>
              </a:lnSpc>
              <a:spcBef>
                <a:spcPts val="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6pPr>
            <a:lvl7pPr marL="3200400" marR="0" lvl="6" indent="-342900" algn="l" rtl="0">
              <a:lnSpc>
                <a:spcPct val="100000"/>
              </a:lnSpc>
              <a:spcBef>
                <a:spcPts val="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7pPr>
            <a:lvl8pPr marL="3657600" marR="0" lvl="7" indent="-342900" algn="l" rtl="0">
              <a:lnSpc>
                <a:spcPct val="100000"/>
              </a:lnSpc>
              <a:spcBef>
                <a:spcPts val="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8pPr>
            <a:lvl9pPr marL="4114800" marR="0" lvl="8" indent="-342900" algn="l" rtl="0">
              <a:lnSpc>
                <a:spcPct val="100000"/>
              </a:lnSpc>
              <a:spcBef>
                <a:spcPts val="0"/>
              </a:spcBef>
              <a:spcAft>
                <a:spcPts val="0"/>
              </a:spcAft>
              <a:buClr>
                <a:srgbClr val="A1BECC"/>
              </a:buClr>
              <a:buSzPts val="1800"/>
              <a:buFont typeface="Varela Round"/>
              <a:buChar char="■"/>
              <a:defRPr sz="1800" b="0" i="0" u="none" strike="noStrike" cap="none">
                <a:solidFill>
                  <a:srgbClr val="617A86"/>
                </a:solidFill>
                <a:latin typeface="Varela Round"/>
                <a:ea typeface="Varela Round"/>
                <a:cs typeface="Varela Round"/>
                <a:sym typeface="Varela Round"/>
              </a:defRPr>
            </a:lvl9pPr>
          </a:lstStyle>
          <a:p>
            <a:pPr marL="114300" indent="0" algn="ctr">
              <a:buFont typeface="Varela Round"/>
              <a:buNone/>
            </a:pPr>
            <a:r>
              <a:rPr lang="en-US" dirty="0" err="1" smtClean="0"/>
              <a:t>Meletakkan</a:t>
            </a:r>
            <a:r>
              <a:rPr lang="en-US" dirty="0" smtClean="0"/>
              <a:t> </a:t>
            </a:r>
            <a:r>
              <a:rPr lang="en-US" dirty="0" err="1" smtClean="0"/>
              <a:t>senthir</a:t>
            </a:r>
            <a:r>
              <a:rPr lang="en-US" dirty="0" smtClean="0"/>
              <a:t> (</a:t>
            </a:r>
            <a:r>
              <a:rPr lang="en-US" dirty="0" err="1" smtClean="0"/>
              <a:t>biasanya</a:t>
            </a:r>
            <a:r>
              <a:rPr lang="en-US" dirty="0" smtClean="0"/>
              <a:t> </a:t>
            </a:r>
            <a:r>
              <a:rPr lang="en-US" dirty="0" err="1" smtClean="0"/>
              <a:t>minyak</a:t>
            </a:r>
            <a:r>
              <a:rPr lang="en-US" dirty="0" smtClean="0"/>
              <a:t> </a:t>
            </a:r>
            <a:r>
              <a:rPr lang="en-US" dirty="0" err="1" smtClean="0"/>
              <a:t>kelapa</a:t>
            </a:r>
            <a:r>
              <a:rPr lang="en-US" dirty="0" smtClean="0"/>
              <a:t> </a:t>
            </a:r>
            <a:r>
              <a:rPr lang="en-US" dirty="0" err="1" smtClean="0"/>
              <a:t>dan</a:t>
            </a:r>
            <a:r>
              <a:rPr lang="en-US" dirty="0"/>
              <a:t> </a:t>
            </a:r>
            <a:r>
              <a:rPr lang="en-US" dirty="0" err="1" smtClean="0"/>
              <a:t>ada</a:t>
            </a:r>
            <a:r>
              <a:rPr lang="en-US" dirty="0" smtClean="0"/>
              <a:t> </a:t>
            </a:r>
            <a:r>
              <a:rPr lang="en-US" dirty="0" err="1" smtClean="0"/>
              <a:t>kapasnya</a:t>
            </a:r>
            <a:r>
              <a:rPr lang="en-US" dirty="0" smtClean="0"/>
              <a:t>)</a:t>
            </a:r>
            <a:endParaRPr lang="en-US" dirty="0"/>
          </a:p>
          <a:p>
            <a:pPr marL="114300" indent="0" algn="ctr">
              <a:buFont typeface="Varela Round"/>
              <a:buNone/>
            </a:pPr>
            <a:r>
              <a:rPr lang="en-US" dirty="0" smtClean="0"/>
              <a:t>Di </a:t>
            </a:r>
            <a:r>
              <a:rPr lang="en-US" dirty="0" err="1" smtClean="0"/>
              <a:t>bawah</a:t>
            </a:r>
            <a:r>
              <a:rPr lang="en-US" dirty="0" smtClean="0"/>
              <a:t> </a:t>
            </a:r>
            <a:r>
              <a:rPr lang="en-US" dirty="0" err="1" smtClean="0"/>
              <a:t>tempat</a:t>
            </a:r>
            <a:r>
              <a:rPr lang="en-US" dirty="0" smtClean="0"/>
              <a:t> </a:t>
            </a:r>
            <a:r>
              <a:rPr lang="en-US" dirty="0" err="1" smtClean="0"/>
              <a:t>tidur</a:t>
            </a:r>
            <a:r>
              <a:rPr lang="en-US" dirty="0" smtClean="0"/>
              <a:t> </a:t>
            </a:r>
            <a:r>
              <a:rPr lang="en-US" dirty="0" err="1" smtClean="0"/>
              <a:t>bayi</a:t>
            </a:r>
            <a:endParaRPr lang="en-US" dirty="0" smtClean="0"/>
          </a:p>
          <a:p>
            <a:pPr marL="114300" indent="0" algn="ctr">
              <a:buFont typeface="Varela Round"/>
              <a:buNone/>
            </a:pPr>
            <a:endParaRPr lang="en-US" dirty="0"/>
          </a:p>
          <a:p>
            <a:pPr marL="114300" indent="0" algn="ctr">
              <a:buFont typeface="Varela Round"/>
              <a:buNone/>
            </a:pPr>
            <a:r>
              <a:rPr lang="en-US" dirty="0" smtClean="0"/>
              <a:t>Ada juga </a:t>
            </a:r>
            <a:r>
              <a:rPr lang="en-US" dirty="0" err="1" smtClean="0"/>
              <a:t>daun</a:t>
            </a:r>
            <a:r>
              <a:rPr lang="en-US" dirty="0" smtClean="0"/>
              <a:t> </a:t>
            </a:r>
            <a:r>
              <a:rPr lang="en-US" dirty="0" err="1" smtClean="0"/>
              <a:t>jati</a:t>
            </a:r>
            <a:r>
              <a:rPr lang="en-US" dirty="0" smtClean="0"/>
              <a:t> </a:t>
            </a:r>
            <a:r>
              <a:rPr lang="en-US" dirty="0" err="1" smtClean="0"/>
              <a:t>dan</a:t>
            </a:r>
            <a:r>
              <a:rPr lang="en-US" dirty="0" smtClean="0"/>
              <a:t> </a:t>
            </a:r>
            <a:r>
              <a:rPr lang="en-US" dirty="0" err="1" smtClean="0"/>
              <a:t>katul</a:t>
            </a:r>
            <a:r>
              <a:rPr lang="en-US" dirty="0" smtClean="0"/>
              <a:t> yang </a:t>
            </a:r>
            <a:r>
              <a:rPr lang="en-US" dirty="0" err="1" smtClean="0"/>
              <a:t>dibuat</a:t>
            </a:r>
            <a:r>
              <a:rPr lang="en-US" dirty="0" smtClean="0"/>
              <a:t> </a:t>
            </a:r>
            <a:r>
              <a:rPr lang="en-US" dirty="0" err="1" smtClean="0"/>
              <a:t>seperti</a:t>
            </a:r>
            <a:r>
              <a:rPr lang="en-US" dirty="0" smtClean="0"/>
              <a:t> </a:t>
            </a:r>
            <a:r>
              <a:rPr lang="en-US" dirty="0" err="1" smtClean="0"/>
              <a:t>kelereng</a:t>
            </a:r>
            <a:r>
              <a:rPr lang="en-US" dirty="0" smtClean="0"/>
              <a:t>, </a:t>
            </a:r>
            <a:r>
              <a:rPr lang="en-US" dirty="0" err="1" smtClean="0"/>
              <a:t>ketupat</a:t>
            </a:r>
            <a:r>
              <a:rPr lang="en-US" dirty="0" smtClean="0"/>
              <a:t>, </a:t>
            </a:r>
            <a:r>
              <a:rPr lang="en-US" dirty="0" err="1" smtClean="0"/>
              <a:t>telur</a:t>
            </a:r>
            <a:r>
              <a:rPr lang="en-US" dirty="0" smtClean="0"/>
              <a:t> </a:t>
            </a:r>
            <a:r>
              <a:rPr lang="en-US" dirty="0" err="1" smtClean="0"/>
              <a:t>ayam</a:t>
            </a:r>
            <a:r>
              <a:rPr lang="en-US" dirty="0" smtClean="0"/>
              <a:t> </a:t>
            </a:r>
            <a:r>
              <a:rPr lang="en-US" dirty="0" err="1" smtClean="0"/>
              <a:t>mentah</a:t>
            </a:r>
            <a:r>
              <a:rPr lang="en-US" dirty="0" smtClean="0"/>
              <a:t>, </a:t>
            </a:r>
            <a:r>
              <a:rPr lang="en-US" dirty="0" err="1" smtClean="0"/>
              <a:t>dan</a:t>
            </a:r>
            <a:r>
              <a:rPr lang="en-US" dirty="0" smtClean="0"/>
              <a:t> tumpeng</a:t>
            </a:r>
          </a:p>
        </p:txBody>
      </p:sp>
    </p:spTree>
    <p:extLst>
      <p:ext uri="{BB962C8B-B14F-4D97-AF65-F5344CB8AC3E}">
        <p14:creationId xmlns:p14="http://schemas.microsoft.com/office/powerpoint/2010/main" val="1995294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id-ID" dirty="0"/>
              <a:t>Remaja </a:t>
            </a:r>
            <a:endParaRPr dirty="0"/>
          </a:p>
        </p:txBody>
      </p:sp>
      <p:sp>
        <p:nvSpPr>
          <p:cNvPr id="221" name="Google Shape;221;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
        <p:nvSpPr>
          <p:cNvPr id="220" name="Google Shape;220;p16"/>
          <p:cNvSpPr txBox="1"/>
          <p:nvPr/>
        </p:nvSpPr>
        <p:spPr>
          <a:xfrm>
            <a:off x="3050275" y="475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9600" b="1" dirty="0" smtClean="0">
                <a:solidFill>
                  <a:srgbClr val="00ACC3"/>
                </a:solidFill>
                <a:latin typeface="Varela Round"/>
                <a:ea typeface="Varela Round"/>
                <a:cs typeface="Varela Round"/>
                <a:sym typeface="Varela Round"/>
              </a:rPr>
              <a:t>2</a:t>
            </a:r>
            <a:endParaRPr sz="9600" b="1" dirty="0">
              <a:solidFill>
                <a:srgbClr val="00ACC3"/>
              </a:solidFill>
              <a:latin typeface="Varela Round"/>
              <a:ea typeface="Varela Round"/>
              <a:cs typeface="Varela Round"/>
              <a:sym typeface="Varela Round"/>
            </a:endParaRPr>
          </a:p>
        </p:txBody>
      </p:sp>
    </p:spTree>
    <p:extLst>
      <p:ext uri="{BB962C8B-B14F-4D97-AF65-F5344CB8AC3E}">
        <p14:creationId xmlns:p14="http://schemas.microsoft.com/office/powerpoint/2010/main" val="3201753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id-ID" dirty="0"/>
              <a:t>berupa upacara tradisi bagi anak setelah memasuki usia remaja dalam budaya Jawa adalah </a:t>
            </a:r>
            <a:r>
              <a:rPr lang="id-ID" i="1" dirty="0"/>
              <a:t>tetesan</a:t>
            </a:r>
            <a:r>
              <a:rPr lang="id-ID" dirty="0"/>
              <a:t> atau sunatan dan pasah</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700030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2000" i="1" dirty="0" smtClean="0"/>
              <a:t>Tetesan</a:t>
            </a:r>
            <a:r>
              <a:rPr lang="en-US" sz="2000" i="1" dirty="0" smtClean="0"/>
              <a:t/>
            </a:r>
            <a:br>
              <a:rPr lang="en-US" sz="2000" i="1" dirty="0" smtClean="0"/>
            </a:br>
            <a:r>
              <a:rPr lang="en-US" sz="2000" i="1" dirty="0"/>
              <a:t/>
            </a:r>
            <a:br>
              <a:rPr lang="en-US" sz="2000" i="1" dirty="0"/>
            </a:br>
            <a:r>
              <a:rPr lang="id-ID" sz="2000" dirty="0"/>
              <a:t>untuk menyebut sunatan bagi anak </a:t>
            </a:r>
            <a:r>
              <a:rPr lang="id-ID" sz="2000" dirty="0" smtClean="0"/>
              <a:t>perempuan</a:t>
            </a:r>
            <a:r>
              <a:rPr lang="en-US" sz="2000" dirty="0" smtClean="0"/>
              <a:t/>
            </a:r>
            <a:br>
              <a:rPr lang="en-US" sz="2000" dirty="0" smtClean="0"/>
            </a:br>
            <a:r>
              <a:rPr lang="en-US" sz="2000" dirty="0"/>
              <a:t/>
            </a:r>
            <a:br>
              <a:rPr lang="en-US" sz="2000" dirty="0"/>
            </a:br>
            <a:r>
              <a:rPr lang="id-ID" sz="2000" dirty="0"/>
              <a:t>diharapkan si anak kelak mampu memberikan </a:t>
            </a:r>
            <a:r>
              <a:rPr lang="id-ID" sz="2000" dirty="0" smtClean="0"/>
              <a:t>keturunan</a:t>
            </a:r>
            <a:r>
              <a:rPr lang="en-US" sz="2000" dirty="0" smtClean="0"/>
              <a:t/>
            </a:r>
            <a:br>
              <a:rPr lang="en-US" sz="2000" dirty="0" smtClean="0"/>
            </a:br>
            <a:r>
              <a:rPr lang="en-US" sz="2000" dirty="0"/>
              <a:t/>
            </a:r>
            <a:br>
              <a:rPr lang="en-US" sz="2000" dirty="0"/>
            </a:br>
            <a:r>
              <a:rPr lang="en-US" sz="1600" dirty="0" err="1" smtClean="0">
                <a:solidFill>
                  <a:srgbClr val="FF0000"/>
                </a:solidFill>
              </a:rPr>
              <a:t>perempuan</a:t>
            </a:r>
            <a:r>
              <a:rPr lang="en-US" sz="1600" dirty="0" smtClean="0"/>
              <a:t> </a:t>
            </a:r>
            <a:r>
              <a:rPr lang="id-ID" sz="1600" dirty="0" smtClean="0"/>
              <a:t> </a:t>
            </a:r>
            <a:r>
              <a:rPr lang="id-ID" sz="1600" dirty="0"/>
              <a:t>usia 10 </a:t>
            </a:r>
            <a:r>
              <a:rPr lang="id-ID" sz="1600" dirty="0" smtClean="0"/>
              <a:t>tahun</a:t>
            </a:r>
            <a:r>
              <a:rPr lang="en-US" sz="1600" dirty="0" smtClean="0"/>
              <a:t/>
            </a:r>
            <a:br>
              <a:rPr lang="en-US" sz="1600" dirty="0" smtClean="0"/>
            </a:br>
            <a:r>
              <a:rPr lang="id-ID" sz="1600" dirty="0">
                <a:solidFill>
                  <a:srgbClr val="FF0000"/>
                </a:solidFill>
              </a:rPr>
              <a:t>laki-laki</a:t>
            </a:r>
            <a:r>
              <a:rPr lang="id-ID" sz="1600" dirty="0"/>
              <a:t> dilakukan pada usia 15 tahun</a:t>
            </a:r>
            <a:endParaRPr lang="en-US" sz="1600" dirty="0"/>
          </a:p>
        </p:txBody>
      </p:sp>
      <p:sp>
        <p:nvSpPr>
          <p:cNvPr id="3" name="Down Arrow 2"/>
          <p:cNvSpPr/>
          <p:nvPr/>
        </p:nvSpPr>
        <p:spPr>
          <a:xfrm>
            <a:off x="4441371" y="1502229"/>
            <a:ext cx="179615"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4441370" y="2408438"/>
            <a:ext cx="179615"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433205" y="3339638"/>
            <a:ext cx="179615"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563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smtClean="0"/>
              <a:t>Uba</a:t>
            </a:r>
            <a:r>
              <a:rPr lang="en-US" sz="3600" dirty="0" smtClean="0"/>
              <a:t> </a:t>
            </a:r>
            <a:r>
              <a:rPr lang="en-US" sz="3600" dirty="0" err="1" smtClean="0"/>
              <a:t>rampe</a:t>
            </a:r>
            <a:r>
              <a:rPr lang="en-US" sz="3600" dirty="0" smtClean="0"/>
              <a:t> </a:t>
            </a:r>
            <a:r>
              <a:rPr lang="en-US" sz="3600" dirty="0" err="1" smtClean="0"/>
              <a:t>Upacara</a:t>
            </a:r>
            <a:r>
              <a:rPr lang="en-US" sz="3600" dirty="0" smtClean="0"/>
              <a:t> </a:t>
            </a:r>
            <a:r>
              <a:rPr lang="en-US" sz="3600" dirty="0" err="1" smtClean="0"/>
              <a:t>Tetesan</a:t>
            </a:r>
            <a:endParaRPr lang="en-US" sz="3600" dirty="0"/>
          </a:p>
        </p:txBody>
      </p:sp>
      <p:sp>
        <p:nvSpPr>
          <p:cNvPr id="3" name="Text Placeholder 2"/>
          <p:cNvSpPr>
            <a:spLocks noGrp="1"/>
          </p:cNvSpPr>
          <p:nvPr>
            <p:ph type="body" idx="1"/>
          </p:nvPr>
        </p:nvSpPr>
        <p:spPr>
          <a:xfrm>
            <a:off x="1379218" y="1541022"/>
            <a:ext cx="1700400" cy="3375600"/>
          </a:xfrm>
        </p:spPr>
        <p:txBody>
          <a:bodyPr/>
          <a:lstStyle/>
          <a:p>
            <a:pPr marL="139700" indent="0" algn="ctr">
              <a:buNone/>
            </a:pPr>
            <a:r>
              <a:rPr lang="id-ID" dirty="0"/>
              <a:t>Klasa pasir babut</a:t>
            </a:r>
            <a:endParaRPr lang="en-US" dirty="0"/>
          </a:p>
          <a:p>
            <a:pPr marL="139700" indent="0" algn="ctr">
              <a:buNone/>
            </a:pPr>
            <a:endParaRPr lang="en-US" dirty="0" smtClean="0"/>
          </a:p>
          <a:p>
            <a:pPr marL="139700" indent="0" algn="ctr">
              <a:buNone/>
            </a:pPr>
            <a:r>
              <a:rPr lang="id-ID" dirty="0"/>
              <a:t>Simbol anak sudah remaja</a:t>
            </a:r>
            <a:endParaRPr lang="en-US" dirty="0"/>
          </a:p>
          <a:p>
            <a:pPr marL="139700" indent="0" algn="ctr">
              <a:buNone/>
            </a:pPr>
            <a:endParaRPr lang="en-US" dirty="0" smtClean="0"/>
          </a:p>
          <a:p>
            <a:pPr marL="139700" indent="0" algn="ctr">
              <a:buNone/>
            </a:pPr>
            <a:r>
              <a:rPr lang="id-ID" dirty="0"/>
              <a:t>Untuk menandai anak sudah memasuki puber</a:t>
            </a:r>
            <a:endParaRPr lang="en-US" dirty="0"/>
          </a:p>
          <a:p>
            <a:pPr marL="139700" indent="0" algn="ctr">
              <a:buNone/>
            </a:pPr>
            <a:endParaRPr lang="en-US" dirty="0"/>
          </a:p>
        </p:txBody>
      </p:sp>
      <p:sp>
        <p:nvSpPr>
          <p:cNvPr id="4" name="Text Placeholder 3"/>
          <p:cNvSpPr>
            <a:spLocks noGrp="1"/>
          </p:cNvSpPr>
          <p:nvPr>
            <p:ph type="body" idx="2"/>
          </p:nvPr>
        </p:nvSpPr>
        <p:spPr>
          <a:xfrm>
            <a:off x="3721800" y="1588103"/>
            <a:ext cx="1700400" cy="3375600"/>
          </a:xfrm>
        </p:spPr>
        <p:txBody>
          <a:bodyPr/>
          <a:lstStyle/>
          <a:p>
            <a:pPr marL="139700" indent="0" algn="ctr">
              <a:buNone/>
            </a:pPr>
            <a:r>
              <a:rPr lang="id-ID" dirty="0"/>
              <a:t>Godhong kluwih</a:t>
            </a:r>
            <a:endParaRPr lang="en-US" dirty="0"/>
          </a:p>
          <a:p>
            <a:pPr marL="139700" indent="0" algn="ctr">
              <a:buNone/>
            </a:pPr>
            <a:endParaRPr lang="en-US" dirty="0" smtClean="0"/>
          </a:p>
          <a:p>
            <a:pPr marL="139700" indent="0" algn="ctr">
              <a:buNone/>
            </a:pPr>
            <a:r>
              <a:rPr lang="id-ID" dirty="0"/>
              <a:t>Simbol landasan</a:t>
            </a:r>
            <a:endParaRPr lang="en-US" dirty="0"/>
          </a:p>
          <a:p>
            <a:pPr marL="139700" indent="0" algn="ctr">
              <a:buNone/>
            </a:pPr>
            <a:endParaRPr lang="en-US" dirty="0" smtClean="0"/>
          </a:p>
          <a:p>
            <a:pPr marL="139700" indent="0" algn="ctr">
              <a:buNone/>
            </a:pPr>
            <a:r>
              <a:rPr lang="id-ID" dirty="0"/>
              <a:t>Agar anak dalam keadaan bahagia</a:t>
            </a:r>
            <a:endParaRPr lang="en-US" dirty="0"/>
          </a:p>
          <a:p>
            <a:pPr marL="139700" indent="0" algn="ctr">
              <a:buNone/>
            </a:pPr>
            <a:endParaRPr lang="en-US" dirty="0"/>
          </a:p>
        </p:txBody>
      </p:sp>
      <p:sp>
        <p:nvSpPr>
          <p:cNvPr id="5" name="Text Placeholder 4"/>
          <p:cNvSpPr>
            <a:spLocks noGrp="1"/>
          </p:cNvSpPr>
          <p:nvPr>
            <p:ph type="body" idx="3"/>
          </p:nvPr>
        </p:nvSpPr>
        <p:spPr>
          <a:xfrm>
            <a:off x="5492187" y="1541022"/>
            <a:ext cx="2594554" cy="3375600"/>
          </a:xfrm>
        </p:spPr>
        <p:txBody>
          <a:bodyPr/>
          <a:lstStyle/>
          <a:p>
            <a:pPr marL="139700" indent="0" algn="ctr">
              <a:buNone/>
            </a:pPr>
            <a:r>
              <a:rPr lang="id-ID" dirty="0"/>
              <a:t>Godhong </a:t>
            </a:r>
            <a:r>
              <a:rPr lang="id-ID" dirty="0" smtClean="0"/>
              <a:t>apa-apa</a:t>
            </a:r>
            <a:r>
              <a:rPr lang="en-US" dirty="0" smtClean="0"/>
              <a:t>, </a:t>
            </a:r>
            <a:r>
              <a:rPr lang="id-ID" dirty="0" smtClean="0"/>
              <a:t>Godhong kara</a:t>
            </a:r>
            <a:r>
              <a:rPr lang="en-US" dirty="0" smtClean="0"/>
              <a:t>, </a:t>
            </a:r>
            <a:r>
              <a:rPr lang="id-ID" dirty="0" smtClean="0"/>
              <a:t>Dhadhap </a:t>
            </a:r>
            <a:r>
              <a:rPr lang="id-ID" dirty="0"/>
              <a:t>srep lan </a:t>
            </a:r>
            <a:r>
              <a:rPr lang="id-ID" dirty="0" smtClean="0"/>
              <a:t>alang-alang</a:t>
            </a:r>
            <a:endParaRPr lang="en-US" dirty="0" smtClean="0"/>
          </a:p>
          <a:p>
            <a:pPr algn="ctr"/>
            <a:endParaRPr lang="en-US" dirty="0"/>
          </a:p>
          <a:p>
            <a:pPr marL="139700" indent="0" algn="ctr">
              <a:buNone/>
            </a:pPr>
            <a:r>
              <a:rPr lang="id-ID" dirty="0"/>
              <a:t>Simbol harapan terhadap </a:t>
            </a:r>
            <a:r>
              <a:rPr lang="id-ID" dirty="0" smtClean="0"/>
              <a:t>anak</a:t>
            </a:r>
            <a:endParaRPr lang="en-US" dirty="0" smtClean="0"/>
          </a:p>
          <a:p>
            <a:pPr marL="139700" indent="0" algn="ctr">
              <a:buNone/>
            </a:pPr>
            <a:endParaRPr lang="en-US" dirty="0"/>
          </a:p>
          <a:p>
            <a:pPr marL="139700" indent="0" algn="ctr">
              <a:buNone/>
            </a:pPr>
            <a:r>
              <a:rPr lang="id-ID" dirty="0"/>
              <a:t>Agar anak memeroleh kelebihan, keselamatan tidak ada rintangan yang berarti</a:t>
            </a:r>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Down Arrow 6"/>
          <p:cNvSpPr/>
          <p:nvPr/>
        </p:nvSpPr>
        <p:spPr>
          <a:xfrm>
            <a:off x="2158660" y="2057399"/>
            <a:ext cx="230754"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204414" y="2796234"/>
            <a:ext cx="230754"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456623" y="2095498"/>
            <a:ext cx="230754"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535340" y="2665605"/>
            <a:ext cx="230754"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654592" y="2468335"/>
            <a:ext cx="230754"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654592" y="3057491"/>
            <a:ext cx="230754"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99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2800" dirty="0" smtClean="0"/>
              <a:t>Pasah</a:t>
            </a:r>
            <a:r>
              <a:rPr lang="en-US" sz="2800" dirty="0"/>
              <a:t/>
            </a:r>
            <a:br>
              <a:rPr lang="en-US" sz="2800" dirty="0"/>
            </a:br>
            <a:r>
              <a:rPr lang="en-US" sz="2800" dirty="0"/>
              <a:t/>
            </a:r>
            <a:br>
              <a:rPr lang="en-US" sz="2800" dirty="0"/>
            </a:br>
            <a:r>
              <a:rPr lang="en-US" sz="2800" dirty="0" err="1" smtClean="0"/>
              <a:t>meratakan</a:t>
            </a:r>
            <a:r>
              <a:rPr lang="id-ID" sz="2800" dirty="0" smtClean="0"/>
              <a:t> </a:t>
            </a:r>
            <a:r>
              <a:rPr lang="id-ID" sz="2800" dirty="0"/>
              <a:t>gigi </a:t>
            </a:r>
            <a:r>
              <a:rPr lang="en-US" sz="2800" dirty="0" smtClean="0"/>
              <a:t/>
            </a:r>
            <a:br>
              <a:rPr lang="en-US" sz="2800" dirty="0" smtClean="0"/>
            </a:br>
            <a:r>
              <a:rPr lang="en-US" sz="2800" dirty="0"/>
              <a:t/>
            </a:r>
            <a:br>
              <a:rPr lang="en-US" sz="2800" dirty="0"/>
            </a:br>
            <a:r>
              <a:rPr lang="id-ID" sz="2800" dirty="0"/>
              <a:t>Pelaksanaan pasah yang baik adalah jika anak sebelum datang bulan.</a:t>
            </a:r>
            <a:endParaRPr lang="en-US" sz="2800" dirty="0"/>
          </a:p>
        </p:txBody>
      </p:sp>
      <p:sp>
        <p:nvSpPr>
          <p:cNvPr id="3" name="Down Arrow 2"/>
          <p:cNvSpPr/>
          <p:nvPr/>
        </p:nvSpPr>
        <p:spPr>
          <a:xfrm>
            <a:off x="4408714" y="1616529"/>
            <a:ext cx="228600" cy="375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4425043" y="2473751"/>
            <a:ext cx="228600" cy="375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722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034224"/>
          </a:xfrm>
        </p:spPr>
        <p:txBody>
          <a:bodyPr/>
          <a:lstStyle/>
          <a:p>
            <a:endParaRPr lang="en-US" dirty="0" smtClean="0">
              <a:solidFill>
                <a:schemeClr val="tx1"/>
              </a:solidFill>
            </a:endParaRPr>
          </a:p>
          <a:p>
            <a:endParaRPr lang="en-US" dirty="0">
              <a:solidFill>
                <a:schemeClr val="tx1"/>
              </a:solidFill>
            </a:endParaRPr>
          </a:p>
          <a:p>
            <a:r>
              <a:rPr lang="en-US" dirty="0" err="1" smtClean="0">
                <a:solidFill>
                  <a:schemeClr val="tx1"/>
                </a:solidFill>
              </a:rPr>
              <a:t>Tarapan</a:t>
            </a:r>
            <a:endParaRPr lang="en-US" dirty="0" smtClean="0">
              <a:solidFill>
                <a:schemeClr val="tx1"/>
              </a:solidFill>
            </a:endParaRPr>
          </a:p>
          <a:p>
            <a:endParaRPr lang="en-US" dirty="0"/>
          </a:p>
          <a:p>
            <a:endParaRPr lang="en-US" dirty="0" smtClean="0"/>
          </a:p>
          <a:p>
            <a:endParaRPr lang="en-US" dirty="0"/>
          </a:p>
          <a:p>
            <a:pPr indent="625475" algn="just"/>
            <a:r>
              <a:rPr lang="en-US" dirty="0" err="1" smtClean="0">
                <a:solidFill>
                  <a:schemeClr val="tx1"/>
                </a:solidFill>
              </a:rPr>
              <a:t>Dilakukan</a:t>
            </a:r>
            <a:r>
              <a:rPr lang="en-US" dirty="0" smtClean="0">
                <a:solidFill>
                  <a:schemeClr val="tx1"/>
                </a:solidFill>
              </a:rPr>
              <a:t> </a:t>
            </a:r>
            <a:r>
              <a:rPr lang="en-US" dirty="0" err="1" smtClean="0">
                <a:solidFill>
                  <a:schemeClr val="tx1"/>
                </a:solidFill>
              </a:rPr>
              <a:t>ketika</a:t>
            </a:r>
            <a:r>
              <a:rPr lang="en-US" dirty="0" smtClean="0">
                <a:solidFill>
                  <a:schemeClr val="tx1"/>
                </a:solidFill>
              </a:rPr>
              <a:t> </a:t>
            </a:r>
            <a:r>
              <a:rPr lang="en-US" dirty="0" err="1" smtClean="0">
                <a:solidFill>
                  <a:schemeClr val="tx1"/>
                </a:solidFill>
              </a:rPr>
              <a:t>anak</a:t>
            </a:r>
            <a:r>
              <a:rPr lang="en-US" dirty="0" smtClean="0">
                <a:solidFill>
                  <a:schemeClr val="tx1"/>
                </a:solidFill>
              </a:rPr>
              <a:t> </a:t>
            </a:r>
            <a:r>
              <a:rPr lang="en-US" dirty="0" err="1" smtClean="0">
                <a:solidFill>
                  <a:schemeClr val="tx1"/>
                </a:solidFill>
              </a:rPr>
              <a:t>usia</a:t>
            </a:r>
            <a:r>
              <a:rPr lang="en-US" dirty="0" smtClean="0">
                <a:solidFill>
                  <a:schemeClr val="tx1"/>
                </a:solidFill>
              </a:rPr>
              <a:t> 12-16 </a:t>
            </a:r>
            <a:r>
              <a:rPr lang="en-US" dirty="0" err="1" smtClean="0">
                <a:solidFill>
                  <a:schemeClr val="tx1"/>
                </a:solidFill>
              </a:rPr>
              <a:t>haid</a:t>
            </a:r>
            <a:r>
              <a:rPr lang="en-US" dirty="0" smtClean="0">
                <a:solidFill>
                  <a:schemeClr val="tx1"/>
                </a:solidFill>
              </a:rPr>
              <a:t> </a:t>
            </a:r>
            <a:r>
              <a:rPr lang="en-US" dirty="0" err="1" smtClean="0">
                <a:solidFill>
                  <a:schemeClr val="tx1"/>
                </a:solidFill>
              </a:rPr>
              <a:t>pertama</a:t>
            </a:r>
            <a:endParaRPr lang="en-US" dirty="0" smtClean="0">
              <a:solidFill>
                <a:schemeClr val="tx1"/>
              </a:solidFill>
            </a:endParaRPr>
          </a:p>
          <a:p>
            <a:pPr indent="625475" algn="just"/>
            <a:r>
              <a:rPr lang="en-US" dirty="0" err="1" smtClean="0">
                <a:solidFill>
                  <a:schemeClr val="tx1"/>
                </a:solidFill>
              </a:rPr>
              <a:t>Selama</a:t>
            </a:r>
            <a:r>
              <a:rPr lang="en-US" dirty="0" smtClean="0">
                <a:solidFill>
                  <a:schemeClr val="tx1"/>
                </a:solidFill>
              </a:rPr>
              <a:t> 3 </a:t>
            </a:r>
            <a:r>
              <a:rPr lang="en-US" dirty="0" err="1" smtClean="0">
                <a:solidFill>
                  <a:schemeClr val="tx1"/>
                </a:solidFill>
              </a:rPr>
              <a:t>hari</a:t>
            </a:r>
            <a:r>
              <a:rPr lang="en-US" dirty="0" smtClean="0">
                <a:solidFill>
                  <a:schemeClr val="tx1"/>
                </a:solidFill>
              </a:rPr>
              <a:t> </a:t>
            </a:r>
            <a:r>
              <a:rPr lang="en-US" dirty="0" err="1" smtClean="0">
                <a:solidFill>
                  <a:schemeClr val="tx1"/>
                </a:solidFill>
              </a:rPr>
              <a:t>harus</a:t>
            </a:r>
            <a:r>
              <a:rPr lang="en-US" dirty="0" smtClean="0">
                <a:solidFill>
                  <a:schemeClr val="tx1"/>
                </a:solidFill>
              </a:rPr>
              <a:t> </a:t>
            </a:r>
            <a:r>
              <a:rPr lang="en-US" dirty="0" err="1" smtClean="0">
                <a:solidFill>
                  <a:schemeClr val="tx1"/>
                </a:solidFill>
              </a:rPr>
              <a:t>diberi</a:t>
            </a:r>
            <a:r>
              <a:rPr lang="en-US" dirty="0" smtClean="0">
                <a:solidFill>
                  <a:schemeClr val="tx1"/>
                </a:solidFill>
              </a:rPr>
              <a:t> </a:t>
            </a:r>
            <a:r>
              <a:rPr lang="en-US" dirty="0" err="1" smtClean="0">
                <a:solidFill>
                  <a:schemeClr val="tx1"/>
                </a:solidFill>
              </a:rPr>
              <a:t>minuman</a:t>
            </a:r>
            <a:r>
              <a:rPr lang="en-US" dirty="0" smtClean="0">
                <a:solidFill>
                  <a:schemeClr val="tx1"/>
                </a:solidFill>
              </a:rPr>
              <a:t> </a:t>
            </a:r>
            <a:r>
              <a:rPr lang="en-US" dirty="0" err="1" smtClean="0">
                <a:solidFill>
                  <a:schemeClr val="tx1"/>
                </a:solidFill>
              </a:rPr>
              <a:t>kunyit</a:t>
            </a:r>
            <a:r>
              <a:rPr lang="en-US" dirty="0" smtClean="0">
                <a:solidFill>
                  <a:schemeClr val="tx1"/>
                </a:solidFill>
              </a:rPr>
              <a:t> </a:t>
            </a:r>
            <a:r>
              <a:rPr lang="en-US" dirty="0" err="1" smtClean="0">
                <a:solidFill>
                  <a:schemeClr val="tx1"/>
                </a:solidFill>
              </a:rPr>
              <a:t>asam</a:t>
            </a:r>
            <a:endParaRPr lang="en-US" dirty="0" smtClean="0">
              <a:solidFill>
                <a:schemeClr val="tx1"/>
              </a:solidFill>
            </a:endParaRPr>
          </a:p>
          <a:p>
            <a:pPr indent="571500" algn="just"/>
            <a:r>
              <a:rPr lang="en-US" dirty="0" err="1" smtClean="0">
                <a:solidFill>
                  <a:schemeClr val="tx1"/>
                </a:solidFill>
              </a:rPr>
              <a:t>Dilarang</a:t>
            </a:r>
            <a:r>
              <a:rPr lang="en-US" dirty="0" smtClean="0">
                <a:solidFill>
                  <a:schemeClr val="tx1"/>
                </a:solidFill>
              </a:rPr>
              <a:t> </a:t>
            </a:r>
            <a:r>
              <a:rPr lang="en-US" dirty="0" err="1" smtClean="0">
                <a:solidFill>
                  <a:schemeClr val="tx1"/>
                </a:solidFill>
              </a:rPr>
              <a:t>keluar</a:t>
            </a:r>
            <a:r>
              <a:rPr lang="en-US" dirty="0" smtClean="0">
                <a:solidFill>
                  <a:schemeClr val="tx1"/>
                </a:solidFill>
              </a:rPr>
              <a:t> </a:t>
            </a:r>
            <a:r>
              <a:rPr lang="en-US" dirty="0" err="1" smtClean="0">
                <a:solidFill>
                  <a:schemeClr val="tx1"/>
                </a:solidFill>
              </a:rPr>
              <a:t>rumah</a:t>
            </a:r>
            <a:r>
              <a:rPr lang="en-US" dirty="0" smtClean="0">
                <a:solidFill>
                  <a:schemeClr val="tx1"/>
                </a:solidFill>
              </a:rPr>
              <a:t> </a:t>
            </a:r>
            <a:r>
              <a:rPr lang="en-US" dirty="0" err="1" smtClean="0">
                <a:solidFill>
                  <a:schemeClr val="tx1"/>
                </a:solidFill>
              </a:rPr>
              <a:t>selama</a:t>
            </a:r>
            <a:r>
              <a:rPr lang="en-US" dirty="0" smtClean="0">
                <a:solidFill>
                  <a:schemeClr val="tx1"/>
                </a:solidFill>
              </a:rPr>
              <a:t> masa </a:t>
            </a:r>
            <a:r>
              <a:rPr lang="en-US" dirty="0" err="1" smtClean="0">
                <a:solidFill>
                  <a:schemeClr val="tx1"/>
                </a:solidFill>
              </a:rPr>
              <a:t>itu</a:t>
            </a:r>
            <a:endParaRPr lang="en-US" dirty="0" smtClean="0">
              <a:solidFill>
                <a:schemeClr val="tx1"/>
              </a:solidFill>
            </a:endParaRPr>
          </a:p>
          <a:p>
            <a:pPr indent="571500" algn="just"/>
            <a:r>
              <a:rPr lang="en-US" dirty="0" err="1" smtClean="0">
                <a:solidFill>
                  <a:schemeClr val="tx1"/>
                </a:solidFill>
              </a:rPr>
              <a:t>Setelah</a:t>
            </a:r>
            <a:r>
              <a:rPr lang="en-US" dirty="0" smtClean="0">
                <a:solidFill>
                  <a:schemeClr val="tx1"/>
                </a:solidFill>
              </a:rPr>
              <a:t> </a:t>
            </a:r>
            <a:r>
              <a:rPr lang="en-US" dirty="0" err="1" smtClean="0">
                <a:solidFill>
                  <a:schemeClr val="tx1"/>
                </a:solidFill>
              </a:rPr>
              <a:t>haid</a:t>
            </a:r>
            <a:r>
              <a:rPr lang="en-US" dirty="0" smtClean="0">
                <a:solidFill>
                  <a:schemeClr val="tx1"/>
                </a:solidFill>
              </a:rPr>
              <a:t> </a:t>
            </a:r>
            <a:r>
              <a:rPr lang="en-US" dirty="0" err="1" smtClean="0">
                <a:solidFill>
                  <a:schemeClr val="tx1"/>
                </a:solidFill>
              </a:rPr>
              <a:t>seleai</a:t>
            </a:r>
            <a:r>
              <a:rPr lang="en-US" dirty="0" smtClean="0">
                <a:solidFill>
                  <a:schemeClr val="tx1"/>
                </a:solidFill>
              </a:rPr>
              <a:t> </a:t>
            </a:r>
            <a:r>
              <a:rPr lang="en-US" dirty="0" err="1" smtClean="0">
                <a:solidFill>
                  <a:schemeClr val="tx1"/>
                </a:solidFill>
              </a:rPr>
              <a:t>harus</a:t>
            </a:r>
            <a:r>
              <a:rPr lang="en-US" dirty="0" smtClean="0">
                <a:solidFill>
                  <a:schemeClr val="tx1"/>
                </a:solidFill>
              </a:rPr>
              <a:t> </a:t>
            </a:r>
            <a:r>
              <a:rPr lang="en-US" dirty="0" err="1" smtClean="0">
                <a:solidFill>
                  <a:schemeClr val="tx1"/>
                </a:solidFill>
              </a:rPr>
              <a:t>mandi</a:t>
            </a:r>
            <a:r>
              <a:rPr lang="en-US" dirty="0" smtClean="0">
                <a:solidFill>
                  <a:schemeClr val="tx1"/>
                </a:solidFill>
              </a:rPr>
              <a:t> </a:t>
            </a:r>
            <a:r>
              <a:rPr lang="en-US" dirty="0" err="1" smtClean="0">
                <a:solidFill>
                  <a:schemeClr val="tx1"/>
                </a:solidFill>
              </a:rPr>
              <a:t>kembang</a:t>
            </a:r>
            <a:r>
              <a:rPr lang="en-US" dirty="0" smtClean="0">
                <a:solidFill>
                  <a:schemeClr val="tx1"/>
                </a:solidFill>
              </a:rPr>
              <a:t> </a:t>
            </a:r>
            <a:r>
              <a:rPr lang="en-US" dirty="0" err="1" smtClean="0">
                <a:solidFill>
                  <a:schemeClr val="tx1"/>
                </a:solidFill>
              </a:rPr>
              <a:t>setaman</a:t>
            </a:r>
            <a:endParaRPr lang="en-US" dirty="0" smtClean="0">
              <a:solidFill>
                <a:schemeClr val="tx1"/>
              </a:solidFill>
            </a:endParaRPr>
          </a:p>
          <a:p>
            <a:pPr indent="571500" algn="just"/>
            <a:r>
              <a:rPr lang="en-US" dirty="0" err="1" smtClean="0">
                <a:solidFill>
                  <a:schemeClr val="tx1"/>
                </a:solidFill>
              </a:rPr>
              <a:t>Minumannya</a:t>
            </a:r>
            <a:r>
              <a:rPr lang="en-US" dirty="0" smtClean="0">
                <a:solidFill>
                  <a:schemeClr val="tx1"/>
                </a:solidFill>
              </a:rPr>
              <a:t> </a:t>
            </a:r>
            <a:r>
              <a:rPr lang="en-US" dirty="0" err="1" smtClean="0">
                <a:solidFill>
                  <a:schemeClr val="tx1"/>
                </a:solidFill>
              </a:rPr>
              <a:t>kunyit</a:t>
            </a:r>
            <a:r>
              <a:rPr lang="en-US" dirty="0" smtClean="0">
                <a:solidFill>
                  <a:schemeClr val="tx1"/>
                </a:solidFill>
              </a:rPr>
              <a:t> </a:t>
            </a:r>
            <a:r>
              <a:rPr lang="en-US" dirty="0" err="1" smtClean="0">
                <a:solidFill>
                  <a:schemeClr val="tx1"/>
                </a:solidFill>
              </a:rPr>
              <a:t>asam</a:t>
            </a:r>
            <a:r>
              <a:rPr lang="en-US" dirty="0" smtClean="0">
                <a:solidFill>
                  <a:schemeClr val="tx1"/>
                </a:solidFill>
              </a:rPr>
              <a:t> </a:t>
            </a:r>
            <a:r>
              <a:rPr lang="en-US" dirty="0" err="1" smtClean="0">
                <a:solidFill>
                  <a:schemeClr val="tx1"/>
                </a:solidFill>
              </a:rPr>
              <a:t>dicampur</a:t>
            </a:r>
            <a:r>
              <a:rPr lang="en-US" dirty="0" smtClean="0">
                <a:solidFill>
                  <a:schemeClr val="tx1"/>
                </a:solidFill>
              </a:rPr>
              <a:t> </a:t>
            </a:r>
            <a:r>
              <a:rPr lang="en-US" dirty="0" err="1" smtClean="0">
                <a:solidFill>
                  <a:schemeClr val="tx1"/>
                </a:solidFill>
              </a:rPr>
              <a:t>buah</a:t>
            </a:r>
            <a:r>
              <a:rPr lang="en-US" dirty="0" smtClean="0">
                <a:solidFill>
                  <a:schemeClr val="tx1"/>
                </a:solidFill>
              </a:rPr>
              <a:t> </a:t>
            </a:r>
            <a:r>
              <a:rPr lang="en-US" dirty="0" err="1" smtClean="0">
                <a:solidFill>
                  <a:schemeClr val="tx1"/>
                </a:solidFill>
              </a:rPr>
              <a:t>delima</a:t>
            </a:r>
            <a:r>
              <a:rPr lang="en-US" dirty="0" smtClean="0">
                <a:solidFill>
                  <a:schemeClr val="tx1"/>
                </a:solidFill>
              </a:rPr>
              <a:t> </a:t>
            </a:r>
            <a:r>
              <a:rPr lang="en-US" dirty="0" err="1" smtClean="0">
                <a:solidFill>
                  <a:schemeClr val="tx1"/>
                </a:solidFill>
              </a:rPr>
              <a:t>putih</a:t>
            </a:r>
            <a:endParaRPr lang="en-US" dirty="0">
              <a:solidFill>
                <a:schemeClr val="tx1"/>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362403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482" y="430079"/>
            <a:ext cx="4572000" cy="641100"/>
          </a:xfrm>
        </p:spPr>
        <p:txBody>
          <a:bodyPr/>
          <a:lstStyle/>
          <a:p>
            <a:r>
              <a:rPr lang="en-US" sz="3600" dirty="0" err="1" smtClean="0"/>
              <a:t>Ubarampe</a:t>
            </a:r>
            <a:r>
              <a:rPr lang="en-US" sz="3600" dirty="0" smtClean="0"/>
              <a:t> </a:t>
            </a:r>
            <a:r>
              <a:rPr lang="en-US" sz="3600" dirty="0" err="1" smtClean="0"/>
              <a:t>Pasah</a:t>
            </a:r>
            <a:endParaRPr lang="en-US" sz="3600" dirty="0"/>
          </a:p>
        </p:txBody>
      </p:sp>
      <p:sp>
        <p:nvSpPr>
          <p:cNvPr id="3" name="Text Placeholder 2"/>
          <p:cNvSpPr>
            <a:spLocks noGrp="1"/>
          </p:cNvSpPr>
          <p:nvPr>
            <p:ph type="body" idx="1"/>
          </p:nvPr>
        </p:nvSpPr>
        <p:spPr>
          <a:xfrm>
            <a:off x="2144486" y="1178700"/>
            <a:ext cx="3639600" cy="2786100"/>
          </a:xfrm>
        </p:spPr>
        <p:txBody>
          <a:bodyPr/>
          <a:lstStyle/>
          <a:p>
            <a:pPr marL="101600" indent="0" algn="ctr">
              <a:buNone/>
            </a:pPr>
            <a:r>
              <a:rPr lang="id-ID" sz="1600" dirty="0"/>
              <a:t>Tikar bangka, aklas 9 kain; letrek </a:t>
            </a:r>
            <a:r>
              <a:rPr lang="id-ID" sz="1600" dirty="0" smtClean="0"/>
              <a:t>1</a:t>
            </a:r>
            <a:r>
              <a:rPr lang="en-US" sz="1600" dirty="0" smtClean="0"/>
              <a:t>, </a:t>
            </a:r>
            <a:r>
              <a:rPr lang="id-ID" sz="1600" dirty="0" smtClean="0"/>
              <a:t>Kembangan </a:t>
            </a:r>
            <a:r>
              <a:rPr lang="id-ID" sz="1600" dirty="0"/>
              <a:t>3 (sindur, bangun tulak, lan </a:t>
            </a:r>
            <a:r>
              <a:rPr lang="id-ID" sz="1600" dirty="0" smtClean="0"/>
              <a:t>Mayangmekar)</a:t>
            </a:r>
            <a:r>
              <a:rPr lang="en-US" sz="1600" dirty="0" smtClean="0"/>
              <a:t>, </a:t>
            </a:r>
            <a:r>
              <a:rPr lang="id-ID" sz="1600" dirty="0" smtClean="0"/>
              <a:t>Sembagi </a:t>
            </a:r>
            <a:r>
              <a:rPr lang="id-ID" sz="1600" dirty="0"/>
              <a:t>2 maca, slendhang lurik 1, yuyusekandhang 1, liwatan 1, jarik lurik tuluhwatuh 1, jarik batik sidaluhur utawa sidamukti </a:t>
            </a:r>
            <a:r>
              <a:rPr lang="id-ID" sz="1600" dirty="0" smtClean="0"/>
              <a:t>1</a:t>
            </a:r>
            <a:endParaRPr lang="en-US" sz="1600" dirty="0" smtClean="0"/>
          </a:p>
          <a:p>
            <a:pPr marL="101600" indent="0" algn="ctr">
              <a:buNone/>
            </a:pPr>
            <a:endParaRPr lang="en-US" sz="1600" dirty="0"/>
          </a:p>
          <a:p>
            <a:pPr marL="101600" indent="0" algn="ctr">
              <a:buNone/>
            </a:pPr>
            <a:r>
              <a:rPr lang="id-ID" sz="1400" dirty="0"/>
              <a:t>Sebagai simbol kesempurnaan serta macam-macam warna kehidupan</a:t>
            </a:r>
            <a:endParaRPr lang="en-US" sz="1400" dirty="0"/>
          </a:p>
          <a:p>
            <a:pPr marL="101600" indent="0" algn="ctr">
              <a:buNone/>
            </a:pPr>
            <a:endParaRPr lang="en-US" sz="1400" dirty="0" smtClean="0"/>
          </a:p>
          <a:p>
            <a:pPr marL="101600" indent="0" algn="ctr">
              <a:buNone/>
            </a:pPr>
            <a:r>
              <a:rPr lang="id-ID" sz="1400" dirty="0"/>
              <a:t>Agar anak memperoleh kehidupan yang sempurna atau baik</a:t>
            </a:r>
            <a:endParaRPr lang="en-US" sz="1400" dirty="0"/>
          </a:p>
          <a:p>
            <a:pPr marL="101600" indent="0" algn="ctr">
              <a:buNone/>
            </a:pPr>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5" name="Down Arrow 4"/>
          <p:cNvSpPr/>
          <p:nvPr/>
        </p:nvSpPr>
        <p:spPr>
          <a:xfrm>
            <a:off x="3837217" y="2857500"/>
            <a:ext cx="467611" cy="293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837217" y="3740910"/>
            <a:ext cx="467611" cy="293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808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849" y="402864"/>
            <a:ext cx="5275500" cy="641100"/>
          </a:xfrm>
        </p:spPr>
        <p:txBody>
          <a:bodyPr/>
          <a:lstStyle/>
          <a:p>
            <a:r>
              <a:rPr lang="en-US" sz="4000" dirty="0" err="1"/>
              <a:t>Ubarampe</a:t>
            </a:r>
            <a:r>
              <a:rPr lang="en-US" sz="4000" dirty="0"/>
              <a:t> </a:t>
            </a:r>
            <a:r>
              <a:rPr lang="en-US" sz="4000" dirty="0" err="1"/>
              <a:t>Pasah</a:t>
            </a:r>
            <a:endParaRPr lang="en-US" sz="4000" dirty="0"/>
          </a:p>
        </p:txBody>
      </p:sp>
      <p:sp>
        <p:nvSpPr>
          <p:cNvPr id="3" name="Text Placeholder 2"/>
          <p:cNvSpPr>
            <a:spLocks noGrp="1"/>
          </p:cNvSpPr>
          <p:nvPr>
            <p:ph type="body" idx="1"/>
          </p:nvPr>
        </p:nvSpPr>
        <p:spPr>
          <a:xfrm>
            <a:off x="2478675" y="1375725"/>
            <a:ext cx="2560500" cy="3375900"/>
          </a:xfrm>
        </p:spPr>
        <p:txBody>
          <a:bodyPr/>
          <a:lstStyle/>
          <a:p>
            <a:pPr marL="114300" indent="0" algn="ctr">
              <a:buNone/>
            </a:pPr>
            <a:r>
              <a:rPr lang="id-ID" dirty="0"/>
              <a:t>Gedhang </a:t>
            </a:r>
            <a:r>
              <a:rPr lang="id-ID" dirty="0" smtClean="0"/>
              <a:t>ayu,</a:t>
            </a:r>
            <a:r>
              <a:rPr lang="en-US" dirty="0"/>
              <a:t> </a:t>
            </a:r>
            <a:r>
              <a:rPr lang="id-ID" dirty="0" smtClean="0"/>
              <a:t>Suruh </a:t>
            </a:r>
            <a:r>
              <a:rPr lang="id-ID" dirty="0"/>
              <a:t>ayu gambir wutuhan </a:t>
            </a:r>
            <a:r>
              <a:rPr lang="id-ID" dirty="0" smtClean="0"/>
              <a:t>pinang,</a:t>
            </a:r>
            <a:r>
              <a:rPr lang="en-US" dirty="0"/>
              <a:t> </a:t>
            </a:r>
            <a:r>
              <a:rPr lang="id-ID" dirty="0" smtClean="0"/>
              <a:t>Beras</a:t>
            </a:r>
            <a:r>
              <a:rPr lang="id-ID" dirty="0"/>
              <a:t>, gula klapa/merah, </a:t>
            </a:r>
            <a:r>
              <a:rPr lang="id-ID" dirty="0" smtClean="0"/>
              <a:t>uang</a:t>
            </a:r>
            <a:endParaRPr lang="en-US" dirty="0" smtClean="0"/>
          </a:p>
          <a:p>
            <a:pPr marL="114300" indent="0" algn="ctr">
              <a:buNone/>
            </a:pPr>
            <a:endParaRPr lang="en-US" dirty="0"/>
          </a:p>
          <a:p>
            <a:pPr marL="114300" indent="0" algn="ctr">
              <a:buNone/>
            </a:pPr>
            <a:r>
              <a:rPr lang="id-ID" dirty="0"/>
              <a:t>Simbol kelengkapan sesaji untuk mohon keselamatan</a:t>
            </a:r>
            <a:endParaRPr lang="en-US" dirty="0"/>
          </a:p>
          <a:p>
            <a:pPr marL="114300" indent="0" algn="ctr">
              <a:buNone/>
            </a:pPr>
            <a:endParaRPr lang="en-US" dirty="0" smtClean="0"/>
          </a:p>
          <a:p>
            <a:pPr marL="114300" indent="0" algn="ctr">
              <a:buNone/>
            </a:pPr>
            <a:r>
              <a:rPr lang="id-ID" dirty="0"/>
              <a:t>Memohon keselamatan</a:t>
            </a:r>
            <a:endParaRPr lang="en-US" dirty="0"/>
          </a:p>
          <a:p>
            <a:pPr marL="114300" indent="0" algn="ctr">
              <a:buNone/>
            </a:pPr>
            <a:endParaRPr lang="en-US" dirty="0"/>
          </a:p>
          <a:p>
            <a:pPr marL="114300" indent="0" algn="ctr">
              <a:buNone/>
            </a:pPr>
            <a:endParaRPr lang="en-US" dirty="0"/>
          </a:p>
        </p:txBody>
      </p:sp>
      <p:sp>
        <p:nvSpPr>
          <p:cNvPr id="4" name="Text Placeholder 3"/>
          <p:cNvSpPr>
            <a:spLocks noGrp="1"/>
          </p:cNvSpPr>
          <p:nvPr>
            <p:ph type="body" idx="2"/>
          </p:nvPr>
        </p:nvSpPr>
        <p:spPr>
          <a:xfrm>
            <a:off x="5557150" y="1375725"/>
            <a:ext cx="2560500" cy="3375900"/>
          </a:xfrm>
        </p:spPr>
        <p:txBody>
          <a:bodyPr/>
          <a:lstStyle/>
          <a:p>
            <a:pPr marL="114300" indent="0" algn="ctr">
              <a:buNone/>
            </a:pPr>
            <a:r>
              <a:rPr lang="id-ID" dirty="0"/>
              <a:t>Kajeng dhadhap srep,beras kencur, gedhang ayu, suruh </a:t>
            </a:r>
            <a:r>
              <a:rPr lang="id-ID" dirty="0" smtClean="0"/>
              <a:t>ayu</a:t>
            </a:r>
            <a:endParaRPr lang="en-US" dirty="0" smtClean="0"/>
          </a:p>
          <a:p>
            <a:pPr marL="114300" indent="0" algn="ctr">
              <a:buNone/>
            </a:pPr>
            <a:endParaRPr lang="en-US" dirty="0"/>
          </a:p>
          <a:p>
            <a:pPr marL="114300" indent="0" algn="ctr">
              <a:buNone/>
            </a:pPr>
            <a:r>
              <a:rPr lang="id-ID" dirty="0"/>
              <a:t>Simbol </a:t>
            </a:r>
            <a:r>
              <a:rPr lang="id-ID" dirty="0" smtClean="0"/>
              <a:t>kebaikan</a:t>
            </a:r>
            <a:endParaRPr lang="en-US" dirty="0" smtClean="0"/>
          </a:p>
          <a:p>
            <a:pPr marL="114300" indent="0" algn="ctr">
              <a:buNone/>
            </a:pPr>
            <a:endParaRPr lang="en-US" dirty="0"/>
          </a:p>
          <a:p>
            <a:pPr marL="114300" indent="0" algn="ctr">
              <a:buNone/>
            </a:pPr>
            <a:r>
              <a:rPr lang="id-ID" dirty="0"/>
              <a:t>Penahan rasa sakit, penyegaran untuk sesaji</a:t>
            </a: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6" name="Down Arrow 5"/>
          <p:cNvSpPr/>
          <p:nvPr/>
        </p:nvSpPr>
        <p:spPr>
          <a:xfrm>
            <a:off x="3575957" y="2710542"/>
            <a:ext cx="375557" cy="304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571146" y="3980043"/>
            <a:ext cx="375557" cy="304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723097" y="2406068"/>
            <a:ext cx="375557" cy="304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723097" y="3149350"/>
            <a:ext cx="375557" cy="304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590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875" y="408307"/>
            <a:ext cx="5275500" cy="641100"/>
          </a:xfrm>
        </p:spPr>
        <p:txBody>
          <a:bodyPr/>
          <a:lstStyle/>
          <a:p>
            <a:r>
              <a:rPr lang="en-US" sz="3200" dirty="0" err="1"/>
              <a:t>Menjelang</a:t>
            </a:r>
            <a:r>
              <a:rPr lang="en-US" sz="3200" dirty="0"/>
              <a:t> </a:t>
            </a:r>
            <a:r>
              <a:rPr lang="en-US" sz="3200" dirty="0" err="1" smtClean="0"/>
              <a:t>kelahiran</a:t>
            </a:r>
            <a:endParaRPr lang="en-US" sz="3200" dirty="0"/>
          </a:p>
        </p:txBody>
      </p:sp>
      <p:sp>
        <p:nvSpPr>
          <p:cNvPr id="3" name="Text Placeholder 2"/>
          <p:cNvSpPr>
            <a:spLocks noGrp="1"/>
          </p:cNvSpPr>
          <p:nvPr>
            <p:ph type="body" idx="1"/>
          </p:nvPr>
        </p:nvSpPr>
        <p:spPr>
          <a:xfrm>
            <a:off x="1535628" y="1325232"/>
            <a:ext cx="5275500" cy="2786100"/>
          </a:xfrm>
        </p:spPr>
        <p:txBody>
          <a:bodyPr/>
          <a:lstStyle/>
          <a:p>
            <a:pPr marL="76200" indent="0" algn="ctr">
              <a:buNone/>
            </a:pPr>
            <a:r>
              <a:rPr lang="en-US" dirty="0" err="1"/>
              <a:t>Tanda</a:t>
            </a:r>
            <a:r>
              <a:rPr lang="en-US" dirty="0"/>
              <a:t> </a:t>
            </a:r>
            <a:r>
              <a:rPr lang="en-US" dirty="0" err="1"/>
              <a:t>menjelang</a:t>
            </a:r>
            <a:r>
              <a:rPr lang="en-US" dirty="0"/>
              <a:t> </a:t>
            </a:r>
            <a:r>
              <a:rPr lang="en-US" dirty="0" err="1"/>
              <a:t>kelahiran</a:t>
            </a:r>
            <a:r>
              <a:rPr lang="en-US" dirty="0"/>
              <a:t> </a:t>
            </a:r>
            <a:endParaRPr lang="en-US" dirty="0" smtClean="0"/>
          </a:p>
          <a:p>
            <a:pPr marL="76200" indent="0" algn="ctr">
              <a:buNone/>
            </a:pPr>
            <a:endParaRPr lang="en-US" dirty="0" smtClean="0"/>
          </a:p>
          <a:p>
            <a:pPr marL="76200" indent="0" algn="ctr">
              <a:buNone/>
            </a:pPr>
            <a:endParaRPr lang="en-US" dirty="0"/>
          </a:p>
          <a:p>
            <a:pPr marL="76200" indent="0" algn="ctr">
              <a:buNone/>
            </a:pPr>
            <a:r>
              <a:rPr lang="en-US" dirty="0" err="1"/>
              <a:t>sudah</a:t>
            </a:r>
            <a:r>
              <a:rPr lang="en-US" dirty="0"/>
              <a:t> </a:t>
            </a:r>
            <a:r>
              <a:rPr lang="en-US" dirty="0" err="1"/>
              <a:t>tampak</a:t>
            </a:r>
            <a:r>
              <a:rPr lang="en-US" dirty="0"/>
              <a:t> </a:t>
            </a:r>
            <a:r>
              <a:rPr lang="en-US" dirty="0" err="1"/>
              <a:t>turun</a:t>
            </a:r>
            <a:r>
              <a:rPr lang="en-US" dirty="0"/>
              <a:t> </a:t>
            </a:r>
            <a:r>
              <a:rPr lang="en-US" dirty="0" err="1"/>
              <a:t>dan</a:t>
            </a:r>
            <a:r>
              <a:rPr lang="en-US" dirty="0"/>
              <a:t> </a:t>
            </a:r>
            <a:r>
              <a:rPr lang="en-US" dirty="0" err="1"/>
              <a:t>terasa</a:t>
            </a:r>
            <a:r>
              <a:rPr lang="en-US" dirty="0"/>
              <a:t> </a:t>
            </a:r>
            <a:r>
              <a:rPr lang="en-US" dirty="0" err="1"/>
              <a:t>agak</a:t>
            </a:r>
            <a:r>
              <a:rPr lang="en-US" dirty="0"/>
              <a:t> </a:t>
            </a:r>
            <a:r>
              <a:rPr lang="en-US" dirty="0" err="1"/>
              <a:t>sakit</a:t>
            </a:r>
            <a:r>
              <a:rPr lang="en-US" dirty="0"/>
              <a:t> </a:t>
            </a:r>
            <a:r>
              <a:rPr lang="en-US" dirty="0" err="1"/>
              <a:t>serta</a:t>
            </a:r>
            <a:r>
              <a:rPr lang="en-US" dirty="0"/>
              <a:t> </a:t>
            </a:r>
            <a:r>
              <a:rPr lang="en-US" dirty="0" err="1"/>
              <a:t>terasa</a:t>
            </a:r>
            <a:r>
              <a:rPr lang="en-US" dirty="0"/>
              <a:t> </a:t>
            </a:r>
            <a:r>
              <a:rPr lang="en-US" dirty="0" err="1"/>
              <a:t>ingin</a:t>
            </a:r>
            <a:r>
              <a:rPr lang="en-US" dirty="0"/>
              <a:t> </a:t>
            </a:r>
            <a:r>
              <a:rPr lang="en-US" dirty="0" err="1"/>
              <a:t>buang</a:t>
            </a:r>
            <a:r>
              <a:rPr lang="en-US" dirty="0"/>
              <a:t> air </a:t>
            </a:r>
            <a:r>
              <a:rPr lang="en-US" dirty="0" err="1"/>
              <a:t>kecil</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5" name="Down Arrow 4"/>
          <p:cNvSpPr/>
          <p:nvPr/>
        </p:nvSpPr>
        <p:spPr>
          <a:xfrm>
            <a:off x="3709737" y="2023024"/>
            <a:ext cx="625642" cy="657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636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780789"/>
            <a:ext cx="7086600" cy="641100"/>
          </a:xfrm>
        </p:spPr>
        <p:txBody>
          <a:bodyPr/>
          <a:lstStyle/>
          <a:p>
            <a:r>
              <a:rPr lang="en-US" sz="1800" dirty="0" smtClean="0">
                <a:solidFill>
                  <a:schemeClr val="tx1"/>
                </a:solidFill>
              </a:rPr>
              <a:t/>
            </a:r>
            <a:br>
              <a:rPr lang="en-US" sz="1800" dirty="0" smtClean="0">
                <a:solidFill>
                  <a:schemeClr val="tx1"/>
                </a:solidFill>
              </a:rPr>
            </a:br>
            <a:r>
              <a:rPr lang="en-US" sz="1800" dirty="0">
                <a:solidFill>
                  <a:schemeClr val="tx1"/>
                </a:solidFill>
              </a:rPr>
              <a:t/>
            </a:r>
            <a:br>
              <a:rPr lang="en-US" sz="1800" dirty="0">
                <a:solidFill>
                  <a:schemeClr val="tx1"/>
                </a:solidFill>
              </a:rPr>
            </a:br>
            <a:r>
              <a:rPr lang="en-US" sz="1800" dirty="0" smtClean="0">
                <a:solidFill>
                  <a:schemeClr val="tx1"/>
                </a:solidFill>
              </a:rPr>
              <a:t/>
            </a:r>
            <a:br>
              <a:rPr lang="en-US" sz="1800" dirty="0" smtClean="0">
                <a:solidFill>
                  <a:schemeClr val="tx1"/>
                </a:solidFill>
              </a:rPr>
            </a:br>
            <a:r>
              <a:rPr lang="en-US" sz="1800" dirty="0">
                <a:solidFill>
                  <a:schemeClr val="tx1"/>
                </a:solidFill>
              </a:rPr>
              <a:t/>
            </a:r>
            <a:br>
              <a:rPr lang="en-US" sz="1800" dirty="0">
                <a:solidFill>
                  <a:schemeClr val="tx1"/>
                </a:solidFill>
              </a:rPr>
            </a:br>
            <a:r>
              <a:rPr lang="en-US" sz="1800" dirty="0" err="1" smtClean="0">
                <a:solidFill>
                  <a:schemeClr val="tx1"/>
                </a:solidFill>
              </a:rPr>
              <a:t>Secara</a:t>
            </a:r>
            <a:r>
              <a:rPr lang="en-US" sz="1800" dirty="0" smtClean="0">
                <a:solidFill>
                  <a:schemeClr val="tx1"/>
                </a:solidFill>
              </a:rPr>
              <a:t> </a:t>
            </a:r>
            <a:r>
              <a:rPr lang="en-US" sz="1800" dirty="0" err="1">
                <a:solidFill>
                  <a:schemeClr val="tx1"/>
                </a:solidFill>
              </a:rPr>
              <a:t>adat</a:t>
            </a:r>
            <a:r>
              <a:rPr lang="en-US" sz="1800" dirty="0">
                <a:solidFill>
                  <a:schemeClr val="tx1"/>
                </a:solidFill>
              </a:rPr>
              <a:t>, </a:t>
            </a:r>
            <a:r>
              <a:rPr lang="en-US" sz="1800" dirty="0" err="1">
                <a:solidFill>
                  <a:schemeClr val="tx1"/>
                </a:solidFill>
              </a:rPr>
              <a:t>tata</a:t>
            </a:r>
            <a:r>
              <a:rPr lang="en-US" sz="1800" dirty="0">
                <a:solidFill>
                  <a:schemeClr val="tx1"/>
                </a:solidFill>
              </a:rPr>
              <a:t> </a:t>
            </a:r>
            <a:r>
              <a:rPr lang="en-US" sz="1800" dirty="0" err="1">
                <a:solidFill>
                  <a:schemeClr val="tx1"/>
                </a:solidFill>
              </a:rPr>
              <a:t>cara</a:t>
            </a:r>
            <a:r>
              <a:rPr lang="en-US" sz="1800" dirty="0">
                <a:solidFill>
                  <a:schemeClr val="tx1"/>
                </a:solidFill>
              </a:rPr>
              <a:t> </a:t>
            </a:r>
            <a:r>
              <a:rPr lang="en-US" sz="1800" dirty="0" err="1">
                <a:solidFill>
                  <a:schemeClr val="tx1"/>
                </a:solidFill>
              </a:rPr>
              <a:t>wanita</a:t>
            </a:r>
            <a:r>
              <a:rPr lang="en-US" sz="1800" dirty="0">
                <a:solidFill>
                  <a:schemeClr val="tx1"/>
                </a:solidFill>
              </a:rPr>
              <a:t> </a:t>
            </a:r>
            <a:r>
              <a:rPr lang="en-US" sz="1800" dirty="0" err="1">
                <a:solidFill>
                  <a:schemeClr val="tx1"/>
                </a:solidFill>
              </a:rPr>
              <a:t>hamil</a:t>
            </a:r>
            <a:r>
              <a:rPr lang="en-US" sz="1800" dirty="0">
                <a:solidFill>
                  <a:schemeClr val="tx1"/>
                </a:solidFill>
              </a:rPr>
              <a:t> yang </a:t>
            </a:r>
            <a:r>
              <a:rPr lang="en-US" sz="1800" dirty="0" err="1">
                <a:solidFill>
                  <a:schemeClr val="tx1"/>
                </a:solidFill>
              </a:rPr>
              <a:t>akan</a:t>
            </a:r>
            <a:r>
              <a:rPr lang="en-US" sz="1800" dirty="0">
                <a:solidFill>
                  <a:schemeClr val="tx1"/>
                </a:solidFill>
              </a:rPr>
              <a:t> </a:t>
            </a:r>
            <a:r>
              <a:rPr lang="en-US" sz="1800" dirty="0" err="1">
                <a:solidFill>
                  <a:schemeClr val="tx1"/>
                </a:solidFill>
              </a:rPr>
              <a:t>melahirkan</a:t>
            </a:r>
            <a:r>
              <a:rPr lang="en-US" sz="1800" dirty="0">
                <a:solidFill>
                  <a:schemeClr val="tx1"/>
                </a:solidFill>
              </a:rPr>
              <a:t> </a:t>
            </a:r>
            <a:r>
              <a:rPr lang="en-US" sz="1800" dirty="0" err="1">
                <a:solidFill>
                  <a:schemeClr val="tx1"/>
                </a:solidFill>
              </a:rPr>
              <a:t>tidak</a:t>
            </a:r>
            <a:r>
              <a:rPr lang="en-US" sz="1800" dirty="0">
                <a:solidFill>
                  <a:schemeClr val="tx1"/>
                </a:solidFill>
              </a:rPr>
              <a:t> </a:t>
            </a:r>
            <a:r>
              <a:rPr lang="en-US" sz="1800" dirty="0" err="1">
                <a:solidFill>
                  <a:schemeClr val="tx1"/>
                </a:solidFill>
              </a:rPr>
              <a:t>boleh</a:t>
            </a:r>
            <a:r>
              <a:rPr lang="en-US" sz="1800" dirty="0">
                <a:solidFill>
                  <a:schemeClr val="tx1"/>
                </a:solidFill>
              </a:rPr>
              <a:t> </a:t>
            </a:r>
            <a:r>
              <a:rPr lang="en-US" sz="1800" dirty="0" err="1" smtClean="0">
                <a:solidFill>
                  <a:schemeClr val="tx1"/>
                </a:solidFill>
              </a:rPr>
              <a:t>tidur</a:t>
            </a:r>
            <a:r>
              <a:rPr lang="en-US" sz="1800" dirty="0">
                <a:solidFill>
                  <a:schemeClr val="tx1"/>
                </a:solidFill>
              </a:rPr>
              <a:t> </a:t>
            </a:r>
            <a:r>
              <a:rPr lang="en-US" sz="1800" dirty="0" err="1" smtClean="0">
                <a:solidFill>
                  <a:schemeClr val="tx1"/>
                </a:solidFill>
              </a:rPr>
              <a:t>sembarangan</a:t>
            </a:r>
            <a:r>
              <a:rPr lang="en-US" sz="1800" dirty="0">
                <a:solidFill>
                  <a:schemeClr val="tx1"/>
                </a:solidFill>
              </a:rPr>
              <a:t>, </a:t>
            </a:r>
            <a:r>
              <a:rPr lang="en-US" sz="1800" dirty="0" smtClean="0">
                <a:solidFill>
                  <a:schemeClr val="tx1"/>
                </a:solidFill>
              </a:rPr>
              <a:t/>
            </a:r>
            <a:br>
              <a:rPr lang="en-US" sz="1800" dirty="0" smtClean="0">
                <a:solidFill>
                  <a:schemeClr val="tx1"/>
                </a:solidFill>
              </a:rPr>
            </a:br>
            <a:r>
              <a:rPr lang="en-US" sz="1800" dirty="0" err="1" smtClean="0">
                <a:solidFill>
                  <a:schemeClr val="tx1"/>
                </a:solidFill>
              </a:rPr>
              <a:t>dalam</a:t>
            </a:r>
            <a:r>
              <a:rPr lang="en-US" sz="1800" dirty="0" smtClean="0">
                <a:solidFill>
                  <a:schemeClr val="tx1"/>
                </a:solidFill>
              </a:rPr>
              <a:t> </a:t>
            </a:r>
            <a:r>
              <a:rPr lang="en-US" sz="1800" dirty="0" err="1">
                <a:solidFill>
                  <a:schemeClr val="tx1"/>
                </a:solidFill>
              </a:rPr>
              <a:t>arti</a:t>
            </a:r>
            <a:r>
              <a:rPr lang="en-US" sz="1800" dirty="0">
                <a:solidFill>
                  <a:schemeClr val="tx1"/>
                </a:solidFill>
              </a:rPr>
              <a:t> </a:t>
            </a:r>
            <a:r>
              <a:rPr lang="en-US" sz="1800" dirty="0" err="1">
                <a:solidFill>
                  <a:schemeClr val="tx1"/>
                </a:solidFill>
              </a:rPr>
              <a:t>arah</a:t>
            </a:r>
            <a:r>
              <a:rPr lang="en-US" sz="1800" dirty="0">
                <a:solidFill>
                  <a:schemeClr val="tx1"/>
                </a:solidFill>
              </a:rPr>
              <a:t> </a:t>
            </a:r>
            <a:r>
              <a:rPr lang="en-US" sz="1800" dirty="0" err="1">
                <a:solidFill>
                  <a:schemeClr val="tx1"/>
                </a:solidFill>
              </a:rPr>
              <a:t>kepala</a:t>
            </a:r>
            <a:r>
              <a:rPr lang="en-US" sz="1800" dirty="0">
                <a:solidFill>
                  <a:schemeClr val="tx1"/>
                </a:solidFill>
              </a:rPr>
              <a:t> </a:t>
            </a:r>
            <a:r>
              <a:rPr lang="en-US" sz="1800" dirty="0" err="1">
                <a:solidFill>
                  <a:schemeClr val="tx1"/>
                </a:solidFill>
              </a:rPr>
              <a:t>tidak</a:t>
            </a:r>
            <a:r>
              <a:rPr lang="en-US" sz="1800" dirty="0">
                <a:solidFill>
                  <a:schemeClr val="tx1"/>
                </a:solidFill>
              </a:rPr>
              <a:t> </a:t>
            </a:r>
            <a:r>
              <a:rPr lang="en-US" sz="1800" dirty="0" err="1">
                <a:solidFill>
                  <a:schemeClr val="tx1"/>
                </a:solidFill>
              </a:rPr>
              <a:t>boleh</a:t>
            </a:r>
            <a:r>
              <a:rPr lang="en-US" sz="1800" dirty="0">
                <a:solidFill>
                  <a:schemeClr val="tx1"/>
                </a:solidFill>
              </a:rPr>
              <a:t> </a:t>
            </a:r>
            <a:r>
              <a:rPr lang="en-US" sz="1800" dirty="0" err="1">
                <a:solidFill>
                  <a:schemeClr val="tx1"/>
                </a:solidFill>
              </a:rPr>
              <a:t>semaunya</a:t>
            </a:r>
            <a:r>
              <a:rPr lang="en-US" sz="1800" dirty="0">
                <a:solidFill>
                  <a:schemeClr val="tx1"/>
                </a:solidFill>
              </a:rPr>
              <a:t> </a:t>
            </a:r>
            <a:r>
              <a:rPr lang="en-US" sz="1800" dirty="0" err="1">
                <a:solidFill>
                  <a:schemeClr val="tx1"/>
                </a:solidFill>
              </a:rPr>
              <a:t>tetapi</a:t>
            </a:r>
            <a:r>
              <a:rPr lang="en-US" sz="1800" dirty="0">
                <a:solidFill>
                  <a:schemeClr val="tx1"/>
                </a:solidFill>
              </a:rPr>
              <a:t> </a:t>
            </a:r>
            <a:r>
              <a:rPr lang="en-US" sz="1800" dirty="0" err="1">
                <a:solidFill>
                  <a:schemeClr val="tx1"/>
                </a:solidFill>
              </a:rPr>
              <a:t>ada</a:t>
            </a:r>
            <a:r>
              <a:rPr lang="en-US" sz="1800" dirty="0">
                <a:solidFill>
                  <a:schemeClr val="tx1"/>
                </a:solidFill>
              </a:rPr>
              <a:t> </a:t>
            </a:r>
            <a:r>
              <a:rPr lang="en-US" sz="1800" dirty="0" err="1">
                <a:solidFill>
                  <a:schemeClr val="tx1"/>
                </a:solidFill>
              </a:rPr>
              <a:t>aturannya</a:t>
            </a:r>
            <a:r>
              <a:rPr lang="en-US" sz="1800" dirty="0">
                <a:solidFill>
                  <a:schemeClr val="tx1"/>
                </a:solidFill>
              </a:rPr>
              <a:t>, </a:t>
            </a:r>
            <a:r>
              <a:rPr lang="en-US" sz="1800" dirty="0" err="1" smtClean="0">
                <a:solidFill>
                  <a:schemeClr val="tx1"/>
                </a:solidFill>
              </a:rPr>
              <a:t>yaitu</a:t>
            </a:r>
            <a:r>
              <a:rPr lang="en-US" sz="1800" dirty="0" smtClean="0">
                <a:solidFill>
                  <a:schemeClr val="tx1"/>
                </a:solidFill>
              </a:rPr>
              <a:t/>
            </a:r>
            <a:br>
              <a:rPr lang="en-US" sz="1800" dirty="0" smtClean="0">
                <a:solidFill>
                  <a:schemeClr val="tx1"/>
                </a:solidFill>
              </a:rPr>
            </a:br>
            <a:r>
              <a:rPr lang="en-US" sz="1800" dirty="0">
                <a:solidFill>
                  <a:schemeClr val="tx1"/>
                </a:solidFill>
              </a:rPr>
              <a:t/>
            </a:r>
            <a:br>
              <a:rPr lang="en-US" sz="1800" dirty="0">
                <a:solidFill>
                  <a:schemeClr val="tx1"/>
                </a:solidFill>
              </a:rPr>
            </a:br>
            <a:r>
              <a:rPr lang="en-US" sz="1800" dirty="0" smtClean="0">
                <a:solidFill>
                  <a:schemeClr val="tx1"/>
                </a:solidFill>
              </a:rPr>
              <a:t> </a:t>
            </a:r>
            <a:r>
              <a:rPr lang="en-US" sz="1800" dirty="0" err="1">
                <a:solidFill>
                  <a:schemeClr val="tx1"/>
                </a:solidFill>
              </a:rPr>
              <a:t>kepala</a:t>
            </a:r>
            <a:r>
              <a:rPr lang="en-US" sz="1800" dirty="0">
                <a:solidFill>
                  <a:schemeClr val="tx1"/>
                </a:solidFill>
              </a:rPr>
              <a:t> di </a:t>
            </a:r>
            <a:r>
              <a:rPr lang="en-US" sz="1800" dirty="0" err="1">
                <a:solidFill>
                  <a:schemeClr val="tx1"/>
                </a:solidFill>
              </a:rPr>
              <a:t>arah</a:t>
            </a:r>
            <a:r>
              <a:rPr lang="en-US" sz="1800" dirty="0">
                <a:solidFill>
                  <a:schemeClr val="tx1"/>
                </a:solidFill>
              </a:rPr>
              <a:t> </a:t>
            </a:r>
            <a:r>
              <a:rPr lang="en-US" sz="1800" dirty="0" err="1">
                <a:solidFill>
                  <a:schemeClr val="tx1"/>
                </a:solidFill>
              </a:rPr>
              <a:t>barat</a:t>
            </a:r>
            <a:r>
              <a:rPr lang="en-US" sz="1800" dirty="0">
                <a:solidFill>
                  <a:schemeClr val="tx1"/>
                </a:solidFill>
              </a:rPr>
              <a:t> </a:t>
            </a:r>
            <a:r>
              <a:rPr lang="en-US" sz="1800" dirty="0" err="1">
                <a:solidFill>
                  <a:schemeClr val="tx1"/>
                </a:solidFill>
              </a:rPr>
              <a:t>sesuai</a:t>
            </a:r>
            <a:r>
              <a:rPr lang="en-US" sz="1800" dirty="0">
                <a:solidFill>
                  <a:schemeClr val="tx1"/>
                </a:solidFill>
              </a:rPr>
              <a:t> </a:t>
            </a:r>
            <a:r>
              <a:rPr lang="en-US" sz="1800" dirty="0" err="1">
                <a:solidFill>
                  <a:schemeClr val="tx1"/>
                </a:solidFill>
              </a:rPr>
              <a:t>perhitungan</a:t>
            </a:r>
            <a:r>
              <a:rPr lang="en-US" sz="1800" dirty="0">
                <a:solidFill>
                  <a:schemeClr val="tx1"/>
                </a:solidFill>
              </a:rPr>
              <a:t> </a:t>
            </a:r>
            <a:r>
              <a:rPr lang="en-US" sz="1800" dirty="0" err="1">
                <a:solidFill>
                  <a:schemeClr val="tx1"/>
                </a:solidFill>
              </a:rPr>
              <a:t>adat</a:t>
            </a:r>
            <a:r>
              <a:rPr lang="en-US" sz="1800" dirty="0">
                <a:solidFill>
                  <a:schemeClr val="tx1"/>
                </a:solidFill>
              </a:rPr>
              <a:t> </a:t>
            </a:r>
            <a:r>
              <a:rPr lang="en-US" sz="1800" dirty="0" err="1">
                <a:solidFill>
                  <a:schemeClr val="tx1"/>
                </a:solidFill>
              </a:rPr>
              <a:t>Jawa</a:t>
            </a:r>
            <a:r>
              <a:rPr lang="en-US" sz="1800" dirty="0">
                <a:solidFill>
                  <a:schemeClr val="tx1"/>
                </a:solidFill>
              </a:rPr>
              <a:t>. </a:t>
            </a:r>
            <a:r>
              <a:rPr lang="en-US" sz="1800" dirty="0" smtClean="0">
                <a:solidFill>
                  <a:schemeClr val="tx1"/>
                </a:solidFill>
              </a:rPr>
              <a:t/>
            </a:r>
            <a:br>
              <a:rPr lang="en-US" sz="1800" dirty="0" smtClean="0">
                <a:solidFill>
                  <a:schemeClr val="tx1"/>
                </a:solidFill>
              </a:rPr>
            </a:br>
            <a:r>
              <a:rPr lang="en-US" sz="1800" dirty="0" smtClean="0">
                <a:solidFill>
                  <a:schemeClr val="tx1"/>
                </a:solidFill>
              </a:rPr>
              <a:t>Si </a:t>
            </a:r>
            <a:r>
              <a:rPr lang="en-US" sz="1800" dirty="0" err="1">
                <a:solidFill>
                  <a:schemeClr val="tx1"/>
                </a:solidFill>
              </a:rPr>
              <a:t>suami</a:t>
            </a:r>
            <a:r>
              <a:rPr lang="en-US" sz="1800" dirty="0">
                <a:solidFill>
                  <a:schemeClr val="tx1"/>
                </a:solidFill>
              </a:rPr>
              <a:t> duduk di </a:t>
            </a:r>
            <a:r>
              <a:rPr lang="en-US" sz="1800" dirty="0" err="1">
                <a:solidFill>
                  <a:schemeClr val="tx1"/>
                </a:solidFill>
              </a:rPr>
              <a:t>dekatnya</a:t>
            </a:r>
            <a:r>
              <a:rPr lang="en-US" sz="1800" dirty="0">
                <a:solidFill>
                  <a:schemeClr val="tx1"/>
                </a:solidFill>
              </a:rPr>
              <a:t> </a:t>
            </a:r>
            <a:r>
              <a:rPr lang="en-US" sz="1800" dirty="0" err="1">
                <a:solidFill>
                  <a:schemeClr val="tx1"/>
                </a:solidFill>
              </a:rPr>
              <a:t>sambil</a:t>
            </a:r>
            <a:r>
              <a:rPr lang="en-US" sz="1800" dirty="0">
                <a:solidFill>
                  <a:schemeClr val="tx1"/>
                </a:solidFill>
              </a:rPr>
              <a:t> </a:t>
            </a:r>
            <a:r>
              <a:rPr lang="en-US" sz="1800" dirty="0" err="1">
                <a:solidFill>
                  <a:schemeClr val="tx1"/>
                </a:solidFill>
              </a:rPr>
              <a:t>menyangga</a:t>
            </a:r>
            <a:r>
              <a:rPr lang="en-US" sz="1800" dirty="0">
                <a:solidFill>
                  <a:schemeClr val="tx1"/>
                </a:solidFill>
              </a:rPr>
              <a:t> </a:t>
            </a:r>
            <a:r>
              <a:rPr lang="en-US" sz="1800" dirty="0" err="1">
                <a:solidFill>
                  <a:schemeClr val="tx1"/>
                </a:solidFill>
              </a:rPr>
              <a:t>tubuh</a:t>
            </a:r>
            <a:r>
              <a:rPr lang="en-US" sz="1800" dirty="0">
                <a:solidFill>
                  <a:schemeClr val="tx1"/>
                </a:solidFill>
              </a:rPr>
              <a:t> </a:t>
            </a:r>
            <a:r>
              <a:rPr lang="en-US" sz="1800" dirty="0" err="1" smtClean="0">
                <a:solidFill>
                  <a:schemeClr val="tx1"/>
                </a:solidFill>
              </a:rPr>
              <a:t>istrinya</a:t>
            </a:r>
            <a:r>
              <a:rPr lang="en-US" sz="1800" dirty="0">
                <a:solidFill>
                  <a:schemeClr val="tx1"/>
                </a:solidFill>
              </a:rPr>
              <a:t>, </a:t>
            </a:r>
            <a:r>
              <a:rPr lang="en-US" sz="1800" dirty="0" err="1">
                <a:solidFill>
                  <a:schemeClr val="tx1"/>
                </a:solidFill>
              </a:rPr>
              <a:t>rambut</a:t>
            </a:r>
            <a:r>
              <a:rPr lang="en-US" sz="1800" dirty="0">
                <a:solidFill>
                  <a:schemeClr val="tx1"/>
                </a:solidFill>
              </a:rPr>
              <a:t> </a:t>
            </a:r>
            <a:r>
              <a:rPr lang="en-US" sz="1800" dirty="0" err="1">
                <a:solidFill>
                  <a:schemeClr val="tx1"/>
                </a:solidFill>
              </a:rPr>
              <a:t>tidak</a:t>
            </a:r>
            <a:r>
              <a:rPr lang="en-US" sz="1800" dirty="0">
                <a:solidFill>
                  <a:schemeClr val="tx1"/>
                </a:solidFill>
              </a:rPr>
              <a:t> </a:t>
            </a:r>
            <a:r>
              <a:rPr lang="en-US" sz="1800" dirty="0" err="1">
                <a:solidFill>
                  <a:schemeClr val="tx1"/>
                </a:solidFill>
              </a:rPr>
              <a:t>boleh</a:t>
            </a:r>
            <a:r>
              <a:rPr lang="en-US" sz="1800" dirty="0">
                <a:solidFill>
                  <a:schemeClr val="tx1"/>
                </a:solidFill>
              </a:rPr>
              <a:t> </a:t>
            </a:r>
            <a:r>
              <a:rPr lang="en-US" sz="1800" dirty="0" err="1">
                <a:solidFill>
                  <a:schemeClr val="tx1"/>
                </a:solidFill>
              </a:rPr>
              <a:t>diikat</a:t>
            </a:r>
            <a:r>
              <a:rPr lang="en-US" sz="1800" dirty="0">
                <a:solidFill>
                  <a:schemeClr val="tx1"/>
                </a:solidFill>
              </a:rPr>
              <a:t>, </a:t>
            </a:r>
            <a:r>
              <a:rPr lang="en-US" sz="1800" dirty="0" err="1">
                <a:solidFill>
                  <a:schemeClr val="tx1"/>
                </a:solidFill>
              </a:rPr>
              <a:t>pakaian</a:t>
            </a:r>
            <a:r>
              <a:rPr lang="en-US" sz="1800" dirty="0">
                <a:solidFill>
                  <a:schemeClr val="tx1"/>
                </a:solidFill>
              </a:rPr>
              <a:t> di </a:t>
            </a:r>
            <a:r>
              <a:rPr lang="en-US" sz="1800" dirty="0" err="1">
                <a:solidFill>
                  <a:schemeClr val="tx1"/>
                </a:solidFill>
              </a:rPr>
              <a:t>longgarkan</a:t>
            </a:r>
            <a:r>
              <a:rPr lang="en-US" sz="1800" dirty="0">
                <a:solidFill>
                  <a:schemeClr val="tx1"/>
                </a:solidFill>
              </a:rPr>
              <a:t>, </a:t>
            </a:r>
            <a:r>
              <a:rPr lang="en-US" sz="1800" dirty="0" err="1">
                <a:solidFill>
                  <a:schemeClr val="tx1"/>
                </a:solidFill>
              </a:rPr>
              <a:t>serta</a:t>
            </a:r>
            <a:r>
              <a:rPr lang="en-US" sz="1800" dirty="0">
                <a:solidFill>
                  <a:schemeClr val="tx1"/>
                </a:solidFill>
              </a:rPr>
              <a:t> </a:t>
            </a:r>
            <a:r>
              <a:rPr lang="en-US" sz="1800" dirty="0" err="1">
                <a:solidFill>
                  <a:schemeClr val="tx1"/>
                </a:solidFill>
              </a:rPr>
              <a:t>tidak</a:t>
            </a:r>
            <a:r>
              <a:rPr lang="en-US" sz="1800" dirty="0">
                <a:solidFill>
                  <a:schemeClr val="tx1"/>
                </a:solidFill>
              </a:rPr>
              <a:t> </a:t>
            </a:r>
            <a:r>
              <a:rPr lang="en-US" sz="1800" dirty="0" err="1">
                <a:solidFill>
                  <a:schemeClr val="tx1"/>
                </a:solidFill>
              </a:rPr>
              <a:t>memakai</a:t>
            </a:r>
            <a:r>
              <a:rPr lang="en-US" sz="1800" dirty="0">
                <a:solidFill>
                  <a:schemeClr val="tx1"/>
                </a:solidFill>
              </a:rPr>
              <a:t> </a:t>
            </a:r>
            <a:r>
              <a:rPr lang="en-US" sz="1800" dirty="0" err="1">
                <a:solidFill>
                  <a:schemeClr val="tx1"/>
                </a:solidFill>
              </a:rPr>
              <a:t>sabuk</a:t>
            </a:r>
            <a:r>
              <a:rPr lang="en-US" sz="1800" dirty="0">
                <a:solidFill>
                  <a:schemeClr val="tx1"/>
                </a:solidFill>
              </a:rPr>
              <a:t>. </a:t>
            </a:r>
            <a:r>
              <a:rPr lang="en-US" sz="1800" dirty="0" smtClean="0">
                <a:solidFill>
                  <a:schemeClr val="tx1"/>
                </a:solidFill>
              </a:rPr>
              <a:t/>
            </a:r>
            <a:br>
              <a:rPr lang="en-US" sz="1800" dirty="0" smtClean="0">
                <a:solidFill>
                  <a:schemeClr val="tx1"/>
                </a:solidFill>
              </a:rPr>
            </a:br>
            <a:r>
              <a:rPr lang="en-US" sz="1800" dirty="0" err="1" smtClean="0">
                <a:solidFill>
                  <a:schemeClr val="tx1"/>
                </a:solidFill>
              </a:rPr>
              <a:t>Selain</a:t>
            </a:r>
            <a:r>
              <a:rPr lang="en-US" sz="1800" dirty="0" smtClean="0">
                <a:solidFill>
                  <a:schemeClr val="tx1"/>
                </a:solidFill>
              </a:rPr>
              <a:t> </a:t>
            </a:r>
            <a:r>
              <a:rPr lang="en-US" sz="1800" dirty="0" err="1">
                <a:solidFill>
                  <a:schemeClr val="tx1"/>
                </a:solidFill>
              </a:rPr>
              <a:t>itu</a:t>
            </a:r>
            <a:r>
              <a:rPr lang="en-US" sz="1800" dirty="0">
                <a:solidFill>
                  <a:schemeClr val="tx1"/>
                </a:solidFill>
              </a:rPr>
              <a:t>, </a:t>
            </a:r>
            <a:r>
              <a:rPr lang="en-US" sz="1800" dirty="0" err="1">
                <a:solidFill>
                  <a:schemeClr val="tx1"/>
                </a:solidFill>
              </a:rPr>
              <a:t>pintu-pintu</a:t>
            </a:r>
            <a:r>
              <a:rPr lang="en-US" sz="1800" dirty="0">
                <a:solidFill>
                  <a:schemeClr val="tx1"/>
                </a:solidFill>
              </a:rPr>
              <a:t> yang </a:t>
            </a:r>
            <a:r>
              <a:rPr lang="en-US" sz="1800" dirty="0" err="1">
                <a:solidFill>
                  <a:schemeClr val="tx1"/>
                </a:solidFill>
              </a:rPr>
              <a:t>ada</a:t>
            </a:r>
            <a:r>
              <a:rPr lang="en-US" sz="1800" dirty="0">
                <a:solidFill>
                  <a:schemeClr val="tx1"/>
                </a:solidFill>
              </a:rPr>
              <a:t> di </a:t>
            </a:r>
            <a:r>
              <a:rPr lang="en-US" sz="1800" dirty="0" err="1">
                <a:solidFill>
                  <a:schemeClr val="tx1"/>
                </a:solidFill>
              </a:rPr>
              <a:t>rumah</a:t>
            </a:r>
            <a:r>
              <a:rPr lang="en-US" sz="1800" dirty="0">
                <a:solidFill>
                  <a:schemeClr val="tx1"/>
                </a:solidFill>
              </a:rPr>
              <a:t> </a:t>
            </a:r>
            <a:r>
              <a:rPr lang="en-US" sz="1800" dirty="0" err="1">
                <a:solidFill>
                  <a:schemeClr val="tx1"/>
                </a:solidFill>
              </a:rPr>
              <a:t>juga</a:t>
            </a:r>
            <a:r>
              <a:rPr lang="en-US" sz="1800" dirty="0">
                <a:solidFill>
                  <a:schemeClr val="tx1"/>
                </a:solidFill>
              </a:rPr>
              <a:t> </a:t>
            </a:r>
            <a:r>
              <a:rPr lang="en-US" sz="1800" dirty="0" err="1">
                <a:solidFill>
                  <a:schemeClr val="tx1"/>
                </a:solidFill>
              </a:rPr>
              <a:t>harus</a:t>
            </a:r>
            <a:r>
              <a:rPr lang="en-US" sz="1800" dirty="0">
                <a:solidFill>
                  <a:schemeClr val="tx1"/>
                </a:solidFill>
              </a:rPr>
              <a:t> </a:t>
            </a:r>
            <a:r>
              <a:rPr lang="en-US" sz="1800" dirty="0" err="1">
                <a:solidFill>
                  <a:schemeClr val="tx1"/>
                </a:solidFill>
              </a:rPr>
              <a:t>dibuka</a:t>
            </a:r>
            <a:r>
              <a:rPr lang="en-US" sz="1800" dirty="0">
                <a:solidFill>
                  <a:schemeClr val="tx1"/>
                </a:solidFill>
              </a:rPr>
              <a:t>, </a:t>
            </a:r>
            <a:r>
              <a:rPr lang="en-US" sz="1800" dirty="0" err="1">
                <a:solidFill>
                  <a:schemeClr val="tx1"/>
                </a:solidFill>
              </a:rPr>
              <a:t>jika</a:t>
            </a:r>
            <a:r>
              <a:rPr lang="en-US" sz="1800" dirty="0">
                <a:solidFill>
                  <a:schemeClr val="tx1"/>
                </a:solidFill>
              </a:rPr>
              <a:t> </a:t>
            </a:r>
            <a:r>
              <a:rPr lang="en-US" sz="1800" dirty="0" err="1">
                <a:solidFill>
                  <a:schemeClr val="tx1"/>
                </a:solidFill>
              </a:rPr>
              <a:t>mempunyai</a:t>
            </a:r>
            <a:r>
              <a:rPr lang="en-US" sz="1800" dirty="0">
                <a:solidFill>
                  <a:schemeClr val="tx1"/>
                </a:solidFill>
              </a:rPr>
              <a:t> </a:t>
            </a:r>
            <a:r>
              <a:rPr lang="en-US" sz="1800" dirty="0" err="1">
                <a:solidFill>
                  <a:schemeClr val="tx1"/>
                </a:solidFill>
              </a:rPr>
              <a:t>keris</a:t>
            </a:r>
            <a:r>
              <a:rPr lang="en-US" sz="1800" dirty="0">
                <a:solidFill>
                  <a:schemeClr val="tx1"/>
                </a:solidFill>
              </a:rPr>
              <a:t> yang di </a:t>
            </a:r>
            <a:r>
              <a:rPr lang="en-US" sz="1800" dirty="0" err="1">
                <a:solidFill>
                  <a:schemeClr val="tx1"/>
                </a:solidFill>
              </a:rPr>
              <a:t>simpan</a:t>
            </a:r>
            <a:r>
              <a:rPr lang="en-US" sz="1800" dirty="0">
                <a:solidFill>
                  <a:schemeClr val="tx1"/>
                </a:solidFill>
              </a:rPr>
              <a:t>, </a:t>
            </a:r>
            <a:r>
              <a:rPr lang="en-US" sz="1800" dirty="0" err="1">
                <a:solidFill>
                  <a:schemeClr val="tx1"/>
                </a:solidFill>
              </a:rPr>
              <a:t>keris</a:t>
            </a:r>
            <a:r>
              <a:rPr lang="en-US" sz="1800" dirty="0">
                <a:solidFill>
                  <a:schemeClr val="tx1"/>
                </a:solidFill>
              </a:rPr>
              <a:t> </a:t>
            </a:r>
            <a:r>
              <a:rPr lang="en-US" sz="1800" dirty="0" err="1">
                <a:solidFill>
                  <a:schemeClr val="tx1"/>
                </a:solidFill>
              </a:rPr>
              <a:t>tersebut</a:t>
            </a:r>
            <a:r>
              <a:rPr lang="en-US" sz="1800" dirty="0">
                <a:solidFill>
                  <a:schemeClr val="tx1"/>
                </a:solidFill>
              </a:rPr>
              <a:t> </a:t>
            </a:r>
            <a:r>
              <a:rPr lang="en-US" sz="1800" dirty="0" err="1">
                <a:solidFill>
                  <a:schemeClr val="tx1"/>
                </a:solidFill>
              </a:rPr>
              <a:t>harus</a:t>
            </a:r>
            <a:r>
              <a:rPr lang="en-US" sz="1800" dirty="0">
                <a:solidFill>
                  <a:schemeClr val="tx1"/>
                </a:solidFill>
              </a:rPr>
              <a:t> di </a:t>
            </a:r>
            <a:r>
              <a:rPr lang="en-US" sz="1800" dirty="0" err="1">
                <a:solidFill>
                  <a:schemeClr val="tx1"/>
                </a:solidFill>
              </a:rPr>
              <a:t>keluarkan</a:t>
            </a:r>
            <a:r>
              <a:rPr lang="en-US" sz="1800" dirty="0">
                <a:solidFill>
                  <a:schemeClr val="tx1"/>
                </a:solidFill>
              </a:rPr>
              <a:t> </a:t>
            </a:r>
            <a:r>
              <a:rPr lang="en-US" sz="1800" dirty="0" err="1">
                <a:solidFill>
                  <a:schemeClr val="tx1"/>
                </a:solidFill>
              </a:rPr>
              <a:t>dari</a:t>
            </a:r>
            <a:r>
              <a:rPr lang="en-US" sz="1800" dirty="0">
                <a:solidFill>
                  <a:schemeClr val="tx1"/>
                </a:solidFill>
              </a:rPr>
              <a:t> </a:t>
            </a:r>
            <a:r>
              <a:rPr lang="en-US" sz="1800" dirty="0" err="1">
                <a:solidFill>
                  <a:schemeClr val="tx1"/>
                </a:solidFill>
              </a:rPr>
              <a:t>tempatnya</a:t>
            </a:r>
            <a:r>
              <a:rPr lang="en-US" sz="1800" dirty="0">
                <a:solidFill>
                  <a:schemeClr val="tx1"/>
                </a:solidFill>
              </a:rPr>
              <a:t> (</a:t>
            </a:r>
            <a:r>
              <a:rPr lang="en-US" sz="1800" i="1" dirty="0" err="1">
                <a:solidFill>
                  <a:schemeClr val="tx1"/>
                </a:solidFill>
              </a:rPr>
              <a:t>warangka</a:t>
            </a:r>
            <a:r>
              <a:rPr lang="en-US" sz="1800" dirty="0" smtClean="0">
                <a:solidFill>
                  <a:schemeClr val="tx1"/>
                </a:solidFill>
              </a:rPr>
              <a:t>)</a:t>
            </a:r>
            <a:br>
              <a:rPr lang="en-US" sz="1800" dirty="0" smtClean="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Hal lain yang </a:t>
            </a:r>
            <a:r>
              <a:rPr lang="en-US" sz="1800" dirty="0" err="1">
                <a:solidFill>
                  <a:schemeClr val="tx1"/>
                </a:solidFill>
              </a:rPr>
              <a:t>harus</a:t>
            </a:r>
            <a:r>
              <a:rPr lang="en-US" sz="1800" dirty="0">
                <a:solidFill>
                  <a:schemeClr val="tx1"/>
                </a:solidFill>
              </a:rPr>
              <a:t> di </a:t>
            </a:r>
            <a:r>
              <a:rPr lang="en-US" sz="1800" dirty="0" err="1">
                <a:solidFill>
                  <a:schemeClr val="tx1"/>
                </a:solidFill>
              </a:rPr>
              <a:t>siapkan</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menyambut</a:t>
            </a:r>
            <a:r>
              <a:rPr lang="en-US" sz="1800" dirty="0">
                <a:solidFill>
                  <a:schemeClr val="tx1"/>
                </a:solidFill>
              </a:rPr>
              <a:t> </a:t>
            </a:r>
            <a:r>
              <a:rPr lang="en-US" sz="1800" dirty="0" err="1">
                <a:solidFill>
                  <a:schemeClr val="tx1"/>
                </a:solidFill>
              </a:rPr>
              <a:t>kelahiran</a:t>
            </a:r>
            <a:r>
              <a:rPr lang="en-US" sz="1800" dirty="0">
                <a:solidFill>
                  <a:schemeClr val="tx1"/>
                </a:solidFill>
              </a:rPr>
              <a:t> </a:t>
            </a:r>
            <a:r>
              <a:rPr lang="en-US" sz="1800" dirty="0" err="1">
                <a:solidFill>
                  <a:schemeClr val="tx1"/>
                </a:solidFill>
              </a:rPr>
              <a:t>adalah</a:t>
            </a:r>
            <a:r>
              <a:rPr lang="en-US" sz="1800" dirty="0">
                <a:solidFill>
                  <a:schemeClr val="tx1"/>
                </a:solidFill>
              </a:rPr>
              <a:t> </a:t>
            </a:r>
            <a:r>
              <a:rPr lang="en-US" sz="1800" b="1" i="1" dirty="0" err="1">
                <a:solidFill>
                  <a:schemeClr val="tx1"/>
                </a:solidFill>
              </a:rPr>
              <a:t>toyamas</a:t>
            </a:r>
            <a:r>
              <a:rPr lang="en-US" sz="1800" dirty="0">
                <a:solidFill>
                  <a:schemeClr val="tx1"/>
                </a:solidFill>
              </a:rPr>
              <a:t> </a:t>
            </a:r>
            <a:r>
              <a:rPr lang="en-US" sz="1800" dirty="0" smtClean="0">
                <a:solidFill>
                  <a:schemeClr val="tx1"/>
                </a:solidFill>
              </a:rPr>
              <a:t> yang </a:t>
            </a:r>
            <a:r>
              <a:rPr lang="en-US" sz="1800" dirty="0" err="1">
                <a:solidFill>
                  <a:schemeClr val="tx1"/>
                </a:solidFill>
              </a:rPr>
              <a:t>terbuat</a:t>
            </a:r>
            <a:r>
              <a:rPr lang="en-US" sz="1800" dirty="0">
                <a:solidFill>
                  <a:schemeClr val="tx1"/>
                </a:solidFill>
              </a:rPr>
              <a:t> </a:t>
            </a:r>
            <a:r>
              <a:rPr lang="en-US" sz="1800" dirty="0" err="1">
                <a:solidFill>
                  <a:schemeClr val="tx1"/>
                </a:solidFill>
              </a:rPr>
              <a:t>dari</a:t>
            </a:r>
            <a:r>
              <a:rPr lang="en-US" sz="1800" dirty="0">
                <a:solidFill>
                  <a:schemeClr val="tx1"/>
                </a:solidFill>
              </a:rPr>
              <a:t> </a:t>
            </a:r>
            <a:r>
              <a:rPr lang="en-US" sz="1800" dirty="0" err="1">
                <a:solidFill>
                  <a:schemeClr val="tx1"/>
                </a:solidFill>
              </a:rPr>
              <a:t>perasan</a:t>
            </a:r>
            <a:r>
              <a:rPr lang="en-US" sz="1800" dirty="0">
                <a:solidFill>
                  <a:schemeClr val="tx1"/>
                </a:solidFill>
              </a:rPr>
              <a:t> </a:t>
            </a:r>
            <a:r>
              <a:rPr lang="en-US" sz="1800" dirty="0" err="1">
                <a:solidFill>
                  <a:schemeClr val="tx1"/>
                </a:solidFill>
              </a:rPr>
              <a:t>kunir</a:t>
            </a:r>
            <a:r>
              <a:rPr lang="en-US" sz="1800" dirty="0">
                <a:solidFill>
                  <a:schemeClr val="tx1"/>
                </a:solidFill>
              </a:rPr>
              <a:t>, yang </a:t>
            </a:r>
            <a:r>
              <a:rPr lang="en-US" sz="1800" dirty="0" err="1">
                <a:solidFill>
                  <a:schemeClr val="tx1"/>
                </a:solidFill>
              </a:rPr>
              <a:t>dihaluskan</a:t>
            </a:r>
            <a:r>
              <a:rPr lang="en-US" sz="1800" dirty="0">
                <a:solidFill>
                  <a:schemeClr val="tx1"/>
                </a:solidFill>
              </a:rPr>
              <a:t> </a:t>
            </a:r>
            <a:r>
              <a:rPr lang="en-US" sz="1800" dirty="0" err="1">
                <a:solidFill>
                  <a:schemeClr val="tx1"/>
                </a:solidFill>
              </a:rPr>
              <a:t>kemudian</a:t>
            </a:r>
            <a:r>
              <a:rPr lang="en-US" sz="1800" dirty="0">
                <a:solidFill>
                  <a:schemeClr val="tx1"/>
                </a:solidFill>
              </a:rPr>
              <a:t> di </a:t>
            </a:r>
            <a:r>
              <a:rPr lang="en-US" sz="1800" dirty="0" err="1">
                <a:solidFill>
                  <a:schemeClr val="tx1"/>
                </a:solidFill>
              </a:rPr>
              <a:t>dalam</a:t>
            </a:r>
            <a:r>
              <a:rPr lang="en-US" sz="1800" dirty="0">
                <a:solidFill>
                  <a:schemeClr val="tx1"/>
                </a:solidFill>
              </a:rPr>
              <a:t> air </a:t>
            </a:r>
            <a:r>
              <a:rPr lang="en-US" sz="1800" dirty="0" err="1">
                <a:solidFill>
                  <a:schemeClr val="tx1"/>
                </a:solidFill>
              </a:rPr>
              <a:t>perasan</a:t>
            </a:r>
            <a:r>
              <a:rPr lang="en-US" sz="1800" dirty="0">
                <a:solidFill>
                  <a:schemeClr val="tx1"/>
                </a:solidFill>
              </a:rPr>
              <a:t> </a:t>
            </a:r>
            <a:r>
              <a:rPr lang="en-US" sz="1800" dirty="0" err="1">
                <a:solidFill>
                  <a:schemeClr val="tx1"/>
                </a:solidFill>
              </a:rPr>
              <a:t>tersebut</a:t>
            </a:r>
            <a:r>
              <a:rPr lang="en-US" sz="1800" dirty="0">
                <a:solidFill>
                  <a:schemeClr val="tx1"/>
                </a:solidFill>
              </a:rPr>
              <a:t> di </a:t>
            </a:r>
            <a:r>
              <a:rPr lang="en-US" sz="1800" dirty="0" err="1">
                <a:solidFill>
                  <a:schemeClr val="tx1"/>
                </a:solidFill>
              </a:rPr>
              <a:t>beri</a:t>
            </a:r>
            <a:r>
              <a:rPr lang="en-US" sz="1800" dirty="0">
                <a:solidFill>
                  <a:schemeClr val="tx1"/>
                </a:solidFill>
              </a:rPr>
              <a:t> </a:t>
            </a:r>
            <a:r>
              <a:rPr lang="en-US" sz="1800" dirty="0" err="1">
                <a:solidFill>
                  <a:schemeClr val="tx1"/>
                </a:solidFill>
              </a:rPr>
              <a:t>uang</a:t>
            </a:r>
            <a:r>
              <a:rPr lang="en-US" sz="1800" dirty="0">
                <a:solidFill>
                  <a:schemeClr val="tx1"/>
                </a:solidFill>
              </a:rPr>
              <a:t> </a:t>
            </a:r>
            <a:r>
              <a:rPr lang="en-US" sz="1800" dirty="0" err="1">
                <a:solidFill>
                  <a:schemeClr val="tx1"/>
                </a:solidFill>
              </a:rPr>
              <a:t>logam</a:t>
            </a:r>
            <a:r>
              <a:rPr lang="en-US" sz="1800" dirty="0">
                <a:solidFill>
                  <a:schemeClr val="tx1"/>
                </a:solidFill>
              </a:rPr>
              <a:t>.</a:t>
            </a:r>
            <a:br>
              <a:rPr lang="en-US" sz="1800" dirty="0">
                <a:solidFill>
                  <a:schemeClr val="tx1"/>
                </a:solidFill>
              </a:rPr>
            </a:br>
            <a:endParaRPr lang="en-US" sz="1800" dirty="0">
              <a:solidFill>
                <a:schemeClr val="tx1"/>
              </a:solidFill>
            </a:endParaRPr>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074956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250" y="418620"/>
            <a:ext cx="5275500" cy="641100"/>
          </a:xfrm>
        </p:spPr>
        <p:txBody>
          <a:bodyPr/>
          <a:lstStyle/>
          <a:p>
            <a:pPr algn="ctr"/>
            <a:r>
              <a:rPr lang="id-ID" sz="3200" dirty="0"/>
              <a:t>Upacara setelah </a:t>
            </a:r>
            <a:r>
              <a:rPr lang="id-ID" sz="3200" dirty="0" smtClean="0"/>
              <a:t>kelahiran</a:t>
            </a:r>
            <a:endParaRPr lang="en-US" sz="3200" dirty="0"/>
          </a:p>
        </p:txBody>
      </p:sp>
      <p:sp>
        <p:nvSpPr>
          <p:cNvPr id="3" name="Text Placeholder 2"/>
          <p:cNvSpPr>
            <a:spLocks noGrp="1"/>
          </p:cNvSpPr>
          <p:nvPr>
            <p:ph type="body" idx="1"/>
          </p:nvPr>
        </p:nvSpPr>
        <p:spPr>
          <a:xfrm>
            <a:off x="1825533" y="1178700"/>
            <a:ext cx="5275500" cy="2786100"/>
          </a:xfrm>
        </p:spPr>
        <p:txBody>
          <a:bodyPr/>
          <a:lstStyle/>
          <a:p>
            <a:pPr marL="76200" indent="0" algn="ctr">
              <a:buNone/>
            </a:pPr>
            <a:r>
              <a:rPr lang="id-ID" dirty="0"/>
              <a:t>Menanam </a:t>
            </a:r>
            <a:r>
              <a:rPr lang="id-ID" dirty="0" smtClean="0"/>
              <a:t>ari-ari</a:t>
            </a:r>
            <a:endParaRPr lang="en-US" dirty="0" smtClean="0"/>
          </a:p>
          <a:p>
            <a:pPr marL="76200" indent="0" algn="ctr">
              <a:buNone/>
            </a:pPr>
            <a:endParaRPr lang="en-US" i="1" dirty="0" smtClean="0"/>
          </a:p>
          <a:p>
            <a:pPr marL="76200" indent="0" algn="ctr">
              <a:buNone/>
            </a:pPr>
            <a:endParaRPr lang="en-US" i="1" dirty="0"/>
          </a:p>
          <a:p>
            <a:pPr marL="76200" indent="0" algn="ctr">
              <a:buNone/>
            </a:pPr>
            <a:r>
              <a:rPr lang="id-ID" dirty="0"/>
              <a:t>Ari-ari yang menyertai merupakan bagian kehidupan dari bayi yang lahir. </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 name="Down Arrow 4"/>
          <p:cNvSpPr/>
          <p:nvPr/>
        </p:nvSpPr>
        <p:spPr>
          <a:xfrm>
            <a:off x="4227095" y="2002650"/>
            <a:ext cx="689810" cy="802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544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416" y="119743"/>
            <a:ext cx="5275500" cy="641100"/>
          </a:xfrm>
        </p:spPr>
        <p:txBody>
          <a:bodyPr/>
          <a:lstStyle/>
          <a:p>
            <a:r>
              <a:rPr lang="id-ID" sz="2400" dirty="0"/>
              <a:t>Uba </a:t>
            </a:r>
            <a:r>
              <a:rPr lang="id-ID" sz="2400" dirty="0" smtClean="0"/>
              <a:t>rampe</a:t>
            </a:r>
            <a:r>
              <a:rPr lang="en-US" sz="2400" dirty="0" smtClean="0"/>
              <a:t> </a:t>
            </a:r>
            <a:r>
              <a:rPr lang="id-ID" sz="2400" dirty="0"/>
              <a:t>Mendhem ari-ari</a:t>
            </a:r>
            <a:endParaRPr lang="en-US" sz="2400" dirty="0"/>
          </a:p>
        </p:txBody>
      </p:sp>
      <p:sp>
        <p:nvSpPr>
          <p:cNvPr id="3" name="Text Placeholder 2"/>
          <p:cNvSpPr>
            <a:spLocks noGrp="1"/>
          </p:cNvSpPr>
          <p:nvPr>
            <p:ph type="body" idx="1"/>
          </p:nvPr>
        </p:nvSpPr>
        <p:spPr>
          <a:xfrm>
            <a:off x="1235475" y="858580"/>
            <a:ext cx="1700400" cy="2043282"/>
          </a:xfrm>
        </p:spPr>
        <p:txBody>
          <a:bodyPr/>
          <a:lstStyle/>
          <a:p>
            <a:pPr marL="139700" indent="0" algn="ctr">
              <a:buNone/>
            </a:pPr>
            <a:r>
              <a:rPr lang="id-ID" sz="1600" i="1" dirty="0"/>
              <a:t>Periuk baru,</a:t>
            </a:r>
            <a:endParaRPr lang="en-US" sz="1600" dirty="0"/>
          </a:p>
          <a:p>
            <a:pPr marL="139700" indent="0" algn="ctr">
              <a:buNone/>
            </a:pPr>
            <a:endParaRPr lang="en-US" sz="1600" dirty="0" smtClean="0"/>
          </a:p>
          <a:p>
            <a:pPr marL="139700" indent="0" algn="ctr">
              <a:buNone/>
            </a:pPr>
            <a:endParaRPr lang="en-US" sz="1600" dirty="0" smtClean="0"/>
          </a:p>
          <a:p>
            <a:pPr marL="139700" indent="0" algn="ctr">
              <a:buNone/>
            </a:pPr>
            <a:r>
              <a:rPr lang="id-ID" sz="1600" dirty="0"/>
              <a:t>Sebagai wadah ari-ari dan perlengkapan yang disertakan.</a:t>
            </a:r>
            <a:endParaRPr lang="en-US" sz="1600" dirty="0"/>
          </a:p>
          <a:p>
            <a:pPr marL="139700" indent="0">
              <a:buNone/>
            </a:pPr>
            <a:endParaRPr lang="en-US" dirty="0"/>
          </a:p>
        </p:txBody>
      </p:sp>
      <p:sp>
        <p:nvSpPr>
          <p:cNvPr id="4" name="Text Placeholder 3"/>
          <p:cNvSpPr>
            <a:spLocks noGrp="1"/>
          </p:cNvSpPr>
          <p:nvPr>
            <p:ph type="body" idx="2"/>
          </p:nvPr>
        </p:nvSpPr>
        <p:spPr>
          <a:xfrm>
            <a:off x="3634479" y="796967"/>
            <a:ext cx="2621794" cy="3375600"/>
          </a:xfrm>
        </p:spPr>
        <p:txBody>
          <a:bodyPr/>
          <a:lstStyle/>
          <a:p>
            <a:pPr marL="139700" indent="0" algn="just">
              <a:buNone/>
            </a:pPr>
            <a:r>
              <a:rPr lang="id-ID" sz="1600" i="1" dirty="0" smtClean="0"/>
              <a:t>Godhong senthe,</a:t>
            </a:r>
            <a:r>
              <a:rPr lang="en-US" sz="1600" dirty="0"/>
              <a:t> </a:t>
            </a:r>
            <a:r>
              <a:rPr lang="id-ID" sz="1600" i="1" dirty="0" smtClean="0"/>
              <a:t>Bathok</a:t>
            </a:r>
            <a:r>
              <a:rPr lang="id-ID" sz="1600" i="1" dirty="0"/>
              <a:t>, </a:t>
            </a:r>
            <a:r>
              <a:rPr lang="id-ID" sz="1600" i="1" dirty="0" smtClean="0"/>
              <a:t>Kembang boreh,</a:t>
            </a:r>
            <a:r>
              <a:rPr lang="en-US" sz="1600" dirty="0" smtClean="0"/>
              <a:t>, </a:t>
            </a:r>
            <a:r>
              <a:rPr lang="id-ID" sz="1600" i="1" dirty="0" smtClean="0"/>
              <a:t>Kemiri loro,</a:t>
            </a:r>
            <a:r>
              <a:rPr lang="en-US" sz="1600" dirty="0" smtClean="0"/>
              <a:t>, </a:t>
            </a:r>
            <a:r>
              <a:rPr lang="id-ID" sz="1600" i="1" dirty="0" smtClean="0"/>
              <a:t>Gepak </a:t>
            </a:r>
            <a:r>
              <a:rPr lang="id-ID" sz="1600" i="1" dirty="0"/>
              <a:t>jendhul (isbatipun jaler </a:t>
            </a:r>
            <a:r>
              <a:rPr lang="id-ID" sz="1600" i="1" dirty="0" smtClean="0"/>
              <a:t>estri)</a:t>
            </a:r>
            <a:r>
              <a:rPr lang="en-US" sz="1600" dirty="0" smtClean="0"/>
              <a:t>, </a:t>
            </a:r>
            <a:r>
              <a:rPr lang="id-ID" sz="1600" i="1" dirty="0" smtClean="0"/>
              <a:t>Gereh pethek</a:t>
            </a:r>
            <a:r>
              <a:rPr lang="en-US" sz="1600" dirty="0" smtClean="0"/>
              <a:t>, </a:t>
            </a:r>
            <a:r>
              <a:rPr lang="id-ID" sz="1600" i="1" dirty="0" smtClean="0"/>
              <a:t>Dom</a:t>
            </a:r>
            <a:r>
              <a:rPr lang="en-US" sz="1600" dirty="0" smtClean="0"/>
              <a:t>, </a:t>
            </a:r>
            <a:r>
              <a:rPr lang="id-ID" sz="1600" i="1" dirty="0" smtClean="0"/>
              <a:t>Kunir</a:t>
            </a:r>
            <a:r>
              <a:rPr lang="en-US" sz="1600" dirty="0" smtClean="0"/>
              <a:t>, </a:t>
            </a:r>
            <a:r>
              <a:rPr lang="id-ID" sz="1600" i="1" dirty="0" smtClean="0"/>
              <a:t>Beras </a:t>
            </a:r>
            <a:r>
              <a:rPr lang="id-ID" sz="1600" i="1" dirty="0"/>
              <a:t>abang</a:t>
            </a:r>
            <a:endParaRPr lang="en-US" sz="1600" dirty="0"/>
          </a:p>
          <a:p>
            <a:pPr marL="139700" indent="0" algn="ctr">
              <a:buNone/>
            </a:pPr>
            <a:endParaRPr lang="en-US" dirty="0" smtClean="0"/>
          </a:p>
          <a:p>
            <a:pPr marL="139700" indent="0" algn="ctr">
              <a:buNone/>
            </a:pPr>
            <a:endParaRPr lang="en-US" dirty="0" smtClean="0"/>
          </a:p>
          <a:p>
            <a:pPr marL="139700" indent="0" algn="just">
              <a:buNone/>
            </a:pPr>
            <a:r>
              <a:rPr lang="id-ID" sz="1600" dirty="0"/>
              <a:t>Sebagai tolak sawan simbol laki-laki dan perempuan.</a:t>
            </a:r>
            <a:endParaRPr lang="en-US" sz="1600" dirty="0"/>
          </a:p>
          <a:p>
            <a:pPr marL="139700" indent="0" algn="just">
              <a:buNone/>
            </a:pPr>
            <a:endParaRPr lang="en-US" sz="1600" dirty="0"/>
          </a:p>
        </p:txBody>
      </p:sp>
      <p:sp>
        <p:nvSpPr>
          <p:cNvPr id="5" name="Text Placeholder 4"/>
          <p:cNvSpPr>
            <a:spLocks noGrp="1"/>
          </p:cNvSpPr>
          <p:nvPr>
            <p:ph type="body" idx="3"/>
          </p:nvPr>
        </p:nvSpPr>
        <p:spPr>
          <a:xfrm>
            <a:off x="6558716" y="930675"/>
            <a:ext cx="1700400" cy="3375600"/>
          </a:xfrm>
        </p:spPr>
        <p:txBody>
          <a:bodyPr/>
          <a:lstStyle/>
          <a:p>
            <a:pPr marL="139700" indent="0" algn="ctr">
              <a:buNone/>
            </a:pPr>
            <a:r>
              <a:rPr lang="id-ID" sz="1600" i="1" dirty="0"/>
              <a:t>Lenga </a:t>
            </a:r>
            <a:r>
              <a:rPr lang="id-ID" sz="1600" i="1" dirty="0" smtClean="0"/>
              <a:t>wangi</a:t>
            </a:r>
            <a:r>
              <a:rPr lang="en-US" sz="1600" dirty="0" smtClean="0"/>
              <a:t>, </a:t>
            </a:r>
            <a:r>
              <a:rPr lang="id-ID" sz="1600" i="1" dirty="0" smtClean="0"/>
              <a:t>Uyah</a:t>
            </a:r>
            <a:r>
              <a:rPr lang="en-US" sz="1600" dirty="0" smtClean="0"/>
              <a:t>, </a:t>
            </a:r>
            <a:r>
              <a:rPr lang="id-ID" sz="1600" i="1" dirty="0" smtClean="0"/>
              <a:t>Gantal sasupit</a:t>
            </a:r>
            <a:endParaRPr lang="en-US" sz="1600" i="1" dirty="0" smtClean="0"/>
          </a:p>
          <a:p>
            <a:pPr marL="139700" indent="0" algn="ctr">
              <a:buNone/>
            </a:pPr>
            <a:endParaRPr lang="en-US" i="1" dirty="0"/>
          </a:p>
          <a:p>
            <a:pPr marL="139700" indent="0" algn="ctr">
              <a:buNone/>
            </a:pPr>
            <a:endParaRPr lang="en-US" i="1" dirty="0" smtClean="0"/>
          </a:p>
          <a:p>
            <a:pPr marL="139700" indent="0" algn="ctr">
              <a:buNone/>
            </a:pPr>
            <a:r>
              <a:rPr lang="id-ID" sz="1600" dirty="0"/>
              <a:t>Bau harum penawar racun</a:t>
            </a:r>
            <a:endParaRPr lang="en-US" sz="1600"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7" name="Title 1"/>
          <p:cNvSpPr txBox="1">
            <a:spLocks/>
          </p:cNvSpPr>
          <p:nvPr/>
        </p:nvSpPr>
        <p:spPr>
          <a:xfrm>
            <a:off x="2935875" y="4306275"/>
            <a:ext cx="5699854" cy="641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algn="ctr"/>
            <a:endParaRPr lang="en-US" sz="2400" dirty="0">
              <a:solidFill>
                <a:srgbClr val="FF0000"/>
              </a:solidFill>
            </a:endParaRPr>
          </a:p>
        </p:txBody>
      </p:sp>
      <p:sp>
        <p:nvSpPr>
          <p:cNvPr id="8" name="Down Arrow 7"/>
          <p:cNvSpPr/>
          <p:nvPr/>
        </p:nvSpPr>
        <p:spPr>
          <a:xfrm>
            <a:off x="1869075" y="1354984"/>
            <a:ext cx="529220" cy="417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706360" y="2571750"/>
            <a:ext cx="529220" cy="417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165175" y="1946107"/>
            <a:ext cx="529220" cy="417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320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903" y="408307"/>
            <a:ext cx="5275500" cy="641100"/>
          </a:xfrm>
        </p:spPr>
        <p:txBody>
          <a:bodyPr/>
          <a:lstStyle/>
          <a:p>
            <a:pPr algn="ctr"/>
            <a:r>
              <a:rPr lang="id-ID" sz="4400" dirty="0"/>
              <a:t>Brokohan </a:t>
            </a:r>
            <a:endParaRPr lang="en-US" sz="4400" dirty="0"/>
          </a:p>
        </p:txBody>
      </p:sp>
      <p:sp>
        <p:nvSpPr>
          <p:cNvPr id="3" name="Text Placeholder 2"/>
          <p:cNvSpPr>
            <a:spLocks noGrp="1"/>
          </p:cNvSpPr>
          <p:nvPr>
            <p:ph type="body" idx="1"/>
          </p:nvPr>
        </p:nvSpPr>
        <p:spPr>
          <a:xfrm>
            <a:off x="1781842" y="1760897"/>
            <a:ext cx="5275500" cy="2786100"/>
          </a:xfrm>
        </p:spPr>
        <p:txBody>
          <a:bodyPr/>
          <a:lstStyle/>
          <a:p>
            <a:pPr algn="just">
              <a:buFont typeface="Wingdings" pitchFamily="2" charset="2"/>
              <a:buChar char="Ø"/>
            </a:pPr>
            <a:r>
              <a:rPr lang="id-ID" sz="1800" i="1" dirty="0"/>
              <a:t>Sega asah (sega Jawa diambeng, diwadhahi ing tampah),</a:t>
            </a:r>
            <a:endParaRPr lang="en-US" sz="1800" dirty="0"/>
          </a:p>
          <a:p>
            <a:pPr algn="just">
              <a:buFont typeface="Wingdings" pitchFamily="2" charset="2"/>
              <a:buChar char="Ø"/>
            </a:pPr>
            <a:r>
              <a:rPr lang="id-ID" sz="1800" i="1" dirty="0"/>
              <a:t>Iwake kebo siji, tegese : iwak daging sithik sarupaning jeroan sethithik sarta mata siji, aran iwak kebo siji.</a:t>
            </a:r>
            <a:endParaRPr lang="en-US" sz="1800" dirty="0"/>
          </a:p>
          <a:p>
            <a:pPr algn="just">
              <a:buFont typeface="Wingdings" pitchFamily="2" charset="2"/>
              <a:buChar char="Ø"/>
            </a:pPr>
            <a:r>
              <a:rPr lang="id-ID" sz="1800" i="1" dirty="0"/>
              <a:t>Pecel pitik jangan menir. </a:t>
            </a:r>
            <a:endParaRPr lang="en-US" sz="1800" dirty="0"/>
          </a:p>
          <a:p>
            <a:pPr algn="just">
              <a:buFont typeface="Wingdings" pitchFamily="2" charset="2"/>
              <a:buChar char="Ø"/>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Down Arrow 4"/>
          <p:cNvSpPr/>
          <p:nvPr/>
        </p:nvSpPr>
        <p:spPr>
          <a:xfrm>
            <a:off x="4011378" y="1134701"/>
            <a:ext cx="816429" cy="626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344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250" y="255908"/>
            <a:ext cx="5275500" cy="641100"/>
          </a:xfrm>
        </p:spPr>
        <p:txBody>
          <a:bodyPr/>
          <a:lstStyle/>
          <a:p>
            <a:pPr algn="ctr"/>
            <a:r>
              <a:rPr lang="id-ID" sz="4400" dirty="0" smtClean="0"/>
              <a:t>Puput Puser</a:t>
            </a:r>
            <a:endParaRPr lang="en-US" sz="4400" dirty="0"/>
          </a:p>
        </p:txBody>
      </p:sp>
      <p:sp>
        <p:nvSpPr>
          <p:cNvPr id="3" name="Text Placeholder 2"/>
          <p:cNvSpPr>
            <a:spLocks noGrp="1"/>
          </p:cNvSpPr>
          <p:nvPr>
            <p:ph type="body" idx="1"/>
          </p:nvPr>
        </p:nvSpPr>
        <p:spPr>
          <a:xfrm>
            <a:off x="840576" y="922578"/>
            <a:ext cx="1700400" cy="3375600"/>
          </a:xfrm>
        </p:spPr>
        <p:txBody>
          <a:bodyPr/>
          <a:lstStyle/>
          <a:p>
            <a:pPr marL="139700" indent="0" algn="ctr">
              <a:buNone/>
            </a:pPr>
            <a:r>
              <a:rPr lang="id-ID" sz="1600" i="1" dirty="0"/>
              <a:t>Sekul janganan,</a:t>
            </a:r>
            <a:endParaRPr lang="en-US" sz="1600" dirty="0"/>
          </a:p>
          <a:p>
            <a:pPr marL="139700" indent="0" algn="ctr">
              <a:buNone/>
            </a:pPr>
            <a:endParaRPr lang="en-US" sz="1600" dirty="0" smtClean="0"/>
          </a:p>
          <a:p>
            <a:pPr marL="139700" indent="0" algn="ctr">
              <a:buNone/>
            </a:pPr>
            <a:endParaRPr lang="en-US" sz="1600" dirty="0"/>
          </a:p>
          <a:p>
            <a:pPr marL="139700" indent="0" algn="ctr">
              <a:buNone/>
            </a:pPr>
            <a:r>
              <a:rPr lang="id-ID" sz="1600" dirty="0"/>
              <a:t>Sebagai simbol kesuburan bumi</a:t>
            </a:r>
            <a:endParaRPr lang="en-US" sz="1600" dirty="0"/>
          </a:p>
          <a:p>
            <a:pPr marL="139700" indent="0" algn="ctr">
              <a:buNone/>
            </a:pPr>
            <a:endParaRPr lang="en-US" sz="1600" dirty="0" smtClean="0"/>
          </a:p>
          <a:p>
            <a:pPr marL="139700" indent="0" algn="ctr">
              <a:buNone/>
            </a:pPr>
            <a:endParaRPr lang="en-US" sz="1600" dirty="0"/>
          </a:p>
          <a:p>
            <a:pPr marL="139700" indent="0" algn="ctr">
              <a:buNone/>
            </a:pPr>
            <a:r>
              <a:rPr lang="id-ID" sz="1600" dirty="0"/>
              <a:t>Memohon kesejahteraan</a:t>
            </a:r>
            <a:endParaRPr lang="en-US" sz="1600" dirty="0"/>
          </a:p>
          <a:p>
            <a:pPr marL="139700" indent="0" algn="ctr">
              <a:buNone/>
            </a:pPr>
            <a:endParaRPr lang="en-US" sz="1600" dirty="0"/>
          </a:p>
        </p:txBody>
      </p:sp>
      <p:sp>
        <p:nvSpPr>
          <p:cNvPr id="4" name="Text Placeholder 3"/>
          <p:cNvSpPr>
            <a:spLocks noGrp="1"/>
          </p:cNvSpPr>
          <p:nvPr>
            <p:ph type="body" idx="2"/>
          </p:nvPr>
        </p:nvSpPr>
        <p:spPr>
          <a:xfrm>
            <a:off x="3420185" y="1037053"/>
            <a:ext cx="2303630" cy="3375600"/>
          </a:xfrm>
        </p:spPr>
        <p:txBody>
          <a:bodyPr/>
          <a:lstStyle/>
          <a:p>
            <a:pPr marL="139700" indent="0" algn="ctr">
              <a:buNone/>
            </a:pPr>
            <a:r>
              <a:rPr lang="id-ID" sz="1600" i="1" dirty="0"/>
              <a:t>Jenang abrit</a:t>
            </a:r>
            <a:r>
              <a:rPr lang="id-ID" sz="1600" i="1" dirty="0" smtClean="0"/>
              <a:t>,</a:t>
            </a:r>
            <a:endParaRPr lang="en-US" sz="1600" dirty="0"/>
          </a:p>
          <a:p>
            <a:pPr marL="139700" indent="0" algn="ctr">
              <a:buNone/>
            </a:pPr>
            <a:r>
              <a:rPr lang="id-ID" sz="1600" i="1" dirty="0" smtClean="0"/>
              <a:t>Jenang baro-baro</a:t>
            </a:r>
            <a:endParaRPr lang="en-US" sz="1600" i="1" dirty="0" smtClean="0"/>
          </a:p>
          <a:p>
            <a:pPr marL="139700" indent="0" algn="ctr">
              <a:buNone/>
            </a:pPr>
            <a:endParaRPr lang="en-US" sz="1600" i="1" dirty="0"/>
          </a:p>
          <a:p>
            <a:pPr marL="139700" indent="0" algn="ctr">
              <a:buNone/>
            </a:pPr>
            <a:endParaRPr lang="en-US" sz="1600" i="1" dirty="0" smtClean="0"/>
          </a:p>
          <a:p>
            <a:pPr marL="139700" indent="0" algn="just">
              <a:buNone/>
            </a:pPr>
            <a:r>
              <a:rPr lang="id-ID" sz="1600" dirty="0"/>
              <a:t>Sebagai </a:t>
            </a:r>
            <a:r>
              <a:rPr lang="id-ID" sz="1600" dirty="0" smtClean="0"/>
              <a:t>simbol </a:t>
            </a:r>
            <a:r>
              <a:rPr lang="id-ID" sz="1600" dirty="0"/>
              <a:t>benih perempuan</a:t>
            </a:r>
            <a:endParaRPr lang="en-US" sz="1600" dirty="0"/>
          </a:p>
          <a:p>
            <a:pPr marL="139700" indent="0" algn="ctr">
              <a:buNone/>
            </a:pPr>
            <a:endParaRPr lang="en-US" sz="1600" dirty="0" smtClean="0"/>
          </a:p>
          <a:p>
            <a:pPr marL="139700" indent="0" algn="ctr">
              <a:buNone/>
            </a:pPr>
            <a:endParaRPr lang="en-US" sz="1600" dirty="0"/>
          </a:p>
          <a:p>
            <a:pPr marL="139700" indent="0" algn="ctr">
              <a:buNone/>
            </a:pPr>
            <a:r>
              <a:rPr lang="id-ID" sz="1600" dirty="0"/>
              <a:t>Untuk menghormati ibu</a:t>
            </a:r>
            <a:endParaRPr lang="en-US" sz="1600" dirty="0"/>
          </a:p>
          <a:p>
            <a:pPr marL="139700" indent="0" algn="ctr">
              <a:buNone/>
            </a:pPr>
            <a:r>
              <a:rPr lang="id-ID" sz="1600" dirty="0"/>
              <a:t>Untuk meghormati ayah</a:t>
            </a:r>
            <a:endParaRPr lang="en-US" sz="1600" dirty="0"/>
          </a:p>
          <a:p>
            <a:pPr marL="139700" indent="0" algn="ctr">
              <a:buNone/>
            </a:pPr>
            <a:endParaRPr lang="en-US" sz="1600" dirty="0"/>
          </a:p>
          <a:p>
            <a:pPr marL="139700" indent="0" algn="ctr">
              <a:buNone/>
            </a:pPr>
            <a:endParaRPr lang="en-US" sz="1600" dirty="0"/>
          </a:p>
        </p:txBody>
      </p:sp>
      <p:sp>
        <p:nvSpPr>
          <p:cNvPr id="5" name="Text Placeholder 4"/>
          <p:cNvSpPr>
            <a:spLocks noGrp="1"/>
          </p:cNvSpPr>
          <p:nvPr>
            <p:ph type="body" idx="3"/>
          </p:nvPr>
        </p:nvSpPr>
        <p:spPr>
          <a:xfrm>
            <a:off x="6199326" y="1190157"/>
            <a:ext cx="1700400" cy="3375600"/>
          </a:xfrm>
        </p:spPr>
        <p:txBody>
          <a:bodyPr/>
          <a:lstStyle/>
          <a:p>
            <a:pPr marL="139700" indent="0" algn="ctr">
              <a:buNone/>
            </a:pPr>
            <a:r>
              <a:rPr lang="id-ID" sz="1600" i="1" dirty="0"/>
              <a:t>Jajanan pasar</a:t>
            </a:r>
            <a:endParaRPr lang="en-US" sz="1600" dirty="0"/>
          </a:p>
          <a:p>
            <a:pPr marL="139700" indent="0" algn="ctr">
              <a:buNone/>
            </a:pPr>
            <a:endParaRPr lang="en-US" sz="1600" dirty="0" smtClean="0"/>
          </a:p>
          <a:p>
            <a:pPr marL="139700" indent="0" algn="ctr">
              <a:buNone/>
            </a:pPr>
            <a:endParaRPr lang="en-US" sz="1600" dirty="0" smtClean="0"/>
          </a:p>
          <a:p>
            <a:pPr marL="139700" indent="0" algn="ctr">
              <a:buNone/>
            </a:pPr>
            <a:r>
              <a:rPr lang="id-ID" sz="1600" dirty="0"/>
              <a:t>Sebagai simbol hubungan antar manusia (horisontal</a:t>
            </a:r>
            <a:r>
              <a:rPr lang="id-ID" sz="1600" dirty="0" smtClean="0"/>
              <a:t>)</a:t>
            </a:r>
            <a:endParaRPr lang="en-US" sz="1600" dirty="0" smtClean="0"/>
          </a:p>
          <a:p>
            <a:pPr marL="139700" indent="0" algn="ctr">
              <a:buNone/>
            </a:pPr>
            <a:endParaRPr lang="en-US" sz="1600" dirty="0"/>
          </a:p>
          <a:p>
            <a:pPr marL="139700" indent="0" algn="ctr">
              <a:buNone/>
            </a:pPr>
            <a:endParaRPr lang="en-US" sz="1600" dirty="0" smtClean="0"/>
          </a:p>
          <a:p>
            <a:pPr marL="139700" indent="0" algn="ctr">
              <a:buNone/>
            </a:pPr>
            <a:r>
              <a:rPr lang="id-ID" sz="1600" dirty="0"/>
              <a:t>Dapat bergaul dengan semua </a:t>
            </a:r>
            <a:r>
              <a:rPr lang="id-ID" sz="1600" dirty="0" smtClean="0"/>
              <a:t>manusi</a:t>
            </a:r>
            <a:r>
              <a:rPr lang="en-US" sz="1600" dirty="0" smtClean="0"/>
              <a:t>a</a:t>
            </a:r>
          </a:p>
          <a:p>
            <a:pPr marL="139700" indent="0" algn="ctr">
              <a:buNone/>
            </a:pPr>
            <a:endParaRPr lang="en-US" sz="1600"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8" name="Down Arrow 7"/>
          <p:cNvSpPr/>
          <p:nvPr/>
        </p:nvSpPr>
        <p:spPr>
          <a:xfrm>
            <a:off x="1478502" y="1455169"/>
            <a:ext cx="470039" cy="306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461196" y="2571750"/>
            <a:ext cx="470039" cy="306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336980" y="1910176"/>
            <a:ext cx="470039" cy="306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336980" y="3090742"/>
            <a:ext cx="470039" cy="306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913592" y="1801319"/>
            <a:ext cx="470039" cy="306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913592" y="3550053"/>
            <a:ext cx="470039" cy="306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7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359" y="196036"/>
            <a:ext cx="5275500" cy="641100"/>
          </a:xfrm>
        </p:spPr>
        <p:txBody>
          <a:bodyPr/>
          <a:lstStyle/>
          <a:p>
            <a:r>
              <a:rPr lang="id-ID" sz="4000" dirty="0"/>
              <a:t>Upacara </a:t>
            </a:r>
            <a:r>
              <a:rPr lang="en-US" sz="4000" dirty="0" smtClean="0"/>
              <a:t>S</a:t>
            </a:r>
            <a:r>
              <a:rPr lang="id-ID" sz="4000" dirty="0" smtClean="0"/>
              <a:t>elapanan </a:t>
            </a:r>
            <a:endParaRPr lang="en-US" sz="4000" dirty="0"/>
          </a:p>
        </p:txBody>
      </p:sp>
      <p:sp>
        <p:nvSpPr>
          <p:cNvPr id="3" name="Text Placeholder 2"/>
          <p:cNvSpPr>
            <a:spLocks noGrp="1"/>
          </p:cNvSpPr>
          <p:nvPr>
            <p:ph type="body" idx="1"/>
          </p:nvPr>
        </p:nvSpPr>
        <p:spPr>
          <a:xfrm>
            <a:off x="829489" y="2802641"/>
            <a:ext cx="3497582" cy="1927836"/>
          </a:xfrm>
        </p:spPr>
        <p:txBody>
          <a:bodyPr/>
          <a:lstStyle/>
          <a:p>
            <a:pPr marL="139700" indent="0" algn="ctr">
              <a:buNone/>
            </a:pPr>
            <a:r>
              <a:rPr lang="id-ID" sz="1600" dirty="0"/>
              <a:t>Tumpeng,</a:t>
            </a:r>
            <a:endParaRPr lang="en-US" sz="1600" dirty="0"/>
          </a:p>
          <a:p>
            <a:pPr marL="139700" indent="0" algn="ctr">
              <a:buNone/>
            </a:pPr>
            <a:endParaRPr lang="en-US" sz="1600" dirty="0" smtClean="0"/>
          </a:p>
          <a:p>
            <a:pPr marL="139700" indent="0" algn="ctr">
              <a:buNone/>
            </a:pPr>
            <a:r>
              <a:rPr lang="id-ID" sz="1600" dirty="0"/>
              <a:t>Simbol mohon keselamatan</a:t>
            </a:r>
            <a:endParaRPr lang="en-US" sz="1600" dirty="0"/>
          </a:p>
          <a:p>
            <a:pPr marL="139700" indent="0" algn="ctr">
              <a:buNone/>
            </a:pPr>
            <a:endParaRPr lang="en-US" sz="1600" dirty="0" smtClean="0"/>
          </a:p>
          <a:p>
            <a:pPr marL="139700" indent="0" algn="ctr">
              <a:buNone/>
            </a:pPr>
            <a:r>
              <a:rPr lang="id-ID" sz="1600" dirty="0"/>
              <a:t>Keselamatan Tuhan</a:t>
            </a:r>
            <a:endParaRPr lang="en-US" sz="1600" dirty="0"/>
          </a:p>
          <a:p>
            <a:pPr marL="139700" indent="0" algn="ctr">
              <a:buNone/>
            </a:pPr>
            <a:endParaRPr lang="en-US" sz="1600" dirty="0"/>
          </a:p>
        </p:txBody>
      </p:sp>
      <p:sp>
        <p:nvSpPr>
          <p:cNvPr id="4" name="Text Placeholder 3"/>
          <p:cNvSpPr>
            <a:spLocks noGrp="1"/>
          </p:cNvSpPr>
          <p:nvPr>
            <p:ph type="body" idx="2"/>
          </p:nvPr>
        </p:nvSpPr>
        <p:spPr>
          <a:xfrm>
            <a:off x="649488" y="913328"/>
            <a:ext cx="6317391" cy="1960493"/>
          </a:xfrm>
        </p:spPr>
        <p:txBody>
          <a:bodyPr/>
          <a:lstStyle/>
          <a:p>
            <a:pPr marL="139700" indent="0" algn="ctr">
              <a:buNone/>
            </a:pPr>
            <a:r>
              <a:rPr lang="id-ID" sz="1600" dirty="0"/>
              <a:t>bayi berumur selapan (35 hari) </a:t>
            </a:r>
            <a:endParaRPr lang="en-US" sz="1600" dirty="0" smtClean="0"/>
          </a:p>
          <a:p>
            <a:pPr marL="139700" indent="0" algn="ctr">
              <a:buNone/>
            </a:pPr>
            <a:endParaRPr lang="en-US" sz="1600" dirty="0"/>
          </a:p>
          <a:p>
            <a:pPr marL="139700" indent="0" algn="ctr">
              <a:buNone/>
            </a:pPr>
            <a:r>
              <a:rPr lang="id-ID" sz="1600" dirty="0"/>
              <a:t>rambut bayi dipotong atau </a:t>
            </a:r>
            <a:r>
              <a:rPr lang="id-ID" sz="1600" dirty="0" smtClean="0"/>
              <a:t>dicukur</a:t>
            </a:r>
            <a:endParaRPr lang="en-US" sz="1600" dirty="0" smtClean="0"/>
          </a:p>
          <a:p>
            <a:pPr marL="139700" indent="0" algn="ctr">
              <a:buNone/>
            </a:pPr>
            <a:endParaRPr lang="en-US" dirty="0"/>
          </a:p>
          <a:p>
            <a:pPr marL="139700" indent="0" algn="ctr">
              <a:buNone/>
            </a:pPr>
            <a:r>
              <a:rPr lang="id-ID" dirty="0"/>
              <a:t>Rambut yang telah dicukur dikumpulkan dan disimpan bersama kotoran atau tinja bayi yang pertama keluar (</a:t>
            </a:r>
            <a:r>
              <a:rPr lang="id-ID" i="1" dirty="0"/>
              <a:t>tai kalong</a:t>
            </a:r>
            <a:r>
              <a:rPr lang="id-ID" dirty="0" smtClean="0"/>
              <a:t>).</a:t>
            </a:r>
            <a:endParaRPr lang="en-US" dirty="0"/>
          </a:p>
        </p:txBody>
      </p:sp>
      <p:sp>
        <p:nvSpPr>
          <p:cNvPr id="5" name="Text Placeholder 4"/>
          <p:cNvSpPr>
            <a:spLocks noGrp="1"/>
          </p:cNvSpPr>
          <p:nvPr>
            <p:ph type="body" idx="3"/>
          </p:nvPr>
        </p:nvSpPr>
        <p:spPr>
          <a:xfrm>
            <a:off x="4572000" y="2786636"/>
            <a:ext cx="3132897" cy="3375600"/>
          </a:xfrm>
        </p:spPr>
        <p:txBody>
          <a:bodyPr/>
          <a:lstStyle/>
          <a:p>
            <a:pPr marL="139700" indent="0" algn="ctr">
              <a:buNone/>
            </a:pPr>
            <a:r>
              <a:rPr lang="id-ID" sz="1600" dirty="0" smtClean="0"/>
              <a:t>Inthuk-inthuk</a:t>
            </a:r>
            <a:endParaRPr lang="en-US" sz="1600" dirty="0" smtClean="0"/>
          </a:p>
          <a:p>
            <a:pPr marL="139700" indent="0" algn="ctr">
              <a:buNone/>
            </a:pPr>
            <a:endParaRPr lang="en-US" sz="1600" dirty="0"/>
          </a:p>
          <a:p>
            <a:pPr marL="139700" indent="0" algn="ctr">
              <a:buNone/>
            </a:pPr>
            <a:r>
              <a:rPr lang="id-ID" sz="1600" dirty="0"/>
              <a:t>Simbol mohon </a:t>
            </a:r>
            <a:r>
              <a:rPr lang="id-ID" sz="1600" dirty="0" smtClean="0"/>
              <a:t>keselamatan</a:t>
            </a:r>
            <a:endParaRPr lang="en-US" sz="1600" dirty="0" smtClean="0"/>
          </a:p>
          <a:p>
            <a:pPr marL="139700" indent="0" algn="ctr">
              <a:buNone/>
            </a:pPr>
            <a:endParaRPr lang="en-US" sz="1600" dirty="0"/>
          </a:p>
          <a:p>
            <a:pPr marL="139700" indent="0" algn="ctr">
              <a:buNone/>
            </a:pPr>
            <a:r>
              <a:rPr lang="id-ID" sz="1600" dirty="0"/>
              <a:t>Keselamatan gangguan makhluk</a:t>
            </a:r>
            <a:endParaRPr lang="en-US" sz="1600"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14" name="Down Arrow 13"/>
          <p:cNvSpPr/>
          <p:nvPr/>
        </p:nvSpPr>
        <p:spPr>
          <a:xfrm>
            <a:off x="2523852" y="3339767"/>
            <a:ext cx="122110" cy="284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500446" y="3968168"/>
            <a:ext cx="122110" cy="284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161313" y="3304963"/>
            <a:ext cx="122110" cy="284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187366" y="3956532"/>
            <a:ext cx="122110" cy="284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96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577</TotalTime>
  <Words>987</Words>
  <Application>Microsoft Office PowerPoint</Application>
  <PresentationFormat>On-screen Show (16:9)</PresentationFormat>
  <Paragraphs>260</Paragraphs>
  <Slides>28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Stencil</vt:lpstr>
      <vt:lpstr>Mongolian Baiti</vt:lpstr>
      <vt:lpstr>Calibri</vt:lpstr>
      <vt:lpstr>Nixie One</vt:lpstr>
      <vt:lpstr>Times New Roman</vt:lpstr>
      <vt:lpstr>Wingdings</vt:lpstr>
      <vt:lpstr>Varela Round</vt:lpstr>
      <vt:lpstr>Cambria</vt:lpstr>
      <vt:lpstr>Adjacency</vt:lpstr>
      <vt:lpstr>PowerPoint Presentation</vt:lpstr>
      <vt:lpstr>Kelahiran</vt:lpstr>
      <vt:lpstr>Menjelang kelahiran</vt:lpstr>
      <vt:lpstr>    Secara adat, tata cara wanita hamil yang akan melahirkan tidak boleh tidur sembarangan,  dalam arti arah kepala tidak boleh semaunya tetapi ada aturannya, yaitu   kepala di arah barat sesuai perhitungan adat Jawa.  Si suami duduk di dekatnya sambil menyangga tubuh istrinya, rambut tidak boleh diikat, pakaian di longgarkan, serta tidak memakai sabuk.  Selain itu, pintu-pintu yang ada di rumah juga harus dibuka, jika mempunyai keris yang di simpan, keris tersebut harus di keluarkan dari tempatnya (warangka)  Hal lain yang harus di siapkan dalam menyambut kelahiran adalah toyamas  yang terbuat dari perasan kunir, yang dihaluskan kemudian di dalam air perasan tersebut di beri uang logam. </vt:lpstr>
      <vt:lpstr>Upacara setelah kelahiran</vt:lpstr>
      <vt:lpstr>Uba rampe Mendhem ari-ari</vt:lpstr>
      <vt:lpstr>Brokohan </vt:lpstr>
      <vt:lpstr>Puput Puser</vt:lpstr>
      <vt:lpstr>Upacara Selapanan </vt:lpstr>
      <vt:lpstr>Masa Anak-anak</vt:lpstr>
      <vt:lpstr>upacara tradisi pada masa kanak-kanak </vt:lpstr>
      <vt:lpstr>          Tedhak Siten</vt:lpstr>
      <vt:lpstr>PowerPoint Presentation</vt:lpstr>
      <vt:lpstr>Uba Rampe Tedhak siten</vt:lpstr>
      <vt:lpstr>Uba Rampe Tedhak siten</vt:lpstr>
      <vt:lpstr>Usia 1 tahun dan Gaulan </vt:lpstr>
      <vt:lpstr>Uba rampe Upacara 1 tahun dan gaulan</vt:lpstr>
      <vt:lpstr>Nyapih    </vt:lpstr>
      <vt:lpstr>Langkah-langkah Nyapeh</vt:lpstr>
      <vt:lpstr>Uba rampe nyapeh</vt:lpstr>
      <vt:lpstr>Remaja </vt:lpstr>
      <vt:lpstr>PowerPoint Presentation</vt:lpstr>
      <vt:lpstr>Tetesan  untuk menyebut sunatan bagi anak perempuan  diharapkan si anak kelak mampu memberikan keturunan  perempuan  usia 10 tahun laki-laki dilakukan pada usia 15 tahun</vt:lpstr>
      <vt:lpstr>Uba rampe Upacara Tetesan</vt:lpstr>
      <vt:lpstr>Pasah  meratakan gigi   Pelaksanaan pasah yang baik adalah jika anak sebelum datang bulan.</vt:lpstr>
      <vt:lpstr>PowerPoint Presentation</vt:lpstr>
      <vt:lpstr>Ubarampe Pasah</vt:lpstr>
      <vt:lpstr>Ubarampe Pasah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DAUR HIDUP MASYARAKAT JAWA</dc:title>
  <dc:creator>Toshiba</dc:creator>
  <cp:lastModifiedBy>Se7en_Pro</cp:lastModifiedBy>
  <cp:revision>50</cp:revision>
  <dcterms:modified xsi:type="dcterms:W3CDTF">2020-03-17T00:24:42Z</dcterms:modified>
</cp:coreProperties>
</file>