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6" r:id="rId3"/>
    <p:sldId id="257" r:id="rId4"/>
    <p:sldId id="267" r:id="rId5"/>
    <p:sldId id="258" r:id="rId6"/>
    <p:sldId id="271" r:id="rId7"/>
    <p:sldId id="259" r:id="rId8"/>
    <p:sldId id="260" r:id="rId9"/>
    <p:sldId id="261" r:id="rId10"/>
    <p:sldId id="263" r:id="rId11"/>
    <p:sldId id="262" r:id="rId12"/>
    <p:sldId id="268" r:id="rId13"/>
    <p:sldId id="264" r:id="rId14"/>
    <p:sldId id="269" r:id="rId15"/>
    <p:sldId id="265" r:id="rId16"/>
    <p:sldId id="270" r:id="rId17"/>
    <p:sldId id="272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4318D-D010-4F74-89A9-F5867AA02A6B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58C98-DD10-460F-8EED-1780FAA7A14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8C98-DD10-460F-8EED-1780FAA7A141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8C98-DD10-460F-8EED-1780FAA7A141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8C98-DD10-460F-8EED-1780FAA7A141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8C98-DD10-460F-8EED-1780FAA7A141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8C98-DD10-460F-8EED-1780FAA7A141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8C98-DD10-460F-8EED-1780FAA7A141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8C98-DD10-460F-8EED-1780FAA7A141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8C98-DD10-460F-8EED-1780FAA7A141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8C98-DD10-460F-8EED-1780FAA7A141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8C98-DD10-460F-8EED-1780FAA7A141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8C98-DD10-460F-8EED-1780FAA7A141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8C98-DD10-460F-8EED-1780FAA7A141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8C98-DD10-460F-8EED-1780FAA7A141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8C98-DD10-460F-8EED-1780FAA7A141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8C98-DD10-460F-8EED-1780FAA7A141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8C98-DD10-460F-8EED-1780FAA7A141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8C98-DD10-460F-8EED-1780FAA7A141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003-D9B4-4888-B139-611B0F720116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434E-EFED-434C-B0F6-5932D4FFDD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003-D9B4-4888-B139-611B0F720116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434E-EFED-434C-B0F6-5932D4FFDD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003-D9B4-4888-B139-611B0F720116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434E-EFED-434C-B0F6-5932D4FFDD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003-D9B4-4888-B139-611B0F720116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434E-EFED-434C-B0F6-5932D4FFDD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003-D9B4-4888-B139-611B0F720116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434E-EFED-434C-B0F6-5932D4FFDD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003-D9B4-4888-B139-611B0F720116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434E-EFED-434C-B0F6-5932D4FFDD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003-D9B4-4888-B139-611B0F720116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434E-EFED-434C-B0F6-5932D4FFDD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003-D9B4-4888-B139-611B0F720116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434E-EFED-434C-B0F6-5932D4FFDD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003-D9B4-4888-B139-611B0F720116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434E-EFED-434C-B0F6-5932D4FFDD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003-D9B4-4888-B139-611B0F720116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434E-EFED-434C-B0F6-5932D4FFDD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003-D9B4-4888-B139-611B0F720116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6D434E-EFED-434C-B0F6-5932D4FFDD5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A46003-D9B4-4888-B139-611B0F720116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6D434E-EFED-434C-B0F6-5932D4FFDD56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081" y="214290"/>
            <a:ext cx="7772400" cy="642941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id-ID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PENDAHULUAN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8643998" cy="5572164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lvl="0" algn="just"/>
            <a:endParaRPr lang="id-ID" sz="4600" b="1" dirty="0">
              <a:solidFill>
                <a:schemeClr val="bg1"/>
              </a:solidFill>
            </a:endParaRPr>
          </a:p>
          <a:p>
            <a:pPr lvl="0" algn="just">
              <a:spcBef>
                <a:spcPts val="0"/>
              </a:spcBef>
            </a:pPr>
            <a:r>
              <a:rPr lang="id-ID" sz="4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4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PERKEMBANGAN TEORI SEL</a:t>
            </a:r>
            <a:endParaRPr lang="id-ID" sz="4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</a:pPr>
            <a:endParaRPr lang="id-ID" sz="4600" b="1" dirty="0">
              <a:solidFill>
                <a:schemeClr val="bg1"/>
              </a:solidFill>
            </a:endParaRPr>
          </a:p>
          <a:p>
            <a:pPr marL="355600" indent="-355600" algn="just">
              <a:spcBef>
                <a:spcPts val="0"/>
              </a:spcBef>
              <a:buFont typeface="Wingdings" pitchFamily="2" charset="2"/>
              <a:buChar char="v"/>
            </a:pPr>
            <a:r>
              <a:rPr lang="id-ID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eralatan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modern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mikroskop</a:t>
            </a:r>
            <a:r>
              <a:rPr lang="en-ID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(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polarisasi</a:t>
            </a:r>
            <a:r>
              <a:rPr lang="id-ID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/UV/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electron), </a:t>
            </a:r>
            <a:r>
              <a:rPr lang="id-ID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romatografi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 </a:t>
            </a:r>
          </a:p>
          <a:p>
            <a:pPr lvl="1" algn="just"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elektroforesis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radio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isotop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812800" lvl="1" indent="-355600" algn="just">
              <a:buFont typeface="Courier New" pitchFamily="49" charset="0"/>
              <a:buChar char="o"/>
            </a:pPr>
            <a:endParaRPr lang="en-US" sz="3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812800" lvl="1" indent="-355600" algn="just">
              <a:buFont typeface="Courier New" pitchFamily="49" charset="0"/>
              <a:buChar char="o"/>
            </a:pPr>
            <a:r>
              <a:rPr lang="en-US" sz="3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3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apa</a:t>
            </a:r>
            <a:r>
              <a:rPr lang="en-US" sz="3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sajakah</a:t>
            </a:r>
            <a:r>
              <a:rPr lang="en-US" sz="3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termasuk</a:t>
            </a:r>
            <a:r>
              <a:rPr lang="en-US" sz="3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3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iptek</a:t>
            </a:r>
            <a:r>
              <a:rPr lang="en-US" sz="3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sz="3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3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id-ID" sz="3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4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336704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273050" indent="-273050" algn="just"/>
            <a:r>
              <a:rPr lang="en-US" sz="3600" dirty="0">
                <a:solidFill>
                  <a:srgbClr val="FFFF00"/>
                </a:solidFill>
              </a:rPr>
              <a:t>Thomas Hunt </a:t>
            </a:r>
            <a:r>
              <a:rPr lang="en-US" sz="3600" dirty="0" err="1">
                <a:solidFill>
                  <a:srgbClr val="FFFF00"/>
                </a:solidFill>
              </a:rPr>
              <a:t>Morgen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(1933)</a:t>
            </a:r>
            <a:r>
              <a:rPr lang="id-ID" sz="2800" dirty="0">
                <a:solidFill>
                  <a:srgbClr val="FFFF00"/>
                </a:solidFill>
              </a:rPr>
              <a:t>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peran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kromosom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dalam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sifat-sifat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keturunan</a:t>
            </a:r>
            <a:r>
              <a:rPr lang="en-US" sz="3200" dirty="0">
                <a:solidFill>
                  <a:srgbClr val="FFC000"/>
                </a:solidFill>
              </a:rPr>
              <a:t>.  </a:t>
            </a:r>
            <a:endParaRPr lang="id-ID" sz="3200" dirty="0">
              <a:solidFill>
                <a:srgbClr val="FFC000"/>
              </a:solidFill>
            </a:endParaRPr>
          </a:p>
          <a:p>
            <a:pPr marL="273050" indent="-273050" algn="just"/>
            <a:r>
              <a:rPr lang="en-US" sz="3600" b="1" dirty="0">
                <a:solidFill>
                  <a:srgbClr val="FFFF00"/>
                </a:solidFill>
              </a:rPr>
              <a:t>Hans Krebs </a:t>
            </a:r>
            <a:r>
              <a:rPr lang="en-US" sz="2800" b="1" dirty="0">
                <a:solidFill>
                  <a:srgbClr val="FFFF00"/>
                </a:solidFill>
              </a:rPr>
              <a:t>(1953) </a:t>
            </a:r>
            <a:r>
              <a:rPr lang="en-US" sz="3200" dirty="0" err="1">
                <a:solidFill>
                  <a:schemeClr val="bg1"/>
                </a:solidFill>
              </a:rPr>
              <a:t>menemukan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siklus</a:t>
            </a:r>
            <a:r>
              <a:rPr lang="en-US" sz="3200" dirty="0">
                <a:solidFill>
                  <a:schemeClr val="bg1"/>
                </a:solidFill>
              </a:rPr>
              <a:t> Krebs.  </a:t>
            </a:r>
            <a:endParaRPr lang="id-ID" sz="3200" dirty="0">
              <a:solidFill>
                <a:schemeClr val="bg1"/>
              </a:solidFill>
            </a:endParaRPr>
          </a:p>
          <a:p>
            <a:pPr marL="273050" indent="-273050" algn="just"/>
            <a:r>
              <a:rPr lang="en-US" sz="3600" b="1" dirty="0">
                <a:solidFill>
                  <a:srgbClr val="FFFF00"/>
                </a:solidFill>
              </a:rPr>
              <a:t>Frederick Sanger </a:t>
            </a:r>
            <a:r>
              <a:rPr lang="en-US" sz="2800" b="1" dirty="0">
                <a:solidFill>
                  <a:srgbClr val="FFFF00"/>
                </a:solidFill>
              </a:rPr>
              <a:t>(1958), </a:t>
            </a:r>
            <a:r>
              <a:rPr lang="en-US" sz="3200" dirty="0" err="1">
                <a:solidFill>
                  <a:schemeClr val="bg1"/>
                </a:solidFill>
              </a:rPr>
              <a:t>menemukan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struktur</a:t>
            </a:r>
            <a:r>
              <a:rPr lang="en-US" sz="3200" dirty="0">
                <a:solidFill>
                  <a:schemeClr val="bg1"/>
                </a:solidFill>
              </a:rPr>
              <a:t> protein insulin.</a:t>
            </a:r>
            <a:endParaRPr lang="id-ID" sz="3200" dirty="0">
              <a:solidFill>
                <a:schemeClr val="bg1"/>
              </a:solidFill>
            </a:endParaRPr>
          </a:p>
          <a:p>
            <a:pPr marL="273050" indent="-273050" algn="just"/>
            <a:r>
              <a:rPr lang="en-US" sz="3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James D. Watson  </a:t>
            </a:r>
            <a:r>
              <a:rPr lang="en-US" sz="35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Francis H.C. Crick (1962)</a:t>
            </a:r>
            <a:r>
              <a:rPr lang="id-ID" sz="2800" dirty="0">
                <a:solidFill>
                  <a:schemeClr val="bg1"/>
                </a:solidFill>
              </a:rPr>
              <a:t>: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menemukan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struktur</a:t>
            </a:r>
            <a:r>
              <a:rPr lang="en-US" sz="2800" dirty="0">
                <a:solidFill>
                  <a:schemeClr val="bg1"/>
                </a:solidFill>
              </a:rPr>
              <a:t> gen dan DNA.</a:t>
            </a:r>
          </a:p>
          <a:p>
            <a:pPr marL="273050" indent="-273050" algn="just"/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Hamilton O. Smith </a:t>
            </a:r>
            <a:r>
              <a:rPr lang="en-US" sz="2800" dirty="0">
                <a:solidFill>
                  <a:schemeClr val="bg1"/>
                </a:solidFill>
              </a:rPr>
              <a:t>(1978) </a:t>
            </a:r>
            <a:r>
              <a:rPr lang="en-US" sz="2800" dirty="0" err="1">
                <a:solidFill>
                  <a:schemeClr val="bg1"/>
                </a:solidFill>
              </a:rPr>
              <a:t>menemukan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enzim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restriksi</a:t>
            </a:r>
            <a:r>
              <a:rPr lang="en-US" sz="2800" dirty="0">
                <a:solidFill>
                  <a:schemeClr val="bg1"/>
                </a:solidFill>
              </a:rPr>
              <a:t> dan </a:t>
            </a:r>
            <a:r>
              <a:rPr lang="en-US" sz="2800" dirty="0" err="1">
                <a:solidFill>
                  <a:schemeClr val="bg1"/>
                </a:solidFill>
              </a:rPr>
              <a:t>pemetaan</a:t>
            </a:r>
            <a:r>
              <a:rPr lang="en-US" sz="2800" dirty="0">
                <a:solidFill>
                  <a:schemeClr val="bg1"/>
                </a:solidFill>
              </a:rPr>
              <a:t> gen.  </a:t>
            </a:r>
          </a:p>
          <a:p>
            <a:pPr marL="273050" indent="-273050" algn="just"/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Paul Berg </a:t>
            </a:r>
            <a:r>
              <a:rPr lang="en-US" sz="2800" dirty="0">
                <a:solidFill>
                  <a:schemeClr val="bg1"/>
                </a:solidFill>
              </a:rPr>
              <a:t>(1980), </a:t>
            </a:r>
            <a:r>
              <a:rPr lang="en-US" sz="2800" dirty="0" err="1">
                <a:solidFill>
                  <a:schemeClr val="bg1"/>
                </a:solidFill>
              </a:rPr>
              <a:t>pemetaan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potongan</a:t>
            </a:r>
            <a:r>
              <a:rPr lang="en-US" sz="2800" dirty="0">
                <a:solidFill>
                  <a:schemeClr val="bg1"/>
                </a:solidFill>
              </a:rPr>
              <a:t> DNA (gen).</a:t>
            </a:r>
            <a:endParaRPr lang="id-ID" sz="2800" dirty="0">
              <a:solidFill>
                <a:schemeClr val="bg1"/>
              </a:solidFill>
            </a:endParaRPr>
          </a:p>
          <a:p>
            <a:pPr algn="just">
              <a:buNone/>
            </a:pP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01080" cy="5160066"/>
          </a:xfrm>
          <a:solidFill>
            <a:srgbClr val="FFC000"/>
          </a:solidFill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sz="4400" b="1" dirty="0" err="1">
                <a:latin typeface="Arial Black" pitchFamily="34" charset="0"/>
              </a:rPr>
              <a:t>Bentuk</a:t>
            </a:r>
            <a:r>
              <a:rPr lang="en-US" sz="4400" b="1" dirty="0">
                <a:latin typeface="Arial Black" pitchFamily="34" charset="0"/>
              </a:rPr>
              <a:t> </a:t>
            </a:r>
            <a:r>
              <a:rPr lang="en-US" sz="4400" b="1" dirty="0" err="1">
                <a:latin typeface="Arial Black" pitchFamily="34" charset="0"/>
              </a:rPr>
              <a:t>Sel</a:t>
            </a:r>
            <a:r>
              <a:rPr lang="id-ID" sz="4400" b="1" dirty="0"/>
              <a:t>:</a:t>
            </a:r>
          </a:p>
          <a:p>
            <a:pPr algn="just"/>
            <a:r>
              <a:rPr lang="id-ID" sz="3600" dirty="0">
                <a:solidFill>
                  <a:schemeClr val="accent1"/>
                </a:solidFill>
              </a:rPr>
              <a:t>B</a:t>
            </a:r>
            <a:r>
              <a:rPr lang="en-US" sz="3600" dirty="0" err="1">
                <a:solidFill>
                  <a:schemeClr val="accent1"/>
                </a:solidFill>
              </a:rPr>
              <a:t>erubah-ubah</a:t>
            </a:r>
            <a:r>
              <a:rPr lang="id-ID" sz="3600" dirty="0">
                <a:solidFill>
                  <a:schemeClr val="accent1"/>
                </a:solidFill>
              </a:rPr>
              <a:t>: </a:t>
            </a:r>
            <a:r>
              <a:rPr lang="en-US" sz="3600" dirty="0" err="1"/>
              <a:t>sel</a:t>
            </a:r>
            <a:r>
              <a:rPr lang="en-US" sz="3600" dirty="0"/>
              <a:t> </a:t>
            </a:r>
            <a:r>
              <a:rPr lang="en-US" sz="3600" dirty="0" err="1"/>
              <a:t>leukosit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amoeba</a:t>
            </a:r>
            <a:r>
              <a:rPr lang="id-ID" sz="3600" dirty="0"/>
              <a:t>.</a:t>
            </a:r>
            <a:endParaRPr lang="en-US" sz="3600" dirty="0"/>
          </a:p>
          <a:p>
            <a:pPr algn="just">
              <a:buNone/>
            </a:pPr>
            <a:r>
              <a:rPr lang="en-US" sz="3600" dirty="0"/>
              <a:t>   </a:t>
            </a:r>
            <a:r>
              <a:rPr lang="en-US" sz="3600" dirty="0" err="1"/>
              <a:t>Mengapa</a:t>
            </a:r>
            <a:r>
              <a:rPr lang="en-US" sz="3600" dirty="0"/>
              <a:t> </a:t>
            </a:r>
            <a:r>
              <a:rPr lang="en-US" sz="3600" dirty="0" err="1"/>
              <a:t>berubah-ubah</a:t>
            </a:r>
            <a:r>
              <a:rPr lang="en-US" sz="3600" dirty="0"/>
              <a:t>?</a:t>
            </a:r>
          </a:p>
          <a:p>
            <a:pPr algn="just">
              <a:buNone/>
            </a:pPr>
            <a:endParaRPr lang="id-ID" sz="3600" dirty="0"/>
          </a:p>
          <a:p>
            <a:pPr algn="just"/>
            <a:r>
              <a:rPr lang="id-ID" sz="3600" dirty="0">
                <a:solidFill>
                  <a:schemeClr val="accent1"/>
                </a:solidFill>
              </a:rPr>
              <a:t>T</a:t>
            </a:r>
            <a:r>
              <a:rPr lang="en-US" sz="3600" dirty="0" err="1">
                <a:solidFill>
                  <a:schemeClr val="accent1"/>
                </a:solidFill>
              </a:rPr>
              <a:t>etap</a:t>
            </a:r>
            <a:r>
              <a:rPr lang="id-ID" sz="3600" dirty="0">
                <a:solidFill>
                  <a:schemeClr val="accent1"/>
                </a:solidFill>
              </a:rPr>
              <a:t>: </a:t>
            </a:r>
            <a:r>
              <a:rPr lang="en-US" sz="3600" dirty="0" err="1"/>
              <a:t>sel</a:t>
            </a:r>
            <a:r>
              <a:rPr lang="en-US" sz="3600" dirty="0"/>
              <a:t> </a:t>
            </a:r>
            <a:r>
              <a:rPr lang="en-US" sz="3600" dirty="0" err="1"/>
              <a:t>epitelium</a:t>
            </a:r>
            <a:r>
              <a:rPr lang="en-US" sz="3600" dirty="0"/>
              <a:t>, </a:t>
            </a:r>
            <a:r>
              <a:rPr lang="en-US" sz="3600" dirty="0" err="1"/>
              <a:t>sel</a:t>
            </a:r>
            <a:r>
              <a:rPr lang="en-US" sz="3600" dirty="0"/>
              <a:t> </a:t>
            </a:r>
            <a:r>
              <a:rPr lang="en-US" sz="3600" dirty="0" err="1"/>
              <a:t>otot</a:t>
            </a:r>
            <a:r>
              <a:rPr lang="en-US" sz="3600" dirty="0"/>
              <a:t> </a:t>
            </a:r>
            <a:r>
              <a:rPr lang="en-US" sz="3600" dirty="0" err="1"/>
              <a:t>jantung</a:t>
            </a:r>
            <a:r>
              <a:rPr lang="en-US" sz="3600" dirty="0"/>
              <a:t>, </a:t>
            </a:r>
            <a:r>
              <a:rPr lang="en-US" sz="3600" dirty="0" err="1"/>
              <a:t>sel</a:t>
            </a:r>
            <a:r>
              <a:rPr lang="en-US" sz="3600" dirty="0"/>
              <a:t> </a:t>
            </a:r>
            <a:r>
              <a:rPr lang="en-US" sz="3600" dirty="0" err="1"/>
              <a:t>saraf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sel</a:t>
            </a:r>
            <a:r>
              <a:rPr lang="en-US" sz="3600" dirty="0"/>
              <a:t> </a:t>
            </a:r>
            <a:r>
              <a:rPr lang="en-US" sz="3600" dirty="0" err="1"/>
              <a:t>tumbuhan</a:t>
            </a:r>
            <a:r>
              <a:rPr lang="en-US" sz="3600" dirty="0"/>
              <a:t>.  </a:t>
            </a:r>
            <a:endParaRPr lang="id-ID" sz="3600" dirty="0"/>
          </a:p>
          <a:p>
            <a:pPr algn="just">
              <a:buNone/>
            </a:pPr>
            <a:r>
              <a:rPr lang="en-US" sz="3600" dirty="0"/>
              <a:t>   </a:t>
            </a:r>
            <a:r>
              <a:rPr lang="en-US" sz="3600" dirty="0" err="1"/>
              <a:t>Mengapa</a:t>
            </a:r>
            <a:r>
              <a:rPr lang="en-US" sz="3600" dirty="0"/>
              <a:t> </a:t>
            </a:r>
            <a:r>
              <a:rPr lang="en-US" sz="3600" dirty="0" err="1"/>
              <a:t>tetap</a:t>
            </a:r>
            <a:r>
              <a:rPr lang="en-US" sz="3600" dirty="0"/>
              <a:t>?</a:t>
            </a:r>
            <a:endParaRPr lang="id-ID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642910" y="188640"/>
            <a:ext cx="7929618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STRUKTUR UMUM SEL</a:t>
            </a:r>
            <a:endParaRPr lang="id-ID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60648"/>
            <a:ext cx="8208912" cy="6480720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ID" sz="40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en-ID" sz="4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sz="40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ID" sz="4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4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40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erkaitan</a:t>
            </a:r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fungsinya</a:t>
            </a:r>
            <a:r>
              <a:rPr lang="id-ID" sz="4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ID" sz="4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90600" indent="-457200" algn="just"/>
            <a:r>
              <a:rPr lang="id-ID" sz="36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el  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enyusun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bulu-bulu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akar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sel-sel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pe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nyusun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jaringan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  <a:endParaRPr lang="id-ID" sz="36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36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Mengapa</a:t>
            </a:r>
            <a:r>
              <a:rPr lang="en-US" sz="3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demikian</a:t>
            </a:r>
            <a:r>
              <a:rPr lang="en-US" sz="3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None/>
            </a:pPr>
            <a:endParaRPr lang="id-ID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990600" indent="-457200" algn="just"/>
            <a:r>
              <a:rPr lang="id-ID" sz="36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el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bakteri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bulat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batang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spiril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, dan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sel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alga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bulat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pipih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lonjong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  <a:endParaRPr lang="id-ID" sz="36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d-ID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48680"/>
            <a:ext cx="8501122" cy="5952154"/>
          </a:xfrm>
          <a:solidFill>
            <a:srgbClr val="0070C0"/>
          </a:solidFill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d-ID" sz="40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4000" b="1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entuk</a:t>
            </a:r>
            <a:r>
              <a:rPr lang="en-US" sz="40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40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40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fisiologis</a:t>
            </a:r>
            <a:r>
              <a:rPr lang="id-ID" sz="40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(b</a:t>
            </a:r>
            <a:r>
              <a:rPr lang="en-US" sz="4000" b="1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eberapa</a:t>
            </a:r>
            <a:r>
              <a:rPr lang="en-US" sz="40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40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eukariota</a:t>
            </a:r>
            <a:r>
              <a:rPr lang="id-ID" sz="40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):</a:t>
            </a:r>
            <a:endParaRPr lang="en-US" sz="40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4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saraf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bentuk</a:t>
            </a:r>
            <a:r>
              <a:rPr lang="id-ID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nya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panjang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berkaitan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 </a:t>
            </a:r>
            <a:endParaRPr lang="id-ID" sz="36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d-ID" sz="3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6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darah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merah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bentuk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bikonkaf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berkaitan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perluasan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permukaan</a:t>
            </a:r>
            <a:r>
              <a:rPr lang="id-ID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agar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efektif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pertukaran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CO</a:t>
            </a:r>
            <a:r>
              <a:rPr lang="en-US" sz="36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O</a:t>
            </a:r>
            <a:r>
              <a:rPr lang="en-US" sz="36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Mengapa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demikian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id-ID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620688"/>
            <a:ext cx="7972452" cy="5832648"/>
          </a:xfrm>
          <a:solidFill>
            <a:srgbClr val="00B050"/>
          </a:solidFill>
        </p:spPr>
        <p:txBody>
          <a:bodyPr/>
          <a:lstStyle/>
          <a:p>
            <a:pPr algn="just"/>
            <a:r>
              <a:rPr lang="id-ID" sz="36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klerenkim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berb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entuk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serabut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nya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penguat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kulit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biji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 </a:t>
            </a:r>
            <a:endParaRPr lang="id-ID" sz="36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d-ID" sz="3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36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el-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sel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floem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  b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entuk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tapis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berkaitan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transportasi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makanan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  <a:endParaRPr lang="id-ID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604867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Ukuran</a:t>
            </a:r>
            <a:r>
              <a:rPr lang="en-US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id-ID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id-ID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600" dirty="0" err="1">
                <a:solidFill>
                  <a:srgbClr val="FFFF00"/>
                </a:solidFill>
              </a:rPr>
              <a:t>Organisme</a:t>
            </a:r>
            <a:r>
              <a:rPr lang="en-US" sz="3600" dirty="0">
                <a:solidFill>
                  <a:srgbClr val="FFFF00"/>
                </a:solidFill>
              </a:rPr>
              <a:t> yang paling </a:t>
            </a:r>
            <a:r>
              <a:rPr lang="en-US" sz="3600" dirty="0" err="1">
                <a:solidFill>
                  <a:srgbClr val="FFFF00"/>
                </a:solidFill>
              </a:rPr>
              <a:t>kecil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adalah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Mycoplasma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atau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disebut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PPLO</a:t>
            </a:r>
            <a:r>
              <a:rPr lang="en-US" sz="3600" dirty="0">
                <a:solidFill>
                  <a:srgbClr val="FFFF00"/>
                </a:solidFill>
              </a:rPr>
              <a:t> (</a:t>
            </a:r>
            <a:r>
              <a:rPr lang="en-US" sz="3600" dirty="0" err="1">
                <a:solidFill>
                  <a:srgbClr val="FFFF00"/>
                </a:solidFill>
              </a:rPr>
              <a:t>Pleuro</a:t>
            </a:r>
            <a:r>
              <a:rPr lang="en-US" sz="3600" dirty="0">
                <a:solidFill>
                  <a:srgbClr val="FFFF00"/>
                </a:solidFill>
              </a:rPr>
              <a:t> Pneumonia Like Organism), </a:t>
            </a:r>
            <a:r>
              <a:rPr lang="en-US" sz="3600" dirty="0" err="1">
                <a:solidFill>
                  <a:srgbClr val="FFFF00"/>
                </a:solidFill>
              </a:rPr>
              <a:t>penyebab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infeksi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pada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saluran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pernafasan</a:t>
            </a:r>
            <a:r>
              <a:rPr lang="id-ID" sz="3600" dirty="0">
                <a:solidFill>
                  <a:srgbClr val="FFFF00"/>
                </a:solidFill>
              </a:rPr>
              <a:t> (</a:t>
            </a:r>
            <a:r>
              <a:rPr lang="en-US" sz="3600" dirty="0">
                <a:solidFill>
                  <a:srgbClr val="FFFF00"/>
                </a:solidFill>
              </a:rPr>
              <a:t>0.0001 </a:t>
            </a:r>
            <a:r>
              <a:rPr lang="en-US" sz="3600" dirty="0">
                <a:solidFill>
                  <a:srgbClr val="FFFF00"/>
                </a:solidFill>
                <a:sym typeface="Symbol"/>
              </a:rPr>
              <a:t></a:t>
            </a:r>
            <a:r>
              <a:rPr lang="id-ID" sz="3600" dirty="0">
                <a:solidFill>
                  <a:srgbClr val="FFFF00"/>
                </a:solidFill>
                <a:sym typeface="Symbol"/>
              </a:rPr>
              <a:t>)</a:t>
            </a:r>
            <a:r>
              <a:rPr lang="en-US" sz="3600" dirty="0">
                <a:solidFill>
                  <a:srgbClr val="FFFF00"/>
                </a:solidFill>
              </a:rPr>
              <a:t>.</a:t>
            </a:r>
            <a:endParaRPr lang="id-ID" sz="3600" dirty="0">
              <a:solidFill>
                <a:srgbClr val="FFFF00"/>
              </a:solidFill>
            </a:endParaRPr>
          </a:p>
          <a:p>
            <a:pPr algn="just">
              <a:buNone/>
            </a:pPr>
            <a:endParaRPr lang="id-ID" sz="3600" dirty="0">
              <a:solidFill>
                <a:srgbClr val="FFFF00"/>
              </a:solidFill>
            </a:endParaRPr>
          </a:p>
          <a:p>
            <a:pPr algn="just"/>
            <a:r>
              <a:rPr lang="id-ID" sz="3600" dirty="0">
                <a:solidFill>
                  <a:srgbClr val="FFFF00"/>
                </a:solidFill>
              </a:rPr>
              <a:t>B</a:t>
            </a:r>
            <a:r>
              <a:rPr lang="en-US" sz="3600" dirty="0" err="1">
                <a:solidFill>
                  <a:srgbClr val="FFFF00"/>
                </a:solidFill>
              </a:rPr>
              <a:t>asil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id-ID" sz="3600" dirty="0">
                <a:solidFill>
                  <a:srgbClr val="FFFF00"/>
                </a:solidFill>
              </a:rPr>
              <a:t>(</a:t>
            </a:r>
            <a:r>
              <a:rPr lang="en-US" sz="3600" dirty="0">
                <a:solidFill>
                  <a:srgbClr val="FFFF00"/>
                </a:solidFill>
              </a:rPr>
              <a:t>0.5 </a:t>
            </a:r>
            <a:r>
              <a:rPr lang="en-US" sz="3600" dirty="0">
                <a:solidFill>
                  <a:srgbClr val="FFFF00"/>
                </a:solidFill>
                <a:sym typeface="Symbol"/>
              </a:rPr>
              <a:t></a:t>
            </a:r>
            <a:r>
              <a:rPr lang="id-ID" sz="3600" dirty="0">
                <a:solidFill>
                  <a:srgbClr val="FFFF00"/>
                </a:solidFill>
                <a:sym typeface="Symbol"/>
              </a:rPr>
              <a:t>), </a:t>
            </a:r>
            <a:r>
              <a:rPr lang="en-US" sz="3600" dirty="0" err="1">
                <a:solidFill>
                  <a:srgbClr val="FFFF00"/>
                </a:solidFill>
              </a:rPr>
              <a:t>sel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telur</a:t>
            </a:r>
            <a:r>
              <a:rPr lang="en-US" sz="3600" dirty="0">
                <a:solidFill>
                  <a:srgbClr val="FFFF00"/>
                </a:solidFill>
              </a:rPr>
              <a:t> ostrich 150.000 </a:t>
            </a:r>
            <a:r>
              <a:rPr lang="en-US" sz="3600" dirty="0">
                <a:solidFill>
                  <a:srgbClr val="FFFF00"/>
                </a:solidFill>
                <a:sym typeface="Symbol"/>
              </a:rPr>
              <a:t></a:t>
            </a:r>
            <a:r>
              <a:rPr lang="en-US" sz="3600" dirty="0">
                <a:solidFill>
                  <a:srgbClr val="FFFF00"/>
                </a:solidFill>
              </a:rPr>
              <a:t> (150 mm). </a:t>
            </a:r>
            <a:endParaRPr lang="id-ID" sz="3600" dirty="0">
              <a:solidFill>
                <a:srgbClr val="FFFF00"/>
              </a:solidFill>
            </a:endParaRPr>
          </a:p>
          <a:p>
            <a:pPr algn="just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6120680"/>
          </a:xfrm>
          <a:solidFill>
            <a:schemeClr val="bg2">
              <a:lumMod val="10000"/>
            </a:schemeClr>
          </a:solidFill>
        </p:spPr>
        <p:txBody>
          <a:bodyPr/>
          <a:lstStyle/>
          <a:p>
            <a:pPr algn="just"/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Ovum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orang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100 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/>
              </a:rPr>
              <a:t></a:t>
            </a:r>
            <a:r>
              <a:rPr lang="id-ID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/>
              </a:rPr>
              <a:t>)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, amoeba </a:t>
            </a:r>
            <a:r>
              <a:rPr lang="id-ID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200 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/>
              </a:rPr>
              <a:t></a:t>
            </a:r>
            <a:r>
              <a:rPr lang="id-ID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/>
              </a:rPr>
              <a:t>)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telur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katak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2000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mikron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telur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burung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unta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sekitar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500 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/>
              </a:rPr>
              <a:t>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36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id-ID" sz="36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hewan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multiseluler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diameter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berkisar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10-30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mikron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tumbuhan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berkisar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sampai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ratus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mikron</a:t>
            </a:r>
            <a:r>
              <a:rPr lang="en-US" sz="36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36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569913" indent="-514350">
              <a:buAutoNum type="arabicPeriod"/>
            </a:pPr>
            <a:r>
              <a:rPr lang="en-US" sz="4400" dirty="0" err="1">
                <a:latin typeface="Arial" pitchFamily="34" charset="0"/>
                <a:cs typeface="Arial" pitchFamily="34" charset="0"/>
              </a:rPr>
              <a:t>Apa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bedanya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telur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sel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telur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?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Jelaskan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69913" indent="-514350">
              <a:buAutoNum type="arabicPeriod"/>
            </a:pPr>
            <a:r>
              <a:rPr lang="en-US" sz="4400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seseorang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terkena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sakit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batuk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diskripsikan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apa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penyebab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batuk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69913" indent="-514350">
              <a:buAutoNum type="arabicPeriod"/>
            </a:pPr>
            <a:r>
              <a:rPr lang="en-US" sz="4400" dirty="0" err="1">
                <a:latin typeface="Arial" pitchFamily="34" charset="0"/>
                <a:cs typeface="Arial" pitchFamily="34" charset="0"/>
              </a:rPr>
              <a:t>Kenapa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mikoplasma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sel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kecil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bukannya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virus?</a:t>
            </a:r>
          </a:p>
          <a:p>
            <a:pPr marL="569913" indent="-514350" algn="just">
              <a:buAutoNum type="arabicPeriod"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714356"/>
            <a:ext cx="8643998" cy="5929354"/>
          </a:xfrm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pPr algn="just"/>
            <a:endParaRPr lang="id-ID" sz="4000" dirty="0"/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4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Aristoteles</a:t>
            </a:r>
            <a:r>
              <a:rPr lang="en-US" sz="4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Paracelsus </a:t>
            </a:r>
            <a:r>
              <a:rPr lang="en-US" sz="4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46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Yunani</a:t>
            </a:r>
            <a:r>
              <a:rPr lang="en-US" sz="4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384-322 SM</a:t>
            </a:r>
            <a:r>
              <a:rPr lang="id-ID" sz="4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4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zaman</a:t>
            </a:r>
            <a:r>
              <a:rPr lang="en-US" sz="4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Renaisance</a:t>
            </a:r>
            <a:r>
              <a:rPr lang="en-US" sz="4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id-ID" sz="4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4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1524000" lvl="2" indent="-609600" algn="just">
              <a:buFont typeface="Courier New" pitchFamily="49" charset="0"/>
              <a:buChar char="o"/>
            </a:pP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hewan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tumbuhan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ditemukan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pada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sejenis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id-ID" sz="4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id-ID" sz="4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98463" indent="-398463" algn="just">
              <a:buFont typeface="Wingdings" pitchFamily="2" charset="2"/>
              <a:buChar char="v"/>
            </a:pPr>
            <a:r>
              <a:rPr lang="en-US" sz="4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Conrad Gesner (Swiss) </a:t>
            </a:r>
            <a:r>
              <a:rPr lang="id-ID" sz="4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4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1958</a:t>
            </a:r>
            <a:r>
              <a:rPr lang="id-ID" sz="4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): </a:t>
            </a:r>
          </a:p>
          <a:p>
            <a:pPr marL="1524000" lvl="2" indent="-609600" algn="just">
              <a:buFont typeface="Courier New" pitchFamily="49" charset="0"/>
              <a:buChar char="o"/>
            </a:pP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protista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dilihat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lensa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pembesar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dinamakan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Foraminifera.</a:t>
            </a:r>
            <a:endParaRPr lang="id-ID" sz="4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4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4290"/>
            <a:ext cx="8678768" cy="642942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Anthony Van Leeuwenhoek (1672-1723,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Belanda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id-ID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625475" indent="-260350" algn="just"/>
            <a:r>
              <a:rPr lang="en-US" sz="3200" dirty="0" err="1">
                <a:latin typeface="Arial" pitchFamily="34" charset="0"/>
                <a:cs typeface="Arial" pitchFamily="34" charset="0"/>
              </a:rPr>
              <a:t>Mengamati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bakteri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pada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gigi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bentuk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basil, kokus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dan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spiril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)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, b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entuk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sperma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anjing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katak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burung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dan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amfibi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ID" sz="3200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ID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darah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65125" indent="0" algn="just">
              <a:buNone/>
            </a:pPr>
            <a:endParaRPr lang="id-ID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Marcello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Malphigi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(1628-1694, Italia)</a:t>
            </a:r>
            <a:r>
              <a:rPr lang="id-ID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625475" indent="-350838" algn="just"/>
            <a:r>
              <a:rPr lang="en-US" sz="3200" dirty="0" err="1">
                <a:latin typeface="Arial" pitchFamily="34" charset="0"/>
                <a:cs typeface="Arial" pitchFamily="34" charset="0"/>
              </a:rPr>
              <a:t>menemukan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ruangan-ruangan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kecil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dibatasi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selulosa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(d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akar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batang</a:t>
            </a:r>
            <a:r>
              <a:rPr lang="id-ID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336704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Robert Hooke (1635-1703, </a:t>
            </a:r>
            <a:r>
              <a:rPr lang="en-US" sz="36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Inggris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id-ID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625475" indent="-350838" algn="just"/>
            <a:r>
              <a:rPr lang="en-US" sz="3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Irisan</a:t>
            </a:r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gabus</a:t>
            </a:r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kering</a:t>
            </a:r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</a:t>
            </a:r>
            <a:r>
              <a:rPr lang="id-ID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temukan</a:t>
            </a:r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petak-petak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kosong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sz="3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dibatasi</a:t>
            </a:r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dinding</a:t>
            </a:r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dinamakan</a:t>
            </a:r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274637" indent="0" algn="just">
              <a:buNone/>
            </a:pPr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id-ID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Jan </a:t>
            </a:r>
            <a:r>
              <a:rPr lang="en-US" sz="36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Swamerdam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(1637-1680, </a:t>
            </a:r>
            <a:r>
              <a:rPr lang="en-US" sz="36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Belanda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36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Nehemiah Grew (1641-1712, </a:t>
            </a:r>
            <a:r>
              <a:rPr lang="en-US" sz="36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Inggris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id-ID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715963" indent="-350838"/>
            <a:r>
              <a:rPr lang="en-ID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truktur</a:t>
            </a:r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mikroskopik</a:t>
            </a:r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tumbuhan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 </a:t>
            </a:r>
            <a:r>
              <a:rPr lang="en-US" sz="36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hewan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id-ID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590465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endParaRPr lang="id-ID" dirty="0"/>
          </a:p>
          <a:p>
            <a:pPr algn="just"/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Rene </a:t>
            </a:r>
            <a:r>
              <a:rPr lang="en-US" sz="32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Dutrochet</a:t>
            </a: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(1817-1847, </a:t>
            </a:r>
            <a:r>
              <a:rPr lang="en-US" sz="32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Perancis</a:t>
            </a: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id-ID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715963" indent="-350838" algn="just"/>
            <a:r>
              <a:rPr lang="en-ID" sz="3200" dirty="0">
                <a:latin typeface="Arial" pitchFamily="34" charset="0"/>
                <a:cs typeface="Arial" pitchFamily="34" charset="0"/>
              </a:rPr>
              <a:t>J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ingan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hewan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tumbuhan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sekumpulan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sel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  <a:endParaRPr lang="id-ID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id-ID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Johanes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Purkinje (1787-1869,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Cekoslowakia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id-ID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715963" indent="-350838" algn="just"/>
            <a:r>
              <a:rPr lang="en-US" sz="3200" dirty="0" err="1">
                <a:latin typeface="Arial" pitchFamily="34" charset="0"/>
                <a:cs typeface="Arial" pitchFamily="34" charset="0"/>
              </a:rPr>
              <a:t>isi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protoplasma</a:t>
            </a:r>
            <a:r>
              <a:rPr lang="id-ID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atau</a:t>
            </a:r>
            <a:r>
              <a:rPr lang="id-ID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serupa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gelatin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yang di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namakan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sarcode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.  </a:t>
            </a:r>
            <a:endParaRPr lang="id-ID" sz="3200" i="1" dirty="0">
              <a:latin typeface="Arial" pitchFamily="34" charset="0"/>
              <a:cs typeface="Arial" pitchFamily="34" charset="0"/>
            </a:endParaRPr>
          </a:p>
          <a:p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2928958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just">
              <a:buNone/>
            </a:pPr>
            <a:endParaRPr lang="id-ID" dirty="0"/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Rene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Dutrochet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(1817-1847,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Perancis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id-ID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715963" indent="-350838" algn="just"/>
            <a:r>
              <a:rPr lang="id-ID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mengamati 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jar</a:t>
            </a:r>
            <a:r>
              <a:rPr lang="id-ID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ingan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hewan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tumbuhan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sekumpulan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id-ID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id-ID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3429000"/>
            <a:ext cx="8501122" cy="3071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0034" y="3429000"/>
            <a:ext cx="8286808" cy="255454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Johanes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Purkinje (1787-1869,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Cekoslowakia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id-ID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715963" indent="-350838" algn="just"/>
            <a:r>
              <a:rPr lang="en-US" sz="3200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isi</a:t>
            </a:r>
            <a:r>
              <a:rPr lang="en-US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protoplasma</a:t>
            </a:r>
            <a:r>
              <a:rPr lang="id-ID" sz="32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id-ID" sz="32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serupa</a:t>
            </a:r>
            <a:r>
              <a:rPr lang="en-US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gelatin</a:t>
            </a:r>
            <a:r>
              <a:rPr lang="en-US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dia</a:t>
            </a:r>
            <a:r>
              <a:rPr lang="en-US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namakan</a:t>
            </a:r>
            <a:r>
              <a:rPr lang="en-US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sarcode</a:t>
            </a:r>
            <a:r>
              <a:rPr lang="en-US" sz="3200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id-ID" sz="3200" i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29354"/>
          </a:xfrm>
        </p:spPr>
        <p:txBody>
          <a:bodyPr>
            <a:normAutofit/>
          </a:bodyPr>
          <a:lstStyle/>
          <a:p>
            <a:pPr algn="just"/>
            <a:endParaRPr lang="id-ID" sz="3600" dirty="0"/>
          </a:p>
          <a:p>
            <a:pPr algn="just"/>
            <a:endParaRPr lang="id-ID" sz="3600" dirty="0"/>
          </a:p>
          <a:p>
            <a:pPr algn="just"/>
            <a:endParaRPr lang="id-ID" sz="3600" dirty="0"/>
          </a:p>
          <a:p>
            <a:pPr algn="just"/>
            <a:endParaRPr lang="id-ID" sz="3600" dirty="0"/>
          </a:p>
          <a:p>
            <a:pPr algn="just">
              <a:buNone/>
            </a:pPr>
            <a:endParaRPr lang="id-ID" b="1" dirty="0"/>
          </a:p>
          <a:p>
            <a:pPr algn="just"/>
            <a:endParaRPr lang="id-ID" dirty="0"/>
          </a:p>
          <a:p>
            <a:pPr algn="just"/>
            <a:endParaRPr lang="id-ID" dirty="0"/>
          </a:p>
          <a:p>
            <a:pPr algn="just"/>
            <a:endParaRPr lang="id-ID" sz="3600" dirty="0"/>
          </a:p>
          <a:p>
            <a:pPr algn="just">
              <a:buNone/>
            </a:pPr>
            <a:endParaRPr lang="id-ID" sz="3600" dirty="0"/>
          </a:p>
          <a:p>
            <a:pPr algn="just">
              <a:buNone/>
            </a:pPr>
            <a:endParaRPr lang="id-ID" sz="3600" dirty="0"/>
          </a:p>
        </p:txBody>
      </p:sp>
      <p:sp>
        <p:nvSpPr>
          <p:cNvPr id="4" name="Rectangle 3"/>
          <p:cNvSpPr/>
          <p:nvPr/>
        </p:nvSpPr>
        <p:spPr>
          <a:xfrm>
            <a:off x="500034" y="714356"/>
            <a:ext cx="828680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Felix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Dujardin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(1815-1887)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terdiri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cairan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disebut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protoplasma</a:t>
            </a:r>
            <a:r>
              <a:rPr lang="en-US" b="1" dirty="0"/>
              <a:t>.</a:t>
            </a:r>
            <a:endParaRPr lang="id-ID" dirty="0"/>
          </a:p>
        </p:txBody>
      </p:sp>
      <p:sp>
        <p:nvSpPr>
          <p:cNvPr id="5" name="Oval 4"/>
          <p:cNvSpPr/>
          <p:nvPr/>
        </p:nvSpPr>
        <p:spPr>
          <a:xfrm>
            <a:off x="642910" y="2214554"/>
            <a:ext cx="8286808" cy="164307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Hugo Von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Mohl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(1805-1872)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protoplasma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substansi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hidup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sel.</a:t>
            </a:r>
            <a:endParaRPr lang="id-ID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357158" y="4000504"/>
            <a:ext cx="8572560" cy="26432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d-ID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Robert Brown (1773-1858, </a:t>
            </a:r>
            <a:r>
              <a:rPr lang="en-US" sz="2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Inggris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id-ID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 algn="just">
              <a:buFont typeface="Wingdings" pitchFamily="2" charset="2"/>
              <a:buChar char="§"/>
            </a:pP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menemukan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nukleus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(inti sel)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epidermis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serbuksari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bakal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biji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bagian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penting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sel. </a:t>
            </a:r>
            <a:endParaRPr lang="id-ID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 algn="just">
              <a:buFont typeface="Wingdings" pitchFamily="2" charset="2"/>
              <a:buChar char="§"/>
            </a:pPr>
            <a:r>
              <a:rPr lang="id-ID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enemukan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gerak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protoplasma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acak-acakan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dinamakan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Gerak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Brown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/>
          </a:bodyPr>
          <a:lstStyle/>
          <a:p>
            <a:pPr algn="just"/>
            <a:endParaRPr lang="id-ID" sz="3200" dirty="0"/>
          </a:p>
          <a:p>
            <a:pPr algn="just"/>
            <a:endParaRPr lang="id-ID" sz="3200" dirty="0"/>
          </a:p>
          <a:p>
            <a:pPr algn="just"/>
            <a:endParaRPr lang="id-ID" sz="3200" dirty="0"/>
          </a:p>
          <a:p>
            <a:pPr algn="just"/>
            <a:endParaRPr lang="id-ID" sz="3200" dirty="0"/>
          </a:p>
          <a:p>
            <a:pPr algn="just"/>
            <a:endParaRPr lang="id-ID" sz="3200" dirty="0"/>
          </a:p>
          <a:p>
            <a:pPr algn="just"/>
            <a:endParaRPr lang="id-ID" sz="3200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4" name="Snip Diagonal Corner Rectangle 3"/>
          <p:cNvSpPr/>
          <p:nvPr/>
        </p:nvSpPr>
        <p:spPr>
          <a:xfrm>
            <a:off x="714348" y="428604"/>
            <a:ext cx="7786742" cy="2928958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/>
              <a:t>Mathias J. </a:t>
            </a:r>
            <a:r>
              <a:rPr lang="en-US" sz="2000" dirty="0" err="1"/>
              <a:t>Schleiden</a:t>
            </a:r>
            <a:r>
              <a:rPr lang="en-US" dirty="0"/>
              <a:t> (1804-1881, </a:t>
            </a:r>
            <a:r>
              <a:rPr lang="en-US" dirty="0" err="1"/>
              <a:t>Jerman</a:t>
            </a:r>
            <a:r>
              <a:rPr lang="en-US" dirty="0"/>
              <a:t>)</a:t>
            </a:r>
            <a:r>
              <a:rPr lang="id-ID" dirty="0"/>
              <a:t>: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tumbuhan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sz="2000" dirty="0"/>
              <a:t>Theodor Schwann </a:t>
            </a:r>
            <a:r>
              <a:rPr lang="en-US" dirty="0"/>
              <a:t>(1810-1882, </a:t>
            </a:r>
            <a:r>
              <a:rPr lang="en-US" dirty="0" err="1"/>
              <a:t>Jerman</a:t>
            </a:r>
            <a:r>
              <a:rPr lang="en-US" dirty="0"/>
              <a:t>)</a:t>
            </a:r>
            <a:r>
              <a:rPr lang="id-ID" dirty="0"/>
              <a:t>: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sel.  </a:t>
            </a:r>
            <a:endParaRPr lang="id-ID" dirty="0"/>
          </a:p>
          <a:p>
            <a:pPr algn="just"/>
            <a:endParaRPr lang="id-ID" dirty="0"/>
          </a:p>
          <a:p>
            <a:pPr algn="just"/>
            <a:r>
              <a:rPr lang="en-US" sz="2000" dirty="0"/>
              <a:t>Schwann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Schleiden</a:t>
            </a:r>
            <a:r>
              <a:rPr lang="en-US" dirty="0"/>
              <a:t> </a:t>
            </a:r>
            <a:r>
              <a:rPr lang="en-US" dirty="0" err="1"/>
              <a:t>menemukan</a:t>
            </a:r>
            <a:endParaRPr lang="id-ID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323528" y="188640"/>
            <a:ext cx="8337490" cy="2714644"/>
          </a:xfrm>
          <a:prstGeom prst="snip2DiagRect">
            <a:avLst/>
          </a:prstGeom>
          <a:solidFill>
            <a:srgbClr val="0070C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id-ID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b="1" dirty="0">
                <a:latin typeface="Arial" pitchFamily="34" charset="0"/>
                <a:cs typeface="Arial" pitchFamily="34" charset="0"/>
              </a:rPr>
              <a:t>Mathias J. Schleiden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(1804-1881,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Jerman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)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jaringan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tumbuhan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terdiri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sedangkan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Theodor Schwann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(1810-1882,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Jerman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)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jaringan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hewan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terdiri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sel.  </a:t>
            </a:r>
            <a:endParaRPr lang="id-ID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id-ID" dirty="0"/>
          </a:p>
        </p:txBody>
      </p:sp>
      <p:sp>
        <p:nvSpPr>
          <p:cNvPr id="7" name="Snip Diagonal Corner Rectangle 6"/>
          <p:cNvSpPr/>
          <p:nvPr/>
        </p:nvSpPr>
        <p:spPr>
          <a:xfrm>
            <a:off x="323528" y="3007732"/>
            <a:ext cx="8440753" cy="3661628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>
                <a:latin typeface="Arial" pitchFamily="34" charset="0"/>
                <a:cs typeface="Arial" pitchFamily="34" charset="0"/>
              </a:rPr>
              <a:t>Schwann dan Schleiden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menemukan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postulat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: 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  <a:p>
            <a:pPr marL="530225" indent="-530225" algn="just">
              <a:tabLst>
                <a:tab pos="1158875" algn="l"/>
              </a:tabLst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1).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makhluk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hidup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terdiri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   </a:t>
            </a:r>
            <a:r>
              <a:rPr lang="en-ID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sebuah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bernukleus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  <a:endParaRPr lang="id-ID" sz="3200" dirty="0">
              <a:latin typeface="Arial" pitchFamily="34" charset="0"/>
              <a:cs typeface="Arial" pitchFamily="34" charset="0"/>
            </a:endParaRPr>
          </a:p>
          <a:p>
            <a:pPr marL="530225" indent="-530225" algn="just"/>
            <a:r>
              <a:rPr lang="en-US" sz="3200" dirty="0">
                <a:latin typeface="Arial" pitchFamily="34" charset="0"/>
                <a:cs typeface="Arial" pitchFamily="34" charset="0"/>
              </a:rPr>
              <a:t>2).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kesatuan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yang      </a:t>
            </a:r>
          </a:p>
          <a:p>
            <a:pPr marL="530225" indent="-530225" algn="just"/>
            <a:r>
              <a:rPr lang="en-US" sz="3200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terkecil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makhluk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hidup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/>
          </a:bodyPr>
          <a:lstStyle/>
          <a:p>
            <a:pPr algn="just"/>
            <a:endParaRPr lang="id-ID" sz="3600" dirty="0"/>
          </a:p>
          <a:p>
            <a:pPr algn="just"/>
            <a:endParaRPr lang="id-ID" sz="3600" dirty="0"/>
          </a:p>
          <a:p>
            <a:pPr algn="just"/>
            <a:endParaRPr lang="id-ID" sz="3600" dirty="0"/>
          </a:p>
          <a:p>
            <a:pPr algn="just"/>
            <a:endParaRPr lang="id-ID" sz="3600" dirty="0"/>
          </a:p>
          <a:p>
            <a:pPr algn="just"/>
            <a:endParaRPr lang="id-ID" sz="3600" dirty="0"/>
          </a:p>
          <a:p>
            <a:pPr algn="just"/>
            <a:endParaRPr lang="id-ID" sz="3600" dirty="0"/>
          </a:p>
          <a:p>
            <a:pPr algn="just"/>
            <a:endParaRPr lang="id-ID" sz="3600" dirty="0"/>
          </a:p>
          <a:p>
            <a:pPr algn="just"/>
            <a:endParaRPr lang="id-ID" sz="3600" dirty="0"/>
          </a:p>
          <a:p>
            <a:pPr algn="just"/>
            <a:endParaRPr lang="id-ID" sz="3600" dirty="0"/>
          </a:p>
          <a:p>
            <a:pPr algn="just"/>
            <a:endParaRPr lang="id-ID" sz="3600" dirty="0"/>
          </a:p>
          <a:p>
            <a:pPr algn="just"/>
            <a:endParaRPr lang="id-ID" sz="3600" dirty="0"/>
          </a:p>
          <a:p>
            <a:pPr marL="723900" indent="-273050" algn="just">
              <a:buNone/>
            </a:pPr>
            <a:endParaRPr lang="id-ID" sz="2800" dirty="0"/>
          </a:p>
          <a:p>
            <a:pPr marL="273050" indent="-273050">
              <a:buNone/>
            </a:pPr>
            <a:endParaRPr lang="id-ID" dirty="0"/>
          </a:p>
        </p:txBody>
      </p:sp>
      <p:sp>
        <p:nvSpPr>
          <p:cNvPr id="4" name="Bevel 3"/>
          <p:cNvSpPr/>
          <p:nvPr/>
        </p:nvSpPr>
        <p:spPr>
          <a:xfrm>
            <a:off x="251520" y="323808"/>
            <a:ext cx="8678198" cy="4286280"/>
          </a:xfrm>
          <a:prstGeom prst="beve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d-ID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>
                <a:latin typeface="Arial" pitchFamily="34" charset="0"/>
                <a:cs typeface="Arial" pitchFamily="34" charset="0"/>
              </a:rPr>
              <a:t>Rudolf Virchow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(1821-1902,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Jerman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berasal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sebelumnya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 </a:t>
            </a:r>
            <a:endParaRPr lang="id-ID" sz="2800" dirty="0">
              <a:latin typeface="Arial" pitchFamily="34" charset="0"/>
              <a:cs typeface="Arial" pitchFamily="34" charset="0"/>
            </a:endParaRPr>
          </a:p>
          <a:p>
            <a:pPr marL="723900" indent="-273050" algn="just"/>
            <a:r>
              <a:rPr lang="en-US" sz="2800" dirty="0" err="1">
                <a:latin typeface="Arial" pitchFamily="34" charset="0"/>
                <a:cs typeface="Arial" pitchFamily="34" charset="0"/>
              </a:rPr>
              <a:t>Sel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kesatuan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struktural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fungsional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makhluk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hidup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 </a:t>
            </a:r>
            <a:endParaRPr lang="id-ID" sz="2800" dirty="0">
              <a:latin typeface="Arial" pitchFamily="34" charset="0"/>
              <a:cs typeface="Arial" pitchFamily="34" charset="0"/>
            </a:endParaRPr>
          </a:p>
          <a:p>
            <a:pPr marL="723900" indent="-273050" algn="just"/>
            <a:r>
              <a:rPr lang="en-US" sz="2800" dirty="0" err="1">
                <a:latin typeface="Arial" pitchFamily="34" charset="0"/>
                <a:cs typeface="Arial" pitchFamily="34" charset="0"/>
              </a:rPr>
              <a:t>Sel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unit </a:t>
            </a:r>
            <a:r>
              <a:rPr lang="en-US" sz="2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aktivitas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biologi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dibatasi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membran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selektif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permeabel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kembang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membelah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520" y="4714884"/>
            <a:ext cx="8678198" cy="1928826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Ellie Metchnikoff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(1908)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:  </a:t>
            </a:r>
          </a:p>
          <a:p>
            <a:pPr marL="441325" indent="-441325">
              <a:buFont typeface="Wingdings" pitchFamily="2" charset="2"/>
              <a:buChar char="§"/>
            </a:pPr>
            <a:r>
              <a:rPr lang="en-US" sz="3200" dirty="0" err="1">
                <a:latin typeface="Arial" pitchFamily="34" charset="0"/>
                <a:cs typeface="Arial" pitchFamily="34" charset="0"/>
              </a:rPr>
              <a:t>fagositosis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bakteri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prosedur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pengecatan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bakteri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imunitas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kekebalan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).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endParaRPr lang="id-ID" sz="3200" dirty="0"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1480</TotalTime>
  <Words>876</Words>
  <Application>Microsoft Office PowerPoint</Application>
  <PresentationFormat>On-screen Show (4:3)</PresentationFormat>
  <Paragraphs>140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Calibri</vt:lpstr>
      <vt:lpstr>Constantia</vt:lpstr>
      <vt:lpstr>Courier New</vt:lpstr>
      <vt:lpstr>Symbol</vt:lpstr>
      <vt:lpstr>Wingdings</vt:lpstr>
      <vt:lpstr>Wingdings 2</vt:lpstr>
      <vt:lpstr>Flow</vt:lpstr>
      <vt:lpstr>PENDAHULUAN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PENDAHULUAN</dc:title>
  <dc:creator>Compaq</dc:creator>
  <cp:lastModifiedBy>novi mono prihastuti</cp:lastModifiedBy>
  <cp:revision>72</cp:revision>
  <dcterms:created xsi:type="dcterms:W3CDTF">2009-02-24T14:10:09Z</dcterms:created>
  <dcterms:modified xsi:type="dcterms:W3CDTF">2018-09-07T15:02:40Z</dcterms:modified>
</cp:coreProperties>
</file>