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76" r:id="rId6"/>
    <p:sldId id="27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80" r:id="rId21"/>
    <p:sldId id="281" r:id="rId22"/>
    <p:sldId id="283" r:id="rId23"/>
    <p:sldId id="284" r:id="rId24"/>
    <p:sldId id="285" r:id="rId25"/>
    <p:sldId id="273" r:id="rId26"/>
    <p:sldId id="286" r:id="rId27"/>
    <p:sldId id="278" r:id="rId28"/>
    <p:sldId id="279" r:id="rId29"/>
    <p:sldId id="259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816D-0116-4195-923E-DC58549F925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931EE-83BE-41A5-B0A5-EAC853F28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PENGEMBANGAN DIRI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685800"/>
            <a:ext cx="5843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Apakah</a:t>
            </a:r>
            <a:r>
              <a:rPr lang="en-US" sz="2800" b="1" dirty="0" smtClean="0">
                <a:solidFill>
                  <a:srgbClr val="C00000"/>
                </a:solidFill>
              </a:rPr>
              <a:t> Rasa </a:t>
            </a:r>
            <a:r>
              <a:rPr lang="en-US" sz="2800" b="1" dirty="0" err="1" smtClean="0">
                <a:solidFill>
                  <a:srgbClr val="C00000"/>
                </a:solidFill>
              </a:rPr>
              <a:t>Percaya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Diri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Saya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Tinggi</a:t>
            </a:r>
            <a:r>
              <a:rPr lang="en-US" sz="2800" b="1" dirty="0" smtClean="0">
                <a:solidFill>
                  <a:srgbClr val="C00000"/>
                </a:solidFill>
              </a:rPr>
              <a:t>?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Bagaimana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meningkatkan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percaya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diri</a:t>
            </a:r>
            <a:r>
              <a:rPr lang="en-US" sz="4000" b="1" dirty="0" smtClean="0">
                <a:solidFill>
                  <a:srgbClr val="C00000"/>
                </a:solidFill>
              </a:rPr>
              <a:t>?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410200" cy="4953000"/>
          </a:xfrm>
          <a:solidFill>
            <a:srgbClr val="F2F4AC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Belajar</a:t>
            </a:r>
            <a:r>
              <a:rPr lang="en-US" b="1" dirty="0" smtClean="0"/>
              <a:t> </a:t>
            </a:r>
            <a:r>
              <a:rPr lang="en-US" b="1" dirty="0" err="1" smtClean="0"/>
              <a:t>berpenampilan</a:t>
            </a:r>
            <a:r>
              <a:rPr lang="en-US" b="1" dirty="0" smtClean="0"/>
              <a:t> </a:t>
            </a:r>
            <a:r>
              <a:rPr lang="en-US" b="1" dirty="0" err="1" smtClean="0"/>
              <a:t>menarik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Belajar</a:t>
            </a:r>
            <a:r>
              <a:rPr lang="en-US" b="1" dirty="0" smtClean="0"/>
              <a:t> </a:t>
            </a:r>
            <a:r>
              <a:rPr lang="en-US" b="1" dirty="0" err="1" smtClean="0"/>
              <a:t>berbicara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muka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Perbaiki</a:t>
            </a:r>
            <a:r>
              <a:rPr lang="en-US" b="1" dirty="0" smtClean="0"/>
              <a:t> body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Usahakan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selalu</a:t>
            </a:r>
            <a:r>
              <a:rPr lang="en-US" b="1" dirty="0" smtClean="0"/>
              <a:t> </a:t>
            </a:r>
            <a:r>
              <a:rPr lang="en-US" b="1" dirty="0" err="1" smtClean="0"/>
              <a:t>tampil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depan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Jangan</a:t>
            </a:r>
            <a:r>
              <a:rPr lang="en-US" b="1" dirty="0" smtClean="0"/>
              <a:t> </a:t>
            </a:r>
            <a:r>
              <a:rPr lang="en-US" b="1" dirty="0" err="1" smtClean="0"/>
              <a:t>terlalu</a:t>
            </a:r>
            <a:r>
              <a:rPr lang="en-US" b="1" dirty="0" smtClean="0"/>
              <a:t> </a:t>
            </a:r>
            <a:r>
              <a:rPr lang="en-US" b="1" dirty="0" err="1" smtClean="0"/>
              <a:t>memikirkan</a:t>
            </a:r>
            <a:r>
              <a:rPr lang="en-US" b="1" dirty="0" smtClean="0"/>
              <a:t> </a:t>
            </a:r>
            <a:r>
              <a:rPr lang="en-US" b="1" dirty="0" err="1" smtClean="0"/>
              <a:t>pandangan</a:t>
            </a:r>
            <a:r>
              <a:rPr lang="en-US" b="1" dirty="0" smtClean="0"/>
              <a:t> </a:t>
            </a:r>
            <a:r>
              <a:rPr lang="en-US" b="1" dirty="0" err="1" smtClean="0"/>
              <a:t>orang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Selalu</a:t>
            </a:r>
            <a:r>
              <a:rPr lang="en-US" b="1" dirty="0" smtClean="0"/>
              <a:t> </a:t>
            </a:r>
            <a:r>
              <a:rPr lang="en-US" b="1" dirty="0" err="1" smtClean="0"/>
              <a:t>bersyukur</a:t>
            </a:r>
            <a:endParaRPr lang="en-US" dirty="0"/>
          </a:p>
        </p:txBody>
      </p:sp>
      <p:pic>
        <p:nvPicPr>
          <p:cNvPr id="4" name="Picture 3" descr="http://www.mindtools.com/media/HomePage/selfconfidence_francisblack226x15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" y="1752600"/>
            <a:ext cx="2689860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838200"/>
            <a:ext cx="54102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000" b="1" dirty="0" smtClean="0"/>
              <a:t>KEPEMIMPINAN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895600"/>
            <a:ext cx="5181600" cy="2895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100" b="1" dirty="0" err="1" smtClean="0">
                <a:solidFill>
                  <a:srgbClr val="00B050"/>
                </a:solidFill>
              </a:rPr>
              <a:t>kemampuan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seseorang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untuk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memengaruhi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orang</a:t>
            </a:r>
            <a:r>
              <a:rPr lang="en-US" sz="4100" b="1" dirty="0" smtClean="0">
                <a:solidFill>
                  <a:srgbClr val="00B050"/>
                </a:solidFill>
              </a:rPr>
              <a:t> lain </a:t>
            </a:r>
            <a:r>
              <a:rPr lang="en-US" sz="4100" b="1" dirty="0" err="1" smtClean="0">
                <a:solidFill>
                  <a:srgbClr val="00B050"/>
                </a:solidFill>
              </a:rPr>
              <a:t>atau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sekelompok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orang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ke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arah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tercapainya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suatu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tujuan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organisasi</a:t>
            </a:r>
            <a:r>
              <a:rPr lang="en-US" sz="4100" b="1" dirty="0" smtClean="0">
                <a:solidFill>
                  <a:srgbClr val="00B050"/>
                </a:solidFill>
              </a:rPr>
              <a:t> yang </a:t>
            </a:r>
            <a:r>
              <a:rPr lang="en-US" sz="4100" b="1" dirty="0" err="1" smtClean="0">
                <a:solidFill>
                  <a:srgbClr val="00B050"/>
                </a:solidFill>
              </a:rPr>
              <a:t>telah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disepakati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bersama</a:t>
            </a:r>
            <a:r>
              <a:rPr lang="en-US" sz="4100" b="1" dirty="0" smtClean="0">
                <a:solidFill>
                  <a:srgbClr val="00B050"/>
                </a:solidFill>
              </a:rPr>
              <a:t> </a:t>
            </a:r>
            <a:r>
              <a:rPr lang="en-US" sz="4100" b="1" dirty="0" err="1" smtClean="0">
                <a:solidFill>
                  <a:srgbClr val="00B050"/>
                </a:solidFill>
              </a:rPr>
              <a:t>sebelumnya</a:t>
            </a:r>
            <a:r>
              <a:rPr lang="en-US" sz="4100" b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2667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Pentingnya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Kepemimpinan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2438401"/>
            <a:ext cx="5638800" cy="2895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Keunggulan</a:t>
            </a:r>
            <a:r>
              <a:rPr lang="en-US" b="1" dirty="0" smtClean="0"/>
              <a:t> </a:t>
            </a:r>
            <a:r>
              <a:rPr lang="en-US" b="1" dirty="0" err="1" smtClean="0"/>
              <a:t>wirausaha</a:t>
            </a:r>
            <a:r>
              <a:rPr lang="en-US" b="1" dirty="0" smtClean="0"/>
              <a:t> yang </a:t>
            </a:r>
            <a:r>
              <a:rPr lang="en-US" b="1" dirty="0" err="1" smtClean="0"/>
              <a:t>sukses</a:t>
            </a:r>
            <a:r>
              <a:rPr lang="en-US" b="1" dirty="0" smtClean="0"/>
              <a:t> </a:t>
            </a:r>
            <a:r>
              <a:rPr lang="en-US" b="1" dirty="0" err="1" smtClean="0"/>
              <a:t>dibandingkan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wirausaha</a:t>
            </a:r>
            <a:r>
              <a:rPr lang="en-US" b="1" dirty="0" smtClean="0"/>
              <a:t> yang </a:t>
            </a:r>
            <a:r>
              <a:rPr lang="en-US" b="1" dirty="0" err="1" smtClean="0"/>
              <a:t>gagal</a:t>
            </a:r>
            <a:r>
              <a:rPr lang="en-US" b="1" dirty="0" smtClean="0"/>
              <a:t> </a:t>
            </a:r>
            <a:r>
              <a:rPr lang="en-US" b="1" dirty="0" err="1" smtClean="0"/>
              <a:t>terletak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dinamika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efektivitas</a:t>
            </a:r>
            <a:r>
              <a:rPr lang="en-US" b="1" dirty="0" smtClean="0"/>
              <a:t> </a:t>
            </a:r>
            <a:r>
              <a:rPr lang="en-US" b="1" dirty="0" err="1" smtClean="0"/>
              <a:t>kepemimpinan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281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799" y="685800"/>
            <a:ext cx="5715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Bagaimana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Kualitas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Saya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Sebagai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Pemimpin</a:t>
            </a:r>
            <a:r>
              <a:rPr lang="en-US" sz="2800" b="1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lang="en-US" sz="28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Karakter</a:t>
            </a:r>
            <a:r>
              <a:rPr lang="en-US" sz="4000" b="1" dirty="0" smtClean="0">
                <a:solidFill>
                  <a:srgbClr val="7030A0"/>
                </a:solidFill>
              </a:rPr>
              <a:t> yang </a:t>
            </a:r>
            <a:r>
              <a:rPr lang="en-US" sz="4000" b="1" dirty="0" err="1" smtClean="0">
                <a:solidFill>
                  <a:srgbClr val="7030A0"/>
                </a:solidFill>
              </a:rPr>
              <a:t>membedakan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antara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pemimpin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dan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bukan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pemimpin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Ambisi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Hasrat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memimpin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Kejujuran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integritas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Percaya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Kecerdasan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Pengetahuan</a:t>
            </a:r>
            <a:r>
              <a:rPr lang="en-US" b="1" dirty="0" smtClean="0"/>
              <a:t> yang </a:t>
            </a:r>
            <a:r>
              <a:rPr lang="en-US" b="1" dirty="0" err="1" smtClean="0"/>
              <a:t>relevan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pekerjaannya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(Robbins, 2001)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5181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CIRI SEORANG PEMIMPIN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600200"/>
            <a:ext cx="3962400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Percaya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Bertekad</a:t>
            </a:r>
            <a:r>
              <a:rPr lang="en-US" b="1" dirty="0" smtClean="0"/>
              <a:t> </a:t>
            </a:r>
            <a:r>
              <a:rPr lang="en-US" b="1" dirty="0" err="1" smtClean="0"/>
              <a:t>baja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Penuh</a:t>
            </a:r>
            <a:r>
              <a:rPr lang="en-US" b="1" dirty="0" smtClean="0"/>
              <a:t> </a:t>
            </a:r>
            <a:r>
              <a:rPr lang="en-US" b="1" dirty="0" err="1" smtClean="0"/>
              <a:t>motivasi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Tegas</a:t>
            </a:r>
            <a:r>
              <a:rPr lang="en-US" b="1" dirty="0" smtClean="0"/>
              <a:t> (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plin</a:t>
            </a:r>
            <a:r>
              <a:rPr lang="en-US" b="1" dirty="0" smtClean="0"/>
              <a:t>-plan)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Karismatik</a:t>
            </a:r>
            <a:r>
              <a:rPr lang="en-US" b="1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Antusias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Pemberani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335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" y="1447800"/>
            <a:ext cx="8915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Kepemimpinan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melibatkan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lain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wirausaha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berhasil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apabila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berhasil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memimpin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karyawannya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pembantu-pembantu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berkerjasama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memajukan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perusahaan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Kepemimpinan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menyangkut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distribusi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kekuasaan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wirausaha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mempunyai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otoritas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memberikan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kekuasan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karyawan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karyawan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diangkat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pemimpin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tertentu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Kepemipinan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menyangkut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penanaman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pengaruh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untuk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mengarahkan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bawahan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wirausaha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memberi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bagaimana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melaksanakan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pekerjaan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sesuai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diperintahkan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04800"/>
            <a:ext cx="75438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Variabel</a:t>
            </a:r>
            <a:r>
              <a:rPr lang="en-US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Utama</a:t>
            </a:r>
            <a:r>
              <a:rPr lang="en-US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Kepemimpinan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/>
              <a:t>Keterampilan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harus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dimiliki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seseorang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pemimpin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44195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 </a:t>
            </a:r>
            <a:r>
              <a:rPr lang="en-US" b="1" dirty="0" smtClean="0"/>
              <a:t>Technical skill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pekerjaan-pekerjaan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Human skill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Conceptual skill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1" y="4168914"/>
            <a:ext cx="441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TEAM BUILDING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1"/>
            <a:ext cx="4495800" cy="35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4600" y="914400"/>
            <a:ext cx="4318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Thematic Apperception Test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1" y="153418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khayal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10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(</a:t>
            </a:r>
            <a:r>
              <a:rPr lang="en-US" sz="2400" dirty="0" err="1" smtClean="0"/>
              <a:t>waktu</a:t>
            </a:r>
            <a:r>
              <a:rPr lang="en-US" sz="2400" dirty="0" smtClean="0"/>
              <a:t> 10 </a:t>
            </a:r>
            <a:r>
              <a:rPr lang="en-US" sz="2400" dirty="0" err="1" smtClean="0"/>
              <a:t>menit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Pengertian </a:t>
            </a:r>
            <a:r>
              <a:rPr lang="id-ID" dirty="0" smtClean="0"/>
              <a:t>Tim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Suatu </a:t>
            </a:r>
            <a:r>
              <a:rPr lang="id-ID" dirty="0"/>
              <a:t>kelompok yang upaya-upaya anggotanya </a:t>
            </a:r>
            <a:r>
              <a:rPr lang="id-ID" dirty="0" smtClean="0"/>
              <a:t>menghasilkan </a:t>
            </a:r>
            <a:r>
              <a:rPr lang="sv-SE" dirty="0" smtClean="0"/>
              <a:t>kinerja </a:t>
            </a:r>
            <a:r>
              <a:rPr lang="sv-SE" dirty="0"/>
              <a:t>yang lebih besar dari kontribusi para anggota kelompok</a:t>
            </a:r>
          </a:p>
          <a:p>
            <a:r>
              <a:rPr lang="sv-SE" dirty="0" smtClean="0"/>
              <a:t>Ada </a:t>
            </a:r>
            <a:r>
              <a:rPr lang="sv-SE" dirty="0"/>
              <a:t>sinergi positif yang meningkatkan kinerja</a:t>
            </a:r>
          </a:p>
          <a:p>
            <a:r>
              <a:rPr lang="id-ID" dirty="0" smtClean="0"/>
              <a:t>Kinerja </a:t>
            </a:r>
            <a:r>
              <a:rPr lang="id-ID" dirty="0"/>
              <a:t>yang dihasilkan lebih besar daripada </a:t>
            </a:r>
            <a:r>
              <a:rPr lang="id-ID" dirty="0" smtClean="0"/>
              <a:t>jumlah kontribusi </a:t>
            </a:r>
            <a:r>
              <a:rPr lang="id-ID" dirty="0"/>
              <a:t>para anggotanya</a:t>
            </a:r>
          </a:p>
        </p:txBody>
      </p:sp>
    </p:spTree>
    <p:extLst>
      <p:ext uri="{BB962C8B-B14F-4D97-AF65-F5344CB8AC3E}">
        <p14:creationId xmlns:p14="http://schemas.microsoft.com/office/powerpoint/2010/main" val="7751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Perbedaan dengan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Suatu </a:t>
            </a:r>
            <a:r>
              <a:rPr lang="id-ID" dirty="0"/>
              <a:t>kelompok yang berinteraksi untuk membagi infprmasi </a:t>
            </a:r>
            <a:r>
              <a:rPr lang="id-ID" dirty="0" smtClean="0"/>
              <a:t>dan mengambil </a:t>
            </a:r>
            <a:r>
              <a:rPr lang="id-ID" dirty="0"/>
              <a:t>keputusan untuk membantu tiap anggota </a:t>
            </a:r>
            <a:r>
              <a:rPr lang="id-ID" dirty="0" smtClean="0"/>
              <a:t>dalam bidang </a:t>
            </a:r>
            <a:r>
              <a:rPr lang="id-ID" dirty="0"/>
              <a:t>tanggung jawabnya.</a:t>
            </a:r>
          </a:p>
          <a:p>
            <a:r>
              <a:rPr lang="id-ID" dirty="0" smtClean="0"/>
              <a:t>Tidak </a:t>
            </a:r>
            <a:r>
              <a:rPr lang="id-ID" dirty="0"/>
              <a:t>memerlukan kerja kolektif yang menuntut </a:t>
            </a:r>
            <a:r>
              <a:rPr lang="id-ID" dirty="0" smtClean="0"/>
              <a:t>upaya gabungan</a:t>
            </a:r>
            <a:endParaRPr lang="id-ID" dirty="0"/>
          </a:p>
          <a:p>
            <a:r>
              <a:rPr lang="id-ID" dirty="0" smtClean="0"/>
              <a:t>Hanya </a:t>
            </a:r>
            <a:r>
              <a:rPr lang="id-ID" dirty="0"/>
              <a:t>sekedar jumlah kontribusi kinerja individual </a:t>
            </a:r>
            <a:r>
              <a:rPr lang="id-ID" dirty="0" smtClean="0"/>
              <a:t>dari anggota </a:t>
            </a:r>
            <a:r>
              <a:rPr lang="id-ID" dirty="0"/>
              <a:t>kelompok</a:t>
            </a:r>
          </a:p>
        </p:txBody>
      </p:sp>
    </p:spTree>
    <p:extLst>
      <p:ext uri="{BB962C8B-B14F-4D97-AF65-F5344CB8AC3E}">
        <p14:creationId xmlns:p14="http://schemas.microsoft.com/office/powerpoint/2010/main" val="195433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2ADAB-7DAA-43FB-9751-1954CF24A6D0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553200" cy="808038"/>
          </a:xfrm>
          <a:ln w="38100" cmpd="dbl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 err="1" smtClean="0"/>
              <a:t>Tahap</a:t>
            </a:r>
            <a:r>
              <a:rPr lang="en-US" sz="3200" dirty="0" smtClean="0"/>
              <a:t> </a:t>
            </a:r>
            <a:r>
              <a:rPr lang="en-US" sz="3200" dirty="0" err="1" smtClean="0"/>
              <a:t>Perkembangan</a:t>
            </a:r>
            <a:r>
              <a:rPr lang="en-US" sz="3200" dirty="0" smtClean="0"/>
              <a:t> Tim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(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 Richard  Y  Chang)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2875"/>
            <a:ext cx="7391400" cy="4911725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1. </a:t>
            </a:r>
            <a:r>
              <a:rPr lang="en-US" sz="2000" dirty="0" err="1" smtClean="0">
                <a:solidFill>
                  <a:srgbClr val="FF0000"/>
                </a:solidFill>
              </a:rPr>
              <a:t>Menetapkan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arah</a:t>
            </a:r>
            <a:r>
              <a:rPr lang="en-US" sz="2000" dirty="0" smtClean="0">
                <a:solidFill>
                  <a:srgbClr val="FF0000"/>
                </a:solidFill>
              </a:rPr>
              <a:t> ( Drive) : </a:t>
            </a:r>
          </a:p>
          <a:p>
            <a:pPr marL="36195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 err="1" smtClean="0"/>
              <a:t>Fokuskan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misi</a:t>
            </a:r>
            <a:r>
              <a:rPr lang="en-US" sz="2000" dirty="0" smtClean="0"/>
              <a:t>,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tujuan-prioritas-prosedur</a:t>
            </a:r>
            <a:r>
              <a:rPr lang="en-US" sz="2000" dirty="0" smtClean="0"/>
              <a:t> </a:t>
            </a:r>
            <a:r>
              <a:rPr lang="en-US" sz="2000" dirty="0" err="1" smtClean="0"/>
              <a:t>kerja-aturan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2. </a:t>
            </a:r>
            <a:r>
              <a:rPr lang="en-US" sz="2000" dirty="0" err="1" smtClean="0">
                <a:solidFill>
                  <a:srgbClr val="FF0000"/>
                </a:solidFill>
              </a:rPr>
              <a:t>Bergerak</a:t>
            </a:r>
            <a:r>
              <a:rPr lang="en-US" sz="2000" dirty="0" smtClean="0">
                <a:solidFill>
                  <a:srgbClr val="FF0000"/>
                </a:solidFill>
              </a:rPr>
              <a:t> (Strive) : </a:t>
            </a:r>
          </a:p>
          <a:p>
            <a:pPr marL="36195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jelas,permasalahan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arif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bijaksana</a:t>
            </a:r>
            <a:r>
              <a:rPr lang="en-US" sz="20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3. </a:t>
            </a:r>
            <a:r>
              <a:rPr lang="en-US" sz="2000" dirty="0" err="1" smtClean="0">
                <a:solidFill>
                  <a:srgbClr val="FF0000"/>
                </a:solidFill>
              </a:rPr>
              <a:t>Mempercepat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gerak</a:t>
            </a:r>
            <a:r>
              <a:rPr lang="en-US" sz="2000" dirty="0" smtClean="0">
                <a:solidFill>
                  <a:srgbClr val="FF0000"/>
                </a:solidFill>
              </a:rPr>
              <a:t> (Thrive) : </a:t>
            </a:r>
          </a:p>
          <a:p>
            <a:pPr marL="36195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,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konflik</a:t>
            </a:r>
            <a:r>
              <a:rPr lang="en-US" sz="2000" dirty="0" smtClean="0"/>
              <a:t>, </a:t>
            </a:r>
            <a:r>
              <a:rPr lang="en-US" sz="2000" dirty="0" err="1" smtClean="0"/>
              <a:t>kerjasama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4. </a:t>
            </a:r>
            <a:r>
              <a:rPr lang="en-US" sz="2000" dirty="0" err="1" smtClean="0">
                <a:solidFill>
                  <a:srgbClr val="FF0000"/>
                </a:solidFill>
              </a:rPr>
              <a:t>Sampai</a:t>
            </a:r>
            <a:r>
              <a:rPr lang="en-US" sz="2000" dirty="0" smtClean="0">
                <a:solidFill>
                  <a:srgbClr val="FF0000"/>
                </a:solidFill>
              </a:rPr>
              <a:t> (Arrive) : </a:t>
            </a:r>
          </a:p>
          <a:p>
            <a:pPr marL="361950" indent="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fase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</a:t>
            </a: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koordinasi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meninjau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sasaran-sasaran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relevan</a:t>
            </a:r>
            <a:r>
              <a:rPr lang="en-US" sz="2000" dirty="0" smtClean="0"/>
              <a:t> / </a:t>
            </a:r>
            <a:r>
              <a:rPr lang="en-US" sz="2000" dirty="0" err="1" smtClean="0"/>
              <a:t>tidak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51782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7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76A87-09AE-4C4B-9348-AACAADC94E2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87363"/>
            <a:ext cx="7391400" cy="579437"/>
          </a:xfrm>
          <a:ln w="38100" cmpd="dbl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Membangun</a:t>
            </a:r>
            <a:r>
              <a:rPr lang="en-US" sz="3200" dirty="0" smtClean="0"/>
              <a:t> </a:t>
            </a:r>
            <a:r>
              <a:rPr lang="en-US" sz="3200" dirty="0" err="1" smtClean="0"/>
              <a:t>Kebersamaan</a:t>
            </a:r>
            <a:r>
              <a:rPr lang="en-US" sz="3200" dirty="0" smtClean="0"/>
              <a:t> Tim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  <a:ln w="57150" cmpd="thickThin"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id-ID" sz="2800" dirty="0" smtClean="0"/>
              <a:t>tim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dibangun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rasa </a:t>
            </a:r>
            <a:r>
              <a:rPr lang="en-US" sz="2800" dirty="0" err="1" smtClean="0"/>
              <a:t>kebersamaan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memandang</a:t>
            </a:r>
            <a:r>
              <a:rPr lang="en-US" sz="2800" dirty="0" smtClean="0"/>
              <a:t> </a:t>
            </a:r>
            <a:r>
              <a:rPr lang="en-US" sz="2800" dirty="0" err="1" smtClean="0"/>
              <a:t>pangkat</a:t>
            </a:r>
            <a:r>
              <a:rPr lang="id-I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id-I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golongan</a:t>
            </a:r>
            <a:r>
              <a:rPr lang="en-US" sz="2800" dirty="0" smtClean="0"/>
              <a:t>,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menghargai,menghormati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dilandasi</a:t>
            </a:r>
            <a:r>
              <a:rPr lang="en-US" sz="2800" dirty="0" smtClean="0"/>
              <a:t> rasa </a:t>
            </a:r>
            <a:r>
              <a:rPr lang="en-US" sz="2800" dirty="0" err="1" smtClean="0"/>
              <a:t>keterbukaan</a:t>
            </a:r>
            <a:r>
              <a:rPr lang="id-ID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: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Berorientasi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opini</a:t>
            </a:r>
            <a:r>
              <a:rPr lang="en-US" sz="2800" dirty="0" smtClean="0"/>
              <a:t>.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Berorientasi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.</a:t>
            </a:r>
          </a:p>
          <a:p>
            <a:pPr marL="0" indent="0" eaLnBrk="1" hangingPunct="1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Berorientasi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142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82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/>
              <a:t>CARA MENINGKATKAN KINERJA </a:t>
            </a:r>
            <a:r>
              <a:rPr lang="id-ID" sz="3200" b="1" dirty="0" smtClean="0"/>
              <a:t>TIM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Adanya </a:t>
            </a:r>
            <a:r>
              <a:rPr lang="id-ID" dirty="0"/>
              <a:t>saling ketergantungan</a:t>
            </a:r>
          </a:p>
          <a:p>
            <a:r>
              <a:rPr lang="id-ID" dirty="0" smtClean="0"/>
              <a:t>Adanya </a:t>
            </a:r>
            <a:r>
              <a:rPr lang="id-ID" dirty="0"/>
              <a:t>perluasan tugas</a:t>
            </a:r>
          </a:p>
          <a:p>
            <a:r>
              <a:rPr lang="id-ID" dirty="0" smtClean="0"/>
              <a:t>Kesejajaran</a:t>
            </a:r>
            <a:endParaRPr lang="id-ID" dirty="0"/>
          </a:p>
          <a:p>
            <a:r>
              <a:rPr lang="id-ID" dirty="0" smtClean="0"/>
              <a:t>Penggunaan </a:t>
            </a:r>
            <a:r>
              <a:rPr lang="id-ID" dirty="0"/>
              <a:t>bahasa yang umum</a:t>
            </a:r>
          </a:p>
          <a:p>
            <a:r>
              <a:rPr lang="id-ID" dirty="0" smtClean="0"/>
              <a:t>Kepercayaan </a:t>
            </a:r>
            <a:r>
              <a:rPr lang="id-ID" dirty="0"/>
              <a:t>– respek</a:t>
            </a:r>
          </a:p>
          <a:p>
            <a:r>
              <a:rPr lang="id-ID" dirty="0" smtClean="0"/>
              <a:t>Kepemimpinan </a:t>
            </a:r>
            <a:r>
              <a:rPr lang="id-ID" dirty="0"/>
              <a:t>– keanakbuahan</a:t>
            </a:r>
          </a:p>
          <a:p>
            <a:r>
              <a:rPr lang="id-ID" dirty="0" smtClean="0"/>
              <a:t>Keterampilan </a:t>
            </a:r>
            <a:r>
              <a:rPr lang="id-ID" dirty="0"/>
              <a:t>memecahkan masalah</a:t>
            </a:r>
          </a:p>
          <a:p>
            <a:r>
              <a:rPr lang="id-ID" dirty="0" smtClean="0"/>
              <a:t>Keterampilan </a:t>
            </a:r>
            <a:r>
              <a:rPr lang="id-ID" dirty="0"/>
              <a:t>manajemen konflik</a:t>
            </a:r>
          </a:p>
          <a:p>
            <a:r>
              <a:rPr lang="id-ID" dirty="0" smtClean="0"/>
              <a:t>Penilaian </a:t>
            </a:r>
            <a:r>
              <a:rPr lang="id-ID" dirty="0"/>
              <a:t>– tindakan</a:t>
            </a:r>
          </a:p>
          <a:p>
            <a:r>
              <a:rPr lang="fi-FI" dirty="0" smtClean="0"/>
              <a:t>Adanya </a:t>
            </a:r>
            <a:r>
              <a:rPr lang="fi-FI" dirty="0"/>
              <a:t>“perayaan” keberhasilan kinerja tim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50321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09600" y="762000"/>
            <a:ext cx="807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COMMUNICATION SKILLS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28900"/>
            <a:ext cx="6781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Syarat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Komunikasi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Efektif</a:t>
            </a:r>
            <a:endParaRPr lang="id-ID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dirty="0" err="1">
                <a:latin typeface="+mj-lt"/>
              </a:rPr>
              <a:t>Pemahaman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Terhadap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Potensi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Diri</a:t>
            </a:r>
            <a:r>
              <a:rPr lang="en-US" sz="2800" dirty="0">
                <a:latin typeface="+mj-lt"/>
              </a:rPr>
              <a:t> (Cara </a:t>
            </a:r>
            <a:r>
              <a:rPr lang="en-US" sz="2800" dirty="0" err="1">
                <a:latin typeface="+mj-lt"/>
              </a:rPr>
              <a:t>Bicara</a:t>
            </a:r>
            <a:r>
              <a:rPr lang="en-US" sz="2800" dirty="0">
                <a:latin typeface="+mj-lt"/>
              </a:rPr>
              <a:t>, </a:t>
            </a:r>
            <a:r>
              <a:rPr lang="en-US" sz="2800" dirty="0" err="1">
                <a:latin typeface="+mj-lt"/>
              </a:rPr>
              <a:t>Tubuh</a:t>
            </a:r>
            <a:r>
              <a:rPr lang="en-US" sz="2800" dirty="0">
                <a:latin typeface="+mj-lt"/>
              </a:rPr>
              <a:t>)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err="1">
                <a:latin typeface="+mj-lt"/>
              </a:rPr>
              <a:t>Pemahaman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Terhadap</a:t>
            </a:r>
            <a:r>
              <a:rPr lang="en-US" sz="2800" dirty="0">
                <a:latin typeface="+mj-lt"/>
              </a:rPr>
              <a:t> Orang Yang </a:t>
            </a:r>
            <a:r>
              <a:rPr lang="en-US" sz="2800" dirty="0" err="1">
                <a:latin typeface="+mj-lt"/>
              </a:rPr>
              <a:t>Diajak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Komunikasi</a:t>
            </a:r>
            <a:endParaRPr lang="en-US" sz="2800" dirty="0">
              <a:latin typeface="+mj-lt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dirty="0" err="1">
                <a:latin typeface="+mj-lt"/>
              </a:rPr>
              <a:t>Pemahaman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Waktu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Komunikasi</a:t>
            </a:r>
            <a:endParaRPr lang="en-US" sz="2800" dirty="0">
              <a:latin typeface="+mj-lt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dirty="0" err="1">
                <a:latin typeface="+mj-lt"/>
              </a:rPr>
              <a:t>Penguasaan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Pesan</a:t>
            </a:r>
            <a:endParaRPr lang="en-US" sz="2800" dirty="0">
              <a:latin typeface="+mj-lt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dirty="0" err="1">
                <a:latin typeface="+mj-lt"/>
              </a:rPr>
              <a:t>Penguasaan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Tempat</a:t>
            </a:r>
            <a:endParaRPr lang="en-US" sz="2800" dirty="0">
              <a:latin typeface="+mj-lt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dirty="0" err="1">
                <a:latin typeface="+mj-lt"/>
              </a:rPr>
              <a:t>Penciptaan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Suasana</a:t>
            </a:r>
            <a:endParaRPr lang="en-US" sz="2800" dirty="0">
              <a:latin typeface="+mj-lt"/>
            </a:endParaRPr>
          </a:p>
          <a:p>
            <a:pPr marL="609600" indent="-609600">
              <a:lnSpc>
                <a:spcPct val="90000"/>
              </a:lnSpc>
            </a:pPr>
            <a:r>
              <a:rPr lang="en-US" sz="2800" dirty="0" err="1">
                <a:latin typeface="+mj-lt"/>
              </a:rPr>
              <a:t>Penguatan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Dengan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Isyarat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1869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MOTIVASI BERPRESTASI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8" indent="-65088">
              <a:buNone/>
            </a:pPr>
            <a:r>
              <a:rPr lang="en-US" dirty="0" err="1" smtClean="0"/>
              <a:t>Dorongan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rintangan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yang </a:t>
            </a:r>
            <a:r>
              <a:rPr lang="en-US" dirty="0" err="1" smtClean="0"/>
              <a:t>lampau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(Hall </a:t>
            </a:r>
            <a:r>
              <a:rPr lang="en-US" dirty="0" err="1" smtClean="0"/>
              <a:t>dan</a:t>
            </a:r>
            <a:r>
              <a:rPr lang="en-US" dirty="0" smtClean="0"/>
              <a:t> Lindsey)</a:t>
            </a:r>
          </a:p>
          <a:p>
            <a:pPr marL="65088" indent="-65088">
              <a:buNone/>
            </a:pPr>
            <a:r>
              <a:rPr lang="en-US" dirty="0" smtClean="0"/>
              <a:t>McClelland </a:t>
            </a:r>
            <a:r>
              <a:rPr lang="en-US" dirty="0" err="1" smtClean="0"/>
              <a:t>menyebutnya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n-Ach,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berprestasi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CIRI-CIRI INVIDU YANG MEMILIKI MOTIVASI BERPRESTASI TINGGI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prestasinya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Tekun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endParaRPr lang="en-US" dirty="0" smtClean="0"/>
          </a:p>
          <a:p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(feed-back)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simpatik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27960" y="685800"/>
            <a:ext cx="1792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</a:rPr>
              <a:t>Who am I?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HAL PENTING DALAM PENGEMBANGAN DIRI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karakternya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kekurangannya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terpendam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lain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743200"/>
            <a:ext cx="8077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>
                <a:solidFill>
                  <a:srgbClr val="00B0F0"/>
                </a:solidFill>
              </a:rPr>
              <a:t>Sukses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adalah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kemampuan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untuk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pergi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dari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satu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kegagalan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ke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kegagalan</a:t>
            </a:r>
            <a:r>
              <a:rPr lang="en-US" sz="3600" b="1" dirty="0">
                <a:solidFill>
                  <a:srgbClr val="00B0F0"/>
                </a:solidFill>
              </a:rPr>
              <a:t> lain </a:t>
            </a:r>
            <a:r>
              <a:rPr lang="en-US" sz="3600" b="1" dirty="0" err="1">
                <a:solidFill>
                  <a:srgbClr val="00B0F0"/>
                </a:solidFill>
              </a:rPr>
              <a:t>tanpa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kehilangan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antusiasme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endParaRPr lang="en-US" sz="3600" b="1" dirty="0" smtClean="0">
              <a:solidFill>
                <a:srgbClr val="00B0F0"/>
              </a:solidFill>
            </a:endParaRPr>
          </a:p>
          <a:p>
            <a:pPr lvl="0" algn="ctr"/>
            <a:r>
              <a:rPr lang="en-US" sz="3200" b="1" dirty="0" smtClean="0"/>
              <a:t>(</a:t>
            </a:r>
            <a:r>
              <a:rPr lang="en-US" sz="3200" b="1" dirty="0"/>
              <a:t>Winston Churchill – </a:t>
            </a:r>
            <a:r>
              <a:rPr lang="en-US" sz="3200" b="1" dirty="0" err="1"/>
              <a:t>Mantan</a:t>
            </a:r>
            <a:r>
              <a:rPr lang="en-US" sz="3200" b="1" dirty="0"/>
              <a:t> PM </a:t>
            </a:r>
            <a:r>
              <a:rPr lang="en-US" sz="3200" b="1" dirty="0" err="1"/>
              <a:t>Inggris</a:t>
            </a:r>
            <a:r>
              <a:rPr lang="en-US" sz="3200" b="1" dirty="0"/>
              <a:t>).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762000"/>
            <a:ext cx="4964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4000" b="1" dirty="0" smtClean="0">
                <a:solidFill>
                  <a:srgbClr val="FF0000"/>
                </a:solidFill>
              </a:rPr>
              <a:t>Message of the month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0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rgbClr val="C00000"/>
                </a:solidFill>
              </a:rPr>
              <a:t>Johari</a:t>
            </a:r>
            <a:r>
              <a:rPr lang="en-US" sz="2400" b="1" dirty="0" smtClean="0">
                <a:solidFill>
                  <a:srgbClr val="C00000"/>
                </a:solidFill>
              </a:rPr>
              <a:t> Window </a:t>
            </a:r>
            <a:r>
              <a:rPr lang="en-US" sz="2400" b="1" dirty="0" err="1" smtClean="0">
                <a:solidFill>
                  <a:srgbClr val="C00000"/>
                </a:solidFill>
              </a:rPr>
              <a:t>adalah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teknik</a:t>
            </a:r>
            <a:r>
              <a:rPr lang="en-US" sz="2400" b="1" dirty="0" smtClean="0">
                <a:solidFill>
                  <a:srgbClr val="C00000"/>
                </a:solidFill>
              </a:rPr>
              <a:t> yang </a:t>
            </a:r>
            <a:r>
              <a:rPr lang="en-US" sz="2400" b="1" dirty="0" err="1" smtClean="0">
                <a:solidFill>
                  <a:srgbClr val="C00000"/>
                </a:solidFill>
              </a:rPr>
              <a:t>diciptakan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oleh</a:t>
            </a:r>
            <a:r>
              <a:rPr lang="en-US" sz="2400" b="1" dirty="0" smtClean="0">
                <a:solidFill>
                  <a:srgbClr val="C00000"/>
                </a:solidFill>
              </a:rPr>
              <a:t> Joseph </a:t>
            </a:r>
            <a:r>
              <a:rPr lang="en-US" sz="2400" b="1" dirty="0" err="1" smtClean="0">
                <a:solidFill>
                  <a:srgbClr val="C00000"/>
                </a:solidFill>
              </a:rPr>
              <a:t>Luft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Harrington Ingham </a:t>
            </a:r>
            <a:r>
              <a:rPr lang="en-US" sz="2400" b="1" dirty="0" err="1" smtClean="0">
                <a:solidFill>
                  <a:srgbClr val="C00000"/>
                </a:solidFill>
              </a:rPr>
              <a:t>pada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tahun</a:t>
            </a:r>
            <a:r>
              <a:rPr lang="en-US" sz="2400" b="1" dirty="0" smtClean="0">
                <a:solidFill>
                  <a:srgbClr val="C00000"/>
                </a:solidFill>
              </a:rPr>
              <a:t> 1955 </a:t>
            </a:r>
            <a:r>
              <a:rPr lang="en-US" sz="2400" b="1" dirty="0" err="1" smtClean="0">
                <a:solidFill>
                  <a:srgbClr val="C00000"/>
                </a:solidFill>
              </a:rPr>
              <a:t>di</a:t>
            </a:r>
            <a:r>
              <a:rPr lang="en-US" sz="2400" b="1" dirty="0" smtClean="0">
                <a:solidFill>
                  <a:srgbClr val="C00000"/>
                </a:solidFill>
              </a:rPr>
              <a:t> US, yang </a:t>
            </a:r>
            <a:r>
              <a:rPr lang="en-US" sz="2400" b="1" dirty="0" err="1" smtClean="0">
                <a:solidFill>
                  <a:srgbClr val="C00000"/>
                </a:solidFill>
              </a:rPr>
              <a:t>dipergunakan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untuk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memahami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diri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dalam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hubungannya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diri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sendiri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orang</a:t>
            </a:r>
            <a:r>
              <a:rPr lang="en-US" sz="2400" b="1" dirty="0" smtClean="0">
                <a:solidFill>
                  <a:srgbClr val="C00000"/>
                </a:solidFill>
              </a:rPr>
              <a:t> lain.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209800"/>
            <a:ext cx="5791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7696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71849" y="914400"/>
            <a:ext cx="1938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7030A0"/>
                </a:solidFill>
              </a:rPr>
              <a:t>Analisis</a:t>
            </a:r>
            <a:r>
              <a:rPr lang="en-US" sz="2800" b="1" i="1" dirty="0" smtClean="0">
                <a:solidFill>
                  <a:srgbClr val="7030A0"/>
                </a:solidFill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</a:rPr>
              <a:t>Diri</a:t>
            </a:r>
            <a:endParaRPr lang="en-US" sz="2800" b="1" i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1" y="1534180"/>
            <a:ext cx="579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Pilih</a:t>
            </a:r>
            <a:r>
              <a:rPr lang="en-US" sz="2400" dirty="0" smtClean="0"/>
              <a:t> </a:t>
            </a:r>
            <a:r>
              <a:rPr lang="en-US" sz="2400" dirty="0" err="1" smtClean="0"/>
              <a:t>teman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Johari</a:t>
            </a:r>
            <a:r>
              <a:rPr lang="en-US" sz="2400" dirty="0" smtClean="0"/>
              <a:t> Window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Karakter</a:t>
            </a:r>
            <a:endParaRPr lang="en-U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Kelebihan</a:t>
            </a:r>
            <a:endParaRPr lang="en-U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Kekurangan</a:t>
            </a:r>
            <a:endParaRPr lang="en-US" sz="24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i="1" dirty="0" smtClean="0"/>
              <a:t>PERSONAL ENTREPRENEURIAL SKILLS</a:t>
            </a:r>
            <a:r>
              <a:rPr lang="id-ID" sz="4000" b="1" dirty="0" smtClean="0"/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676400"/>
            <a:ext cx="4800600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i="1" dirty="0" smtClean="0">
                <a:solidFill>
                  <a:srgbClr val="0070C0"/>
                </a:solidFill>
              </a:rPr>
              <a:t>inner control and discipline,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d-ID" b="1" i="1" dirty="0" smtClean="0">
                <a:solidFill>
                  <a:srgbClr val="0070C0"/>
                </a:solidFill>
              </a:rPr>
              <a:t>risk taker,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d-ID" b="1" i="1" dirty="0" smtClean="0">
                <a:solidFill>
                  <a:srgbClr val="0070C0"/>
                </a:solidFill>
              </a:rPr>
              <a:t>innovative,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d-ID" b="1" i="1" dirty="0" smtClean="0">
                <a:solidFill>
                  <a:srgbClr val="0070C0"/>
                </a:solidFill>
              </a:rPr>
              <a:t>change oriented,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d-ID" b="1" i="1" dirty="0" smtClean="0">
                <a:solidFill>
                  <a:srgbClr val="0070C0"/>
                </a:solidFill>
              </a:rPr>
              <a:t>persistent,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d-ID" b="1" i="1" dirty="0" smtClean="0">
                <a:solidFill>
                  <a:srgbClr val="0070C0"/>
                </a:solidFill>
              </a:rPr>
              <a:t>visionary leader,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d-ID" b="1" i="1" dirty="0" smtClean="0">
                <a:solidFill>
                  <a:srgbClr val="0070C0"/>
                </a:solidFill>
              </a:rPr>
              <a:t>achievement drive </a:t>
            </a:r>
            <a:r>
              <a:rPr lang="en-US" b="1" i="1" dirty="0" smtClean="0">
                <a:solidFill>
                  <a:srgbClr val="0070C0"/>
                </a:solidFill>
              </a:rPr>
              <a:t>and</a:t>
            </a:r>
            <a:r>
              <a:rPr lang="id-ID" b="1" i="1" dirty="0" smtClean="0">
                <a:solidFill>
                  <a:srgbClr val="0070C0"/>
                </a:solidFill>
              </a:rPr>
              <a:t> creativ</a:t>
            </a:r>
            <a:r>
              <a:rPr lang="en-US" b="1" i="1" dirty="0" err="1" smtClean="0">
                <a:solidFill>
                  <a:srgbClr val="0070C0"/>
                </a:solidFill>
              </a:rPr>
              <a:t>i</a:t>
            </a:r>
            <a:r>
              <a:rPr lang="id-ID" b="1" i="1" dirty="0" smtClean="0">
                <a:solidFill>
                  <a:srgbClr val="0070C0"/>
                </a:solidFill>
              </a:rPr>
              <a:t>ty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id-ID" b="1" dirty="0" smtClean="0">
                <a:solidFill>
                  <a:srgbClr val="C00000"/>
                </a:solidFill>
              </a:rPr>
              <a:t>Bumatay, Sulabo &amp; Ragus (2008)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3352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22487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FF0000"/>
                </a:solidFill>
              </a:rPr>
              <a:t>Memiliki</a:t>
            </a:r>
            <a:r>
              <a:rPr lang="en-US" sz="3600" b="1" dirty="0" smtClean="0">
                <a:solidFill>
                  <a:srgbClr val="FF0000"/>
                </a:solidFill>
              </a:rPr>
              <a:t> motif </a:t>
            </a:r>
            <a:r>
              <a:rPr lang="en-US" sz="3600" b="1" dirty="0" err="1" smtClean="0">
                <a:solidFill>
                  <a:srgbClr val="FF0000"/>
                </a:solidFill>
              </a:rPr>
              <a:t>berprestasi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tinggi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lvl="0" algn="ctr"/>
            <a:r>
              <a:rPr lang="en-US" sz="3600" b="1" dirty="0" err="1" smtClean="0">
                <a:solidFill>
                  <a:srgbClr val="7030A0"/>
                </a:solidFill>
              </a:rPr>
              <a:t>Percaya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diri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 lvl="0" algn="ctr"/>
            <a:r>
              <a:rPr lang="en-US" sz="3600" b="1" dirty="0" err="1" smtClean="0"/>
              <a:t>Kreatifitas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tinggi</a:t>
            </a:r>
            <a:endParaRPr lang="en-US" sz="3600" b="1" dirty="0" smtClean="0"/>
          </a:p>
          <a:p>
            <a:pPr lvl="0" algn="ctr"/>
            <a:r>
              <a:rPr lang="en-US" sz="3600" b="1" dirty="0" err="1" smtClean="0"/>
              <a:t>Bertindak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inovatif</a:t>
            </a:r>
            <a:endParaRPr lang="en-US" sz="3600" b="1" dirty="0" smtClean="0"/>
          </a:p>
          <a:p>
            <a:pPr lvl="0" algn="ctr"/>
            <a:r>
              <a:rPr lang="en-US" sz="3600" b="1" dirty="0" err="1" smtClean="0">
                <a:solidFill>
                  <a:srgbClr val="0070C0"/>
                </a:solidFill>
              </a:rPr>
              <a:t>Bertanggung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</a:rPr>
              <a:t>jawab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lvl="0" algn="ctr"/>
            <a:r>
              <a:rPr lang="en-US" sz="3600" b="1" dirty="0" err="1" smtClean="0">
                <a:solidFill>
                  <a:srgbClr val="FF0000"/>
                </a:solidFill>
              </a:rPr>
              <a:t>Berani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mengambil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risiko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lvl="0" algn="ctr"/>
            <a:r>
              <a:rPr lang="en-US" sz="3600" b="1" dirty="0" err="1" smtClean="0">
                <a:solidFill>
                  <a:srgbClr val="7030A0"/>
                </a:solidFill>
              </a:rPr>
              <a:t>Memiliki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jiwa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kepemimpinan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 lvl="0" algn="ctr"/>
            <a:r>
              <a:rPr lang="en-US" sz="3600" b="1" dirty="0" err="1" smtClean="0">
                <a:solidFill>
                  <a:srgbClr val="FF0000"/>
                </a:solidFill>
              </a:rPr>
              <a:t>Memiliki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keahlian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atau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ketrampilan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lvl="0" algn="ctr"/>
            <a:r>
              <a:rPr lang="en-US" sz="3600" b="1" dirty="0" err="1" smtClean="0"/>
              <a:t>Peka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terhadap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peluang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304800"/>
            <a:ext cx="6350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b="1" i="1" dirty="0" smtClean="0"/>
              <a:t>PERSONAL ENTREPRENEURIAL SKILLS</a:t>
            </a:r>
            <a:r>
              <a:rPr lang="id-ID" sz="2400" b="1" dirty="0" smtClean="0"/>
              <a:t> 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Lanjutan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nfidence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04800"/>
            <a:ext cx="4267200" cy="426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3400" y="2340114"/>
            <a:ext cx="3065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PERCAYA DIRI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475494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Rasa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percaya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diri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tinggi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dan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pada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tempatnya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merupakan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salah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satu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modal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untuk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berhasil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dalam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berwirausaha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782</Words>
  <Application>Microsoft Office PowerPoint</Application>
  <PresentationFormat>On-screen Show (4:3)</PresentationFormat>
  <Paragraphs>136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Office Theme</vt:lpstr>
      <vt:lpstr>PENGEMBANGAN DIRI</vt:lpstr>
      <vt:lpstr>PowerPoint Presentation</vt:lpstr>
      <vt:lpstr>HAL PENTING DALAM PENGEMBANGAN DIRI</vt:lpstr>
      <vt:lpstr>Johari Window adalah teknik yang diciptakan oleh Joseph Luft dan Harrington Ingham pada tahun 1955 di US, yang dipergunakan untuk memahami diri dalam hubungannya dengan diri sendiri dan orang lain.</vt:lpstr>
      <vt:lpstr>PowerPoint Presentation</vt:lpstr>
      <vt:lpstr>PowerPoint Presentation</vt:lpstr>
      <vt:lpstr>PERSONAL ENTREPRENEURIAL SKILLS </vt:lpstr>
      <vt:lpstr>PowerPoint Presentation</vt:lpstr>
      <vt:lpstr>PowerPoint Presentation</vt:lpstr>
      <vt:lpstr>PowerPoint Presentation</vt:lpstr>
      <vt:lpstr>Bagaimana meningkatkan percaya diri?</vt:lpstr>
      <vt:lpstr>KEPEMIMPINAN</vt:lpstr>
      <vt:lpstr>Pentingnya Kepemimpinan</vt:lpstr>
      <vt:lpstr>PowerPoint Presentation</vt:lpstr>
      <vt:lpstr>Karakter yang membedakan antara pemimpin dan bukan pemimpin </vt:lpstr>
      <vt:lpstr>CIRI SEORANG PEMIMPIN</vt:lpstr>
      <vt:lpstr>PowerPoint Presentation</vt:lpstr>
      <vt:lpstr>Keterampilan yang harus dimiliki seseorang pemimpin </vt:lpstr>
      <vt:lpstr>PowerPoint Presentation</vt:lpstr>
      <vt:lpstr>Pengertian Tim</vt:lpstr>
      <vt:lpstr>Perbedaan dengan Kelompok</vt:lpstr>
      <vt:lpstr>Tahap Perkembangan Tim (Menurut  Richard  Y  Chang)</vt:lpstr>
      <vt:lpstr>Membangun Kebersamaan Tim</vt:lpstr>
      <vt:lpstr>CARA MENINGKATKAN KINERJA TIM</vt:lpstr>
      <vt:lpstr>PowerPoint Presentation</vt:lpstr>
      <vt:lpstr>Syarat Komunikasi Efektif</vt:lpstr>
      <vt:lpstr>MOTIVASI BERPRESTASI</vt:lpstr>
      <vt:lpstr>CIRI-CIRI INVIDU YANG MEMILIKI MOTIVASI BERPRESTASI TINGGI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DIRI</dc:title>
  <dc:creator>acer</dc:creator>
  <cp:lastModifiedBy>TETA</cp:lastModifiedBy>
  <cp:revision>27</cp:revision>
  <dcterms:created xsi:type="dcterms:W3CDTF">2013-09-15T13:18:19Z</dcterms:created>
  <dcterms:modified xsi:type="dcterms:W3CDTF">2017-10-18T13:41:45Z</dcterms:modified>
</cp:coreProperties>
</file>