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1"/>
  </p:sldMasterIdLst>
  <p:notesMasterIdLst>
    <p:notesMasterId r:id="rId23"/>
  </p:notesMasterIdLst>
  <p:handoutMasterIdLst>
    <p:handoutMasterId r:id="rId24"/>
  </p:handoutMasterIdLst>
  <p:sldIdLst>
    <p:sldId id="420" r:id="rId2"/>
    <p:sldId id="402" r:id="rId3"/>
    <p:sldId id="421" r:id="rId4"/>
    <p:sldId id="415" r:id="rId5"/>
    <p:sldId id="397" r:id="rId6"/>
    <p:sldId id="408" r:id="rId7"/>
    <p:sldId id="409" r:id="rId8"/>
    <p:sldId id="410" r:id="rId9"/>
    <p:sldId id="411" r:id="rId10"/>
    <p:sldId id="419" r:id="rId11"/>
    <p:sldId id="416" r:id="rId12"/>
    <p:sldId id="413" r:id="rId13"/>
    <p:sldId id="414" r:id="rId14"/>
    <p:sldId id="407" r:id="rId15"/>
    <p:sldId id="387" r:id="rId16"/>
    <p:sldId id="417" r:id="rId17"/>
    <p:sldId id="418" r:id="rId18"/>
    <p:sldId id="423" r:id="rId19"/>
    <p:sldId id="394" r:id="rId20"/>
    <p:sldId id="422" r:id="rId21"/>
    <p:sldId id="357" r:id="rId22"/>
  </p:sldIdLst>
  <p:sldSz cx="9144000" cy="6858000" type="screen4x3"/>
  <p:notesSz cx="7010400" cy="9296400"/>
  <p:defaultTextStyle>
    <a:defPPr>
      <a:defRPr lang="en-U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CC9900"/>
    <a:srgbClr val="CC6600"/>
    <a:srgbClr val="FF9933"/>
    <a:srgbClr val="990000"/>
    <a:srgbClr val="D3EAE9"/>
    <a:srgbClr val="D0E9E8"/>
    <a:srgbClr val="B4DBD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672" autoAdjust="0"/>
    <p:restoredTop sz="94374" autoAdjust="0"/>
  </p:normalViewPr>
  <p:slideViewPr>
    <p:cSldViewPr>
      <p:cViewPr>
        <p:scale>
          <a:sx n="75" d="100"/>
          <a:sy n="75" d="100"/>
        </p:scale>
        <p:origin x="-1044"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16" y="-72"/>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Times New Roman" pitchFamily="18" charset="0"/>
              </a:defRPr>
            </a:lvl1pPr>
          </a:lstStyle>
          <a:p>
            <a:endParaRPr lang="en-US"/>
          </a:p>
        </p:txBody>
      </p:sp>
      <p:sp>
        <p:nvSpPr>
          <p:cNvPr id="1433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Times New Roman" pitchFamily="18" charset="0"/>
              </a:defRPr>
            </a:lvl1pPr>
          </a:lstStyle>
          <a:p>
            <a:endParaRPr lang="en-US"/>
          </a:p>
        </p:txBody>
      </p:sp>
      <p:sp>
        <p:nvSpPr>
          <p:cNvPr id="1434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Times New Roman" pitchFamily="18" charset="0"/>
              </a:defRPr>
            </a:lvl1pPr>
          </a:lstStyle>
          <a:p>
            <a:endParaRPr lang="en-US"/>
          </a:p>
        </p:txBody>
      </p:sp>
      <p:sp>
        <p:nvSpPr>
          <p:cNvPr id="1434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Times New Roman" pitchFamily="18" charset="0"/>
              </a:defRPr>
            </a:lvl1pPr>
          </a:lstStyle>
          <a:p>
            <a:fld id="{02679814-71C0-4B88-9B88-92EFD6A3F06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Times New Roman" pitchFamily="18" charset="0"/>
              </a:defRPr>
            </a:lvl1pPr>
          </a:lstStyle>
          <a:p>
            <a:endParaRPr lang="en-US"/>
          </a:p>
        </p:txBody>
      </p:sp>
      <p:sp>
        <p:nvSpPr>
          <p:cNvPr id="9219" name="Rectangle 1027"/>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Times New Roman" pitchFamily="18" charset="0"/>
              </a:defRPr>
            </a:lvl1pPr>
          </a:lstStyle>
          <a:p>
            <a:endParaRPr lang="en-US"/>
          </a:p>
        </p:txBody>
      </p:sp>
      <p:sp>
        <p:nvSpPr>
          <p:cNvPr id="9220" name="Rectangle 1028"/>
          <p:cNvSpPr>
            <a:spLocks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ffectLst/>
        </p:spPr>
      </p:sp>
      <p:sp>
        <p:nvSpPr>
          <p:cNvPr id="9221" name="Rectangle 1029"/>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1030"/>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Times New Roman" pitchFamily="18" charset="0"/>
              </a:defRPr>
            </a:lvl1pPr>
          </a:lstStyle>
          <a:p>
            <a:endParaRPr lang="en-US"/>
          </a:p>
        </p:txBody>
      </p:sp>
      <p:sp>
        <p:nvSpPr>
          <p:cNvPr id="9223" name="Rectangle 1031"/>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Times New Roman" pitchFamily="18" charset="0"/>
              </a:defRPr>
            </a:lvl1pPr>
          </a:lstStyle>
          <a:p>
            <a:fld id="{D0EA34CE-D51B-4233-835E-A81A61F274F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31"/>
          <p:cNvSpPr>
            <a:spLocks noGrp="1" noChangeArrowheads="1"/>
          </p:cNvSpPr>
          <p:nvPr>
            <p:ph type="sldNum" sz="quarter" idx="5"/>
          </p:nvPr>
        </p:nvSpPr>
        <p:spPr>
          <a:ln/>
        </p:spPr>
        <p:txBody>
          <a:bodyPr/>
          <a:lstStyle/>
          <a:p>
            <a:fld id="{8B10FBA3-697A-42ED-94CC-3EE7B75C0B83}" type="slidenum">
              <a:rPr lang="en-US"/>
              <a:pPr/>
              <a:t>1</a:t>
            </a:fld>
            <a:endParaRPr lang="en-US"/>
          </a:p>
        </p:txBody>
      </p:sp>
      <p:sp>
        <p:nvSpPr>
          <p:cNvPr id="390146" name="Rectangle 2"/>
          <p:cNvSpPr>
            <a:spLocks noChangeArrowheads="1" noTextEdit="1"/>
          </p:cNvSpPr>
          <p:nvPr>
            <p:ph type="sldImg"/>
          </p:nvPr>
        </p:nvSpPr>
        <p:spPr>
          <a:ln/>
        </p:spPr>
      </p:sp>
      <p:sp>
        <p:nvSpPr>
          <p:cNvPr id="390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31"/>
          <p:cNvSpPr>
            <a:spLocks noGrp="1" noChangeArrowheads="1"/>
          </p:cNvSpPr>
          <p:nvPr>
            <p:ph type="sldNum" sz="quarter" idx="5"/>
          </p:nvPr>
        </p:nvSpPr>
        <p:spPr>
          <a:ln/>
        </p:spPr>
        <p:txBody>
          <a:bodyPr/>
          <a:lstStyle/>
          <a:p>
            <a:fld id="{6E6D0DE2-1E5F-4789-BD46-0124EDE9B07B}" type="slidenum">
              <a:rPr lang="en-US"/>
              <a:pPr/>
              <a:t>2</a:t>
            </a:fld>
            <a:endParaRPr lang="en-US"/>
          </a:p>
        </p:txBody>
      </p:sp>
      <p:sp>
        <p:nvSpPr>
          <p:cNvPr id="391170" name="Rectangle 2"/>
          <p:cNvSpPr>
            <a:spLocks noChangeArrowheads="1" noTextEdit="1"/>
          </p:cNvSpPr>
          <p:nvPr>
            <p:ph type="sldImg"/>
          </p:nvPr>
        </p:nvSpPr>
        <p:spPr>
          <a:ln/>
        </p:spPr>
      </p:sp>
      <p:sp>
        <p:nvSpPr>
          <p:cNvPr id="391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31"/>
          <p:cNvSpPr>
            <a:spLocks noGrp="1" noChangeArrowheads="1"/>
          </p:cNvSpPr>
          <p:nvPr>
            <p:ph type="sldNum" sz="quarter" idx="5"/>
          </p:nvPr>
        </p:nvSpPr>
        <p:spPr>
          <a:ln/>
        </p:spPr>
        <p:txBody>
          <a:bodyPr/>
          <a:lstStyle/>
          <a:p>
            <a:fld id="{87B9E724-57CA-4C64-B35B-FAFDEBB5F519}" type="slidenum">
              <a:rPr lang="en-US"/>
              <a:pPr/>
              <a:t>4</a:t>
            </a:fld>
            <a:endParaRPr lang="en-US"/>
          </a:p>
        </p:txBody>
      </p:sp>
      <p:sp>
        <p:nvSpPr>
          <p:cNvPr id="392194" name="Rectangle 2"/>
          <p:cNvSpPr>
            <a:spLocks noChangeArrowheads="1" noTextEdit="1"/>
          </p:cNvSpPr>
          <p:nvPr>
            <p:ph type="sldImg"/>
          </p:nvPr>
        </p:nvSpPr>
        <p:spPr>
          <a:ln/>
        </p:spPr>
      </p:sp>
      <p:sp>
        <p:nvSpPr>
          <p:cNvPr id="392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31"/>
          <p:cNvSpPr>
            <a:spLocks noGrp="1" noChangeArrowheads="1"/>
          </p:cNvSpPr>
          <p:nvPr>
            <p:ph type="sldNum" sz="quarter" idx="5"/>
          </p:nvPr>
        </p:nvSpPr>
        <p:spPr>
          <a:ln/>
        </p:spPr>
        <p:txBody>
          <a:bodyPr/>
          <a:lstStyle/>
          <a:p>
            <a:fld id="{8201401B-4467-4EC5-B8A2-F81DD22897F2}" type="slidenum">
              <a:rPr lang="en-US"/>
              <a:pPr/>
              <a:t>17</a:t>
            </a:fld>
            <a:endParaRPr lang="en-US"/>
          </a:p>
        </p:txBody>
      </p:sp>
      <p:sp>
        <p:nvSpPr>
          <p:cNvPr id="393218" name="Rectangle 2"/>
          <p:cNvSpPr>
            <a:spLocks noChangeArrowheads="1" noTextEdit="1"/>
          </p:cNvSpPr>
          <p:nvPr>
            <p:ph type="sldImg"/>
          </p:nvPr>
        </p:nvSpPr>
        <p:spPr>
          <a:ln/>
        </p:spPr>
      </p:sp>
      <p:sp>
        <p:nvSpPr>
          <p:cNvPr id="3932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86050" name="Rectangle 2"/>
          <p:cNvSpPr>
            <a:spLocks noGrp="1" noChangeArrowheads="1"/>
          </p:cNvSpPr>
          <p:nvPr>
            <p:ph type="ctrTitle"/>
          </p:nvPr>
        </p:nvSpPr>
        <p:spPr>
          <a:xfrm>
            <a:off x="2133600" y="1371600"/>
            <a:ext cx="6477000" cy="1752600"/>
          </a:xfrm>
        </p:spPr>
        <p:txBody>
          <a:bodyPr/>
          <a:lstStyle>
            <a:lvl1pPr>
              <a:defRPr sz="5400"/>
            </a:lvl1pPr>
          </a:lstStyle>
          <a:p>
            <a:r>
              <a:rPr lang="en-US"/>
              <a:t>Click to edit Master title style</a:t>
            </a:r>
          </a:p>
        </p:txBody>
      </p:sp>
      <p:sp>
        <p:nvSpPr>
          <p:cNvPr id="386051"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en-US"/>
              <a:t>Click to edit Master subtitle style</a:t>
            </a:r>
          </a:p>
        </p:txBody>
      </p:sp>
      <p:sp>
        <p:nvSpPr>
          <p:cNvPr id="386052" name="Rectangle 4"/>
          <p:cNvSpPr>
            <a:spLocks noGrp="1" noChangeArrowheads="1"/>
          </p:cNvSpPr>
          <p:nvPr>
            <p:ph type="dt" sz="half" idx="2"/>
          </p:nvPr>
        </p:nvSpPr>
        <p:spPr>
          <a:xfrm>
            <a:off x="7086600" y="6248400"/>
            <a:ext cx="1524000" cy="457200"/>
          </a:xfrm>
        </p:spPr>
        <p:txBody>
          <a:bodyPr/>
          <a:lstStyle>
            <a:lvl1pPr>
              <a:defRPr/>
            </a:lvl1pPr>
          </a:lstStyle>
          <a:p>
            <a:endParaRPr lang="en-US"/>
          </a:p>
        </p:txBody>
      </p:sp>
      <p:sp>
        <p:nvSpPr>
          <p:cNvPr id="386053" name="Rectangle 5"/>
          <p:cNvSpPr>
            <a:spLocks noGrp="1" noChangeArrowheads="1"/>
          </p:cNvSpPr>
          <p:nvPr>
            <p:ph type="ftr" sz="quarter" idx="3"/>
          </p:nvPr>
        </p:nvSpPr>
        <p:spPr>
          <a:xfrm>
            <a:off x="3810000" y="6248400"/>
            <a:ext cx="2895600" cy="457200"/>
          </a:xfrm>
        </p:spPr>
        <p:txBody>
          <a:bodyPr/>
          <a:lstStyle>
            <a:lvl1pPr>
              <a:defRPr/>
            </a:lvl1pPr>
          </a:lstStyle>
          <a:p>
            <a:endParaRPr lang="en-US"/>
          </a:p>
        </p:txBody>
      </p:sp>
      <p:sp>
        <p:nvSpPr>
          <p:cNvPr id="386054" name="Rectangle 6"/>
          <p:cNvSpPr>
            <a:spLocks noGrp="1" noChangeArrowheads="1"/>
          </p:cNvSpPr>
          <p:nvPr>
            <p:ph type="sldNum" sz="quarter" idx="4"/>
          </p:nvPr>
        </p:nvSpPr>
        <p:spPr>
          <a:xfrm>
            <a:off x="2209800" y="6248400"/>
            <a:ext cx="1219200" cy="457200"/>
          </a:xfrm>
        </p:spPr>
        <p:txBody>
          <a:bodyPr/>
          <a:lstStyle>
            <a:lvl1pPr>
              <a:defRPr/>
            </a:lvl1pPr>
          </a:lstStyle>
          <a:p>
            <a:fld id="{F9ED5BF7-2C9B-485F-993F-57FBFA43663D}" type="slidenum">
              <a:rPr lang="en-US"/>
              <a:pPr/>
              <a:t>‹#›</a:t>
            </a:fld>
            <a:endParaRPr lang="en-US"/>
          </a:p>
        </p:txBody>
      </p:sp>
      <p:sp>
        <p:nvSpPr>
          <p:cNvPr id="386055"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endParaRPr lang="en-US"/>
          </a:p>
        </p:txBody>
      </p:sp>
      <p:sp>
        <p:nvSpPr>
          <p:cNvPr id="386056"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a:endParaRPr lang="en-US" sz="2400">
              <a:latin typeface="Times New Roman" pitchFamily="18" charset="0"/>
              <a:cs typeface="Times New Roman" pitchFamily="18" charset="0"/>
            </a:endParaRPr>
          </a:p>
        </p:txBody>
      </p:sp>
      <p:sp>
        <p:nvSpPr>
          <p:cNvPr id="386057"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a:endParaRPr lang="en-US" sz="2400">
              <a:latin typeface="Times New Roman" pitchFamily="18" charset="0"/>
              <a:cs typeface="Times New Roman" pitchFamily="18" charset="0"/>
            </a:endParaRPr>
          </a:p>
        </p:txBody>
      </p:sp>
      <p:sp>
        <p:nvSpPr>
          <p:cNvPr id="386058"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7A663E-9DA5-4944-BB6B-38FE17C4AE3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0A647B-642C-458A-BCF5-DE2B40D916D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0" y="1905000"/>
            <a:ext cx="7010400" cy="4114800"/>
          </a:xfrm>
        </p:spPr>
        <p:txBody>
          <a:bodyPr/>
          <a:lstStyle/>
          <a:p>
            <a:endParaRPr lang="en-US"/>
          </a:p>
        </p:txBody>
      </p:sp>
      <p:sp>
        <p:nvSpPr>
          <p:cNvPr id="4" name="Date Placeholder 3"/>
          <p:cNvSpPr>
            <a:spLocks noGrp="1"/>
          </p:cNvSpPr>
          <p:nvPr>
            <p:ph type="dt" sz="half" idx="10"/>
          </p:nvPr>
        </p:nvSpPr>
        <p:spPr>
          <a:xfrm>
            <a:off x="66294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2766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1524000" y="6248400"/>
            <a:ext cx="1295400" cy="457200"/>
          </a:xfrm>
        </p:spPr>
        <p:txBody>
          <a:bodyPr/>
          <a:lstStyle>
            <a:lvl1pPr>
              <a:defRPr/>
            </a:lvl1pPr>
          </a:lstStyle>
          <a:p>
            <a:fld id="{303AFF87-6AFD-48FD-8463-79673B747D8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6294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2766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1524000" y="6248400"/>
            <a:ext cx="1295400" cy="457200"/>
          </a:xfrm>
        </p:spPr>
        <p:txBody>
          <a:bodyPr/>
          <a:lstStyle>
            <a:lvl1pPr>
              <a:defRPr/>
            </a:lvl1pPr>
          </a:lstStyle>
          <a:p>
            <a:fld id="{8B023173-8D08-42A0-B522-C8FA0C96EA8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DFF28A-71EF-4009-8694-5811985FEF0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BA6864-8445-4427-83DE-2F6EAB65CE0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17CC02-35D7-4818-8E64-5A7238EE76E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8C59DF2-B8D2-400E-8E2B-5FD5278A1D2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33A121A-CCD8-40A3-8597-9601DA4F060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48DD5DC-C619-4B11-A107-27AD5F0A4B2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469473-72EB-4CEE-9A02-E7FDFC4A46D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79B055-237F-47DB-9567-77CAEBD45B2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5027"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5028"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cs typeface="Times New Roman" pitchFamily="18" charset="0"/>
              </a:defRPr>
            </a:lvl1pPr>
          </a:lstStyle>
          <a:p>
            <a:endParaRPr lang="en-US"/>
          </a:p>
        </p:txBody>
      </p:sp>
      <p:sp>
        <p:nvSpPr>
          <p:cNvPr id="385029"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cs typeface="Times New Roman" pitchFamily="18" charset="0"/>
              </a:defRPr>
            </a:lvl1pPr>
          </a:lstStyle>
          <a:p>
            <a:endParaRPr lang="en-US"/>
          </a:p>
        </p:txBody>
      </p:sp>
      <p:sp>
        <p:nvSpPr>
          <p:cNvPr id="385030"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Times New Roman" pitchFamily="18" charset="0"/>
              </a:defRPr>
            </a:lvl1pPr>
          </a:lstStyle>
          <a:p>
            <a:fld id="{6C7E7823-3A29-4176-998E-7174B525C17F}" type="slidenum">
              <a:rPr lang="en-US"/>
              <a:pPr/>
              <a:t>‹#›</a:t>
            </a:fld>
            <a:endParaRPr lang="en-US"/>
          </a:p>
        </p:txBody>
      </p:sp>
      <p:sp>
        <p:nvSpPr>
          <p:cNvPr id="385031"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endParaRPr lang="en-US"/>
          </a:p>
        </p:txBody>
      </p:sp>
      <p:sp>
        <p:nvSpPr>
          <p:cNvPr id="385032"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a:endParaRPr lang="en-US" sz="2400">
              <a:latin typeface="Times New Roman" pitchFamily="18" charset="0"/>
              <a:cs typeface="Times New Roman" pitchFamily="18" charset="0"/>
            </a:endParaRPr>
          </a:p>
        </p:txBody>
      </p:sp>
      <p:sp>
        <p:nvSpPr>
          <p:cNvPr id="385033"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a:endParaRPr lang="en-US" sz="2400">
              <a:latin typeface="Times New Roman" pitchFamily="18" charset="0"/>
              <a:cs typeface="Times New Roman" pitchFamily="18" charset="0"/>
            </a:endParaRPr>
          </a:p>
        </p:txBody>
      </p:sp>
      <p:sp>
        <p:nvSpPr>
          <p:cNvPr id="385034"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timing>
    <p:tnLst>
      <p:par>
        <p:cTn id="1" dur="indefinite" restart="never" nodeType="tmRoot"/>
      </p:par>
    </p:tnLst>
  </p:timing>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cs typeface="Arial" charset="0"/>
        </a:defRPr>
      </a:lvl2pPr>
      <a:lvl3pPr algn="l" rtl="0" fontAlgn="base">
        <a:spcBef>
          <a:spcPct val="0"/>
        </a:spcBef>
        <a:spcAft>
          <a:spcPct val="0"/>
        </a:spcAft>
        <a:defRPr sz="4200">
          <a:solidFill>
            <a:schemeClr val="tx2"/>
          </a:solidFill>
          <a:latin typeface="Arial" charset="0"/>
          <a:cs typeface="Arial" charset="0"/>
        </a:defRPr>
      </a:lvl3pPr>
      <a:lvl4pPr algn="l" rtl="0" fontAlgn="base">
        <a:spcBef>
          <a:spcPct val="0"/>
        </a:spcBef>
        <a:spcAft>
          <a:spcPct val="0"/>
        </a:spcAft>
        <a:defRPr sz="4200">
          <a:solidFill>
            <a:schemeClr val="tx2"/>
          </a:solidFill>
          <a:latin typeface="Arial" charset="0"/>
          <a:cs typeface="Arial" charset="0"/>
        </a:defRPr>
      </a:lvl4pPr>
      <a:lvl5pPr algn="l" rtl="0" fontAlgn="base">
        <a:spcBef>
          <a:spcPct val="0"/>
        </a:spcBef>
        <a:spcAft>
          <a:spcPct val="0"/>
        </a:spcAft>
        <a:defRPr sz="4200">
          <a:solidFill>
            <a:schemeClr val="tx2"/>
          </a:solidFill>
          <a:latin typeface="Arial" charset="0"/>
          <a:cs typeface="Arial" charset="0"/>
        </a:defRPr>
      </a:lvl5pPr>
      <a:lvl6pPr marL="457200" algn="l" rtl="0" fontAlgn="base">
        <a:spcBef>
          <a:spcPct val="0"/>
        </a:spcBef>
        <a:spcAft>
          <a:spcPct val="0"/>
        </a:spcAft>
        <a:defRPr sz="4200">
          <a:solidFill>
            <a:schemeClr val="tx2"/>
          </a:solidFill>
          <a:latin typeface="Arial" charset="0"/>
          <a:cs typeface="Arial" charset="0"/>
        </a:defRPr>
      </a:lvl6pPr>
      <a:lvl7pPr marL="914400" algn="l" rtl="0" fontAlgn="base">
        <a:spcBef>
          <a:spcPct val="0"/>
        </a:spcBef>
        <a:spcAft>
          <a:spcPct val="0"/>
        </a:spcAft>
        <a:defRPr sz="4200">
          <a:solidFill>
            <a:schemeClr val="tx2"/>
          </a:solidFill>
          <a:latin typeface="Arial" charset="0"/>
          <a:cs typeface="Arial" charset="0"/>
        </a:defRPr>
      </a:lvl7pPr>
      <a:lvl8pPr marL="1371600" algn="l" rtl="0" fontAlgn="base">
        <a:spcBef>
          <a:spcPct val="0"/>
        </a:spcBef>
        <a:spcAft>
          <a:spcPct val="0"/>
        </a:spcAft>
        <a:defRPr sz="4200">
          <a:solidFill>
            <a:schemeClr val="tx2"/>
          </a:solidFill>
          <a:latin typeface="Arial" charset="0"/>
          <a:cs typeface="Arial" charset="0"/>
        </a:defRPr>
      </a:lvl8pPr>
      <a:lvl9pPr marL="1828800" algn="l" rtl="0" fontAlgn="base">
        <a:spcBef>
          <a:spcPct val="0"/>
        </a:spcBef>
        <a:spcAft>
          <a:spcPct val="0"/>
        </a:spcAft>
        <a:defRPr sz="42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cs typeface="+mn-cs"/>
        </a:defRPr>
      </a:lvl2pPr>
      <a:lvl3pPr marL="1143000" indent="-228600" algn="l" rtl="0" fontAlgn="base">
        <a:spcBef>
          <a:spcPct val="20000"/>
        </a:spcBef>
        <a:spcAft>
          <a:spcPct val="0"/>
        </a:spcAft>
        <a:buClr>
          <a:schemeClr val="accent2"/>
        </a:buClr>
        <a:buChar char="•"/>
        <a:defRPr sz="2400">
          <a:solidFill>
            <a:schemeClr val="tx2"/>
          </a:solidFill>
          <a:latin typeface="+mn-lt"/>
          <a:cs typeface="+mn-cs"/>
        </a:defRPr>
      </a:lvl3pPr>
      <a:lvl4pPr marL="1600200" indent="-228600" algn="l" rtl="0" fontAlgn="base">
        <a:spcBef>
          <a:spcPct val="20000"/>
        </a:spcBef>
        <a:spcAft>
          <a:spcPct val="0"/>
        </a:spcAft>
        <a:buClr>
          <a:schemeClr val="tx1"/>
        </a:buClr>
        <a:buChar char="•"/>
        <a:defRPr sz="2000">
          <a:solidFill>
            <a:schemeClr val="tx2"/>
          </a:solidFill>
          <a:latin typeface="+mn-lt"/>
          <a:cs typeface="+mn-cs"/>
        </a:defRPr>
      </a:lvl4pPr>
      <a:lvl5pPr marL="2057400" indent="-228600" algn="l" rtl="0" fontAlgn="base">
        <a:spcBef>
          <a:spcPct val="20000"/>
        </a:spcBef>
        <a:spcAft>
          <a:spcPct val="0"/>
        </a:spcAft>
        <a:buChar char="•"/>
        <a:defRPr sz="2000">
          <a:solidFill>
            <a:schemeClr val="tx2"/>
          </a:solidFill>
          <a:latin typeface="+mn-lt"/>
          <a:cs typeface="+mn-cs"/>
        </a:defRPr>
      </a:lvl5pPr>
      <a:lvl6pPr marL="2514600" indent="-228600" algn="l" rtl="0" fontAlgn="base">
        <a:spcBef>
          <a:spcPct val="20000"/>
        </a:spcBef>
        <a:spcAft>
          <a:spcPct val="0"/>
        </a:spcAft>
        <a:buChar char="•"/>
        <a:defRPr sz="2000">
          <a:solidFill>
            <a:schemeClr val="tx2"/>
          </a:solidFill>
          <a:latin typeface="+mn-lt"/>
          <a:cs typeface="+mn-cs"/>
        </a:defRPr>
      </a:lvl6pPr>
      <a:lvl7pPr marL="2971800" indent="-228600" algn="l" rtl="0" fontAlgn="base">
        <a:spcBef>
          <a:spcPct val="20000"/>
        </a:spcBef>
        <a:spcAft>
          <a:spcPct val="0"/>
        </a:spcAft>
        <a:buChar char="•"/>
        <a:defRPr sz="2000">
          <a:solidFill>
            <a:schemeClr val="tx2"/>
          </a:solidFill>
          <a:latin typeface="+mn-lt"/>
          <a:cs typeface="+mn-cs"/>
        </a:defRPr>
      </a:lvl7pPr>
      <a:lvl8pPr marL="3429000" indent="-228600" algn="l" rtl="0" fontAlgn="base">
        <a:spcBef>
          <a:spcPct val="20000"/>
        </a:spcBef>
        <a:spcAft>
          <a:spcPct val="0"/>
        </a:spcAft>
        <a:buChar char="•"/>
        <a:defRPr sz="2000">
          <a:solidFill>
            <a:schemeClr val="tx2"/>
          </a:solidFill>
          <a:latin typeface="+mn-lt"/>
          <a:cs typeface="+mn-cs"/>
        </a:defRPr>
      </a:lvl8pPr>
      <a:lvl9pPr marL="3886200" indent="-228600" algn="l" rtl="0" fontAlgn="base">
        <a:spcBef>
          <a:spcPct val="20000"/>
        </a:spcBef>
        <a:spcAft>
          <a:spcPct val="0"/>
        </a:spcAft>
        <a:buChar char="•"/>
        <a:defRPr sz="2000">
          <a:solidFill>
            <a:schemeClr val="tx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wmf"/><Relationship Id="rId1" Type="http://schemas.openxmlformats.org/officeDocument/2006/relationships/slideLayout" Target="../slideLayouts/slideLayout13.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wmf"/><Relationship Id="rId1" Type="http://schemas.openxmlformats.org/officeDocument/2006/relationships/slideLayout" Target="../slideLayouts/slideLayout13.xml"/><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3.emf"/></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w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fld id="{5A37C568-C81A-4D94-9391-F34F0D2C08C2}" type="slidenum">
              <a:rPr lang="en-US"/>
              <a:pPr/>
              <a:t>1</a:t>
            </a:fld>
            <a:endParaRPr lang="en-US"/>
          </a:p>
        </p:txBody>
      </p:sp>
      <p:sp>
        <p:nvSpPr>
          <p:cNvPr id="389124" name="Rectangle 4"/>
          <p:cNvSpPr>
            <a:spLocks noChangeArrowheads="1"/>
          </p:cNvSpPr>
          <p:nvPr/>
        </p:nvSpPr>
        <p:spPr bwMode="auto">
          <a:xfrm>
            <a:off x="1295400" y="457200"/>
            <a:ext cx="7696200" cy="533400"/>
          </a:xfrm>
          <a:prstGeom prst="rect">
            <a:avLst/>
          </a:prstGeom>
          <a:noFill/>
          <a:ln w="9525">
            <a:noFill/>
            <a:miter lim="800000"/>
            <a:headEnd/>
            <a:tailEnd/>
          </a:ln>
          <a:effectLst/>
        </p:spPr>
        <p:txBody>
          <a:bodyPr anchor="ctr"/>
          <a:lstStyle/>
          <a:p>
            <a:pPr algn="ctr">
              <a:spcBef>
                <a:spcPct val="35000"/>
              </a:spcBef>
              <a:spcAft>
                <a:spcPct val="30000"/>
              </a:spcAft>
            </a:pPr>
            <a:r>
              <a:rPr lang="en-US" sz="2600" b="1"/>
              <a:t>Spending for Development in Papua </a:t>
            </a:r>
            <a:endParaRPr lang="en-US" sz="2400" b="1"/>
          </a:p>
        </p:txBody>
      </p:sp>
      <p:grpSp>
        <p:nvGrpSpPr>
          <p:cNvPr id="389125" name="Group 5"/>
          <p:cNvGrpSpPr>
            <a:grpSpLocks/>
          </p:cNvGrpSpPr>
          <p:nvPr/>
        </p:nvGrpSpPr>
        <p:grpSpPr bwMode="auto">
          <a:xfrm>
            <a:off x="304800" y="2438400"/>
            <a:ext cx="8458200" cy="1752600"/>
            <a:chOff x="384" y="1632"/>
            <a:chExt cx="4896" cy="881"/>
          </a:xfrm>
        </p:grpSpPr>
        <p:pic>
          <p:nvPicPr>
            <p:cNvPr id="389126" name="Picture 6" descr="0000275151-005"/>
            <p:cNvPicPr>
              <a:picLocks noChangeAspect="1" noChangeArrowheads="1"/>
            </p:cNvPicPr>
            <p:nvPr/>
          </p:nvPicPr>
          <p:blipFill>
            <a:blip r:embed="rId3"/>
            <a:srcRect r="1981" b="22441"/>
            <a:stretch>
              <a:fillRect/>
            </a:stretch>
          </p:blipFill>
          <p:spPr bwMode="auto">
            <a:xfrm>
              <a:off x="3696" y="1632"/>
              <a:ext cx="1584" cy="864"/>
            </a:xfrm>
            <a:prstGeom prst="rect">
              <a:avLst/>
            </a:prstGeom>
            <a:noFill/>
          </p:spPr>
        </p:pic>
        <p:pic>
          <p:nvPicPr>
            <p:cNvPr id="389127" name="Picture 7"/>
            <p:cNvPicPr>
              <a:picLocks noChangeAspect="1" noChangeArrowheads="1"/>
            </p:cNvPicPr>
            <p:nvPr/>
          </p:nvPicPr>
          <p:blipFill>
            <a:blip r:embed="rId4"/>
            <a:srcRect/>
            <a:stretch>
              <a:fillRect/>
            </a:stretch>
          </p:blipFill>
          <p:spPr bwMode="auto">
            <a:xfrm>
              <a:off x="384" y="1632"/>
              <a:ext cx="1584" cy="881"/>
            </a:xfrm>
            <a:prstGeom prst="rect">
              <a:avLst/>
            </a:prstGeom>
            <a:noFill/>
            <a:ln w="9525">
              <a:noFill/>
              <a:miter lim="800000"/>
              <a:headEnd/>
              <a:tailEnd/>
            </a:ln>
            <a:effectLst/>
          </p:spPr>
        </p:pic>
        <p:pic>
          <p:nvPicPr>
            <p:cNvPr id="389128" name="Picture 8" descr="MVC-023S"/>
            <p:cNvPicPr>
              <a:picLocks noChangeAspect="1" noChangeArrowheads="1"/>
            </p:cNvPicPr>
            <p:nvPr/>
          </p:nvPicPr>
          <p:blipFill>
            <a:blip r:embed="rId5"/>
            <a:srcRect/>
            <a:stretch>
              <a:fillRect/>
            </a:stretch>
          </p:blipFill>
          <p:spPr bwMode="auto">
            <a:xfrm>
              <a:off x="2064" y="1632"/>
              <a:ext cx="1536" cy="866"/>
            </a:xfrm>
            <a:prstGeom prst="rect">
              <a:avLst/>
            </a:prstGeom>
            <a:noFill/>
            <a:ln w="9525">
              <a:noFill/>
              <a:miter lim="800000"/>
              <a:headEnd/>
              <a:tailEnd/>
            </a:ln>
          </p:spPr>
        </p:pic>
      </p:grpSp>
      <p:sp>
        <p:nvSpPr>
          <p:cNvPr id="389129" name="Rectangle 9"/>
          <p:cNvSpPr>
            <a:spLocks noChangeArrowheads="1"/>
          </p:cNvSpPr>
          <p:nvPr/>
        </p:nvSpPr>
        <p:spPr bwMode="auto">
          <a:xfrm>
            <a:off x="685800" y="4800600"/>
            <a:ext cx="7543800" cy="1752600"/>
          </a:xfrm>
          <a:prstGeom prst="rect">
            <a:avLst/>
          </a:prstGeom>
          <a:noFill/>
          <a:ln w="9525">
            <a:noFill/>
            <a:miter lim="800000"/>
            <a:headEnd/>
            <a:tailEnd/>
          </a:ln>
          <a:effectLst/>
        </p:spPr>
        <p:txBody>
          <a:bodyPr/>
          <a:lstStyle/>
          <a:p>
            <a:pPr marL="342900" indent="-342900" algn="ctr">
              <a:spcBef>
                <a:spcPct val="20000"/>
              </a:spcBef>
              <a:buClr>
                <a:schemeClr val="tx1"/>
              </a:buClr>
              <a:buSzPct val="70000"/>
              <a:buFont typeface="Wingdings" pitchFamily="2" charset="2"/>
              <a:buNone/>
            </a:pPr>
            <a:r>
              <a:rPr lang="en-US" sz="1800"/>
              <a:t>Presentation for the Tangguh Independent Advisory Panel (TIAP)</a:t>
            </a:r>
          </a:p>
          <a:p>
            <a:pPr marL="342900" indent="-342900" algn="ctr">
              <a:spcBef>
                <a:spcPct val="20000"/>
              </a:spcBef>
              <a:buClr>
                <a:schemeClr val="tx1"/>
              </a:buClr>
              <a:buSzPct val="70000"/>
              <a:buFont typeface="Wingdings" pitchFamily="2" charset="2"/>
              <a:buNone/>
            </a:pPr>
            <a:endParaRPr lang="en-US" sz="1800"/>
          </a:p>
          <a:p>
            <a:pPr marL="342900" indent="-342900" algn="ctr">
              <a:spcBef>
                <a:spcPct val="20000"/>
              </a:spcBef>
              <a:buClr>
                <a:schemeClr val="tx1"/>
              </a:buClr>
              <a:buSzPct val="70000"/>
              <a:buFont typeface="Wingdings" pitchFamily="2" charset="2"/>
              <a:buNone/>
            </a:pPr>
            <a:r>
              <a:rPr lang="en-US" sz="1800"/>
              <a:t>World Bank</a:t>
            </a:r>
          </a:p>
          <a:p>
            <a:pPr marL="342900" indent="-342900" algn="ctr">
              <a:spcBef>
                <a:spcPct val="20000"/>
              </a:spcBef>
              <a:buClr>
                <a:schemeClr val="tx1"/>
              </a:buClr>
              <a:buSzPct val="70000"/>
              <a:buFont typeface="Wingdings" pitchFamily="2" charset="2"/>
              <a:buNone/>
            </a:pPr>
            <a:r>
              <a:rPr lang="en-US" sz="1800"/>
              <a:t>Poverty Reduction and Economic Management, Jakarta</a:t>
            </a:r>
          </a:p>
          <a:p>
            <a:pPr marL="342900" indent="-342900" algn="ctr">
              <a:spcBef>
                <a:spcPct val="20000"/>
              </a:spcBef>
              <a:buClr>
                <a:schemeClr val="tx1"/>
              </a:buClr>
              <a:buSzPct val="70000"/>
              <a:buFont typeface="Wingdings" pitchFamily="2" charset="2"/>
              <a:buNone/>
            </a:pPr>
            <a:r>
              <a:rPr lang="en-US" sz="1800"/>
              <a:t>Jakarta, April 2009</a:t>
            </a:r>
          </a:p>
        </p:txBody>
      </p:sp>
      <p:pic>
        <p:nvPicPr>
          <p:cNvPr id="389131" name="Picture 11"/>
          <p:cNvPicPr>
            <a:picLocks noChangeAspect="1" noChangeArrowheads="1"/>
          </p:cNvPicPr>
          <p:nvPr/>
        </p:nvPicPr>
        <p:blipFill>
          <a:blip r:embed="rId6"/>
          <a:srcRect/>
          <a:stretch>
            <a:fillRect/>
          </a:stretch>
        </p:blipFill>
        <p:spPr bwMode="auto">
          <a:xfrm>
            <a:off x="8429625" y="6143625"/>
            <a:ext cx="714375" cy="714375"/>
          </a:xfrm>
          <a:prstGeom prst="rect">
            <a:avLst/>
          </a:prstGeom>
          <a:noFill/>
          <a:ln w="9525" algn="ctr">
            <a:noFill/>
            <a:miter lim="800000"/>
            <a:headEnd/>
            <a:tailEnd/>
          </a:ln>
          <a:effectLst/>
        </p:spPr>
      </p:pic>
      <p:sp>
        <p:nvSpPr>
          <p:cNvPr id="389132" name="Rectangle 12"/>
          <p:cNvSpPr>
            <a:spLocks noChangeArrowheads="1"/>
          </p:cNvSpPr>
          <p:nvPr/>
        </p:nvSpPr>
        <p:spPr bwMode="auto">
          <a:xfrm>
            <a:off x="1981200" y="1066800"/>
            <a:ext cx="6400800" cy="457200"/>
          </a:xfrm>
          <a:prstGeom prst="rect">
            <a:avLst/>
          </a:prstGeom>
          <a:noFill/>
          <a:ln w="9525" algn="ctr">
            <a:noFill/>
            <a:miter lim="800000"/>
            <a:headEnd/>
            <a:tailEnd/>
          </a:ln>
          <a:effectLst/>
        </p:spPr>
        <p:txBody>
          <a:bodyPr>
            <a:spAutoFit/>
          </a:bodyPr>
          <a:lstStyle/>
          <a:p>
            <a:pPr algn="ctr"/>
            <a:r>
              <a:rPr lang="en-US" sz="2400" i="1"/>
              <a:t>Social, Economic and Fiscal Trends</a:t>
            </a:r>
          </a:p>
        </p:txBody>
      </p:sp>
      <p:pic>
        <p:nvPicPr>
          <p:cNvPr id="389133" name="Picture 4"/>
          <p:cNvPicPr>
            <a:picLocks noChangeAspect="1" noChangeArrowheads="1"/>
          </p:cNvPicPr>
          <p:nvPr/>
        </p:nvPicPr>
        <p:blipFill>
          <a:blip r:embed="rId7"/>
          <a:srcRect/>
          <a:stretch>
            <a:fillRect/>
          </a:stretch>
        </p:blipFill>
        <p:spPr bwMode="auto">
          <a:xfrm>
            <a:off x="0" y="6148388"/>
            <a:ext cx="2133600" cy="709612"/>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lide Number Placeholder 5"/>
          <p:cNvSpPr>
            <a:spLocks noGrp="1"/>
          </p:cNvSpPr>
          <p:nvPr>
            <p:ph type="sldNum" sz="quarter" idx="12"/>
          </p:nvPr>
        </p:nvSpPr>
        <p:spPr/>
        <p:txBody>
          <a:bodyPr/>
          <a:lstStyle/>
          <a:p>
            <a:fld id="{4AD99C5B-9772-46CA-8BBD-A8D5CEC96548}" type="slidenum">
              <a:rPr lang="en-US"/>
              <a:pPr/>
              <a:t>10</a:t>
            </a:fld>
            <a:endParaRPr lang="en-US"/>
          </a:p>
        </p:txBody>
      </p:sp>
      <p:pic>
        <p:nvPicPr>
          <p:cNvPr id="362783" name="Picture 4"/>
          <p:cNvPicPr>
            <a:picLocks noChangeAspect="1" noChangeArrowheads="1"/>
          </p:cNvPicPr>
          <p:nvPr/>
        </p:nvPicPr>
        <p:blipFill>
          <a:blip r:embed="rId2"/>
          <a:srcRect/>
          <a:stretch>
            <a:fillRect/>
          </a:stretch>
        </p:blipFill>
        <p:spPr bwMode="auto">
          <a:xfrm>
            <a:off x="0" y="6148388"/>
            <a:ext cx="2133600" cy="709612"/>
          </a:xfrm>
          <a:prstGeom prst="rect">
            <a:avLst/>
          </a:prstGeom>
          <a:noFill/>
          <a:ln w="9525">
            <a:noFill/>
            <a:miter lim="800000"/>
            <a:headEnd/>
            <a:tailEnd/>
          </a:ln>
        </p:spPr>
      </p:pic>
      <p:sp>
        <p:nvSpPr>
          <p:cNvPr id="362498" name="Rectangle 2"/>
          <p:cNvSpPr>
            <a:spLocks noGrp="1" noChangeArrowheads="1"/>
          </p:cNvSpPr>
          <p:nvPr>
            <p:ph type="title"/>
          </p:nvPr>
        </p:nvSpPr>
        <p:spPr>
          <a:xfrm>
            <a:off x="1447800" y="685800"/>
            <a:ext cx="7467600" cy="457200"/>
          </a:xfrm>
        </p:spPr>
        <p:txBody>
          <a:bodyPr/>
          <a:lstStyle/>
          <a:p>
            <a:r>
              <a:rPr lang="en-US" sz="2400">
                <a:solidFill>
                  <a:schemeClr val="tx1"/>
                </a:solidFill>
              </a:rPr>
              <a:t>The district of Teluk Bintuni is lagging in most social </a:t>
            </a:r>
            <a:br>
              <a:rPr lang="en-US" sz="2400">
                <a:solidFill>
                  <a:schemeClr val="tx1"/>
                </a:solidFill>
              </a:rPr>
            </a:br>
            <a:r>
              <a:rPr lang="en-US" sz="2400">
                <a:solidFill>
                  <a:schemeClr val="tx1"/>
                </a:solidFill>
              </a:rPr>
              <a:t>and economic indicators, with the exception of </a:t>
            </a:r>
            <a:br>
              <a:rPr lang="en-US" sz="2400">
                <a:solidFill>
                  <a:schemeClr val="tx1"/>
                </a:solidFill>
              </a:rPr>
            </a:br>
            <a:r>
              <a:rPr lang="en-US" sz="2400">
                <a:solidFill>
                  <a:schemeClr val="tx1"/>
                </a:solidFill>
              </a:rPr>
              <a:t>regional GDP and child immunization.</a:t>
            </a:r>
          </a:p>
        </p:txBody>
      </p:sp>
      <p:sp>
        <p:nvSpPr>
          <p:cNvPr id="362499" name="Text Box 3"/>
          <p:cNvSpPr txBox="1">
            <a:spLocks noChangeArrowheads="1"/>
          </p:cNvSpPr>
          <p:nvPr/>
        </p:nvSpPr>
        <p:spPr bwMode="auto">
          <a:xfrm>
            <a:off x="762000" y="5778500"/>
            <a:ext cx="74676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bg1"/>
                </a:solidFill>
                <a:cs typeface="Times New Roman" pitchFamily="18" charset="0"/>
              </a:rPr>
              <a:t>Source: Central Bureau of Statistics (BPS) and Ministry of Health</a:t>
            </a:r>
          </a:p>
        </p:txBody>
      </p:sp>
      <p:graphicFrame>
        <p:nvGraphicFramePr>
          <p:cNvPr id="362786" name="Group 290"/>
          <p:cNvGraphicFramePr>
            <a:graphicFrameLocks noGrp="1"/>
          </p:cNvGraphicFramePr>
          <p:nvPr>
            <p:ph idx="1"/>
          </p:nvPr>
        </p:nvGraphicFramePr>
        <p:xfrm>
          <a:off x="304800" y="1676400"/>
          <a:ext cx="8610600" cy="4362452"/>
        </p:xfrm>
        <a:graphic>
          <a:graphicData uri="http://schemas.openxmlformats.org/drawingml/2006/table">
            <a:tbl>
              <a:tblPr/>
              <a:tblGrid>
                <a:gridCol w="3382963"/>
                <a:gridCol w="1614487"/>
                <a:gridCol w="1844675"/>
                <a:gridCol w="1768475"/>
              </a:tblGrid>
              <a:tr h="50958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1" i="0" u="none" strike="noStrike" cap="none" normalizeH="0" baseline="0" smtClean="0">
                          <a:ln>
                            <a:noFill/>
                          </a:ln>
                          <a:solidFill>
                            <a:schemeClr val="tx2"/>
                          </a:solidFill>
                          <a:effectLst/>
                          <a:latin typeface="Arial" charset="0"/>
                          <a:cs typeface="Arial" charset="0"/>
                        </a:rPr>
                        <a:t>Teluk Bintuni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1" i="0" u="none" strike="noStrike" cap="none" normalizeH="0" baseline="0" smtClean="0">
                          <a:ln>
                            <a:noFill/>
                          </a:ln>
                          <a:solidFill>
                            <a:schemeClr val="tx2"/>
                          </a:solidFill>
                          <a:effectLst/>
                          <a:latin typeface="Arial" charset="0"/>
                          <a:cs typeface="Arial" charset="0"/>
                        </a:rPr>
                        <a:t>Value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1" i="0" u="none" strike="noStrike" cap="none" normalizeH="0" baseline="0" smtClean="0">
                          <a:ln>
                            <a:noFill/>
                          </a:ln>
                          <a:solidFill>
                            <a:schemeClr val="tx2"/>
                          </a:solidFill>
                          <a:effectLst/>
                          <a:latin typeface="Arial" charset="0"/>
                          <a:cs typeface="Arial" charset="0"/>
                        </a:rPr>
                        <a:t>Rank in Papua </a:t>
                      </a:r>
                    </a:p>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1" i="0" u="none" strike="noStrike" cap="none" normalizeH="0" baseline="0" smtClean="0">
                          <a:ln>
                            <a:noFill/>
                          </a:ln>
                          <a:solidFill>
                            <a:schemeClr val="tx2"/>
                          </a:solidFill>
                          <a:effectLst/>
                          <a:latin typeface="Arial" charset="0"/>
                          <a:cs typeface="Arial" charset="0"/>
                        </a:rPr>
                        <a:t>(out of 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1" i="0" u="none" strike="noStrike" cap="none" normalizeH="0" baseline="0" smtClean="0">
                          <a:ln>
                            <a:noFill/>
                          </a:ln>
                          <a:solidFill>
                            <a:schemeClr val="tx2"/>
                          </a:solidFill>
                          <a:effectLst/>
                          <a:latin typeface="Arial" charset="0"/>
                          <a:cs typeface="Arial" charset="0"/>
                        </a:rPr>
                        <a:t>Rank in Papua Barat (out of 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r>
              <a:tr h="3063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0" i="0" u="none" strike="noStrike" cap="none" normalizeH="0" baseline="0" smtClean="0">
                          <a:ln>
                            <a:noFill/>
                          </a:ln>
                          <a:solidFill>
                            <a:schemeClr val="tx2"/>
                          </a:solidFill>
                          <a:effectLst/>
                          <a:latin typeface="Arial" charset="0"/>
                          <a:cs typeface="Arial" charset="0"/>
                        </a:rPr>
                        <a:t>Human Development Index (BPS) 2006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60.1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r>
              <a:tr h="271463">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0" i="0" u="none" strike="noStrike" cap="none" normalizeH="0" baseline="0" smtClean="0">
                          <a:ln>
                            <a:noFill/>
                          </a:ln>
                          <a:solidFill>
                            <a:schemeClr val="tx2"/>
                          </a:solidFill>
                          <a:effectLst/>
                          <a:latin typeface="Arial" charset="0"/>
                          <a:cs typeface="Arial" charset="0"/>
                        </a:rPr>
                        <a:t>Population (BPS) 2006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50,766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r>
              <a:tr h="441325">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0" i="0" u="none" strike="noStrike" cap="none" normalizeH="0" baseline="0" smtClean="0">
                          <a:ln>
                            <a:noFill/>
                          </a:ln>
                          <a:solidFill>
                            <a:schemeClr val="tx2"/>
                          </a:solidFill>
                          <a:effectLst/>
                          <a:latin typeface="Arial" charset="0"/>
                          <a:cs typeface="Arial" charset="0"/>
                        </a:rPr>
                        <a:t>Gross Regional Domestic Product per capita (BPS) 2006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10,504,400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r>
              <a:tr h="3889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0" i="0" u="none" strike="noStrike" cap="none" normalizeH="0" baseline="0" smtClean="0">
                          <a:ln>
                            <a:noFill/>
                          </a:ln>
                          <a:solidFill>
                            <a:schemeClr val="tx2"/>
                          </a:solidFill>
                          <a:effectLst/>
                          <a:latin typeface="Arial" charset="0"/>
                          <a:cs typeface="Arial" charset="0"/>
                        </a:rPr>
                        <a:t>Net Enrollment Rate for Primary % (Susenas) 2007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86.7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r>
              <a:tr h="3889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0" i="0" u="none" strike="noStrike" cap="none" normalizeH="0" baseline="0" smtClean="0">
                          <a:ln>
                            <a:noFill/>
                          </a:ln>
                          <a:solidFill>
                            <a:schemeClr val="tx2"/>
                          </a:solidFill>
                          <a:effectLst/>
                          <a:latin typeface="Arial" charset="0"/>
                          <a:cs typeface="Arial" charset="0"/>
                        </a:rPr>
                        <a:t>Net Enrollment Rate for Junior % (Susenas) 2007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47.2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r>
              <a:tr h="38893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0" i="0" u="none" strike="noStrike" cap="none" normalizeH="0" baseline="0" smtClean="0">
                          <a:ln>
                            <a:noFill/>
                          </a:ln>
                          <a:solidFill>
                            <a:schemeClr val="tx2"/>
                          </a:solidFill>
                          <a:effectLst/>
                          <a:latin typeface="Arial" charset="0"/>
                          <a:cs typeface="Arial" charset="0"/>
                        </a:rPr>
                        <a:t>Net Enrollment Rate for Senior % (Susenas) 2007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23.8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r>
              <a:tr h="469900">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0" i="0" u="none" strike="noStrike" cap="none" normalizeH="0" baseline="0" smtClean="0">
                          <a:ln>
                            <a:noFill/>
                          </a:ln>
                          <a:solidFill>
                            <a:schemeClr val="tx2"/>
                          </a:solidFill>
                          <a:effectLst/>
                          <a:latin typeface="Arial" charset="0"/>
                          <a:cs typeface="Arial" charset="0"/>
                        </a:rPr>
                        <a:t>Children&lt;5 yrs with immunization % (MoH Survey) 2008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48.4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r>
              <a:tr h="4714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0" i="0" u="none" strike="noStrike" cap="none" normalizeH="0" baseline="0" smtClean="0">
                          <a:ln>
                            <a:noFill/>
                          </a:ln>
                          <a:solidFill>
                            <a:schemeClr val="tx2"/>
                          </a:solidFill>
                          <a:effectLst/>
                          <a:latin typeface="Arial" charset="0"/>
                          <a:cs typeface="Arial" charset="0"/>
                        </a:rPr>
                        <a:t>Household with access to safe water % (MoH Survey) 2008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20.8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E9E8"/>
                    </a:solidFill>
                  </a:tcPr>
                </a:tc>
              </a:tr>
              <a:tr h="471488">
                <a:tc>
                  <a:txBody>
                    <a:bodyPr/>
                    <a:lstStyle/>
                    <a:p>
                      <a:pPr marL="0" marR="0" lvl="0" indent="0" algn="l"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200" b="0" i="0" u="none" strike="noStrike" cap="none" normalizeH="0" baseline="0" smtClean="0">
                          <a:ln>
                            <a:noFill/>
                          </a:ln>
                          <a:solidFill>
                            <a:schemeClr val="tx2"/>
                          </a:solidFill>
                          <a:effectLst/>
                          <a:latin typeface="Arial" charset="0"/>
                          <a:cs typeface="Arial" charset="0"/>
                        </a:rPr>
                        <a:t>Household with access to electricity % (Susenas) 2007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47.6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0E9E8"/>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0" lang="en-US" sz="1400" b="0" i="0" u="none" strike="noStrike" cap="none" normalizeH="0" baseline="0" smtClean="0">
                          <a:ln>
                            <a:noFill/>
                          </a:ln>
                          <a:solidFill>
                            <a:schemeClr val="tx2"/>
                          </a:solidFill>
                          <a:effectLst/>
                          <a:latin typeface="Arial" charset="0"/>
                          <a:cs typeface="Arial" charset="0"/>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0E9E8"/>
                    </a:solidFill>
                  </a:tcPr>
                </a:tc>
              </a:tr>
            </a:tbl>
          </a:graphicData>
        </a:graphic>
      </p:graphicFrame>
      <p:sp>
        <p:nvSpPr>
          <p:cNvPr id="362557" name="Text Box 61"/>
          <p:cNvSpPr txBox="1">
            <a:spLocks noChangeArrowheads="1"/>
          </p:cNvSpPr>
          <p:nvPr/>
        </p:nvSpPr>
        <p:spPr bwMode="auto">
          <a:xfrm>
            <a:off x="228600" y="6003925"/>
            <a:ext cx="5105400" cy="244475"/>
          </a:xfrm>
          <a:prstGeom prst="rect">
            <a:avLst/>
          </a:prstGeom>
          <a:noFill/>
          <a:ln w="9525" algn="ctr">
            <a:noFill/>
            <a:miter lim="800000"/>
            <a:headEnd/>
            <a:tailEnd/>
          </a:ln>
          <a:effectLst/>
        </p:spPr>
        <p:txBody>
          <a:bodyPr>
            <a:spAutoFit/>
          </a:bodyPr>
          <a:lstStyle/>
          <a:p>
            <a:pPr>
              <a:spcBef>
                <a:spcPct val="50000"/>
              </a:spcBef>
            </a:pPr>
            <a:r>
              <a:rPr lang="en-US">
                <a:solidFill>
                  <a:schemeClr val="tx2"/>
                </a:solidFill>
                <a:cs typeface="Times New Roman" pitchFamily="18" charset="0"/>
              </a:rPr>
              <a:t>Source: Susenas, BPS and Ministry of Health statistics.</a:t>
            </a:r>
          </a:p>
        </p:txBody>
      </p:sp>
      <p:pic>
        <p:nvPicPr>
          <p:cNvPr id="362782" name="Picture 286"/>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sp>
        <p:nvSpPr>
          <p:cNvPr id="362787" name="Text Box 291"/>
          <p:cNvSpPr txBox="1">
            <a:spLocks noChangeArrowheads="1"/>
          </p:cNvSpPr>
          <p:nvPr/>
        </p:nvSpPr>
        <p:spPr bwMode="auto">
          <a:xfrm>
            <a:off x="4267200" y="6400800"/>
            <a:ext cx="3048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8</a:t>
            </a:r>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8C2D806-E3F6-4992-B5A6-7973684698A8}" type="slidenum">
              <a:rPr lang="en-US"/>
              <a:pPr/>
              <a:t>11</a:t>
            </a:fld>
            <a:endParaRPr lang="en-US"/>
          </a:p>
        </p:txBody>
      </p:sp>
      <p:sp>
        <p:nvSpPr>
          <p:cNvPr id="359427" name="Rectangle 3"/>
          <p:cNvSpPr>
            <a:spLocks noGrp="1" noChangeArrowheads="1"/>
          </p:cNvSpPr>
          <p:nvPr>
            <p:ph type="body" idx="1"/>
          </p:nvPr>
        </p:nvSpPr>
        <p:spPr>
          <a:xfrm>
            <a:off x="990600" y="2667000"/>
            <a:ext cx="7543800" cy="1676400"/>
          </a:xfrm>
        </p:spPr>
        <p:txBody>
          <a:bodyPr/>
          <a:lstStyle/>
          <a:p>
            <a:pPr algn="ctr">
              <a:buFont typeface="Wingdings" pitchFamily="2" charset="2"/>
              <a:buNone/>
            </a:pPr>
            <a:r>
              <a:rPr lang="en-US" sz="4000" b="1">
                <a:solidFill>
                  <a:schemeClr val="tx1"/>
                </a:solidFill>
              </a:rPr>
              <a:t>Revenues, Expenditures </a:t>
            </a:r>
          </a:p>
          <a:p>
            <a:pPr algn="ctr">
              <a:lnSpc>
                <a:spcPct val="75000"/>
              </a:lnSpc>
              <a:buFont typeface="Wingdings" pitchFamily="2" charset="2"/>
              <a:buNone/>
            </a:pPr>
            <a:r>
              <a:rPr lang="en-US" sz="4000" b="1">
                <a:solidFill>
                  <a:schemeClr val="tx1"/>
                </a:solidFill>
              </a:rPr>
              <a:t>and Fiscal Projections</a:t>
            </a:r>
          </a:p>
        </p:txBody>
      </p:sp>
      <p:pic>
        <p:nvPicPr>
          <p:cNvPr id="359428" name="Picture 4"/>
          <p:cNvPicPr>
            <a:picLocks noChangeAspect="1" noChangeArrowheads="1"/>
          </p:cNvPicPr>
          <p:nvPr/>
        </p:nvPicPr>
        <p:blipFill>
          <a:blip r:embed="rId2"/>
          <a:srcRect/>
          <a:stretch>
            <a:fillRect/>
          </a:stretch>
        </p:blipFill>
        <p:spPr bwMode="auto">
          <a:xfrm>
            <a:off x="8429625" y="6143625"/>
            <a:ext cx="714375" cy="714375"/>
          </a:xfrm>
          <a:prstGeom prst="rect">
            <a:avLst/>
          </a:prstGeom>
          <a:noFill/>
          <a:ln w="9525" algn="ctr">
            <a:noFill/>
            <a:miter lim="800000"/>
            <a:headEnd/>
            <a:tailEnd/>
          </a:ln>
          <a:effectLst/>
        </p:spPr>
      </p:pic>
      <p:pic>
        <p:nvPicPr>
          <p:cNvPr id="359429" name="Picture 4"/>
          <p:cNvPicPr>
            <a:picLocks noChangeAspect="1" noChangeArrowheads="1"/>
          </p:cNvPicPr>
          <p:nvPr/>
        </p:nvPicPr>
        <p:blipFill>
          <a:blip r:embed="rId3"/>
          <a:srcRect/>
          <a:stretch>
            <a:fillRect/>
          </a:stretch>
        </p:blipFill>
        <p:spPr bwMode="auto">
          <a:xfrm>
            <a:off x="0" y="6148388"/>
            <a:ext cx="2133600" cy="709612"/>
          </a:xfrm>
          <a:prstGeom prst="rect">
            <a:avLst/>
          </a:prstGeom>
          <a:noFill/>
          <a:ln w="9525">
            <a:noFill/>
            <a:miter lim="800000"/>
            <a:headEnd/>
            <a:tailEnd/>
          </a:ln>
        </p:spPr>
      </p:pic>
    </p:spTree>
  </p:cSld>
  <p:clrMapOvr>
    <a:masterClrMapping/>
  </p:clrMapOvr>
  <p:transition spd="med">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fld id="{64B32183-3A68-4B6D-942A-C677C2FE5DD4}" type="slidenum">
              <a:rPr lang="en-US"/>
              <a:pPr/>
              <a:t>12</a:t>
            </a:fld>
            <a:endParaRPr lang="en-US"/>
          </a:p>
        </p:txBody>
      </p:sp>
      <p:pic>
        <p:nvPicPr>
          <p:cNvPr id="354310" name="Picture 4"/>
          <p:cNvPicPr>
            <a:picLocks noChangeAspect="1" noChangeArrowheads="1"/>
          </p:cNvPicPr>
          <p:nvPr/>
        </p:nvPicPr>
        <p:blipFill>
          <a:blip r:embed="rId2"/>
          <a:srcRect/>
          <a:stretch>
            <a:fillRect/>
          </a:stretch>
        </p:blipFill>
        <p:spPr bwMode="auto">
          <a:xfrm>
            <a:off x="0" y="6148388"/>
            <a:ext cx="2133600" cy="709612"/>
          </a:xfrm>
          <a:prstGeom prst="rect">
            <a:avLst/>
          </a:prstGeom>
          <a:noFill/>
          <a:ln w="9525">
            <a:noFill/>
            <a:miter lim="800000"/>
            <a:headEnd/>
            <a:tailEnd/>
          </a:ln>
        </p:spPr>
      </p:pic>
      <p:sp>
        <p:nvSpPr>
          <p:cNvPr id="354306" name="Rectangle 2"/>
          <p:cNvSpPr>
            <a:spLocks noGrp="1" noChangeArrowheads="1"/>
          </p:cNvSpPr>
          <p:nvPr>
            <p:ph type="title"/>
          </p:nvPr>
        </p:nvSpPr>
        <p:spPr>
          <a:xfrm>
            <a:off x="1447800" y="685800"/>
            <a:ext cx="7086600" cy="533400"/>
          </a:xfrm>
        </p:spPr>
        <p:txBody>
          <a:bodyPr/>
          <a:lstStyle/>
          <a:p>
            <a:pPr algn="ctr"/>
            <a:r>
              <a:rPr lang="en-US" sz="2400">
                <a:solidFill>
                  <a:schemeClr val="tx1"/>
                </a:solidFill>
              </a:rPr>
              <a:t>In 2002, Papua’s revenue per capita was the second highest in Indonesia …</a:t>
            </a:r>
          </a:p>
        </p:txBody>
      </p:sp>
      <p:sp>
        <p:nvSpPr>
          <p:cNvPr id="354307" name="Rectangle 3"/>
          <p:cNvSpPr>
            <a:spLocks noGrp="1" noChangeArrowheads="1"/>
          </p:cNvSpPr>
          <p:nvPr>
            <p:ph type="body" sz="half" idx="1"/>
          </p:nvPr>
        </p:nvSpPr>
        <p:spPr>
          <a:xfrm>
            <a:off x="533400" y="5992813"/>
            <a:ext cx="6750050" cy="484187"/>
          </a:xfrm>
        </p:spPr>
        <p:txBody>
          <a:bodyPr/>
          <a:lstStyle/>
          <a:p>
            <a:pPr>
              <a:lnSpc>
                <a:spcPct val="75000"/>
              </a:lnSpc>
              <a:buFont typeface="Wingdings" pitchFamily="2" charset="2"/>
              <a:buNone/>
            </a:pPr>
            <a:r>
              <a:rPr lang="en-US" sz="1000"/>
              <a:t>Note: Consolidated data (province + districts) per capita. </a:t>
            </a:r>
          </a:p>
          <a:p>
            <a:pPr>
              <a:lnSpc>
                <a:spcPct val="75000"/>
              </a:lnSpc>
              <a:buFont typeface="Wingdings" pitchFamily="2" charset="2"/>
              <a:buNone/>
            </a:pPr>
            <a:r>
              <a:rPr lang="en-US" sz="1000"/>
              <a:t>Source: Regional Information Financial System (SIKD) Ministry of Finance and BPS. </a:t>
            </a:r>
          </a:p>
        </p:txBody>
      </p:sp>
      <p:pic>
        <p:nvPicPr>
          <p:cNvPr id="354309" name="Picture 5"/>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pic>
        <p:nvPicPr>
          <p:cNvPr id="354312" name="Picture 8"/>
          <p:cNvPicPr>
            <a:picLocks noChangeAspect="1" noChangeArrowheads="1"/>
          </p:cNvPicPr>
          <p:nvPr/>
        </p:nvPicPr>
        <p:blipFill>
          <a:blip r:embed="rId4"/>
          <a:srcRect/>
          <a:stretch>
            <a:fillRect/>
          </a:stretch>
        </p:blipFill>
        <p:spPr bwMode="auto">
          <a:xfrm>
            <a:off x="533400" y="1647825"/>
            <a:ext cx="8153400" cy="4371975"/>
          </a:xfrm>
          <a:prstGeom prst="rect">
            <a:avLst/>
          </a:prstGeom>
          <a:noFill/>
          <a:ln w="9525" algn="ctr">
            <a:noFill/>
            <a:miter lim="800000"/>
            <a:headEnd/>
            <a:tailEnd/>
          </a:ln>
          <a:effectLst/>
        </p:spPr>
      </p:pic>
      <p:sp>
        <p:nvSpPr>
          <p:cNvPr id="354313" name="Text Box 9"/>
          <p:cNvSpPr txBox="1">
            <a:spLocks noChangeArrowheads="1"/>
          </p:cNvSpPr>
          <p:nvPr/>
        </p:nvSpPr>
        <p:spPr bwMode="auto">
          <a:xfrm>
            <a:off x="4267200" y="6400800"/>
            <a:ext cx="3048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9</a:t>
            </a:r>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fld id="{C87D4C9C-760F-4B9A-8C79-0E7F8938D6AF}" type="slidenum">
              <a:rPr lang="en-US"/>
              <a:pPr/>
              <a:t>13</a:t>
            </a:fld>
            <a:endParaRPr lang="en-US"/>
          </a:p>
        </p:txBody>
      </p:sp>
      <p:pic>
        <p:nvPicPr>
          <p:cNvPr id="355334" name="Picture 4"/>
          <p:cNvPicPr>
            <a:picLocks noChangeAspect="1" noChangeArrowheads="1"/>
          </p:cNvPicPr>
          <p:nvPr/>
        </p:nvPicPr>
        <p:blipFill>
          <a:blip r:embed="rId2"/>
          <a:srcRect/>
          <a:stretch>
            <a:fillRect/>
          </a:stretch>
        </p:blipFill>
        <p:spPr bwMode="auto">
          <a:xfrm>
            <a:off x="0" y="6148388"/>
            <a:ext cx="2133600" cy="709612"/>
          </a:xfrm>
          <a:prstGeom prst="rect">
            <a:avLst/>
          </a:prstGeom>
          <a:noFill/>
          <a:ln w="9525">
            <a:noFill/>
            <a:miter lim="800000"/>
            <a:headEnd/>
            <a:tailEnd/>
          </a:ln>
        </p:spPr>
      </p:pic>
      <p:sp>
        <p:nvSpPr>
          <p:cNvPr id="355330" name="Rectangle 2"/>
          <p:cNvSpPr>
            <a:spLocks noGrp="1" noChangeArrowheads="1"/>
          </p:cNvSpPr>
          <p:nvPr>
            <p:ph type="title"/>
          </p:nvPr>
        </p:nvSpPr>
        <p:spPr>
          <a:xfrm>
            <a:off x="1371600" y="685800"/>
            <a:ext cx="7696200" cy="533400"/>
          </a:xfrm>
        </p:spPr>
        <p:txBody>
          <a:bodyPr/>
          <a:lstStyle/>
          <a:p>
            <a:pPr algn="ctr"/>
            <a:r>
              <a:rPr lang="en-US" sz="2200">
                <a:solidFill>
                  <a:schemeClr val="tx1"/>
                </a:solidFill>
              </a:rPr>
              <a:t>…and by 2009, Papua and the new Papua Barat province have become Indonesia’s fiscally richest provinces…</a:t>
            </a:r>
          </a:p>
        </p:txBody>
      </p:sp>
      <p:sp>
        <p:nvSpPr>
          <p:cNvPr id="355331" name="Rectangle 3"/>
          <p:cNvSpPr>
            <a:spLocks noGrp="1" noChangeArrowheads="1"/>
          </p:cNvSpPr>
          <p:nvPr>
            <p:ph type="body" sz="half" idx="1"/>
          </p:nvPr>
        </p:nvSpPr>
        <p:spPr>
          <a:xfrm>
            <a:off x="381000" y="5826125"/>
            <a:ext cx="6445250" cy="346075"/>
          </a:xfrm>
        </p:spPr>
        <p:txBody>
          <a:bodyPr/>
          <a:lstStyle/>
          <a:p>
            <a:pPr>
              <a:lnSpc>
                <a:spcPct val="80000"/>
              </a:lnSpc>
              <a:buFont typeface="Wingdings" pitchFamily="2" charset="2"/>
              <a:buNone/>
            </a:pPr>
            <a:r>
              <a:rPr lang="en-US" sz="1000"/>
              <a:t>Note: Consolidated data (province + districts) per capita. </a:t>
            </a:r>
          </a:p>
          <a:p>
            <a:pPr>
              <a:lnSpc>
                <a:spcPct val="80000"/>
              </a:lnSpc>
              <a:buFont typeface="Wingdings" pitchFamily="2" charset="2"/>
              <a:buNone/>
            </a:pPr>
            <a:r>
              <a:rPr lang="en-US" sz="1000"/>
              <a:t>Source: Regional Information Financial System (SIKD) Ministry of Finance and BPS.</a:t>
            </a:r>
          </a:p>
        </p:txBody>
      </p:sp>
      <p:pic>
        <p:nvPicPr>
          <p:cNvPr id="355333" name="Picture 5"/>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pic>
        <p:nvPicPr>
          <p:cNvPr id="355337" name="Picture 9"/>
          <p:cNvPicPr>
            <a:picLocks noChangeAspect="1" noChangeArrowheads="1"/>
          </p:cNvPicPr>
          <p:nvPr/>
        </p:nvPicPr>
        <p:blipFill>
          <a:blip r:embed="rId4"/>
          <a:srcRect/>
          <a:stretch>
            <a:fillRect/>
          </a:stretch>
        </p:blipFill>
        <p:spPr bwMode="auto">
          <a:xfrm>
            <a:off x="381000" y="1600200"/>
            <a:ext cx="8382000" cy="4267200"/>
          </a:xfrm>
          <a:prstGeom prst="rect">
            <a:avLst/>
          </a:prstGeom>
          <a:noFill/>
          <a:ln w="9525" algn="ctr">
            <a:noFill/>
            <a:miter lim="800000"/>
            <a:headEnd/>
            <a:tailEnd/>
          </a:ln>
          <a:effectLst/>
        </p:spPr>
      </p:pic>
      <p:sp>
        <p:nvSpPr>
          <p:cNvPr id="355338" name="Text Box 10"/>
          <p:cNvSpPr txBox="1">
            <a:spLocks noChangeArrowheads="1"/>
          </p:cNvSpPr>
          <p:nvPr/>
        </p:nvSpPr>
        <p:spPr bwMode="auto">
          <a:xfrm>
            <a:off x="4267200" y="6400800"/>
            <a:ext cx="3810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10</a:t>
            </a:r>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lide Number Placeholder 5"/>
          <p:cNvSpPr>
            <a:spLocks noGrp="1"/>
          </p:cNvSpPr>
          <p:nvPr>
            <p:ph type="sldNum" sz="quarter" idx="12"/>
          </p:nvPr>
        </p:nvSpPr>
        <p:spPr/>
        <p:txBody>
          <a:bodyPr/>
          <a:lstStyle/>
          <a:p>
            <a:fld id="{471CDC27-C1BB-435F-8DDC-0D12D4235047}" type="slidenum">
              <a:rPr lang="en-US"/>
              <a:pPr/>
              <a:t>14</a:t>
            </a:fld>
            <a:endParaRPr lang="en-US"/>
          </a:p>
        </p:txBody>
      </p:sp>
      <p:pic>
        <p:nvPicPr>
          <p:cNvPr id="339318" name="Picture 4"/>
          <p:cNvPicPr>
            <a:picLocks noChangeAspect="1" noChangeArrowheads="1"/>
          </p:cNvPicPr>
          <p:nvPr/>
        </p:nvPicPr>
        <p:blipFill>
          <a:blip r:embed="rId2"/>
          <a:srcRect/>
          <a:stretch>
            <a:fillRect/>
          </a:stretch>
        </p:blipFill>
        <p:spPr bwMode="auto">
          <a:xfrm>
            <a:off x="0" y="6148388"/>
            <a:ext cx="2133600" cy="709612"/>
          </a:xfrm>
          <a:prstGeom prst="rect">
            <a:avLst/>
          </a:prstGeom>
          <a:noFill/>
          <a:ln w="9525">
            <a:noFill/>
            <a:miter lim="800000"/>
            <a:headEnd/>
            <a:tailEnd/>
          </a:ln>
        </p:spPr>
      </p:pic>
      <p:sp>
        <p:nvSpPr>
          <p:cNvPr id="338946" name="Rectangle 2"/>
          <p:cNvSpPr>
            <a:spLocks noGrp="1" noChangeArrowheads="1"/>
          </p:cNvSpPr>
          <p:nvPr>
            <p:ph type="title"/>
          </p:nvPr>
        </p:nvSpPr>
        <p:spPr>
          <a:xfrm>
            <a:off x="1371600" y="609600"/>
            <a:ext cx="7620000" cy="457200"/>
          </a:xfrm>
        </p:spPr>
        <p:txBody>
          <a:bodyPr/>
          <a:lstStyle/>
          <a:p>
            <a:r>
              <a:rPr lang="en-US" sz="2400">
                <a:solidFill>
                  <a:schemeClr val="tx1"/>
                </a:solidFill>
              </a:rPr>
              <a:t>… which is partly due to additional transfers through the special autonomy fund, which only Papua, Papua Barat and Aceh are receiving </a:t>
            </a:r>
          </a:p>
        </p:txBody>
      </p:sp>
      <p:graphicFrame>
        <p:nvGraphicFramePr>
          <p:cNvPr id="339316" name="Group 372"/>
          <p:cNvGraphicFramePr>
            <a:graphicFrameLocks noGrp="1"/>
          </p:cNvGraphicFramePr>
          <p:nvPr/>
        </p:nvGraphicFramePr>
        <p:xfrm>
          <a:off x="457200" y="1676400"/>
          <a:ext cx="8305800" cy="3810000"/>
        </p:xfrm>
        <a:graphic>
          <a:graphicData uri="http://schemas.openxmlformats.org/drawingml/2006/table">
            <a:tbl>
              <a:tblPr/>
              <a:tblGrid>
                <a:gridCol w="1344613"/>
                <a:gridCol w="1344612"/>
                <a:gridCol w="2936875"/>
                <a:gridCol w="2679700"/>
              </a:tblGrid>
              <a:tr h="658813">
                <a:tc gridSpan="2">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1" i="0" u="none" strike="noStrike" cap="none" normalizeH="0" baseline="0" smtClean="0">
                          <a:ln>
                            <a:noFill/>
                          </a:ln>
                          <a:solidFill>
                            <a:schemeClr val="tx2"/>
                          </a:solidFill>
                          <a:effectLst/>
                          <a:latin typeface="Arial" charset="0"/>
                          <a:cs typeface="Arial" charset="0"/>
                        </a:rPr>
                        <a:t>Province</a:t>
                      </a:r>
                      <a:endParaRPr kumimoji="0" lang="en-US" sz="1600" b="0" i="0" u="none" strike="noStrike" cap="none" normalizeH="0" baseline="0" smtClean="0">
                        <a:ln>
                          <a:noFill/>
                        </a:ln>
                        <a:solidFill>
                          <a:schemeClr val="tx2"/>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1" i="0" u="none" strike="noStrike" cap="none" normalizeH="0" baseline="0" smtClean="0">
                          <a:ln>
                            <a:noFill/>
                          </a:ln>
                          <a:solidFill>
                            <a:schemeClr val="tx2"/>
                          </a:solidFill>
                          <a:effectLst/>
                          <a:latin typeface="Arial" charset="0"/>
                          <a:cs typeface="Arial" charset="0"/>
                        </a:rPr>
                        <a:t>Oil and Gas Revenue Shares</a:t>
                      </a:r>
                      <a:r>
                        <a:rPr kumimoji="0" lang="en-US" sz="1600" b="1" i="0" u="none" strike="noStrike" cap="none" normalizeH="0" baseline="30000" smtClean="0">
                          <a:ln>
                            <a:noFill/>
                          </a:ln>
                          <a:solidFill>
                            <a:schemeClr val="tx2"/>
                          </a:solidFill>
                          <a:effectLst/>
                          <a:latin typeface="Arial" charset="0"/>
                          <a:cs typeface="Arial" charset="0"/>
                        </a:rPr>
                        <a:t>[1]</a:t>
                      </a:r>
                      <a:endParaRPr kumimoji="0" lang="en-US" sz="1600" b="0" i="0" u="none" strike="noStrike" cap="none" normalizeH="0" baseline="0" smtClean="0">
                        <a:ln>
                          <a:noFill/>
                        </a:ln>
                        <a:solidFill>
                          <a:schemeClr val="tx2"/>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1" i="0" u="none" strike="noStrike" cap="none" normalizeH="0" baseline="0" smtClean="0">
                          <a:ln>
                            <a:noFill/>
                          </a:ln>
                          <a:solidFill>
                            <a:schemeClr val="tx2"/>
                          </a:solidFill>
                          <a:effectLst/>
                          <a:latin typeface="Arial" charset="0"/>
                          <a:cs typeface="Arial" charset="0"/>
                        </a:rPr>
                        <a:t>Special Autonomy allocation </a:t>
                      </a:r>
                      <a:r>
                        <a:rPr kumimoji="0" lang="en-US" sz="1600" b="1" i="1" u="none" strike="noStrike" cap="none" normalizeH="0" baseline="0" smtClean="0">
                          <a:ln>
                            <a:noFill/>
                          </a:ln>
                          <a:solidFill>
                            <a:schemeClr val="tx2"/>
                          </a:solidFill>
                          <a:effectLst/>
                          <a:latin typeface="Arial" charset="0"/>
                          <a:cs typeface="Arial" charset="0"/>
                        </a:rPr>
                        <a:t>(Dana Otsus)</a:t>
                      </a:r>
                      <a:endParaRPr kumimoji="0" lang="en-US" sz="1600" b="0" i="1" u="none" strike="noStrike" cap="none" normalizeH="0" baseline="0" smtClean="0">
                        <a:ln>
                          <a:noFill/>
                        </a:ln>
                        <a:solidFill>
                          <a:schemeClr val="tx2"/>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r>
              <a:tr h="396875">
                <a:tc rowSpan="2">
                  <a:txBody>
                    <a:bodyPr/>
                    <a:lstStyle/>
                    <a:p>
                      <a:pPr marL="0" marR="0" lvl="0" indent="0" algn="l"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Papua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2001-2008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2% of total DAU</a:t>
                      </a:r>
                      <a:r>
                        <a:rPr kumimoji="0" lang="en-US" sz="1600" b="0" i="0" u="none" strike="noStrike" cap="none" normalizeH="0" baseline="30000" smtClean="0">
                          <a:ln>
                            <a:noFill/>
                          </a:ln>
                          <a:solidFill>
                            <a:schemeClr val="tx2"/>
                          </a:solidFill>
                          <a:effectLst/>
                          <a:latin typeface="Arial" charset="0"/>
                          <a:cs typeface="Arial" charset="0"/>
                          <a:hlinkClick r:id="" action="ppaction://noaction"/>
                        </a:rPr>
                        <a:t>[2]</a:t>
                      </a:r>
                      <a:endParaRPr kumimoji="0" lang="en-US" sz="1600" b="0" i="0" u="none" strike="noStrike" cap="none" normalizeH="0" baseline="0" smtClean="0">
                        <a:ln>
                          <a:noFill/>
                        </a:ln>
                        <a:solidFill>
                          <a:schemeClr val="tx2"/>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r>
              <a:tr h="39687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from 2009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1.4% of total DAU</a:t>
                      </a:r>
                      <a:r>
                        <a:rPr kumimoji="0" lang="en-US" sz="1600" b="0" i="0" u="none" strike="noStrike" cap="none" normalizeH="0" baseline="30000" smtClean="0">
                          <a:ln>
                            <a:noFill/>
                          </a:ln>
                          <a:solidFill>
                            <a:schemeClr val="tx2"/>
                          </a:solidFill>
                          <a:effectLst/>
                          <a:latin typeface="Arial" charset="0"/>
                          <a:cs typeface="Arial" charset="0"/>
                          <a:hlinkClick r:id="" action="ppaction://noaction"/>
                        </a:rPr>
                        <a:t>[3]</a:t>
                      </a:r>
                      <a:endParaRPr kumimoji="0" lang="en-US" sz="1600" b="0" i="0" u="none" strike="noStrike" cap="none" normalizeH="0" baseline="0" smtClean="0">
                        <a:ln>
                          <a:noFill/>
                        </a:ln>
                        <a:solidFill>
                          <a:schemeClr val="tx2"/>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r>
              <a:tr h="387350">
                <a:tc rowSpan="2">
                  <a:txBody>
                    <a:bodyPr/>
                    <a:lstStyle/>
                    <a:p>
                      <a:pPr marL="0" marR="0" lvl="0" indent="0" algn="l"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Papua Barat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2004-2008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0</a:t>
                      </a:r>
                      <a:r>
                        <a:rPr kumimoji="0" lang="en-US" sz="1600" b="0" i="0" u="none" strike="noStrike" cap="none" normalizeH="0" baseline="30000" smtClean="0">
                          <a:ln>
                            <a:noFill/>
                          </a:ln>
                          <a:solidFill>
                            <a:schemeClr val="tx2"/>
                          </a:solidFill>
                          <a:effectLst/>
                          <a:latin typeface="Arial" charset="0"/>
                          <a:cs typeface="Arial" charset="0"/>
                          <a:hlinkClick r:id="" action="ppaction://noaction"/>
                        </a:rPr>
                        <a:t>[4]</a:t>
                      </a:r>
                      <a:endParaRPr kumimoji="0" lang="en-US" sz="1600" b="0" i="0" u="none" strike="noStrike" cap="none" normalizeH="0" baseline="0" smtClean="0">
                        <a:ln>
                          <a:noFill/>
                        </a:ln>
                        <a:solidFill>
                          <a:schemeClr val="tx2"/>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r>
              <a:tr h="39687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from 2009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0.6% of total DAU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r>
              <a:tr h="381000">
                <a:tc gridSpan="4">
                  <a:txBody>
                    <a:bodyPr/>
                    <a:lstStyle/>
                    <a:p>
                      <a:pPr marL="0" marR="0" lvl="0" indent="0" algn="l"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1" i="0" u="none" strike="noStrike" cap="none" normalizeH="0" baseline="0" smtClean="0">
                          <a:ln>
                            <a:noFill/>
                          </a:ln>
                          <a:solidFill>
                            <a:schemeClr val="tx2"/>
                          </a:solidFill>
                          <a:effectLst/>
                          <a:latin typeface="Arial" charset="0"/>
                          <a:cs typeface="Arial" charset="0"/>
                        </a:rPr>
                        <a:t>Other provinces</a:t>
                      </a:r>
                      <a:endParaRPr kumimoji="0" lang="en-US" sz="1600" b="0" i="0" u="none" strike="noStrike" cap="none" normalizeH="0" baseline="0" smtClean="0">
                        <a:ln>
                          <a:noFill/>
                        </a:ln>
                        <a:solidFill>
                          <a:schemeClr val="tx2"/>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98463">
                <a:tc rowSpan="2">
                  <a:txBody>
                    <a:bodyPr/>
                    <a:lstStyle/>
                    <a:p>
                      <a:pPr marL="0" marR="0" lvl="0" indent="0" algn="l"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Aceh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pre 2008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r>
              <a:tr h="39528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from 2008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2% of total DAU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r>
              <a:tr h="398463">
                <a:tc gridSpan="2">
                  <a:txBody>
                    <a:bodyPr/>
                    <a:lstStyle/>
                    <a:p>
                      <a:pPr marL="0" marR="0" lvl="0" indent="0" algn="l"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Rest of Indonesia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Oil: 15%, Gas: 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0000"/>
                        <a:buFont typeface="Wingdings" pitchFamily="2" charset="2"/>
                        <a:buNone/>
                        <a:tabLst/>
                      </a:pPr>
                      <a:r>
                        <a:rPr kumimoji="0" lang="en-US" sz="1600" b="0" i="0" u="none" strike="noStrike" cap="none" normalizeH="0" baseline="0" smtClean="0">
                          <a:ln>
                            <a:noFill/>
                          </a:ln>
                          <a:solidFill>
                            <a:schemeClr val="tx2"/>
                          </a:solidFill>
                          <a:effectLst/>
                          <a:latin typeface="Arial" charset="0"/>
                          <a:cs typeface="Arial"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3EAE9"/>
                    </a:solidFill>
                  </a:tcPr>
                </a:tc>
              </a:tr>
            </a:tbl>
          </a:graphicData>
        </a:graphic>
      </p:graphicFrame>
      <p:sp>
        <p:nvSpPr>
          <p:cNvPr id="339156" name="Rectangle 212"/>
          <p:cNvSpPr>
            <a:spLocks noChangeArrowheads="1"/>
          </p:cNvSpPr>
          <p:nvPr/>
        </p:nvSpPr>
        <p:spPr bwMode="auto">
          <a:xfrm>
            <a:off x="-1570038" y="4105275"/>
            <a:ext cx="184150" cy="593725"/>
          </a:xfrm>
          <a:prstGeom prst="rect">
            <a:avLst/>
          </a:prstGeom>
          <a:noFill/>
          <a:ln w="9525" algn="ctr">
            <a:noFill/>
            <a:miter lim="800000"/>
            <a:headEnd/>
            <a:tailEnd/>
          </a:ln>
          <a:effectLst/>
        </p:spPr>
        <p:txBody>
          <a:bodyPr wrap="none" anchor="ctr">
            <a:spAutoFit/>
          </a:bodyPr>
          <a:lstStyle/>
          <a:p>
            <a:r>
              <a:rPr lang="en-US" sz="900">
                <a:latin typeface="Times New Roman" pitchFamily="18" charset="0"/>
                <a:cs typeface="Times New Roman" pitchFamily="18" charset="0"/>
              </a:rPr>
              <a:t/>
            </a:r>
            <a:br>
              <a:rPr lang="en-US" sz="900">
                <a:latin typeface="Times New Roman" pitchFamily="18" charset="0"/>
                <a:cs typeface="Times New Roman" pitchFamily="18" charset="0"/>
              </a:rPr>
            </a:br>
            <a:endParaRPr lang="en-US" sz="2400">
              <a:latin typeface="Times New Roman" pitchFamily="18" charset="0"/>
              <a:cs typeface="Times New Roman" pitchFamily="18" charset="0"/>
            </a:endParaRPr>
          </a:p>
        </p:txBody>
      </p:sp>
      <p:sp>
        <p:nvSpPr>
          <p:cNvPr id="339158" name="Rectangle 214"/>
          <p:cNvSpPr>
            <a:spLocks noChangeArrowheads="1"/>
          </p:cNvSpPr>
          <p:nvPr/>
        </p:nvSpPr>
        <p:spPr bwMode="auto">
          <a:xfrm>
            <a:off x="515938" y="5470525"/>
            <a:ext cx="8094662" cy="854075"/>
          </a:xfrm>
          <a:prstGeom prst="rect">
            <a:avLst/>
          </a:prstGeom>
          <a:noFill/>
          <a:ln w="9525" algn="ctr">
            <a:noFill/>
            <a:miter lim="800000"/>
            <a:headEnd/>
            <a:tailEnd/>
          </a:ln>
          <a:effectLst/>
        </p:spPr>
        <p:txBody>
          <a:bodyPr anchor="ctr">
            <a:spAutoFit/>
          </a:bodyPr>
          <a:lstStyle/>
          <a:p>
            <a:r>
              <a:rPr lang="en-US">
                <a:solidFill>
                  <a:schemeClr val="tx2"/>
                </a:solidFill>
                <a:cs typeface="Times New Roman" pitchFamily="18" charset="0"/>
                <a:hlinkClick r:id="" action="ppaction://noaction"/>
              </a:rPr>
              <a:t>[1]</a:t>
            </a:r>
            <a:r>
              <a:rPr lang="en-US">
                <a:solidFill>
                  <a:schemeClr val="tx2"/>
                </a:solidFill>
                <a:cs typeface="Times New Roman" pitchFamily="18" charset="0"/>
              </a:rPr>
              <a:t> The revenues will be allocated to the provincial government, producing districts, and other districts within the province.</a:t>
            </a:r>
          </a:p>
          <a:p>
            <a:pPr eaLnBrk="0" hangingPunct="0"/>
            <a:r>
              <a:rPr lang="en-US">
                <a:solidFill>
                  <a:schemeClr val="tx2"/>
                </a:solidFill>
                <a:cs typeface="Times New Roman" pitchFamily="18" charset="0"/>
                <a:hlinkClick r:id="" action="ppaction://noaction"/>
              </a:rPr>
              <a:t>[2]</a:t>
            </a:r>
            <a:r>
              <a:rPr lang="en-US">
                <a:solidFill>
                  <a:schemeClr val="tx2"/>
                </a:solidFill>
                <a:cs typeface="Times New Roman" pitchFamily="18" charset="0"/>
              </a:rPr>
              <a:t> DAU: General allocation funds</a:t>
            </a:r>
          </a:p>
          <a:p>
            <a:pPr eaLnBrk="0" hangingPunct="0"/>
            <a:r>
              <a:rPr lang="en-US">
                <a:solidFill>
                  <a:schemeClr val="tx2"/>
                </a:solidFill>
                <a:cs typeface="Times New Roman" pitchFamily="18" charset="0"/>
                <a:hlinkClick r:id="" action="ppaction://noaction"/>
              </a:rPr>
              <a:t>[3]</a:t>
            </a:r>
            <a:r>
              <a:rPr lang="en-US">
                <a:solidFill>
                  <a:schemeClr val="tx2"/>
                </a:solidFill>
                <a:cs typeface="Times New Roman" pitchFamily="18" charset="0"/>
              </a:rPr>
              <a:t> Starting from 2009, the Papua and West Papua provinces got 70% and 30%, respectively, of the Otsus funds for the whole Papua Island.</a:t>
            </a:r>
          </a:p>
          <a:p>
            <a:pPr eaLnBrk="0" hangingPunct="0"/>
            <a:r>
              <a:rPr lang="en-US">
                <a:solidFill>
                  <a:schemeClr val="tx2"/>
                </a:solidFill>
                <a:cs typeface="Times New Roman" pitchFamily="18" charset="0"/>
                <a:hlinkClick r:id="" action="ppaction://noaction"/>
              </a:rPr>
              <a:t>[4]</a:t>
            </a:r>
            <a:r>
              <a:rPr lang="en-US">
                <a:solidFill>
                  <a:schemeClr val="tx2"/>
                </a:solidFill>
                <a:cs typeface="Times New Roman" pitchFamily="18" charset="0"/>
              </a:rPr>
              <a:t> West Papua was established in late 2003. However, until 2008, the Otsus funds for all districts in the province were managed by the Papua provincial government, and the West Papua provincial government did not get any Otsus funds.</a:t>
            </a:r>
          </a:p>
        </p:txBody>
      </p:sp>
      <p:pic>
        <p:nvPicPr>
          <p:cNvPr id="339317" name="Picture 373"/>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sp>
        <p:nvSpPr>
          <p:cNvPr id="339319" name="Text Box 375"/>
          <p:cNvSpPr txBox="1">
            <a:spLocks noChangeArrowheads="1"/>
          </p:cNvSpPr>
          <p:nvPr/>
        </p:nvSpPr>
        <p:spPr bwMode="auto">
          <a:xfrm>
            <a:off x="4267200" y="6400800"/>
            <a:ext cx="3810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11</a:t>
            </a:r>
          </a:p>
        </p:txBody>
      </p:sp>
    </p:spTree>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12FC59C8-8C0C-4C5D-A9DA-977DCB148586}" type="slidenum">
              <a:rPr lang="en-US"/>
              <a:pPr/>
              <a:t>15</a:t>
            </a:fld>
            <a:endParaRPr lang="en-US"/>
          </a:p>
        </p:txBody>
      </p:sp>
      <p:sp>
        <p:nvSpPr>
          <p:cNvPr id="292866" name="Rectangle 2"/>
          <p:cNvSpPr>
            <a:spLocks noGrp="1" noChangeArrowheads="1"/>
          </p:cNvSpPr>
          <p:nvPr>
            <p:ph type="title"/>
          </p:nvPr>
        </p:nvSpPr>
        <p:spPr>
          <a:xfrm>
            <a:off x="1447800" y="76200"/>
            <a:ext cx="7543800" cy="1527175"/>
          </a:xfrm>
        </p:spPr>
        <p:txBody>
          <a:bodyPr/>
          <a:lstStyle/>
          <a:p>
            <a:pPr algn="ctr"/>
            <a:r>
              <a:rPr lang="en-US" sz="2000">
                <a:solidFill>
                  <a:schemeClr val="tx1"/>
                </a:solidFill>
              </a:rPr>
              <a:t>Transfers to Papua increased significantly in 2006. Since then, they remained stable for Papua province but continue to increase for Papua Barat’s due to higher Special Autonomy allocations</a:t>
            </a:r>
          </a:p>
        </p:txBody>
      </p:sp>
      <p:sp>
        <p:nvSpPr>
          <p:cNvPr id="292870" name="Text Box 6"/>
          <p:cNvSpPr txBox="1">
            <a:spLocks noChangeArrowheads="1"/>
          </p:cNvSpPr>
          <p:nvPr/>
        </p:nvSpPr>
        <p:spPr bwMode="auto">
          <a:xfrm>
            <a:off x="152400" y="5486400"/>
            <a:ext cx="8458200" cy="701675"/>
          </a:xfrm>
          <a:prstGeom prst="rect">
            <a:avLst/>
          </a:prstGeom>
          <a:noFill/>
          <a:ln w="9525" algn="ctr">
            <a:noFill/>
            <a:miter lim="800000"/>
            <a:headEnd/>
            <a:tailEnd/>
          </a:ln>
          <a:effectLst/>
        </p:spPr>
        <p:txBody>
          <a:bodyPr>
            <a:spAutoFit/>
          </a:bodyPr>
          <a:lstStyle/>
          <a:p>
            <a:pPr marL="457200" indent="-457200"/>
            <a:r>
              <a:rPr lang="en-US">
                <a:solidFill>
                  <a:schemeClr val="tx2"/>
                </a:solidFill>
                <a:cs typeface="Times New Roman" pitchFamily="18" charset="0"/>
              </a:rPr>
              <a:t>Source: SIKD and Balancing Fund Allocation (Ministry of Finance). </a:t>
            </a:r>
          </a:p>
          <a:p>
            <a:pPr marL="457200" indent="-457200"/>
            <a:r>
              <a:rPr lang="en-US">
                <a:solidFill>
                  <a:schemeClr val="tx2"/>
                </a:solidFill>
                <a:cs typeface="Times New Roman" pitchFamily="18" charset="0"/>
              </a:rPr>
              <a:t>Note: -  Consolidated data (province + districts) for Papua and Papua Barat, in constant 2007=100. In 2006, shared tax data only for income tax.</a:t>
            </a:r>
          </a:p>
          <a:p>
            <a:pPr marL="457200" indent="-457200"/>
            <a:r>
              <a:rPr lang="en-US">
                <a:solidFill>
                  <a:schemeClr val="tx2"/>
                </a:solidFill>
                <a:cs typeface="Times New Roman" pitchFamily="18" charset="0"/>
              </a:rPr>
              <a:t>          -	Since 2009, the central government “shares the burden” of energy and fertilizer subsidies with sub-national governments. Approximately 26% of the estimated subsidies will be deducted from the DAU-pool of sub-national governments.</a:t>
            </a:r>
          </a:p>
        </p:txBody>
      </p:sp>
      <p:sp>
        <p:nvSpPr>
          <p:cNvPr id="292893" name="Text Box 29"/>
          <p:cNvSpPr txBox="1">
            <a:spLocks noChangeArrowheads="1"/>
          </p:cNvSpPr>
          <p:nvPr/>
        </p:nvSpPr>
        <p:spPr bwMode="auto">
          <a:xfrm>
            <a:off x="5715000" y="1905000"/>
            <a:ext cx="2438400" cy="274638"/>
          </a:xfrm>
          <a:prstGeom prst="rect">
            <a:avLst/>
          </a:prstGeom>
          <a:noFill/>
          <a:ln w="9525" algn="ctr">
            <a:noFill/>
            <a:miter lim="800000"/>
            <a:headEnd/>
            <a:tailEnd/>
          </a:ln>
          <a:effectLst/>
        </p:spPr>
        <p:txBody>
          <a:bodyPr>
            <a:spAutoFit/>
          </a:bodyPr>
          <a:lstStyle/>
          <a:p>
            <a:pPr algn="ctr">
              <a:spcBef>
                <a:spcPct val="50000"/>
              </a:spcBef>
            </a:pPr>
            <a:r>
              <a:rPr lang="en-US" sz="1200" b="1"/>
              <a:t>Papua Barat</a:t>
            </a:r>
          </a:p>
        </p:txBody>
      </p:sp>
      <p:sp>
        <p:nvSpPr>
          <p:cNvPr id="292894" name="Text Box 30"/>
          <p:cNvSpPr txBox="1">
            <a:spLocks noChangeArrowheads="1"/>
          </p:cNvSpPr>
          <p:nvPr/>
        </p:nvSpPr>
        <p:spPr bwMode="auto">
          <a:xfrm>
            <a:off x="1371600" y="1905000"/>
            <a:ext cx="2438400" cy="274638"/>
          </a:xfrm>
          <a:prstGeom prst="rect">
            <a:avLst/>
          </a:prstGeom>
          <a:noFill/>
          <a:ln w="9525" algn="ctr">
            <a:noFill/>
            <a:miter lim="800000"/>
            <a:headEnd/>
            <a:tailEnd/>
          </a:ln>
          <a:effectLst/>
        </p:spPr>
        <p:txBody>
          <a:bodyPr>
            <a:spAutoFit/>
          </a:bodyPr>
          <a:lstStyle/>
          <a:p>
            <a:pPr algn="ctr">
              <a:spcBef>
                <a:spcPct val="50000"/>
              </a:spcBef>
            </a:pPr>
            <a:r>
              <a:rPr lang="en-US" sz="1200" b="1"/>
              <a:t>Papua</a:t>
            </a:r>
            <a:r>
              <a:rPr lang="en-US" sz="1200"/>
              <a:t> </a:t>
            </a:r>
          </a:p>
        </p:txBody>
      </p:sp>
      <p:pic>
        <p:nvPicPr>
          <p:cNvPr id="292895" name="Picture 31"/>
          <p:cNvPicPr>
            <a:picLocks noChangeAspect="1" noChangeArrowheads="1"/>
          </p:cNvPicPr>
          <p:nvPr/>
        </p:nvPicPr>
        <p:blipFill>
          <a:blip r:embed="rId2"/>
          <a:srcRect/>
          <a:stretch>
            <a:fillRect/>
          </a:stretch>
        </p:blipFill>
        <p:spPr bwMode="auto">
          <a:xfrm>
            <a:off x="8429625" y="6143625"/>
            <a:ext cx="714375" cy="714375"/>
          </a:xfrm>
          <a:prstGeom prst="rect">
            <a:avLst/>
          </a:prstGeom>
          <a:noFill/>
          <a:ln w="9525" algn="ctr">
            <a:noFill/>
            <a:miter lim="800000"/>
            <a:headEnd/>
            <a:tailEnd/>
          </a:ln>
          <a:effectLst/>
        </p:spPr>
      </p:pic>
      <p:pic>
        <p:nvPicPr>
          <p:cNvPr id="292911" name="Picture 4"/>
          <p:cNvPicPr>
            <a:picLocks noChangeAspect="1" noChangeArrowheads="1"/>
          </p:cNvPicPr>
          <p:nvPr/>
        </p:nvPicPr>
        <p:blipFill>
          <a:blip r:embed="rId3"/>
          <a:srcRect/>
          <a:stretch>
            <a:fillRect/>
          </a:stretch>
        </p:blipFill>
        <p:spPr bwMode="auto">
          <a:xfrm>
            <a:off x="0" y="6148388"/>
            <a:ext cx="2133600" cy="709612"/>
          </a:xfrm>
          <a:prstGeom prst="rect">
            <a:avLst/>
          </a:prstGeom>
          <a:noFill/>
          <a:ln w="9525">
            <a:noFill/>
            <a:miter lim="800000"/>
            <a:headEnd/>
            <a:tailEnd/>
          </a:ln>
        </p:spPr>
      </p:pic>
      <p:sp>
        <p:nvSpPr>
          <p:cNvPr id="292913" name="Text Box 49"/>
          <p:cNvSpPr txBox="1">
            <a:spLocks noChangeArrowheads="1"/>
          </p:cNvSpPr>
          <p:nvPr/>
        </p:nvSpPr>
        <p:spPr bwMode="auto">
          <a:xfrm>
            <a:off x="4267200" y="6400800"/>
            <a:ext cx="3810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12</a:t>
            </a:r>
          </a:p>
        </p:txBody>
      </p:sp>
      <p:pic>
        <p:nvPicPr>
          <p:cNvPr id="292919" name="Picture 55"/>
          <p:cNvPicPr>
            <a:picLocks noChangeAspect="1" noChangeArrowheads="1"/>
          </p:cNvPicPr>
          <p:nvPr/>
        </p:nvPicPr>
        <p:blipFill>
          <a:blip r:embed="rId4"/>
          <a:srcRect/>
          <a:stretch>
            <a:fillRect/>
          </a:stretch>
        </p:blipFill>
        <p:spPr bwMode="auto">
          <a:xfrm>
            <a:off x="228600" y="2133600"/>
            <a:ext cx="4343400" cy="3429000"/>
          </a:xfrm>
          <a:prstGeom prst="rect">
            <a:avLst/>
          </a:prstGeom>
          <a:noFill/>
          <a:ln w="9525" algn="ctr">
            <a:noFill/>
            <a:miter lim="800000"/>
            <a:headEnd/>
            <a:tailEnd/>
          </a:ln>
          <a:effectLst/>
        </p:spPr>
      </p:pic>
      <p:pic>
        <p:nvPicPr>
          <p:cNvPr id="292920" name="Picture 56"/>
          <p:cNvPicPr>
            <a:picLocks noChangeAspect="1" noChangeArrowheads="1"/>
          </p:cNvPicPr>
          <p:nvPr/>
        </p:nvPicPr>
        <p:blipFill>
          <a:blip r:embed="rId5"/>
          <a:srcRect/>
          <a:stretch>
            <a:fillRect/>
          </a:stretch>
        </p:blipFill>
        <p:spPr bwMode="auto">
          <a:xfrm>
            <a:off x="4572000" y="2133600"/>
            <a:ext cx="4419600" cy="3429000"/>
          </a:xfrm>
          <a:prstGeom prst="rect">
            <a:avLst/>
          </a:prstGeom>
          <a:noFill/>
          <a:ln w="9525" algn="ctr">
            <a:noFill/>
            <a:miter lim="800000"/>
            <a:headEnd/>
            <a:tailEnd/>
          </a:ln>
          <a:effectLst/>
        </p:spPr>
      </p:pic>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E86DFD85-AF5E-4B30-83E8-FC33518D35AE}" type="slidenum">
              <a:rPr lang="en-US"/>
              <a:pPr/>
              <a:t>16</a:t>
            </a:fld>
            <a:endParaRPr lang="en-US"/>
          </a:p>
        </p:txBody>
      </p:sp>
      <p:pic>
        <p:nvPicPr>
          <p:cNvPr id="360455" name="Picture 4"/>
          <p:cNvPicPr>
            <a:picLocks noChangeAspect="1" noChangeArrowheads="1"/>
          </p:cNvPicPr>
          <p:nvPr/>
        </p:nvPicPr>
        <p:blipFill>
          <a:blip r:embed="rId2"/>
          <a:srcRect/>
          <a:stretch>
            <a:fillRect/>
          </a:stretch>
        </p:blipFill>
        <p:spPr bwMode="auto">
          <a:xfrm>
            <a:off x="0" y="6148388"/>
            <a:ext cx="2133600" cy="709612"/>
          </a:xfrm>
          <a:prstGeom prst="rect">
            <a:avLst/>
          </a:prstGeom>
          <a:noFill/>
          <a:ln w="9525">
            <a:noFill/>
            <a:miter lim="800000"/>
            <a:headEnd/>
            <a:tailEnd/>
          </a:ln>
        </p:spPr>
      </p:pic>
      <p:sp>
        <p:nvSpPr>
          <p:cNvPr id="360450" name="Rectangle 2"/>
          <p:cNvSpPr>
            <a:spLocks noGrp="1" noChangeArrowheads="1"/>
          </p:cNvSpPr>
          <p:nvPr>
            <p:ph type="title"/>
          </p:nvPr>
        </p:nvSpPr>
        <p:spPr>
          <a:xfrm>
            <a:off x="1371600" y="533400"/>
            <a:ext cx="7772400" cy="533400"/>
          </a:xfrm>
        </p:spPr>
        <p:txBody>
          <a:bodyPr/>
          <a:lstStyle/>
          <a:p>
            <a:pPr algn="ctr"/>
            <a:r>
              <a:rPr lang="en-US" sz="2200">
                <a:solidFill>
                  <a:schemeClr val="tx1"/>
                </a:solidFill>
              </a:rPr>
              <a:t>Spending in Papua continues to be dominated by districts which provide approximately 75% of expenditures since 2006</a:t>
            </a:r>
          </a:p>
        </p:txBody>
      </p:sp>
      <p:sp>
        <p:nvSpPr>
          <p:cNvPr id="360451" name="Text Box 3"/>
          <p:cNvSpPr txBox="1">
            <a:spLocks noChangeArrowheads="1"/>
          </p:cNvSpPr>
          <p:nvPr/>
        </p:nvSpPr>
        <p:spPr bwMode="auto">
          <a:xfrm>
            <a:off x="533400" y="5334000"/>
            <a:ext cx="7772400" cy="731838"/>
          </a:xfrm>
          <a:prstGeom prst="rect">
            <a:avLst/>
          </a:prstGeom>
          <a:noFill/>
          <a:ln w="9525" algn="ctr">
            <a:noFill/>
            <a:miter lim="800000"/>
            <a:headEnd/>
            <a:tailEnd/>
          </a:ln>
          <a:effectLst/>
        </p:spPr>
        <p:txBody>
          <a:bodyPr>
            <a:spAutoFit/>
          </a:bodyPr>
          <a:lstStyle/>
          <a:p>
            <a:pPr>
              <a:spcBef>
                <a:spcPct val="50000"/>
              </a:spcBef>
            </a:pPr>
            <a:r>
              <a:rPr lang="en-US" sz="1200">
                <a:solidFill>
                  <a:schemeClr val="bg1"/>
                </a:solidFill>
                <a:cs typeface="Times New Roman" pitchFamily="18" charset="0"/>
              </a:rPr>
              <a:t>Note : 2004-2006: Realization, 2007: Realization (Central) and Plan (others), 2008: Unaudited Realization (Central) and Estimation (others), 2009: Estimation</a:t>
            </a:r>
          </a:p>
          <a:p>
            <a:pPr>
              <a:spcBef>
                <a:spcPct val="50000"/>
              </a:spcBef>
            </a:pPr>
            <a:r>
              <a:rPr lang="en-US" sz="1200">
                <a:solidFill>
                  <a:schemeClr val="bg1"/>
                </a:solidFill>
                <a:cs typeface="Times New Roman" pitchFamily="18" charset="0"/>
              </a:rPr>
              <a:t>Source : DG Budget, Regional Finance Information System (SIKD), Min of Finance.</a:t>
            </a:r>
          </a:p>
        </p:txBody>
      </p:sp>
      <p:pic>
        <p:nvPicPr>
          <p:cNvPr id="360453" name="Picture 5"/>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sp>
        <p:nvSpPr>
          <p:cNvPr id="360454" name="Rectangle 6"/>
          <p:cNvSpPr>
            <a:spLocks noChangeArrowheads="1"/>
          </p:cNvSpPr>
          <p:nvPr/>
        </p:nvSpPr>
        <p:spPr bwMode="auto">
          <a:xfrm>
            <a:off x="641350" y="5902325"/>
            <a:ext cx="7664450" cy="346075"/>
          </a:xfrm>
          <a:prstGeom prst="rect">
            <a:avLst/>
          </a:prstGeom>
          <a:noFill/>
          <a:ln w="9525">
            <a:noFill/>
            <a:miter lim="800000"/>
            <a:headEnd/>
            <a:tailEnd/>
          </a:ln>
          <a:effectLst/>
        </p:spPr>
        <p:txBody>
          <a:bodyPr/>
          <a:lstStyle/>
          <a:p>
            <a:pPr marL="342900" indent="-342900">
              <a:lnSpc>
                <a:spcPct val="80000"/>
              </a:lnSpc>
              <a:spcBef>
                <a:spcPct val="20000"/>
              </a:spcBef>
              <a:buClr>
                <a:schemeClr val="tx1"/>
              </a:buClr>
              <a:buSzPct val="70000"/>
              <a:buFont typeface="Wingdings" pitchFamily="2" charset="2"/>
              <a:buNone/>
            </a:pPr>
            <a:r>
              <a:rPr lang="en-US">
                <a:solidFill>
                  <a:schemeClr val="tx2"/>
                </a:solidFill>
              </a:rPr>
              <a:t>Note: Consolidated data (province + districts) for Papua and Papua Barat in constant 2007=100. The central government spending does not include line ministries spending through their representative offices in the regions.</a:t>
            </a:r>
          </a:p>
          <a:p>
            <a:pPr marL="342900" indent="-342900">
              <a:lnSpc>
                <a:spcPct val="80000"/>
              </a:lnSpc>
              <a:spcBef>
                <a:spcPct val="20000"/>
              </a:spcBef>
              <a:buClr>
                <a:schemeClr val="tx1"/>
              </a:buClr>
              <a:buSzPct val="70000"/>
              <a:buFont typeface="Wingdings" pitchFamily="2" charset="2"/>
              <a:buNone/>
            </a:pPr>
            <a:r>
              <a:rPr lang="en-US">
                <a:solidFill>
                  <a:schemeClr val="tx2"/>
                </a:solidFill>
              </a:rPr>
              <a:t>Source: SIKD, Ministry of Finance, provinces budget data.</a:t>
            </a:r>
          </a:p>
        </p:txBody>
      </p:sp>
      <p:sp>
        <p:nvSpPr>
          <p:cNvPr id="360456" name="Text Box 8"/>
          <p:cNvSpPr txBox="1">
            <a:spLocks noChangeArrowheads="1"/>
          </p:cNvSpPr>
          <p:nvPr/>
        </p:nvSpPr>
        <p:spPr bwMode="auto">
          <a:xfrm>
            <a:off x="4267200" y="6400800"/>
            <a:ext cx="3810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13</a:t>
            </a:r>
          </a:p>
        </p:txBody>
      </p:sp>
      <p:pic>
        <p:nvPicPr>
          <p:cNvPr id="360459" name="Picture 11"/>
          <p:cNvPicPr>
            <a:picLocks noChangeAspect="1" noChangeArrowheads="1"/>
          </p:cNvPicPr>
          <p:nvPr/>
        </p:nvPicPr>
        <p:blipFill>
          <a:blip r:embed="rId4"/>
          <a:srcRect/>
          <a:stretch>
            <a:fillRect/>
          </a:stretch>
        </p:blipFill>
        <p:spPr bwMode="auto">
          <a:xfrm>
            <a:off x="638175" y="1647825"/>
            <a:ext cx="7896225" cy="4295775"/>
          </a:xfrm>
          <a:prstGeom prst="rect">
            <a:avLst/>
          </a:prstGeom>
          <a:noFill/>
          <a:ln w="9525" algn="ctr">
            <a:noFill/>
            <a:miter lim="800000"/>
            <a:headEnd/>
            <a:tailEnd/>
          </a:ln>
          <a:effectLst/>
        </p:spPr>
      </p:pic>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3AD943F-CBD0-402D-BA99-6D10E5743BAE}" type="slidenum">
              <a:rPr lang="en-US"/>
              <a:pPr/>
              <a:t>17</a:t>
            </a:fld>
            <a:endParaRPr lang="en-US"/>
          </a:p>
        </p:txBody>
      </p:sp>
      <p:pic>
        <p:nvPicPr>
          <p:cNvPr id="361480" name="Picture 4"/>
          <p:cNvPicPr>
            <a:picLocks noChangeAspect="1" noChangeArrowheads="1"/>
          </p:cNvPicPr>
          <p:nvPr/>
        </p:nvPicPr>
        <p:blipFill>
          <a:blip r:embed="rId3"/>
          <a:srcRect/>
          <a:stretch>
            <a:fillRect/>
          </a:stretch>
        </p:blipFill>
        <p:spPr bwMode="auto">
          <a:xfrm>
            <a:off x="0" y="6148388"/>
            <a:ext cx="2133600" cy="709612"/>
          </a:xfrm>
          <a:prstGeom prst="rect">
            <a:avLst/>
          </a:prstGeom>
          <a:noFill/>
          <a:ln w="9525">
            <a:noFill/>
            <a:miter lim="800000"/>
            <a:headEnd/>
            <a:tailEnd/>
          </a:ln>
        </p:spPr>
      </p:pic>
      <p:sp>
        <p:nvSpPr>
          <p:cNvPr id="361474" name="Rectangle 2"/>
          <p:cNvSpPr>
            <a:spLocks noGrp="1" noChangeArrowheads="1"/>
          </p:cNvSpPr>
          <p:nvPr>
            <p:ph type="title"/>
          </p:nvPr>
        </p:nvSpPr>
        <p:spPr>
          <a:xfrm>
            <a:off x="1295400" y="609600"/>
            <a:ext cx="7772400" cy="533400"/>
          </a:xfrm>
        </p:spPr>
        <p:txBody>
          <a:bodyPr/>
          <a:lstStyle/>
          <a:p>
            <a:pPr algn="ctr"/>
            <a:r>
              <a:rPr lang="en-US" sz="2200">
                <a:solidFill>
                  <a:schemeClr val="tx1"/>
                </a:solidFill>
              </a:rPr>
              <a:t>Since 2005, infrastructure spending increased substantially and became Papua’s main expenditure; government administration remains high in second place</a:t>
            </a:r>
          </a:p>
        </p:txBody>
      </p:sp>
      <p:sp>
        <p:nvSpPr>
          <p:cNvPr id="361475" name="Text Box 3"/>
          <p:cNvSpPr txBox="1">
            <a:spLocks noChangeArrowheads="1"/>
          </p:cNvSpPr>
          <p:nvPr/>
        </p:nvSpPr>
        <p:spPr bwMode="auto">
          <a:xfrm>
            <a:off x="533400" y="5638800"/>
            <a:ext cx="7772400" cy="549275"/>
          </a:xfrm>
          <a:prstGeom prst="rect">
            <a:avLst/>
          </a:prstGeom>
          <a:noFill/>
          <a:ln w="9525" algn="ctr">
            <a:noFill/>
            <a:miter lim="800000"/>
            <a:headEnd/>
            <a:tailEnd/>
          </a:ln>
          <a:effectLst/>
        </p:spPr>
        <p:txBody>
          <a:bodyPr>
            <a:spAutoFit/>
          </a:bodyPr>
          <a:lstStyle/>
          <a:p>
            <a:r>
              <a:rPr lang="en-US">
                <a:solidFill>
                  <a:schemeClr val="tx2"/>
                </a:solidFill>
                <a:cs typeface="Times New Roman" pitchFamily="18" charset="0"/>
              </a:rPr>
              <a:t>Note : - Consolidated data (province + districts) for Papua and Papua Barat province in constant 2007=100.  </a:t>
            </a:r>
          </a:p>
          <a:p>
            <a:r>
              <a:rPr lang="en-US">
                <a:solidFill>
                  <a:schemeClr val="tx2"/>
                </a:solidFill>
                <a:cs typeface="Times New Roman" pitchFamily="18" charset="0"/>
              </a:rPr>
              <a:t>           - * Plan budget data. </a:t>
            </a:r>
          </a:p>
          <a:p>
            <a:r>
              <a:rPr lang="en-US">
                <a:solidFill>
                  <a:schemeClr val="tx2"/>
                </a:solidFill>
                <a:cs typeface="Times New Roman" pitchFamily="18" charset="0"/>
              </a:rPr>
              <a:t>Source : SIKD, Ministry of Finance and provinces’ budget data.</a:t>
            </a:r>
          </a:p>
        </p:txBody>
      </p:sp>
      <p:pic>
        <p:nvPicPr>
          <p:cNvPr id="361477" name="Picture 5"/>
          <p:cNvPicPr>
            <a:picLocks noChangeAspect="1" noChangeArrowheads="1"/>
          </p:cNvPicPr>
          <p:nvPr/>
        </p:nvPicPr>
        <p:blipFill>
          <a:blip r:embed="rId4"/>
          <a:srcRect/>
          <a:stretch>
            <a:fillRect/>
          </a:stretch>
        </p:blipFill>
        <p:spPr bwMode="auto">
          <a:xfrm>
            <a:off x="8429625" y="6143625"/>
            <a:ext cx="714375" cy="714375"/>
          </a:xfrm>
          <a:prstGeom prst="rect">
            <a:avLst/>
          </a:prstGeom>
          <a:noFill/>
          <a:ln w="9525" algn="ctr">
            <a:noFill/>
            <a:miter lim="800000"/>
            <a:headEnd/>
            <a:tailEnd/>
          </a:ln>
          <a:effectLst/>
        </p:spPr>
      </p:pic>
      <p:sp>
        <p:nvSpPr>
          <p:cNvPr id="361481" name="Text Box 9"/>
          <p:cNvSpPr txBox="1">
            <a:spLocks noChangeArrowheads="1"/>
          </p:cNvSpPr>
          <p:nvPr/>
        </p:nvSpPr>
        <p:spPr bwMode="auto">
          <a:xfrm>
            <a:off x="4267200" y="6400800"/>
            <a:ext cx="3810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14</a:t>
            </a:r>
          </a:p>
        </p:txBody>
      </p:sp>
      <p:pic>
        <p:nvPicPr>
          <p:cNvPr id="361484" name="Picture 12"/>
          <p:cNvPicPr>
            <a:picLocks noChangeAspect="1" noChangeArrowheads="1"/>
          </p:cNvPicPr>
          <p:nvPr/>
        </p:nvPicPr>
        <p:blipFill>
          <a:blip r:embed="rId5"/>
          <a:srcRect/>
          <a:stretch>
            <a:fillRect/>
          </a:stretch>
        </p:blipFill>
        <p:spPr bwMode="auto">
          <a:xfrm>
            <a:off x="561975" y="1600200"/>
            <a:ext cx="8048625" cy="4114800"/>
          </a:xfrm>
          <a:prstGeom prst="rect">
            <a:avLst/>
          </a:prstGeom>
          <a:noFill/>
          <a:ln w="9525" algn="ctr">
            <a:noFill/>
            <a:miter lim="800000"/>
            <a:headEnd/>
            <a:tailEnd/>
          </a:ln>
          <a:effectLst/>
        </p:spPr>
      </p:pic>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fld id="{D2646711-0630-40DD-AAFF-2BE7AAF7816D}" type="slidenum">
              <a:rPr lang="en-US"/>
              <a:pPr/>
              <a:t>18</a:t>
            </a:fld>
            <a:endParaRPr lang="en-US"/>
          </a:p>
        </p:txBody>
      </p:sp>
      <p:pic>
        <p:nvPicPr>
          <p:cNvPr id="401477" name="Picture 4"/>
          <p:cNvPicPr>
            <a:picLocks noChangeAspect="1" noChangeArrowheads="1"/>
          </p:cNvPicPr>
          <p:nvPr/>
        </p:nvPicPr>
        <p:blipFill>
          <a:blip r:embed="rId2"/>
          <a:srcRect/>
          <a:stretch>
            <a:fillRect/>
          </a:stretch>
        </p:blipFill>
        <p:spPr bwMode="auto">
          <a:xfrm>
            <a:off x="0" y="6148388"/>
            <a:ext cx="2133600" cy="709612"/>
          </a:xfrm>
          <a:prstGeom prst="rect">
            <a:avLst/>
          </a:prstGeom>
          <a:noFill/>
          <a:ln w="9525">
            <a:noFill/>
            <a:miter lim="800000"/>
            <a:headEnd/>
            <a:tailEnd/>
          </a:ln>
        </p:spPr>
      </p:pic>
      <p:sp>
        <p:nvSpPr>
          <p:cNvPr id="401410" name="Rectangle 2"/>
          <p:cNvSpPr>
            <a:spLocks noGrp="1" noChangeArrowheads="1"/>
          </p:cNvSpPr>
          <p:nvPr>
            <p:ph type="title"/>
          </p:nvPr>
        </p:nvSpPr>
        <p:spPr>
          <a:xfrm>
            <a:off x="1447800" y="685800"/>
            <a:ext cx="7543800" cy="533400"/>
          </a:xfrm>
        </p:spPr>
        <p:txBody>
          <a:bodyPr/>
          <a:lstStyle/>
          <a:p>
            <a:r>
              <a:rPr lang="en-US" sz="2100">
                <a:solidFill>
                  <a:schemeClr val="tx1"/>
                </a:solidFill>
              </a:rPr>
              <a:t>Assumptions for future revenue projections, particularly consi-dering additional revenues from Tangguh LNG </a:t>
            </a:r>
            <a:r>
              <a:rPr lang="en-US" sz="1500">
                <a:solidFill>
                  <a:schemeClr val="tx1"/>
                </a:solidFill>
              </a:rPr>
              <a:t>(see next two slides)</a:t>
            </a:r>
          </a:p>
        </p:txBody>
      </p:sp>
      <p:sp>
        <p:nvSpPr>
          <p:cNvPr id="401411" name="Rectangle 3"/>
          <p:cNvSpPr>
            <a:spLocks noChangeArrowheads="1"/>
          </p:cNvSpPr>
          <p:nvPr/>
        </p:nvSpPr>
        <p:spPr bwMode="auto">
          <a:xfrm>
            <a:off x="457200" y="1628775"/>
            <a:ext cx="8001000" cy="4473575"/>
          </a:xfrm>
          <a:prstGeom prst="rect">
            <a:avLst/>
          </a:prstGeom>
          <a:noFill/>
          <a:ln w="9525" algn="ctr">
            <a:solidFill>
              <a:schemeClr val="tx2"/>
            </a:solidFill>
            <a:miter lim="800000"/>
            <a:headEnd/>
            <a:tailEnd/>
          </a:ln>
          <a:effectLst/>
        </p:spPr>
        <p:txBody>
          <a:bodyPr>
            <a:spAutoFit/>
          </a:bodyPr>
          <a:lstStyle/>
          <a:p>
            <a:pPr>
              <a:spcBef>
                <a:spcPct val="50000"/>
              </a:spcBef>
            </a:pPr>
            <a:r>
              <a:rPr lang="en-US" sz="1400" b="1">
                <a:solidFill>
                  <a:schemeClr val="tx2"/>
                </a:solidFill>
                <a:cs typeface="Times New Roman" pitchFamily="18" charset="0"/>
              </a:rPr>
              <a:t>General revenue projection:</a:t>
            </a:r>
          </a:p>
          <a:p>
            <a:pPr>
              <a:spcBef>
                <a:spcPct val="25000"/>
              </a:spcBef>
              <a:buFontTx/>
              <a:buChar char="•"/>
            </a:pPr>
            <a:r>
              <a:rPr lang="en-US" sz="1200">
                <a:solidFill>
                  <a:schemeClr val="tx2"/>
                </a:solidFill>
                <a:cs typeface="Times New Roman" pitchFamily="18" charset="0"/>
              </a:rPr>
              <a:t> Central government growth projections: 4.7% (2009), 5.6% (2010), 6.3% (2011), 6.40% (2012), 6.7% (2013), </a:t>
            </a:r>
            <a:br>
              <a:rPr lang="en-US" sz="1200">
                <a:solidFill>
                  <a:schemeClr val="tx2"/>
                </a:solidFill>
                <a:cs typeface="Times New Roman" pitchFamily="18" charset="0"/>
              </a:rPr>
            </a:br>
            <a:r>
              <a:rPr lang="en-US" sz="1200">
                <a:solidFill>
                  <a:schemeClr val="tx2"/>
                </a:solidFill>
                <a:cs typeface="Times New Roman" pitchFamily="18" charset="0"/>
              </a:rPr>
              <a:t>  7.0% (2014), 7.0% (2015), 7.0% (2016), 7.0% (2017), 7.0% (2018)</a:t>
            </a:r>
          </a:p>
          <a:p>
            <a:pPr>
              <a:spcBef>
                <a:spcPct val="25000"/>
              </a:spcBef>
              <a:buFontTx/>
              <a:buChar char="•"/>
            </a:pPr>
            <a:r>
              <a:rPr lang="en-US" sz="1200">
                <a:solidFill>
                  <a:schemeClr val="tx2"/>
                </a:solidFill>
                <a:cs typeface="Times New Roman" pitchFamily="18" charset="0"/>
              </a:rPr>
              <a:t> Revenue/GDP (for US$ 40 per barrel, for other oil prices proportionately higher): </a:t>
            </a:r>
            <a:r>
              <a:rPr lang="en-US" sz="1200">
                <a:solidFill>
                  <a:schemeClr val="tx2"/>
                </a:solidFill>
              </a:rPr>
              <a:t>15.9% (2010), 15.7% (2011),</a:t>
            </a:r>
          </a:p>
          <a:p>
            <a:pPr>
              <a:spcBef>
                <a:spcPct val="25000"/>
              </a:spcBef>
            </a:pPr>
            <a:r>
              <a:rPr lang="en-US" sz="1200">
                <a:solidFill>
                  <a:schemeClr val="tx2"/>
                </a:solidFill>
              </a:rPr>
              <a:t>  16.0% (2012), 16.6% (2013), 16.8% (2014), 16.9% (2015), 16.7% (2016), 16.6% (2017), 16.3% (2018)</a:t>
            </a:r>
          </a:p>
          <a:p>
            <a:pPr>
              <a:spcBef>
                <a:spcPct val="25000"/>
              </a:spcBef>
              <a:buFontTx/>
              <a:buChar char="•"/>
            </a:pPr>
            <a:r>
              <a:rPr lang="en-US" sz="1200">
                <a:solidFill>
                  <a:schemeClr val="tx2"/>
                </a:solidFill>
                <a:cs typeface="Times New Roman" pitchFamily="18" charset="0"/>
              </a:rPr>
              <a:t> Ratio of Papua DAU to total national DAU: 5%</a:t>
            </a:r>
          </a:p>
          <a:p>
            <a:pPr>
              <a:spcBef>
                <a:spcPct val="25000"/>
              </a:spcBef>
              <a:buFontTx/>
              <a:buChar char="•"/>
            </a:pPr>
            <a:r>
              <a:rPr lang="en-US" sz="1200">
                <a:solidFill>
                  <a:schemeClr val="tx2"/>
                </a:solidFill>
                <a:cs typeface="Times New Roman" pitchFamily="18" charset="0"/>
              </a:rPr>
              <a:t> Ratio of special autonomy fund to total national DAU: 2%.</a:t>
            </a:r>
          </a:p>
          <a:p>
            <a:pPr>
              <a:spcBef>
                <a:spcPct val="25000"/>
              </a:spcBef>
              <a:buFontTx/>
              <a:buChar char="•"/>
            </a:pPr>
            <a:r>
              <a:rPr lang="en-US" sz="1200">
                <a:solidFill>
                  <a:schemeClr val="tx2"/>
                </a:solidFill>
                <a:cs typeface="Times New Roman" pitchFamily="18" charset="0"/>
              </a:rPr>
              <a:t> Ratio of Papua revenue sharing to total national revenue sharing: 4.4%</a:t>
            </a:r>
          </a:p>
          <a:p>
            <a:pPr>
              <a:spcBef>
                <a:spcPct val="25000"/>
              </a:spcBef>
              <a:buFontTx/>
              <a:buChar char="•"/>
            </a:pPr>
            <a:r>
              <a:rPr lang="en-US" sz="1200">
                <a:solidFill>
                  <a:schemeClr val="tx2"/>
                </a:solidFill>
                <a:cs typeface="Times New Roman" pitchFamily="18" charset="0"/>
              </a:rPr>
              <a:t> Ratio of Papua DAK to total national DAK: 8.4%</a:t>
            </a:r>
          </a:p>
          <a:p>
            <a:pPr>
              <a:spcBef>
                <a:spcPct val="50000"/>
              </a:spcBef>
            </a:pPr>
            <a:r>
              <a:rPr lang="en-US" sz="1400" b="1">
                <a:solidFill>
                  <a:schemeClr val="tx2"/>
                </a:solidFill>
                <a:cs typeface="Times New Roman" pitchFamily="18" charset="0"/>
              </a:rPr>
              <a:t>Revenue projection from Tangguh LNG:</a:t>
            </a:r>
          </a:p>
          <a:p>
            <a:pPr>
              <a:spcBef>
                <a:spcPct val="25000"/>
              </a:spcBef>
              <a:buFontTx/>
              <a:buChar char="•"/>
            </a:pPr>
            <a:r>
              <a:rPr lang="en-US" sz="1200">
                <a:solidFill>
                  <a:schemeClr val="tx2"/>
                </a:solidFill>
                <a:cs typeface="Times New Roman" pitchFamily="18" charset="0"/>
              </a:rPr>
              <a:t> Annual production: gradually increase from 2.6 in 2010 to 7.6 million ton in 2015.</a:t>
            </a:r>
          </a:p>
          <a:p>
            <a:pPr>
              <a:spcBef>
                <a:spcPct val="25000"/>
              </a:spcBef>
              <a:buFontTx/>
              <a:buChar char="•"/>
            </a:pPr>
            <a:r>
              <a:rPr lang="en-US" sz="1200">
                <a:solidFill>
                  <a:schemeClr val="tx2"/>
                </a:solidFill>
                <a:cs typeface="Times New Roman" pitchFamily="18" charset="0"/>
              </a:rPr>
              <a:t> Investment cost plus interest: USD 9.6 billion.</a:t>
            </a:r>
          </a:p>
          <a:p>
            <a:pPr>
              <a:spcBef>
                <a:spcPct val="25000"/>
              </a:spcBef>
              <a:buFontTx/>
              <a:buChar char="•"/>
            </a:pPr>
            <a:r>
              <a:rPr lang="en-US" sz="1200">
                <a:solidFill>
                  <a:schemeClr val="tx2"/>
                </a:solidFill>
                <a:cs typeface="Times New Roman" pitchFamily="18" charset="0"/>
              </a:rPr>
              <a:t> Ratio of investment credit and cost recovery to gross revenue: 80%.</a:t>
            </a:r>
          </a:p>
          <a:p>
            <a:pPr>
              <a:spcBef>
                <a:spcPct val="25000"/>
              </a:spcBef>
              <a:buFontTx/>
              <a:buChar char="•"/>
            </a:pPr>
            <a:r>
              <a:rPr lang="en-US" sz="1200">
                <a:solidFill>
                  <a:schemeClr val="tx2"/>
                </a:solidFill>
                <a:cs typeface="Times New Roman" pitchFamily="18" charset="0"/>
              </a:rPr>
              <a:t> Ratio of cost recovery to gross revenue: 30%.</a:t>
            </a:r>
          </a:p>
          <a:p>
            <a:pPr>
              <a:spcBef>
                <a:spcPct val="25000"/>
              </a:spcBef>
              <a:buFontTx/>
              <a:buChar char="•"/>
            </a:pPr>
            <a:r>
              <a:rPr lang="en-US" sz="1200">
                <a:solidFill>
                  <a:schemeClr val="tx2"/>
                </a:solidFill>
                <a:cs typeface="Times New Roman" pitchFamily="18" charset="0"/>
              </a:rPr>
              <a:t> Contractor share of equity to be split: 71% (before tax).</a:t>
            </a:r>
          </a:p>
          <a:p>
            <a:pPr>
              <a:spcBef>
                <a:spcPct val="25000"/>
              </a:spcBef>
              <a:buFontTx/>
              <a:buChar char="•"/>
            </a:pPr>
            <a:r>
              <a:rPr lang="en-US" sz="1200">
                <a:solidFill>
                  <a:schemeClr val="tx2"/>
                </a:solidFill>
                <a:cs typeface="Times New Roman" pitchFamily="18" charset="0"/>
              </a:rPr>
              <a:t> Effective tax rate: 44%.</a:t>
            </a:r>
          </a:p>
          <a:p>
            <a:pPr>
              <a:spcBef>
                <a:spcPct val="25000"/>
              </a:spcBef>
              <a:buFontTx/>
              <a:buChar char="•"/>
            </a:pPr>
            <a:r>
              <a:rPr lang="en-US" sz="1200">
                <a:solidFill>
                  <a:schemeClr val="tx2"/>
                </a:solidFill>
                <a:cs typeface="Times New Roman" pitchFamily="18" charset="0"/>
              </a:rPr>
              <a:t> Regional tax: 13.6%.</a:t>
            </a:r>
          </a:p>
          <a:p>
            <a:pPr>
              <a:spcBef>
                <a:spcPct val="25000"/>
              </a:spcBef>
              <a:buFontTx/>
              <a:buChar char="•"/>
            </a:pPr>
            <a:r>
              <a:rPr lang="en-US" sz="1200">
                <a:solidFill>
                  <a:schemeClr val="tx2"/>
                </a:solidFill>
                <a:cs typeface="Times New Roman" pitchFamily="18" charset="0"/>
              </a:rPr>
              <a:t> Revenue sharing to central government: 30%.</a:t>
            </a:r>
          </a:p>
          <a:p>
            <a:pPr>
              <a:spcBef>
                <a:spcPct val="25000"/>
              </a:spcBef>
              <a:buFontTx/>
              <a:buChar char="•"/>
            </a:pPr>
            <a:r>
              <a:rPr lang="en-US" sz="1200">
                <a:solidFill>
                  <a:schemeClr val="tx2"/>
                </a:solidFill>
                <a:cs typeface="Times New Roman" pitchFamily="18" charset="0"/>
              </a:rPr>
              <a:t> Revenue sharing to Papua: 70%.</a:t>
            </a:r>
          </a:p>
        </p:txBody>
      </p:sp>
      <p:pic>
        <p:nvPicPr>
          <p:cNvPr id="401412" name="Picture 4"/>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sp>
        <p:nvSpPr>
          <p:cNvPr id="401478" name="Text Box 70"/>
          <p:cNvSpPr txBox="1">
            <a:spLocks noChangeArrowheads="1"/>
          </p:cNvSpPr>
          <p:nvPr/>
        </p:nvSpPr>
        <p:spPr bwMode="auto">
          <a:xfrm>
            <a:off x="4267200" y="6400800"/>
            <a:ext cx="3810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15</a:t>
            </a:r>
          </a:p>
        </p:txBody>
      </p:sp>
      <p:sp>
        <p:nvSpPr>
          <p:cNvPr id="401480" name="Text Box 72"/>
          <p:cNvSpPr txBox="1">
            <a:spLocks noChangeArrowheads="1"/>
          </p:cNvSpPr>
          <p:nvPr/>
        </p:nvSpPr>
        <p:spPr bwMode="auto">
          <a:xfrm>
            <a:off x="609600" y="6096000"/>
            <a:ext cx="7772400" cy="381000"/>
          </a:xfrm>
          <a:prstGeom prst="rect">
            <a:avLst/>
          </a:prstGeom>
          <a:noFill/>
          <a:ln w="9525" algn="ctr">
            <a:noFill/>
            <a:miter lim="800000"/>
            <a:headEnd/>
            <a:tailEnd/>
          </a:ln>
          <a:effectLst/>
        </p:spPr>
        <p:txBody>
          <a:bodyPr>
            <a:spAutoFit/>
          </a:bodyPr>
          <a:lstStyle/>
          <a:p>
            <a:r>
              <a:rPr lang="en-US" sz="900">
                <a:solidFill>
                  <a:schemeClr val="tx2"/>
                </a:solidFill>
                <a:cs typeface="Times New Roman" pitchFamily="18" charset="0"/>
              </a:rPr>
              <a:t>Note: For more details on the relationship between oil prices and the Indonesian budget as well as revenue sharing with the regions see Agustina et al “Black hole or black Gold? The impact of oil and gas prices on Indonesia’s Public Finances, Policy Research Working Paper (4718),  </a:t>
            </a:r>
            <a:r>
              <a:rPr lang="en-US">
                <a:solidFill>
                  <a:schemeClr val="tx2"/>
                </a:solidFill>
              </a:rPr>
              <a:t>World Bank.</a:t>
            </a:r>
            <a:endParaRPr lang="en-US"/>
          </a:p>
        </p:txBody>
      </p:sp>
    </p:spTree>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D2A1B0A9-0629-4C96-BF25-1D3F0BE6712E}" type="slidenum">
              <a:rPr lang="en-US"/>
              <a:pPr/>
              <a:t>19</a:t>
            </a:fld>
            <a:endParaRPr lang="en-US"/>
          </a:p>
        </p:txBody>
      </p:sp>
      <p:pic>
        <p:nvPicPr>
          <p:cNvPr id="303157" name="Picture 4"/>
          <p:cNvPicPr>
            <a:picLocks noChangeAspect="1" noChangeArrowheads="1"/>
          </p:cNvPicPr>
          <p:nvPr/>
        </p:nvPicPr>
        <p:blipFill>
          <a:blip r:embed="rId2"/>
          <a:srcRect/>
          <a:stretch>
            <a:fillRect/>
          </a:stretch>
        </p:blipFill>
        <p:spPr bwMode="auto">
          <a:xfrm>
            <a:off x="0" y="6148388"/>
            <a:ext cx="2133600" cy="709612"/>
          </a:xfrm>
          <a:prstGeom prst="rect">
            <a:avLst/>
          </a:prstGeom>
          <a:noFill/>
          <a:ln w="9525">
            <a:noFill/>
            <a:miter lim="800000"/>
            <a:headEnd/>
            <a:tailEnd/>
          </a:ln>
        </p:spPr>
      </p:pic>
      <p:sp>
        <p:nvSpPr>
          <p:cNvPr id="303108" name="Rectangle 4"/>
          <p:cNvSpPr>
            <a:spLocks noGrp="1" noChangeArrowheads="1"/>
          </p:cNvSpPr>
          <p:nvPr>
            <p:ph type="title"/>
          </p:nvPr>
        </p:nvSpPr>
        <p:spPr>
          <a:xfrm>
            <a:off x="1371600" y="609600"/>
            <a:ext cx="7772400" cy="533400"/>
          </a:xfrm>
        </p:spPr>
        <p:txBody>
          <a:bodyPr/>
          <a:lstStyle/>
          <a:p>
            <a:r>
              <a:rPr lang="en-US" sz="2100">
                <a:solidFill>
                  <a:schemeClr val="tx1"/>
                </a:solidFill>
              </a:rPr>
              <a:t>Based on these assumptions, Papua’s revenues are expected to double by 2018, even though revenues from Tangguh would only add another 8-12% (Rp 3-5 trillion) in extra revenues</a:t>
            </a:r>
          </a:p>
        </p:txBody>
      </p:sp>
      <p:sp>
        <p:nvSpPr>
          <p:cNvPr id="303114" name="Text Box 10"/>
          <p:cNvSpPr txBox="1">
            <a:spLocks noChangeArrowheads="1"/>
          </p:cNvSpPr>
          <p:nvPr/>
        </p:nvSpPr>
        <p:spPr bwMode="auto">
          <a:xfrm>
            <a:off x="381000" y="5867400"/>
            <a:ext cx="8077200" cy="396875"/>
          </a:xfrm>
          <a:prstGeom prst="rect">
            <a:avLst/>
          </a:prstGeom>
          <a:noFill/>
          <a:ln w="9525" algn="ctr">
            <a:noFill/>
            <a:miter lim="800000"/>
            <a:headEnd/>
            <a:tailEnd/>
          </a:ln>
          <a:effectLst/>
        </p:spPr>
        <p:txBody>
          <a:bodyPr>
            <a:spAutoFit/>
          </a:bodyPr>
          <a:lstStyle/>
          <a:p>
            <a:r>
              <a:rPr lang="en-US">
                <a:solidFill>
                  <a:schemeClr val="tx2"/>
                </a:solidFill>
                <a:cs typeface="Times New Roman" pitchFamily="18" charset="0"/>
              </a:rPr>
              <a:t>Note: </a:t>
            </a:r>
            <a:r>
              <a:rPr lang="en-US">
                <a:solidFill>
                  <a:schemeClr val="tx2"/>
                </a:solidFill>
              </a:rPr>
              <a:t>Consolidated data (province + districts)</a:t>
            </a:r>
            <a:r>
              <a:rPr lang="en-US"/>
              <a:t> </a:t>
            </a:r>
            <a:r>
              <a:rPr lang="en-US">
                <a:solidFill>
                  <a:schemeClr val="tx2"/>
                </a:solidFill>
                <a:cs typeface="Times New Roman" pitchFamily="18" charset="0"/>
              </a:rPr>
              <a:t>for Papua and Papua Barat, in constant price 2007=100. </a:t>
            </a:r>
          </a:p>
          <a:p>
            <a:r>
              <a:rPr lang="en-US">
                <a:solidFill>
                  <a:schemeClr val="tx2"/>
                </a:solidFill>
                <a:cs typeface="Times New Roman" pitchFamily="18" charset="0"/>
              </a:rPr>
              <a:t>Source: MoF and WB staff estimation.</a:t>
            </a:r>
          </a:p>
        </p:txBody>
      </p:sp>
      <p:sp>
        <p:nvSpPr>
          <p:cNvPr id="303120" name="Line 16"/>
          <p:cNvSpPr>
            <a:spLocks noChangeShapeType="1"/>
          </p:cNvSpPr>
          <p:nvPr/>
        </p:nvSpPr>
        <p:spPr bwMode="auto">
          <a:xfrm>
            <a:off x="6324600" y="1447800"/>
            <a:ext cx="0" cy="914400"/>
          </a:xfrm>
          <a:prstGeom prst="line">
            <a:avLst/>
          </a:prstGeom>
          <a:noFill/>
          <a:ln w="9525">
            <a:noFill/>
            <a:round/>
            <a:headEnd/>
            <a:tailEnd type="triangle" w="med" len="med"/>
          </a:ln>
          <a:effectLst/>
        </p:spPr>
        <p:txBody>
          <a:bodyPr>
            <a:spAutoFit/>
          </a:bodyPr>
          <a:lstStyle/>
          <a:p>
            <a:endParaRPr lang="en-US"/>
          </a:p>
        </p:txBody>
      </p:sp>
      <p:sp>
        <p:nvSpPr>
          <p:cNvPr id="303121" name="Line 17"/>
          <p:cNvSpPr>
            <a:spLocks noChangeShapeType="1"/>
          </p:cNvSpPr>
          <p:nvPr/>
        </p:nvSpPr>
        <p:spPr bwMode="auto">
          <a:xfrm>
            <a:off x="6324600" y="1295400"/>
            <a:ext cx="0" cy="1066800"/>
          </a:xfrm>
          <a:prstGeom prst="line">
            <a:avLst/>
          </a:prstGeom>
          <a:noFill/>
          <a:ln w="9525">
            <a:noFill/>
            <a:round/>
            <a:headEnd/>
            <a:tailEnd type="triangle" w="med" len="med"/>
          </a:ln>
          <a:effectLst/>
        </p:spPr>
        <p:txBody>
          <a:bodyPr>
            <a:spAutoFit/>
          </a:bodyPr>
          <a:lstStyle/>
          <a:p>
            <a:endParaRPr lang="en-US"/>
          </a:p>
        </p:txBody>
      </p:sp>
      <p:sp>
        <p:nvSpPr>
          <p:cNvPr id="303122" name="Text Box 18"/>
          <p:cNvSpPr txBox="1">
            <a:spLocks noChangeArrowheads="1"/>
          </p:cNvSpPr>
          <p:nvPr/>
        </p:nvSpPr>
        <p:spPr bwMode="auto">
          <a:xfrm>
            <a:off x="4876800" y="1219200"/>
            <a:ext cx="2057400" cy="457200"/>
          </a:xfrm>
          <a:prstGeom prst="rect">
            <a:avLst/>
          </a:prstGeom>
          <a:noFill/>
          <a:ln w="9525" algn="ctr">
            <a:noFill/>
            <a:miter lim="800000"/>
            <a:headEnd/>
            <a:tailEnd/>
          </a:ln>
          <a:effectLst/>
        </p:spPr>
        <p:txBody>
          <a:bodyPr>
            <a:spAutoFit/>
          </a:bodyPr>
          <a:lstStyle/>
          <a:p>
            <a:pPr>
              <a:spcBef>
                <a:spcPct val="50000"/>
              </a:spcBef>
            </a:pPr>
            <a:endParaRPr lang="en-US" sz="2400">
              <a:latin typeface="Times New Roman" pitchFamily="18" charset="0"/>
              <a:cs typeface="Times New Roman" pitchFamily="18" charset="0"/>
            </a:endParaRPr>
          </a:p>
        </p:txBody>
      </p:sp>
      <p:pic>
        <p:nvPicPr>
          <p:cNvPr id="303146" name="Picture 42"/>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sp>
        <p:nvSpPr>
          <p:cNvPr id="303159" name="Text Box 55"/>
          <p:cNvSpPr txBox="1">
            <a:spLocks noChangeArrowheads="1"/>
          </p:cNvSpPr>
          <p:nvPr/>
        </p:nvSpPr>
        <p:spPr bwMode="auto">
          <a:xfrm>
            <a:off x="4267200" y="6400800"/>
            <a:ext cx="3810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16</a:t>
            </a:r>
          </a:p>
        </p:txBody>
      </p:sp>
      <p:pic>
        <p:nvPicPr>
          <p:cNvPr id="303163" name="Picture 59"/>
          <p:cNvPicPr>
            <a:picLocks noChangeAspect="1" noChangeArrowheads="1"/>
          </p:cNvPicPr>
          <p:nvPr/>
        </p:nvPicPr>
        <p:blipFill>
          <a:blip r:embed="rId4"/>
          <a:srcRect/>
          <a:stretch>
            <a:fillRect/>
          </a:stretch>
        </p:blipFill>
        <p:spPr bwMode="auto">
          <a:xfrm>
            <a:off x="395288" y="1600200"/>
            <a:ext cx="8353425" cy="4343400"/>
          </a:xfrm>
          <a:prstGeom prst="rect">
            <a:avLst/>
          </a:prstGeom>
          <a:noFill/>
          <a:ln w="9525" algn="ctr">
            <a:noFill/>
            <a:miter lim="800000"/>
            <a:headEnd/>
            <a:tailEnd/>
          </a:ln>
          <a:effectLst/>
        </p:spPr>
      </p:pic>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ADA828BB-6EE0-4F33-9A18-5AEB8E2A79F8}" type="slidenum">
              <a:rPr lang="en-US"/>
              <a:pPr/>
              <a:t>2</a:t>
            </a:fld>
            <a:endParaRPr lang="en-US"/>
          </a:p>
        </p:txBody>
      </p:sp>
      <p:sp>
        <p:nvSpPr>
          <p:cNvPr id="321538" name="Rectangle 2"/>
          <p:cNvSpPr>
            <a:spLocks noGrp="1" noChangeArrowheads="1"/>
          </p:cNvSpPr>
          <p:nvPr>
            <p:ph type="title" idx="4294967295"/>
          </p:nvPr>
        </p:nvSpPr>
        <p:spPr>
          <a:xfrm>
            <a:off x="1524000" y="381000"/>
            <a:ext cx="7010400" cy="1143000"/>
          </a:xfrm>
        </p:spPr>
        <p:txBody>
          <a:bodyPr/>
          <a:lstStyle/>
          <a:p>
            <a:r>
              <a:rPr lang="en-US" sz="2800">
                <a:solidFill>
                  <a:schemeClr val="tx1"/>
                </a:solidFill>
              </a:rPr>
              <a:t>Spending for Development in Papua: </a:t>
            </a:r>
            <a:br>
              <a:rPr lang="en-US" sz="2800">
                <a:solidFill>
                  <a:schemeClr val="tx1"/>
                </a:solidFill>
              </a:rPr>
            </a:br>
            <a:r>
              <a:rPr lang="en-US" sz="2800">
                <a:solidFill>
                  <a:schemeClr val="tx1"/>
                </a:solidFill>
              </a:rPr>
              <a:t>Key Messages</a:t>
            </a:r>
          </a:p>
        </p:txBody>
      </p:sp>
      <p:sp>
        <p:nvSpPr>
          <p:cNvPr id="321539" name="Rectangle 3"/>
          <p:cNvSpPr>
            <a:spLocks noGrp="1" noChangeArrowheads="1"/>
          </p:cNvSpPr>
          <p:nvPr>
            <p:ph type="body" sz="half" idx="4294967295"/>
          </p:nvPr>
        </p:nvSpPr>
        <p:spPr>
          <a:xfrm>
            <a:off x="381000" y="1612900"/>
            <a:ext cx="8458200" cy="4711700"/>
          </a:xfrm>
        </p:spPr>
        <p:txBody>
          <a:bodyPr/>
          <a:lstStyle/>
          <a:p>
            <a:pPr>
              <a:lnSpc>
                <a:spcPct val="80000"/>
              </a:lnSpc>
              <a:spcBef>
                <a:spcPct val="55000"/>
              </a:spcBef>
              <a:buFont typeface="Wingdings" pitchFamily="2" charset="2"/>
              <a:buNone/>
            </a:pPr>
            <a:r>
              <a:rPr lang="en-US" sz="1500" b="1"/>
              <a:t>Main message</a:t>
            </a:r>
          </a:p>
          <a:p>
            <a:pPr>
              <a:lnSpc>
                <a:spcPct val="80000"/>
              </a:lnSpc>
              <a:spcAft>
                <a:spcPct val="10000"/>
              </a:spcAft>
            </a:pPr>
            <a:r>
              <a:rPr lang="en-US" sz="1500"/>
              <a:t>Papua’s key challenge is not to generate additional resources but to use the existing resources wisely.</a:t>
            </a:r>
          </a:p>
          <a:p>
            <a:pPr>
              <a:lnSpc>
                <a:spcPct val="80000"/>
              </a:lnSpc>
              <a:spcBef>
                <a:spcPct val="50000"/>
              </a:spcBef>
              <a:buFont typeface="Wingdings" pitchFamily="2" charset="2"/>
              <a:buNone/>
            </a:pPr>
            <a:r>
              <a:rPr lang="en-US" sz="1500" b="1"/>
              <a:t>Poverty and the economy</a:t>
            </a:r>
          </a:p>
          <a:p>
            <a:pPr>
              <a:lnSpc>
                <a:spcPct val="80000"/>
              </a:lnSpc>
              <a:spcAft>
                <a:spcPct val="10000"/>
              </a:spcAft>
            </a:pPr>
            <a:r>
              <a:rPr lang="en-US" sz="1500"/>
              <a:t>Papua and West Papua (or </a:t>
            </a:r>
            <a:r>
              <a:rPr lang="en-US" sz="1500" i="1"/>
              <a:t>Papua Barat</a:t>
            </a:r>
            <a:r>
              <a:rPr lang="en-US" sz="1500"/>
              <a:t>) are provinces of extremes, with high poverty, relatively high GDP, the lowest population density and the highest fiscal resources in Indonesia.</a:t>
            </a:r>
          </a:p>
          <a:p>
            <a:pPr>
              <a:lnSpc>
                <a:spcPct val="80000"/>
              </a:lnSpc>
              <a:spcBef>
                <a:spcPct val="40000"/>
              </a:spcBef>
            </a:pPr>
            <a:r>
              <a:rPr lang="en-US" sz="1500"/>
              <a:t>Since 2002, poverty declined from 46 percent to 37 percent. However, Papua and West Papua remain Indonesia’s poorest regions.</a:t>
            </a:r>
          </a:p>
          <a:p>
            <a:pPr>
              <a:lnSpc>
                <a:spcPct val="80000"/>
              </a:lnSpc>
              <a:spcBef>
                <a:spcPct val="50000"/>
              </a:spcBef>
            </a:pPr>
            <a:r>
              <a:rPr lang="en-US" sz="1500"/>
              <a:t>The district of Teluk Bintuni, where the new Tangguh plan is located, is lagging in most social and economic indicators, with the exception of regional GDP and child immunization. </a:t>
            </a:r>
          </a:p>
          <a:p>
            <a:pPr>
              <a:lnSpc>
                <a:spcPct val="80000"/>
              </a:lnSpc>
              <a:spcBef>
                <a:spcPct val="55000"/>
              </a:spcBef>
              <a:buFont typeface="Wingdings" pitchFamily="2" charset="2"/>
              <a:buNone/>
            </a:pPr>
            <a:r>
              <a:rPr lang="en-US" sz="1500" b="1"/>
              <a:t>Revenues, expenditures and fiscal projections</a:t>
            </a:r>
          </a:p>
          <a:p>
            <a:pPr>
              <a:lnSpc>
                <a:spcPct val="80000"/>
              </a:lnSpc>
            </a:pPr>
            <a:r>
              <a:rPr lang="en-US" sz="1500"/>
              <a:t>Since 2000, Papua’s revenues have increased fivefold (in real terms). Since 2002, when special autonomy started, revenues have increased 2.5 times (in real terms).</a:t>
            </a:r>
          </a:p>
          <a:p>
            <a:pPr>
              <a:lnSpc>
                <a:spcPct val="85000"/>
              </a:lnSpc>
              <a:spcBef>
                <a:spcPct val="40000"/>
              </a:spcBef>
            </a:pPr>
            <a:r>
              <a:rPr lang="en-US" sz="1500"/>
              <a:t>Spending on government administration has traditionally dominated Papua’s expenditures. However, since 2006, infrastructure spending has increased substantially and overtaken government administration.</a:t>
            </a:r>
          </a:p>
          <a:p>
            <a:pPr>
              <a:lnSpc>
                <a:spcPct val="85000"/>
              </a:lnSpc>
              <a:spcBef>
                <a:spcPct val="40000"/>
              </a:spcBef>
            </a:pPr>
            <a:r>
              <a:rPr lang="en-US" sz="1500"/>
              <a:t>After modest increases in the next 5 years, Papua’s overall revenues are expected to double by 2020 but only partly due to revenues from Tangguh LNG. However, the province of Papua Barat will substantially increase its revenues due to Tangguh.</a:t>
            </a:r>
          </a:p>
        </p:txBody>
      </p:sp>
      <p:pic>
        <p:nvPicPr>
          <p:cNvPr id="321540" name="Picture 4"/>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pic>
        <p:nvPicPr>
          <p:cNvPr id="321541" name="Picture 4"/>
          <p:cNvPicPr>
            <a:picLocks noChangeAspect="1" noChangeArrowheads="1"/>
          </p:cNvPicPr>
          <p:nvPr/>
        </p:nvPicPr>
        <p:blipFill>
          <a:blip r:embed="rId4"/>
          <a:srcRect/>
          <a:stretch>
            <a:fillRect/>
          </a:stretch>
        </p:blipFill>
        <p:spPr bwMode="auto">
          <a:xfrm>
            <a:off x="0" y="6148388"/>
            <a:ext cx="2133600" cy="709612"/>
          </a:xfrm>
          <a:prstGeom prst="rect">
            <a:avLst/>
          </a:prstGeom>
          <a:noFill/>
          <a:ln w="9525">
            <a:noFill/>
            <a:miter lim="800000"/>
            <a:headEnd/>
            <a:tailEnd/>
          </a:ln>
        </p:spPr>
      </p:pic>
      <p:sp>
        <p:nvSpPr>
          <p:cNvPr id="321542" name="Text Box 6"/>
          <p:cNvSpPr txBox="1">
            <a:spLocks noChangeArrowheads="1"/>
          </p:cNvSpPr>
          <p:nvPr/>
        </p:nvSpPr>
        <p:spPr bwMode="auto">
          <a:xfrm>
            <a:off x="4267200" y="6400800"/>
            <a:ext cx="3048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1</a:t>
            </a:r>
          </a:p>
        </p:txBody>
      </p:sp>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0F8A938-F288-4386-A12A-2DC34E205167}" type="slidenum">
              <a:rPr lang="en-US"/>
              <a:pPr/>
              <a:t>20</a:t>
            </a:fld>
            <a:endParaRPr lang="en-US"/>
          </a:p>
        </p:txBody>
      </p:sp>
      <p:pic>
        <p:nvPicPr>
          <p:cNvPr id="395276" name="Picture 4"/>
          <p:cNvPicPr>
            <a:picLocks noChangeAspect="1" noChangeArrowheads="1"/>
          </p:cNvPicPr>
          <p:nvPr/>
        </p:nvPicPr>
        <p:blipFill>
          <a:blip r:embed="rId2"/>
          <a:srcRect/>
          <a:stretch>
            <a:fillRect/>
          </a:stretch>
        </p:blipFill>
        <p:spPr bwMode="auto">
          <a:xfrm>
            <a:off x="0" y="6148388"/>
            <a:ext cx="2133600" cy="709612"/>
          </a:xfrm>
          <a:prstGeom prst="rect">
            <a:avLst/>
          </a:prstGeom>
          <a:noFill/>
          <a:ln w="9525">
            <a:noFill/>
            <a:miter lim="800000"/>
            <a:headEnd/>
            <a:tailEnd/>
          </a:ln>
        </p:spPr>
      </p:pic>
      <p:sp>
        <p:nvSpPr>
          <p:cNvPr id="395266" name="Rectangle 2"/>
          <p:cNvSpPr>
            <a:spLocks noGrp="1" noChangeArrowheads="1"/>
          </p:cNvSpPr>
          <p:nvPr>
            <p:ph type="title"/>
          </p:nvPr>
        </p:nvSpPr>
        <p:spPr>
          <a:xfrm>
            <a:off x="1447800" y="342900"/>
            <a:ext cx="7543800" cy="1104900"/>
          </a:xfrm>
        </p:spPr>
        <p:txBody>
          <a:bodyPr/>
          <a:lstStyle/>
          <a:p>
            <a:pPr algn="ctr"/>
            <a:r>
              <a:rPr lang="en-US" sz="2100">
                <a:solidFill>
                  <a:schemeClr val="tx1"/>
                </a:solidFill>
              </a:rPr>
              <a:t>However, for Papua Barat the increase will be significant because it would incur all of Tangguh’s shared revenue: </a:t>
            </a:r>
            <a:br>
              <a:rPr lang="en-US" sz="2100">
                <a:solidFill>
                  <a:schemeClr val="tx1"/>
                </a:solidFill>
              </a:rPr>
            </a:br>
            <a:r>
              <a:rPr lang="en-US" sz="1600">
                <a:solidFill>
                  <a:schemeClr val="tx1"/>
                </a:solidFill>
              </a:rPr>
              <a:t>By 2018, at US$40 per barrel, revenues would increase by almost 30% compared to the baseline; at US$80 per barrel, revenues would increase by more than 50%</a:t>
            </a:r>
          </a:p>
        </p:txBody>
      </p:sp>
      <p:sp>
        <p:nvSpPr>
          <p:cNvPr id="395269" name="Text Box 5"/>
          <p:cNvSpPr txBox="1">
            <a:spLocks noChangeArrowheads="1"/>
          </p:cNvSpPr>
          <p:nvPr/>
        </p:nvSpPr>
        <p:spPr bwMode="auto">
          <a:xfrm>
            <a:off x="381000" y="5791200"/>
            <a:ext cx="8077200" cy="396875"/>
          </a:xfrm>
          <a:prstGeom prst="rect">
            <a:avLst/>
          </a:prstGeom>
          <a:noFill/>
          <a:ln w="9525" algn="ctr">
            <a:noFill/>
            <a:miter lim="800000"/>
            <a:headEnd/>
            <a:tailEnd/>
          </a:ln>
          <a:effectLst/>
        </p:spPr>
        <p:txBody>
          <a:bodyPr>
            <a:spAutoFit/>
          </a:bodyPr>
          <a:lstStyle/>
          <a:p>
            <a:r>
              <a:rPr lang="en-US">
                <a:solidFill>
                  <a:schemeClr val="tx2"/>
                </a:solidFill>
                <a:cs typeface="Times New Roman" pitchFamily="18" charset="0"/>
              </a:rPr>
              <a:t>Note: </a:t>
            </a:r>
            <a:r>
              <a:rPr lang="en-US">
                <a:solidFill>
                  <a:schemeClr val="tx2"/>
                </a:solidFill>
              </a:rPr>
              <a:t>Consolidated data (province + districts)</a:t>
            </a:r>
            <a:r>
              <a:rPr lang="en-US"/>
              <a:t> </a:t>
            </a:r>
            <a:r>
              <a:rPr lang="en-US">
                <a:solidFill>
                  <a:schemeClr val="tx2"/>
                </a:solidFill>
                <a:cs typeface="Times New Roman" pitchFamily="18" charset="0"/>
              </a:rPr>
              <a:t>for province and districts in Papua Barat, in constant price 2007=100. </a:t>
            </a:r>
          </a:p>
          <a:p>
            <a:r>
              <a:rPr lang="en-US">
                <a:solidFill>
                  <a:schemeClr val="tx2"/>
                </a:solidFill>
                <a:cs typeface="Times New Roman" pitchFamily="18" charset="0"/>
              </a:rPr>
              <a:t>Source: SIKD/MOF and WB staff estimation.</a:t>
            </a:r>
          </a:p>
        </p:txBody>
      </p:sp>
      <p:pic>
        <p:nvPicPr>
          <p:cNvPr id="395274" name="Picture 10"/>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sp>
        <p:nvSpPr>
          <p:cNvPr id="395277" name="Text Box 13"/>
          <p:cNvSpPr txBox="1">
            <a:spLocks noChangeArrowheads="1"/>
          </p:cNvSpPr>
          <p:nvPr/>
        </p:nvSpPr>
        <p:spPr bwMode="auto">
          <a:xfrm>
            <a:off x="4267200" y="6400800"/>
            <a:ext cx="3810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17</a:t>
            </a:r>
          </a:p>
        </p:txBody>
      </p:sp>
      <p:pic>
        <p:nvPicPr>
          <p:cNvPr id="395281" name="Picture 17"/>
          <p:cNvPicPr>
            <a:picLocks noChangeAspect="1" noChangeArrowheads="1"/>
          </p:cNvPicPr>
          <p:nvPr/>
        </p:nvPicPr>
        <p:blipFill>
          <a:blip r:embed="rId4"/>
          <a:srcRect/>
          <a:stretch>
            <a:fillRect/>
          </a:stretch>
        </p:blipFill>
        <p:spPr bwMode="auto">
          <a:xfrm>
            <a:off x="390525" y="1600200"/>
            <a:ext cx="8362950" cy="4267200"/>
          </a:xfrm>
          <a:prstGeom prst="rect">
            <a:avLst/>
          </a:prstGeom>
          <a:noFill/>
          <a:ln w="9525" algn="ctr">
            <a:noFill/>
            <a:miter lim="800000"/>
            <a:headEnd/>
            <a:tailEnd/>
          </a:ln>
          <a:effectLst/>
        </p:spPr>
      </p:pic>
    </p:spTree>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2" name="Rectangle 4"/>
          <p:cNvSpPr>
            <a:spLocks noGrp="1" noChangeArrowheads="1"/>
          </p:cNvSpPr>
          <p:nvPr>
            <p:ph type="ctrTitle"/>
          </p:nvPr>
        </p:nvSpPr>
        <p:spPr>
          <a:xfrm>
            <a:off x="838200" y="3124200"/>
            <a:ext cx="7772400" cy="1981200"/>
          </a:xfrm>
        </p:spPr>
        <p:txBody>
          <a:bodyPr/>
          <a:lstStyle/>
          <a:p>
            <a:pPr algn="ctr"/>
            <a:r>
              <a:rPr lang="en-US" sz="1200" b="1"/>
              <a:t/>
            </a:r>
            <a:br>
              <a:rPr lang="en-US" sz="1200" b="1"/>
            </a:br>
            <a:r>
              <a:rPr lang="en-US" sz="1200" b="1"/>
              <a:t/>
            </a:r>
            <a:br>
              <a:rPr lang="en-US" sz="1200" b="1"/>
            </a:br>
            <a:r>
              <a:rPr lang="en-US" sz="1600" b="1"/>
              <a:t>Wolfgang Fengler (wfengler@worldbank.org)</a:t>
            </a:r>
            <a:br>
              <a:rPr lang="en-US" sz="1600" b="1"/>
            </a:br>
            <a:r>
              <a:rPr lang="en-US" sz="1600" b="1"/>
              <a:t>Dian Agustina (cagustina@worldbank.org)</a:t>
            </a:r>
            <a:br>
              <a:rPr lang="en-US" sz="1600" b="1"/>
            </a:br>
            <a:r>
              <a:rPr lang="en-US" sz="1600" b="1"/>
              <a:t>Adrianus Hendrawan (ahendrawan@worldbank.org)</a:t>
            </a:r>
            <a:br>
              <a:rPr lang="en-US" sz="1600" b="1"/>
            </a:br>
            <a:endParaRPr lang="en-US" sz="1600" b="1"/>
          </a:p>
        </p:txBody>
      </p:sp>
      <p:pic>
        <p:nvPicPr>
          <p:cNvPr id="227336" name="Picture 8"/>
          <p:cNvPicPr>
            <a:picLocks noChangeAspect="1" noChangeArrowheads="1"/>
          </p:cNvPicPr>
          <p:nvPr/>
        </p:nvPicPr>
        <p:blipFill>
          <a:blip r:embed="rId2"/>
          <a:srcRect/>
          <a:stretch>
            <a:fillRect/>
          </a:stretch>
        </p:blipFill>
        <p:spPr bwMode="auto">
          <a:xfrm>
            <a:off x="8429625" y="6143625"/>
            <a:ext cx="714375" cy="714375"/>
          </a:xfrm>
          <a:prstGeom prst="rect">
            <a:avLst/>
          </a:prstGeom>
          <a:noFill/>
          <a:ln w="9525" algn="ctr">
            <a:noFill/>
            <a:miter lim="800000"/>
            <a:headEnd/>
            <a:tailEnd/>
          </a:ln>
          <a:effectLst/>
        </p:spPr>
      </p:pic>
      <p:sp>
        <p:nvSpPr>
          <p:cNvPr id="227337" name="Rectangle 9"/>
          <p:cNvSpPr>
            <a:spLocks noChangeArrowheads="1"/>
          </p:cNvSpPr>
          <p:nvPr/>
        </p:nvSpPr>
        <p:spPr bwMode="auto">
          <a:xfrm>
            <a:off x="2209800" y="1524000"/>
            <a:ext cx="6324600" cy="1552575"/>
          </a:xfrm>
          <a:prstGeom prst="rect">
            <a:avLst/>
          </a:prstGeom>
          <a:noFill/>
          <a:ln w="9525" algn="ctr">
            <a:noFill/>
            <a:miter lim="800000"/>
            <a:headEnd/>
            <a:tailEnd/>
          </a:ln>
          <a:effectLst/>
        </p:spPr>
        <p:txBody>
          <a:bodyPr>
            <a:spAutoFit/>
          </a:bodyPr>
          <a:lstStyle/>
          <a:p>
            <a:r>
              <a:rPr lang="en-US" sz="2400" b="1">
                <a:solidFill>
                  <a:schemeClr val="tx2"/>
                </a:solidFill>
              </a:rPr>
              <a:t>For information please contact the Public Finance and Regional Development team of the World Bank in Indonesia:</a:t>
            </a:r>
            <a:br>
              <a:rPr lang="en-US" sz="2400" b="1">
                <a:solidFill>
                  <a:schemeClr val="tx2"/>
                </a:solidFill>
              </a:rPr>
            </a:br>
            <a:endParaRPr lang="en-US" sz="2400" b="1">
              <a:solidFill>
                <a:schemeClr val="tx2"/>
              </a:solidFill>
            </a:endParaRPr>
          </a:p>
        </p:txBody>
      </p:sp>
      <p:pic>
        <p:nvPicPr>
          <p:cNvPr id="227338" name="Picture 4"/>
          <p:cNvPicPr>
            <a:picLocks noChangeAspect="1" noChangeArrowheads="1"/>
          </p:cNvPicPr>
          <p:nvPr/>
        </p:nvPicPr>
        <p:blipFill>
          <a:blip r:embed="rId3"/>
          <a:srcRect/>
          <a:stretch>
            <a:fillRect/>
          </a:stretch>
        </p:blipFill>
        <p:spPr bwMode="auto">
          <a:xfrm>
            <a:off x="0" y="6148388"/>
            <a:ext cx="2133600" cy="709612"/>
          </a:xfrm>
          <a:prstGeom prst="rect">
            <a:avLst/>
          </a:prstGeom>
          <a:noFill/>
          <a:ln w="9525">
            <a:noFill/>
            <a:miter lim="800000"/>
            <a:headEnd/>
            <a:tailEnd/>
          </a:ln>
        </p:spPr>
      </p:pic>
    </p:spTree>
  </p:cSld>
  <p:clrMapOvr>
    <a:masterClrMapping/>
  </p:clrMapOvr>
  <p:transition spd="med">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71A3431A-50B6-48E8-BA6E-805820C26D14}" type="slidenum">
              <a:rPr lang="en-US"/>
              <a:pPr/>
              <a:t>3</a:t>
            </a:fld>
            <a:endParaRPr lang="en-US"/>
          </a:p>
        </p:txBody>
      </p:sp>
      <p:sp>
        <p:nvSpPr>
          <p:cNvPr id="394242" name="Rectangle 2"/>
          <p:cNvSpPr>
            <a:spLocks noGrp="1" noChangeArrowheads="1"/>
          </p:cNvSpPr>
          <p:nvPr>
            <p:ph type="title"/>
          </p:nvPr>
        </p:nvSpPr>
        <p:spPr>
          <a:xfrm>
            <a:off x="1524000" y="381000"/>
            <a:ext cx="7010400" cy="1219200"/>
          </a:xfrm>
        </p:spPr>
        <p:txBody>
          <a:bodyPr/>
          <a:lstStyle/>
          <a:p>
            <a:r>
              <a:rPr lang="en-US" sz="2800">
                <a:solidFill>
                  <a:schemeClr val="tx1"/>
                </a:solidFill>
              </a:rPr>
              <a:t>A note on the use of the term “Papua”</a:t>
            </a:r>
          </a:p>
        </p:txBody>
      </p:sp>
      <p:sp>
        <p:nvSpPr>
          <p:cNvPr id="394243" name="Rectangle 3"/>
          <p:cNvSpPr>
            <a:spLocks noGrp="1" noChangeArrowheads="1"/>
          </p:cNvSpPr>
          <p:nvPr>
            <p:ph type="body" idx="1"/>
          </p:nvPr>
        </p:nvSpPr>
        <p:spPr>
          <a:xfrm>
            <a:off x="685800" y="2057400"/>
            <a:ext cx="7848600" cy="4114800"/>
          </a:xfrm>
        </p:spPr>
        <p:txBody>
          <a:bodyPr/>
          <a:lstStyle/>
          <a:p>
            <a:r>
              <a:rPr lang="en-US" sz="2400" i="1"/>
              <a:t>Papua</a:t>
            </a:r>
            <a:r>
              <a:rPr lang="en-US" sz="2400"/>
              <a:t> refers to both Papua province and Papua Barat province.</a:t>
            </a:r>
          </a:p>
          <a:p>
            <a:pPr>
              <a:buFont typeface="Wingdings" pitchFamily="2" charset="2"/>
              <a:buNone/>
            </a:pPr>
            <a:endParaRPr lang="en-US" sz="2400"/>
          </a:p>
          <a:p>
            <a:r>
              <a:rPr lang="en-US" sz="2400" i="1"/>
              <a:t>Papua province</a:t>
            </a:r>
            <a:r>
              <a:rPr lang="en-US" sz="2400"/>
              <a:t> refers to the Province of Papua after splitting with Papua Barat.</a:t>
            </a:r>
          </a:p>
          <a:p>
            <a:pPr>
              <a:buFont typeface="Wingdings" pitchFamily="2" charset="2"/>
              <a:buNone/>
            </a:pPr>
            <a:endParaRPr lang="en-US" sz="2400"/>
          </a:p>
          <a:p>
            <a:r>
              <a:rPr lang="en-US" sz="2400" i="1"/>
              <a:t>Papua Barat</a:t>
            </a:r>
            <a:r>
              <a:rPr lang="en-US" sz="2400"/>
              <a:t> refers to the Province of Papua Barat (</a:t>
            </a:r>
            <a:r>
              <a:rPr lang="en-US" sz="2400" i="1"/>
              <a:t>West Papua)</a:t>
            </a:r>
            <a:r>
              <a:rPr lang="en-US" sz="2400"/>
              <a:t>, which was established in 2004.</a:t>
            </a:r>
          </a:p>
        </p:txBody>
      </p:sp>
      <p:pic>
        <p:nvPicPr>
          <p:cNvPr id="394244" name="Picture 4"/>
          <p:cNvPicPr>
            <a:picLocks noChangeAspect="1" noChangeArrowheads="1"/>
          </p:cNvPicPr>
          <p:nvPr/>
        </p:nvPicPr>
        <p:blipFill>
          <a:blip r:embed="rId2"/>
          <a:srcRect/>
          <a:stretch>
            <a:fillRect/>
          </a:stretch>
        </p:blipFill>
        <p:spPr bwMode="auto">
          <a:xfrm>
            <a:off x="8429625" y="6143625"/>
            <a:ext cx="714375" cy="714375"/>
          </a:xfrm>
          <a:prstGeom prst="rect">
            <a:avLst/>
          </a:prstGeom>
          <a:noFill/>
          <a:ln w="9525" algn="ctr">
            <a:noFill/>
            <a:miter lim="800000"/>
            <a:headEnd/>
            <a:tailEnd/>
          </a:ln>
          <a:effectLst/>
        </p:spPr>
      </p:pic>
      <p:pic>
        <p:nvPicPr>
          <p:cNvPr id="394245" name="Picture 4"/>
          <p:cNvPicPr>
            <a:picLocks noChangeAspect="1" noChangeArrowheads="1"/>
          </p:cNvPicPr>
          <p:nvPr/>
        </p:nvPicPr>
        <p:blipFill>
          <a:blip r:embed="rId3"/>
          <a:srcRect/>
          <a:stretch>
            <a:fillRect/>
          </a:stretch>
        </p:blipFill>
        <p:spPr bwMode="auto">
          <a:xfrm>
            <a:off x="0" y="6148388"/>
            <a:ext cx="2133600" cy="709612"/>
          </a:xfrm>
          <a:prstGeom prst="rect">
            <a:avLst/>
          </a:prstGeom>
          <a:noFill/>
          <a:ln w="9525">
            <a:noFill/>
            <a:miter lim="800000"/>
            <a:headEnd/>
            <a:tailEnd/>
          </a:ln>
        </p:spPr>
      </p:pic>
      <p:sp>
        <p:nvSpPr>
          <p:cNvPr id="394246" name="Text Box 6"/>
          <p:cNvSpPr txBox="1">
            <a:spLocks noChangeArrowheads="1"/>
          </p:cNvSpPr>
          <p:nvPr/>
        </p:nvSpPr>
        <p:spPr bwMode="auto">
          <a:xfrm>
            <a:off x="4267200" y="6400800"/>
            <a:ext cx="3048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2</a:t>
            </a:r>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2ABDCB4-2551-4745-B4BC-44D8D029AF05}" type="slidenum">
              <a:rPr lang="en-US"/>
              <a:pPr/>
              <a:t>4</a:t>
            </a:fld>
            <a:endParaRPr lang="en-US"/>
          </a:p>
        </p:txBody>
      </p:sp>
      <p:sp>
        <p:nvSpPr>
          <p:cNvPr id="358403" name="Rectangle 3"/>
          <p:cNvSpPr>
            <a:spLocks noGrp="1" noChangeArrowheads="1"/>
          </p:cNvSpPr>
          <p:nvPr>
            <p:ph type="body" idx="1"/>
          </p:nvPr>
        </p:nvSpPr>
        <p:spPr>
          <a:xfrm>
            <a:off x="914400" y="2362200"/>
            <a:ext cx="7620000" cy="1219200"/>
          </a:xfrm>
        </p:spPr>
        <p:txBody>
          <a:bodyPr/>
          <a:lstStyle/>
          <a:p>
            <a:pPr algn="ctr">
              <a:lnSpc>
                <a:spcPct val="80000"/>
              </a:lnSpc>
              <a:buFont typeface="Wingdings" pitchFamily="2" charset="2"/>
              <a:buNone/>
            </a:pPr>
            <a:endParaRPr lang="en-US" sz="4000" b="1">
              <a:solidFill>
                <a:schemeClr val="tx1"/>
              </a:solidFill>
            </a:endParaRPr>
          </a:p>
          <a:p>
            <a:pPr algn="ctr">
              <a:lnSpc>
                <a:spcPct val="80000"/>
              </a:lnSpc>
              <a:buFont typeface="Wingdings" pitchFamily="2" charset="2"/>
              <a:buNone/>
            </a:pPr>
            <a:r>
              <a:rPr lang="en-US" sz="4000" b="1">
                <a:solidFill>
                  <a:schemeClr val="tx1"/>
                </a:solidFill>
              </a:rPr>
              <a:t>Poverty and the Economy</a:t>
            </a:r>
          </a:p>
        </p:txBody>
      </p:sp>
      <p:pic>
        <p:nvPicPr>
          <p:cNvPr id="358404" name="Picture 4"/>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pic>
        <p:nvPicPr>
          <p:cNvPr id="358405" name="Picture 4"/>
          <p:cNvPicPr>
            <a:picLocks noChangeAspect="1" noChangeArrowheads="1"/>
          </p:cNvPicPr>
          <p:nvPr/>
        </p:nvPicPr>
        <p:blipFill>
          <a:blip r:embed="rId4"/>
          <a:srcRect/>
          <a:stretch>
            <a:fillRect/>
          </a:stretch>
        </p:blipFill>
        <p:spPr bwMode="auto">
          <a:xfrm>
            <a:off x="0" y="6148388"/>
            <a:ext cx="2133600" cy="709612"/>
          </a:xfrm>
          <a:prstGeom prst="rect">
            <a:avLst/>
          </a:prstGeom>
          <a:noFill/>
          <a:ln w="9525">
            <a:noFill/>
            <a:miter lim="800000"/>
            <a:headEnd/>
            <a:tailEnd/>
          </a:ln>
        </p:spPr>
      </p:pic>
    </p:spTree>
  </p:cSld>
  <p:clrMapOvr>
    <a:masterClrMapping/>
  </p:clrMapOvr>
  <p:transition spd="med">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E3DFC684-D52C-41D3-8BEB-F0D65D7F1188}" type="slidenum">
              <a:rPr lang="en-US"/>
              <a:pPr/>
              <a:t>5</a:t>
            </a:fld>
            <a:endParaRPr lang="en-US"/>
          </a:p>
        </p:txBody>
      </p:sp>
      <p:sp>
        <p:nvSpPr>
          <p:cNvPr id="310277" name="Rectangle 5"/>
          <p:cNvSpPr>
            <a:spLocks noGrp="1" noChangeArrowheads="1"/>
          </p:cNvSpPr>
          <p:nvPr>
            <p:ph type="title"/>
          </p:nvPr>
        </p:nvSpPr>
        <p:spPr>
          <a:xfrm>
            <a:off x="1447800" y="685800"/>
            <a:ext cx="7467600" cy="533400"/>
          </a:xfrm>
        </p:spPr>
        <p:txBody>
          <a:bodyPr/>
          <a:lstStyle/>
          <a:p>
            <a:r>
              <a:rPr lang="en-US" sz="2200">
                <a:solidFill>
                  <a:schemeClr val="tx1"/>
                </a:solidFill>
              </a:rPr>
              <a:t>Since 2002, poverty declined from 46 percent to 37 percent but Papua remains Indonesia’s poorest region</a:t>
            </a:r>
          </a:p>
        </p:txBody>
      </p:sp>
      <p:sp>
        <p:nvSpPr>
          <p:cNvPr id="310280" name="Text Box 8"/>
          <p:cNvSpPr txBox="1">
            <a:spLocks noChangeArrowheads="1"/>
          </p:cNvSpPr>
          <p:nvPr/>
        </p:nvSpPr>
        <p:spPr bwMode="auto">
          <a:xfrm>
            <a:off x="609600" y="5562600"/>
            <a:ext cx="33528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bg1"/>
                </a:solidFill>
                <a:latin typeface="Times New Roman" pitchFamily="18" charset="0"/>
                <a:cs typeface="Times New Roman" pitchFamily="18" charset="0"/>
              </a:rPr>
              <a:t>Source: Central Bureau Statistic (BPS)</a:t>
            </a:r>
          </a:p>
        </p:txBody>
      </p:sp>
      <p:pic>
        <p:nvPicPr>
          <p:cNvPr id="310285" name="Picture 13"/>
          <p:cNvPicPr>
            <a:picLocks noChangeAspect="1" noChangeArrowheads="1"/>
          </p:cNvPicPr>
          <p:nvPr/>
        </p:nvPicPr>
        <p:blipFill>
          <a:blip r:embed="rId2"/>
          <a:srcRect/>
          <a:stretch>
            <a:fillRect/>
          </a:stretch>
        </p:blipFill>
        <p:spPr bwMode="auto">
          <a:xfrm>
            <a:off x="8429625" y="6143625"/>
            <a:ext cx="714375" cy="714375"/>
          </a:xfrm>
          <a:prstGeom prst="rect">
            <a:avLst/>
          </a:prstGeom>
          <a:noFill/>
          <a:ln w="9525" algn="ctr">
            <a:noFill/>
            <a:miter lim="800000"/>
            <a:headEnd/>
            <a:tailEnd/>
          </a:ln>
          <a:effectLst/>
        </p:spPr>
      </p:pic>
      <p:sp>
        <p:nvSpPr>
          <p:cNvPr id="310288" name="Text Box 16"/>
          <p:cNvSpPr txBox="1">
            <a:spLocks noChangeArrowheads="1"/>
          </p:cNvSpPr>
          <p:nvPr/>
        </p:nvSpPr>
        <p:spPr bwMode="auto">
          <a:xfrm>
            <a:off x="762000" y="5638800"/>
            <a:ext cx="3810000" cy="244475"/>
          </a:xfrm>
          <a:prstGeom prst="rect">
            <a:avLst/>
          </a:prstGeom>
          <a:noFill/>
          <a:ln w="9525" algn="ctr">
            <a:noFill/>
            <a:miter lim="800000"/>
            <a:headEnd/>
            <a:tailEnd/>
          </a:ln>
          <a:effectLst/>
        </p:spPr>
        <p:txBody>
          <a:bodyPr>
            <a:spAutoFit/>
          </a:bodyPr>
          <a:lstStyle/>
          <a:p>
            <a:r>
              <a:rPr lang="en-US">
                <a:solidFill>
                  <a:schemeClr val="tx2"/>
                </a:solidFill>
              </a:rPr>
              <a:t>Source: Central Bureau of Statistics (BPS), various publications.</a:t>
            </a:r>
          </a:p>
        </p:txBody>
      </p:sp>
      <p:pic>
        <p:nvPicPr>
          <p:cNvPr id="310289" name="Picture 4"/>
          <p:cNvPicPr>
            <a:picLocks noChangeAspect="1" noChangeArrowheads="1"/>
          </p:cNvPicPr>
          <p:nvPr/>
        </p:nvPicPr>
        <p:blipFill>
          <a:blip r:embed="rId3"/>
          <a:srcRect/>
          <a:stretch>
            <a:fillRect/>
          </a:stretch>
        </p:blipFill>
        <p:spPr bwMode="auto">
          <a:xfrm>
            <a:off x="0" y="6148388"/>
            <a:ext cx="2133600" cy="709612"/>
          </a:xfrm>
          <a:prstGeom prst="rect">
            <a:avLst/>
          </a:prstGeom>
          <a:noFill/>
          <a:ln w="9525">
            <a:noFill/>
            <a:miter lim="800000"/>
            <a:headEnd/>
            <a:tailEnd/>
          </a:ln>
        </p:spPr>
      </p:pic>
      <p:pic>
        <p:nvPicPr>
          <p:cNvPr id="310291" name="Picture 19"/>
          <p:cNvPicPr>
            <a:picLocks noChangeAspect="1" noChangeArrowheads="1"/>
          </p:cNvPicPr>
          <p:nvPr/>
        </p:nvPicPr>
        <p:blipFill>
          <a:blip r:embed="rId4"/>
          <a:srcRect/>
          <a:stretch>
            <a:fillRect/>
          </a:stretch>
        </p:blipFill>
        <p:spPr bwMode="auto">
          <a:xfrm>
            <a:off x="762000" y="1903413"/>
            <a:ext cx="7696200" cy="3838575"/>
          </a:xfrm>
          <a:prstGeom prst="rect">
            <a:avLst/>
          </a:prstGeom>
          <a:noFill/>
          <a:ln w="9525">
            <a:noFill/>
            <a:miter lim="800000"/>
            <a:headEnd/>
            <a:tailEnd/>
          </a:ln>
          <a:effectLst/>
        </p:spPr>
      </p:pic>
      <p:sp>
        <p:nvSpPr>
          <p:cNvPr id="310292" name="Text Box 20"/>
          <p:cNvSpPr txBox="1">
            <a:spLocks noChangeArrowheads="1"/>
          </p:cNvSpPr>
          <p:nvPr/>
        </p:nvSpPr>
        <p:spPr bwMode="auto">
          <a:xfrm>
            <a:off x="4267200" y="6400800"/>
            <a:ext cx="3048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3</a:t>
            </a:r>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D83C593A-06DE-46C8-A584-2CC582E0D904}" type="slidenum">
              <a:rPr lang="en-US"/>
              <a:pPr/>
              <a:t>6</a:t>
            </a:fld>
            <a:endParaRPr lang="en-US"/>
          </a:p>
        </p:txBody>
      </p:sp>
      <p:pic>
        <p:nvPicPr>
          <p:cNvPr id="339974" name="Picture 4"/>
          <p:cNvPicPr>
            <a:picLocks noChangeAspect="1" noChangeArrowheads="1"/>
          </p:cNvPicPr>
          <p:nvPr/>
        </p:nvPicPr>
        <p:blipFill>
          <a:blip r:embed="rId2"/>
          <a:srcRect/>
          <a:stretch>
            <a:fillRect/>
          </a:stretch>
        </p:blipFill>
        <p:spPr bwMode="auto">
          <a:xfrm>
            <a:off x="0" y="6096000"/>
            <a:ext cx="2133600" cy="709613"/>
          </a:xfrm>
          <a:prstGeom prst="rect">
            <a:avLst/>
          </a:prstGeom>
          <a:noFill/>
          <a:ln w="9525">
            <a:noFill/>
            <a:miter lim="800000"/>
            <a:headEnd/>
            <a:tailEnd/>
          </a:ln>
        </p:spPr>
      </p:pic>
      <p:sp>
        <p:nvSpPr>
          <p:cNvPr id="339970" name="Rectangle 2"/>
          <p:cNvSpPr>
            <a:spLocks noGrp="1" noChangeArrowheads="1"/>
          </p:cNvSpPr>
          <p:nvPr>
            <p:ph type="title"/>
          </p:nvPr>
        </p:nvSpPr>
        <p:spPr>
          <a:xfrm>
            <a:off x="1346200" y="228600"/>
            <a:ext cx="7772400" cy="1527175"/>
          </a:xfrm>
        </p:spPr>
        <p:txBody>
          <a:bodyPr/>
          <a:lstStyle/>
          <a:p>
            <a:pPr algn="ctr"/>
            <a:r>
              <a:rPr lang="en-US" sz="2200">
                <a:solidFill>
                  <a:schemeClr val="tx1"/>
                </a:solidFill>
              </a:rPr>
              <a:t>Papua’s regional GDP is high; Papua province is even 50% higher than the national average, mainly due to mining</a:t>
            </a:r>
          </a:p>
        </p:txBody>
      </p:sp>
      <p:pic>
        <p:nvPicPr>
          <p:cNvPr id="339972" name="Picture 4"/>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sp>
        <p:nvSpPr>
          <p:cNvPr id="339973" name="Text Box 5"/>
          <p:cNvSpPr txBox="1">
            <a:spLocks noChangeArrowheads="1"/>
          </p:cNvSpPr>
          <p:nvPr/>
        </p:nvSpPr>
        <p:spPr bwMode="auto">
          <a:xfrm>
            <a:off x="457200" y="5867400"/>
            <a:ext cx="3810000" cy="244475"/>
          </a:xfrm>
          <a:prstGeom prst="rect">
            <a:avLst/>
          </a:prstGeom>
          <a:noFill/>
          <a:ln w="9525" algn="ctr">
            <a:noFill/>
            <a:miter lim="800000"/>
            <a:headEnd/>
            <a:tailEnd/>
          </a:ln>
          <a:effectLst/>
        </p:spPr>
        <p:txBody>
          <a:bodyPr>
            <a:spAutoFit/>
          </a:bodyPr>
          <a:lstStyle/>
          <a:p>
            <a:r>
              <a:rPr lang="en-US">
                <a:solidFill>
                  <a:schemeClr val="tx2"/>
                </a:solidFill>
              </a:rPr>
              <a:t>Source: Central Bureau of Statistics (BPS)</a:t>
            </a:r>
          </a:p>
        </p:txBody>
      </p:sp>
      <p:pic>
        <p:nvPicPr>
          <p:cNvPr id="339977" name="Picture 9"/>
          <p:cNvPicPr>
            <a:picLocks noChangeAspect="1" noChangeArrowheads="1"/>
          </p:cNvPicPr>
          <p:nvPr/>
        </p:nvPicPr>
        <p:blipFill>
          <a:blip r:embed="rId4"/>
          <a:srcRect/>
          <a:stretch>
            <a:fillRect/>
          </a:stretch>
        </p:blipFill>
        <p:spPr bwMode="auto">
          <a:xfrm>
            <a:off x="457200" y="1676400"/>
            <a:ext cx="8229600" cy="4267200"/>
          </a:xfrm>
          <a:prstGeom prst="rect">
            <a:avLst/>
          </a:prstGeom>
          <a:noFill/>
          <a:ln w="9525" algn="ctr">
            <a:noFill/>
            <a:miter lim="800000"/>
            <a:headEnd/>
            <a:tailEnd/>
          </a:ln>
          <a:effectLst/>
        </p:spPr>
      </p:pic>
      <p:sp>
        <p:nvSpPr>
          <p:cNvPr id="339978" name="Text Box 10"/>
          <p:cNvSpPr txBox="1">
            <a:spLocks noChangeArrowheads="1"/>
          </p:cNvSpPr>
          <p:nvPr/>
        </p:nvSpPr>
        <p:spPr bwMode="auto">
          <a:xfrm>
            <a:off x="4267200" y="6400800"/>
            <a:ext cx="3048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4</a:t>
            </a:r>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567DD92-82AA-470E-8AE5-C9168C4721B0}" type="slidenum">
              <a:rPr lang="en-US"/>
              <a:pPr/>
              <a:t>7</a:t>
            </a:fld>
            <a:endParaRPr lang="en-US"/>
          </a:p>
        </p:txBody>
      </p:sp>
      <p:pic>
        <p:nvPicPr>
          <p:cNvPr id="340998" name="Picture 4"/>
          <p:cNvPicPr>
            <a:picLocks noChangeAspect="1" noChangeArrowheads="1"/>
          </p:cNvPicPr>
          <p:nvPr/>
        </p:nvPicPr>
        <p:blipFill>
          <a:blip r:embed="rId2"/>
          <a:srcRect/>
          <a:stretch>
            <a:fillRect/>
          </a:stretch>
        </p:blipFill>
        <p:spPr bwMode="auto">
          <a:xfrm>
            <a:off x="0" y="6148388"/>
            <a:ext cx="2133600" cy="709612"/>
          </a:xfrm>
          <a:prstGeom prst="rect">
            <a:avLst/>
          </a:prstGeom>
          <a:noFill/>
          <a:ln w="9525">
            <a:noFill/>
            <a:miter lim="800000"/>
            <a:headEnd/>
            <a:tailEnd/>
          </a:ln>
        </p:spPr>
      </p:pic>
      <p:sp>
        <p:nvSpPr>
          <p:cNvPr id="340994" name="Rectangle 2"/>
          <p:cNvSpPr>
            <a:spLocks noGrp="1" noChangeArrowheads="1"/>
          </p:cNvSpPr>
          <p:nvPr>
            <p:ph type="title"/>
          </p:nvPr>
        </p:nvSpPr>
        <p:spPr>
          <a:xfrm>
            <a:off x="1524000" y="190500"/>
            <a:ext cx="7391400" cy="1527175"/>
          </a:xfrm>
        </p:spPr>
        <p:txBody>
          <a:bodyPr/>
          <a:lstStyle/>
          <a:p>
            <a:r>
              <a:rPr lang="en-US" sz="2200">
                <a:solidFill>
                  <a:schemeClr val="tx1"/>
                </a:solidFill>
              </a:rPr>
              <a:t>However, excluding mining, both provinces are below the national average, and Papua Barat is richer than Papua</a:t>
            </a:r>
          </a:p>
        </p:txBody>
      </p:sp>
      <p:pic>
        <p:nvPicPr>
          <p:cNvPr id="340996" name="Picture 4"/>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sp>
        <p:nvSpPr>
          <p:cNvPr id="340997" name="Text Box 5"/>
          <p:cNvSpPr txBox="1">
            <a:spLocks noChangeArrowheads="1"/>
          </p:cNvSpPr>
          <p:nvPr/>
        </p:nvSpPr>
        <p:spPr bwMode="auto">
          <a:xfrm>
            <a:off x="457200" y="5943600"/>
            <a:ext cx="3810000" cy="244475"/>
          </a:xfrm>
          <a:prstGeom prst="rect">
            <a:avLst/>
          </a:prstGeom>
          <a:noFill/>
          <a:ln w="9525" algn="ctr">
            <a:noFill/>
            <a:miter lim="800000"/>
            <a:headEnd/>
            <a:tailEnd/>
          </a:ln>
          <a:effectLst/>
        </p:spPr>
        <p:txBody>
          <a:bodyPr>
            <a:spAutoFit/>
          </a:bodyPr>
          <a:lstStyle/>
          <a:p>
            <a:r>
              <a:rPr lang="en-US">
                <a:solidFill>
                  <a:schemeClr val="tx2"/>
                </a:solidFill>
              </a:rPr>
              <a:t>Source: Central Bureau of Statistics (BPS)</a:t>
            </a:r>
          </a:p>
        </p:txBody>
      </p:sp>
      <p:pic>
        <p:nvPicPr>
          <p:cNvPr id="341004" name="Picture 12"/>
          <p:cNvPicPr>
            <a:picLocks noChangeAspect="1" noChangeArrowheads="1"/>
          </p:cNvPicPr>
          <p:nvPr/>
        </p:nvPicPr>
        <p:blipFill>
          <a:blip r:embed="rId4"/>
          <a:srcRect/>
          <a:stretch>
            <a:fillRect/>
          </a:stretch>
        </p:blipFill>
        <p:spPr bwMode="auto">
          <a:xfrm>
            <a:off x="457200" y="1724025"/>
            <a:ext cx="8305800" cy="4295775"/>
          </a:xfrm>
          <a:prstGeom prst="rect">
            <a:avLst/>
          </a:prstGeom>
          <a:noFill/>
          <a:ln w="9525" algn="ctr">
            <a:noFill/>
            <a:miter lim="800000"/>
            <a:headEnd/>
            <a:tailEnd/>
          </a:ln>
          <a:effectLst/>
        </p:spPr>
      </p:pic>
      <p:sp>
        <p:nvSpPr>
          <p:cNvPr id="341005" name="Text Box 13"/>
          <p:cNvSpPr txBox="1">
            <a:spLocks noChangeArrowheads="1"/>
          </p:cNvSpPr>
          <p:nvPr/>
        </p:nvSpPr>
        <p:spPr bwMode="auto">
          <a:xfrm>
            <a:off x="4267200" y="6400800"/>
            <a:ext cx="3048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5</a:t>
            </a:r>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AE66457-497B-4476-9FB4-99C5AA25BFE0}" type="slidenum">
              <a:rPr lang="en-US"/>
              <a:pPr/>
              <a:t>8</a:t>
            </a:fld>
            <a:endParaRPr lang="en-US"/>
          </a:p>
        </p:txBody>
      </p:sp>
      <p:pic>
        <p:nvPicPr>
          <p:cNvPr id="342024" name="Picture 4"/>
          <p:cNvPicPr>
            <a:picLocks noChangeAspect="1" noChangeArrowheads="1"/>
          </p:cNvPicPr>
          <p:nvPr/>
        </p:nvPicPr>
        <p:blipFill>
          <a:blip r:embed="rId2"/>
          <a:srcRect/>
          <a:stretch>
            <a:fillRect/>
          </a:stretch>
        </p:blipFill>
        <p:spPr bwMode="auto">
          <a:xfrm>
            <a:off x="0" y="6148388"/>
            <a:ext cx="2133600" cy="709612"/>
          </a:xfrm>
          <a:prstGeom prst="rect">
            <a:avLst/>
          </a:prstGeom>
          <a:noFill/>
          <a:ln w="9525">
            <a:noFill/>
            <a:miter lim="800000"/>
            <a:headEnd/>
            <a:tailEnd/>
          </a:ln>
        </p:spPr>
      </p:pic>
      <p:sp>
        <p:nvSpPr>
          <p:cNvPr id="342018" name="Rectangle 2"/>
          <p:cNvSpPr>
            <a:spLocks noGrp="1" noChangeArrowheads="1"/>
          </p:cNvSpPr>
          <p:nvPr>
            <p:ph type="title"/>
          </p:nvPr>
        </p:nvSpPr>
        <p:spPr>
          <a:xfrm>
            <a:off x="1447800" y="685800"/>
            <a:ext cx="7467600" cy="533400"/>
          </a:xfrm>
        </p:spPr>
        <p:txBody>
          <a:bodyPr/>
          <a:lstStyle/>
          <a:p>
            <a:r>
              <a:rPr lang="en-US" sz="2400">
                <a:solidFill>
                  <a:schemeClr val="tx1"/>
                </a:solidFill>
              </a:rPr>
              <a:t>Mining dominates the economy of Papua province … </a:t>
            </a:r>
          </a:p>
        </p:txBody>
      </p:sp>
      <p:pic>
        <p:nvPicPr>
          <p:cNvPr id="342020" name="Picture 4"/>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sp>
        <p:nvSpPr>
          <p:cNvPr id="342023" name="Text Box 7"/>
          <p:cNvSpPr txBox="1">
            <a:spLocks noChangeArrowheads="1"/>
          </p:cNvSpPr>
          <p:nvPr/>
        </p:nvSpPr>
        <p:spPr bwMode="auto">
          <a:xfrm>
            <a:off x="685800" y="5391150"/>
            <a:ext cx="7772400" cy="1022350"/>
          </a:xfrm>
          <a:prstGeom prst="rect">
            <a:avLst/>
          </a:prstGeom>
          <a:noFill/>
          <a:ln w="9525" algn="ctr">
            <a:noFill/>
            <a:miter lim="800000"/>
            <a:headEnd/>
            <a:tailEnd/>
          </a:ln>
          <a:effectLst/>
        </p:spPr>
        <p:txBody>
          <a:bodyPr>
            <a:spAutoFit/>
          </a:bodyPr>
          <a:lstStyle/>
          <a:p>
            <a:r>
              <a:rPr lang="en-US">
                <a:solidFill>
                  <a:schemeClr val="tx2"/>
                </a:solidFill>
              </a:rPr>
              <a:t>Note: </a:t>
            </a:r>
          </a:p>
          <a:p>
            <a:r>
              <a:rPr lang="en-US">
                <a:solidFill>
                  <a:schemeClr val="tx2"/>
                </a:solidFill>
              </a:rPr>
              <a:t>* </a:t>
            </a:r>
            <a:r>
              <a:rPr lang="en-US" i="1">
                <a:solidFill>
                  <a:schemeClr val="tx2"/>
                </a:solidFill>
              </a:rPr>
              <a:t>Government administration</a:t>
            </a:r>
            <a:r>
              <a:rPr lang="en-US">
                <a:solidFill>
                  <a:schemeClr val="tx2"/>
                </a:solidFill>
              </a:rPr>
              <a:t> mainly consists of salaries. Public investment, including for administration (e.g. cars offices) is part of the other economic categories. Excluding mining, the share of core government administration would raise to above 15% of GDP, one of the highest in Indonesia.</a:t>
            </a:r>
          </a:p>
          <a:p>
            <a:r>
              <a:rPr lang="en-US">
                <a:solidFill>
                  <a:schemeClr val="tx2"/>
                </a:solidFill>
              </a:rPr>
              <a:t>** Includes sectors such as manufacturing, financial services, electricity, gas, and water supply.</a:t>
            </a:r>
          </a:p>
          <a:p>
            <a:r>
              <a:rPr lang="en-US">
                <a:solidFill>
                  <a:schemeClr val="tx2"/>
                </a:solidFill>
              </a:rPr>
              <a:t>Source: Central Bureau of Statistics (BPS</a:t>
            </a:r>
            <a:r>
              <a:rPr lang="en-US" sz="1100">
                <a:solidFill>
                  <a:schemeClr val="tx2"/>
                </a:solidFill>
              </a:rPr>
              <a:t>)</a:t>
            </a:r>
          </a:p>
        </p:txBody>
      </p:sp>
      <p:sp>
        <p:nvSpPr>
          <p:cNvPr id="342025" name="Text Box 9"/>
          <p:cNvSpPr txBox="1">
            <a:spLocks noChangeArrowheads="1"/>
          </p:cNvSpPr>
          <p:nvPr/>
        </p:nvSpPr>
        <p:spPr bwMode="auto">
          <a:xfrm>
            <a:off x="4267200" y="6400800"/>
            <a:ext cx="3048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6</a:t>
            </a:r>
          </a:p>
        </p:txBody>
      </p:sp>
      <p:pic>
        <p:nvPicPr>
          <p:cNvPr id="342030" name="Picture 14"/>
          <p:cNvPicPr>
            <a:picLocks noChangeAspect="1" noChangeArrowheads="1"/>
          </p:cNvPicPr>
          <p:nvPr/>
        </p:nvPicPr>
        <p:blipFill>
          <a:blip r:embed="rId4"/>
          <a:srcRect/>
          <a:stretch>
            <a:fillRect/>
          </a:stretch>
        </p:blipFill>
        <p:spPr bwMode="auto">
          <a:xfrm>
            <a:off x="685800" y="1600200"/>
            <a:ext cx="7848600" cy="3886200"/>
          </a:xfrm>
          <a:prstGeom prst="rect">
            <a:avLst/>
          </a:prstGeom>
          <a:noFill/>
          <a:ln w="9525" algn="ctr">
            <a:noFill/>
            <a:miter lim="800000"/>
            <a:headEnd/>
            <a:tailEnd/>
          </a:ln>
          <a:effectLst/>
        </p:spPr>
      </p:pic>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00247395-F791-4365-997D-9B1E1D2FC49D}" type="slidenum">
              <a:rPr lang="en-US"/>
              <a:pPr/>
              <a:t>9</a:t>
            </a:fld>
            <a:endParaRPr lang="en-US"/>
          </a:p>
        </p:txBody>
      </p:sp>
      <p:pic>
        <p:nvPicPr>
          <p:cNvPr id="343048" name="Picture 4"/>
          <p:cNvPicPr>
            <a:picLocks noChangeAspect="1" noChangeArrowheads="1"/>
          </p:cNvPicPr>
          <p:nvPr/>
        </p:nvPicPr>
        <p:blipFill>
          <a:blip r:embed="rId2"/>
          <a:srcRect/>
          <a:stretch>
            <a:fillRect/>
          </a:stretch>
        </p:blipFill>
        <p:spPr bwMode="auto">
          <a:xfrm>
            <a:off x="0" y="6148388"/>
            <a:ext cx="2133600" cy="709612"/>
          </a:xfrm>
          <a:prstGeom prst="rect">
            <a:avLst/>
          </a:prstGeom>
          <a:noFill/>
          <a:ln w="9525">
            <a:noFill/>
            <a:miter lim="800000"/>
            <a:headEnd/>
            <a:tailEnd/>
          </a:ln>
        </p:spPr>
      </p:pic>
      <p:sp>
        <p:nvSpPr>
          <p:cNvPr id="343042" name="Rectangle 2"/>
          <p:cNvSpPr>
            <a:spLocks noGrp="1" noChangeArrowheads="1"/>
          </p:cNvSpPr>
          <p:nvPr>
            <p:ph type="title"/>
          </p:nvPr>
        </p:nvSpPr>
        <p:spPr>
          <a:xfrm>
            <a:off x="1295400" y="685800"/>
            <a:ext cx="8077200" cy="533400"/>
          </a:xfrm>
        </p:spPr>
        <p:txBody>
          <a:bodyPr/>
          <a:lstStyle/>
          <a:p>
            <a:r>
              <a:rPr lang="en-US" sz="2300">
                <a:solidFill>
                  <a:schemeClr val="tx1"/>
                </a:solidFill>
              </a:rPr>
              <a:t> …while Papua Barat’s economy is much more diversified</a:t>
            </a:r>
          </a:p>
        </p:txBody>
      </p:sp>
      <p:pic>
        <p:nvPicPr>
          <p:cNvPr id="343044" name="Picture 4"/>
          <p:cNvPicPr>
            <a:picLocks noChangeAspect="1" noChangeArrowheads="1"/>
          </p:cNvPicPr>
          <p:nvPr/>
        </p:nvPicPr>
        <p:blipFill>
          <a:blip r:embed="rId3"/>
          <a:srcRect/>
          <a:stretch>
            <a:fillRect/>
          </a:stretch>
        </p:blipFill>
        <p:spPr bwMode="auto">
          <a:xfrm>
            <a:off x="8429625" y="6143625"/>
            <a:ext cx="714375" cy="714375"/>
          </a:xfrm>
          <a:prstGeom prst="rect">
            <a:avLst/>
          </a:prstGeom>
          <a:noFill/>
          <a:ln w="9525" algn="ctr">
            <a:noFill/>
            <a:miter lim="800000"/>
            <a:headEnd/>
            <a:tailEnd/>
          </a:ln>
          <a:effectLst/>
        </p:spPr>
      </p:pic>
      <p:sp>
        <p:nvSpPr>
          <p:cNvPr id="343047" name="Text Box 7"/>
          <p:cNvSpPr txBox="1">
            <a:spLocks noChangeArrowheads="1"/>
          </p:cNvSpPr>
          <p:nvPr/>
        </p:nvSpPr>
        <p:spPr bwMode="auto">
          <a:xfrm>
            <a:off x="609600" y="5391150"/>
            <a:ext cx="7924800" cy="1022350"/>
          </a:xfrm>
          <a:prstGeom prst="rect">
            <a:avLst/>
          </a:prstGeom>
          <a:noFill/>
          <a:ln w="9525" algn="ctr">
            <a:noFill/>
            <a:miter lim="800000"/>
            <a:headEnd/>
            <a:tailEnd/>
          </a:ln>
          <a:effectLst/>
        </p:spPr>
        <p:txBody>
          <a:bodyPr>
            <a:spAutoFit/>
          </a:bodyPr>
          <a:lstStyle/>
          <a:p>
            <a:r>
              <a:rPr lang="en-US" sz="1100">
                <a:solidFill>
                  <a:schemeClr val="tx2"/>
                </a:solidFill>
              </a:rPr>
              <a:t>Note: </a:t>
            </a:r>
          </a:p>
          <a:p>
            <a:r>
              <a:rPr lang="en-US">
                <a:solidFill>
                  <a:schemeClr val="tx2"/>
                </a:solidFill>
              </a:rPr>
              <a:t>* </a:t>
            </a:r>
            <a:r>
              <a:rPr lang="en-US" i="1">
                <a:solidFill>
                  <a:schemeClr val="tx2"/>
                </a:solidFill>
              </a:rPr>
              <a:t>Government administration</a:t>
            </a:r>
            <a:r>
              <a:rPr lang="en-US">
                <a:solidFill>
                  <a:schemeClr val="tx2"/>
                </a:solidFill>
              </a:rPr>
              <a:t> mainly consists of salaries. Public investment, including for administration (e.g. cars offices) is part of the other economic categories.</a:t>
            </a:r>
            <a:r>
              <a:rPr lang="en-US"/>
              <a:t> </a:t>
            </a:r>
            <a:r>
              <a:rPr lang="en-US">
                <a:solidFill>
                  <a:schemeClr val="tx2"/>
                </a:solidFill>
              </a:rPr>
              <a:t>Excluding mining, oil, gas and related manufacturing the share of core government administration would raise to 11% of GDP, also one of the highest in Indonesia.</a:t>
            </a:r>
            <a:endParaRPr lang="en-US" sz="1100">
              <a:solidFill>
                <a:schemeClr val="tx2"/>
              </a:solidFill>
            </a:endParaRPr>
          </a:p>
          <a:p>
            <a:r>
              <a:rPr lang="en-US">
                <a:solidFill>
                  <a:schemeClr val="tx2"/>
                </a:solidFill>
              </a:rPr>
              <a:t>** Includes sectors such as</a:t>
            </a:r>
            <a:r>
              <a:rPr lang="en-US"/>
              <a:t> </a:t>
            </a:r>
            <a:r>
              <a:rPr lang="en-US">
                <a:solidFill>
                  <a:schemeClr val="tx2"/>
                </a:solidFill>
              </a:rPr>
              <a:t>financial services, and electricity, gas, and water supply.</a:t>
            </a:r>
          </a:p>
          <a:p>
            <a:r>
              <a:rPr lang="en-US">
                <a:solidFill>
                  <a:schemeClr val="tx2"/>
                </a:solidFill>
              </a:rPr>
              <a:t>Source: Central Bureau of Statistics (BPS)</a:t>
            </a:r>
          </a:p>
        </p:txBody>
      </p:sp>
      <p:sp>
        <p:nvSpPr>
          <p:cNvPr id="343049" name="Text Box 9"/>
          <p:cNvSpPr txBox="1">
            <a:spLocks noChangeArrowheads="1"/>
          </p:cNvSpPr>
          <p:nvPr/>
        </p:nvSpPr>
        <p:spPr bwMode="auto">
          <a:xfrm>
            <a:off x="4267200" y="6400800"/>
            <a:ext cx="304800" cy="274638"/>
          </a:xfrm>
          <a:prstGeom prst="rect">
            <a:avLst/>
          </a:prstGeom>
          <a:noFill/>
          <a:ln w="9525" algn="ctr">
            <a:noFill/>
            <a:miter lim="800000"/>
            <a:headEnd/>
            <a:tailEnd/>
          </a:ln>
          <a:effectLst/>
        </p:spPr>
        <p:txBody>
          <a:bodyPr>
            <a:spAutoFit/>
          </a:bodyPr>
          <a:lstStyle/>
          <a:p>
            <a:pPr>
              <a:spcBef>
                <a:spcPct val="50000"/>
              </a:spcBef>
            </a:pPr>
            <a:r>
              <a:rPr lang="en-US" sz="1200">
                <a:solidFill>
                  <a:schemeClr val="tx2"/>
                </a:solidFill>
              </a:rPr>
              <a:t>7</a:t>
            </a:r>
          </a:p>
        </p:txBody>
      </p:sp>
      <p:pic>
        <p:nvPicPr>
          <p:cNvPr id="343054" name="Picture 14"/>
          <p:cNvPicPr>
            <a:picLocks noChangeAspect="1" noChangeArrowheads="1"/>
          </p:cNvPicPr>
          <p:nvPr/>
        </p:nvPicPr>
        <p:blipFill>
          <a:blip r:embed="rId4"/>
          <a:srcRect/>
          <a:stretch>
            <a:fillRect/>
          </a:stretch>
        </p:blipFill>
        <p:spPr bwMode="auto">
          <a:xfrm>
            <a:off x="609600" y="1600200"/>
            <a:ext cx="8001000" cy="3886200"/>
          </a:xfrm>
          <a:prstGeom prst="rect">
            <a:avLst/>
          </a:prstGeom>
          <a:noFill/>
          <a:ln w="9525" algn="ctr">
            <a:noFill/>
            <a:miter lim="800000"/>
            <a:headEnd/>
            <a:tailEnd/>
          </a:ln>
          <a:effectLst/>
        </p:spPr>
      </p:pic>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12513</TotalTime>
  <Words>1603</Words>
  <Application>Microsoft PowerPoint</Application>
  <PresentationFormat>On-screen Show (4:3)</PresentationFormat>
  <Paragraphs>213</Paragraphs>
  <Slides>21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Times New Roman</vt:lpstr>
      <vt:lpstr>Arial</vt:lpstr>
      <vt:lpstr>Wingdings</vt:lpstr>
      <vt:lpstr>Echo</vt:lpstr>
      <vt:lpstr>Slide 1</vt:lpstr>
      <vt:lpstr>Spending for Development in Papua:  Key Messages</vt:lpstr>
      <vt:lpstr>A note on the use of the term “Papua”</vt:lpstr>
      <vt:lpstr>Slide 4</vt:lpstr>
      <vt:lpstr>Since 2002, poverty declined from 46 percent to 37 percent but Papua remains Indonesia’s poorest region</vt:lpstr>
      <vt:lpstr>Papua’s regional GDP is high; Papua province is even 50% higher than the national average, mainly due to mining</vt:lpstr>
      <vt:lpstr>However, excluding mining, both provinces are below the national average, and Papua Barat is richer than Papua</vt:lpstr>
      <vt:lpstr>Mining dominates the economy of Papua province … </vt:lpstr>
      <vt:lpstr> …while Papua Barat’s economy is much more diversified</vt:lpstr>
      <vt:lpstr>The district of Teluk Bintuni is lagging in most social  and economic indicators, with the exception of  regional GDP and child immunization.</vt:lpstr>
      <vt:lpstr>Slide 11</vt:lpstr>
      <vt:lpstr>In 2002, Papua’s revenue per capita was the second highest in Indonesia …</vt:lpstr>
      <vt:lpstr>…and by 2009, Papua and the new Papua Barat province have become Indonesia’s fiscally richest provinces…</vt:lpstr>
      <vt:lpstr>… which is partly due to additional transfers through the special autonomy fund, which only Papua, Papua Barat and Aceh are receiving </vt:lpstr>
      <vt:lpstr>Transfers to Papua increased significantly in 2006. Since then, they remained stable for Papua province but continue to increase for Papua Barat’s due to higher Special Autonomy allocations</vt:lpstr>
      <vt:lpstr>Spending in Papua continues to be dominated by districts which provide approximately 75% of expenditures since 2006</vt:lpstr>
      <vt:lpstr>Since 2005, infrastructure spending increased substantially and became Papua’s main expenditure; government administration remains high in second place</vt:lpstr>
      <vt:lpstr>Assumptions for future revenue projections, particularly consi-dering additional revenues from Tangguh LNG (see next two slides)</vt:lpstr>
      <vt:lpstr>Based on these assumptions, Papua’s revenues are expected to double by 2018, even though revenues from Tangguh would only add another 8-12% (Rp 3-5 trillion) in extra revenues</vt:lpstr>
      <vt:lpstr>However, for Papua Barat the increase will be significant because it would incur all of Tangguh’s shared revenue:  By 2018, at US$40 per barrel, revenues would increase by almost 30% compared to the baseline; at US$80 per barrel, revenues would increase by more than 50%</vt:lpstr>
      <vt:lpstr>  Wolfgang Fengler (wfengler@worldbank.org) Dian Agustina (cagustina@worldbank.org) Adrianus Hendrawan (ahendrawan@worldbank.org) </vt:lpstr>
    </vt:vector>
  </TitlesOfParts>
  <Company>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Expenditure Reviews</dc:title>
  <dc:creator>wb228775</dc:creator>
  <cp:lastModifiedBy>User</cp:lastModifiedBy>
  <cp:revision>349</cp:revision>
  <dcterms:created xsi:type="dcterms:W3CDTF">2004-11-29T02:27:02Z</dcterms:created>
  <dcterms:modified xsi:type="dcterms:W3CDTF">2011-11-29T02:56:16Z</dcterms:modified>
</cp:coreProperties>
</file>