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890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096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84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207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5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327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915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97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848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6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69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B684-56B9-4912-B10F-CB64955AE165}" type="datetimeFigureOut">
              <a:rPr lang="en-ID" smtClean="0"/>
              <a:t>01/11/2021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1624-F464-4853-BB34-FAA37CCD47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0069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FF39-B3C2-4C2E-BD7E-B6E8FB654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5041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D603-44DF-4DC9-8A73-0F49D60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759F1-E069-4F62-B0CD-65FADBB6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b="1" dirty="0" err="1"/>
              <a:t>diperlukan</a:t>
            </a:r>
            <a:r>
              <a:rPr lang="en-US" b="1" dirty="0"/>
              <a:t> </a:t>
            </a:r>
            <a:r>
              <a:rPr lang="en-US" b="1" dirty="0" err="1"/>
              <a:t>kapasitas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b="1" dirty="0" err="1"/>
              <a:t>Kapasitas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dirty="0"/>
              <a:t>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a) </a:t>
            </a:r>
            <a:r>
              <a:rPr lang="en-US" b="1" dirty="0" err="1"/>
              <a:t>struktur</a:t>
            </a:r>
            <a:r>
              <a:rPr lang="en-US" b="1" dirty="0"/>
              <a:t>,</a:t>
            </a:r>
            <a:r>
              <a:rPr lang="en-US" dirty="0"/>
              <a:t> b) </a:t>
            </a:r>
            <a:r>
              <a:rPr lang="en-US" b="1" dirty="0" err="1"/>
              <a:t>meknisme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kordinasi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unit</a:t>
            </a:r>
            <a:r>
              <a:rPr lang="en-US" dirty="0"/>
              <a:t>, c)</a:t>
            </a:r>
            <a:r>
              <a:rPr lang="en-US" b="1" dirty="0"/>
              <a:t>SDM yang </a:t>
            </a:r>
            <a:r>
              <a:rPr lang="en-US" b="1" dirty="0" err="1"/>
              <a:t>a</a:t>
            </a:r>
            <a:r>
              <a:rPr lang="en-US" dirty="0" err="1"/>
              <a:t>da</a:t>
            </a:r>
            <a:r>
              <a:rPr lang="en-US" dirty="0"/>
              <a:t> dan d) </a:t>
            </a:r>
            <a:r>
              <a:rPr lang="en-US" b="1" dirty="0" err="1"/>
              <a:t>dukungan</a:t>
            </a:r>
            <a:r>
              <a:rPr lang="en-US" b="1" dirty="0"/>
              <a:t> </a:t>
            </a:r>
            <a:r>
              <a:rPr lang="en-US" b="1" dirty="0" err="1"/>
              <a:t>finansial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dirty="0"/>
              <a:t>lain yang </a:t>
            </a:r>
            <a:r>
              <a:rPr lang="en-US" dirty="0" err="1"/>
              <a:t>dibutuhkan</a:t>
            </a:r>
            <a:r>
              <a:rPr lang="en-US" dirty="0"/>
              <a:t> (Goggin, 1990)</a:t>
            </a:r>
          </a:p>
          <a:p>
            <a:r>
              <a:rPr lang="en-US" dirty="0"/>
              <a:t>Agar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dan </a:t>
            </a:r>
            <a:r>
              <a:rPr lang="en-US" dirty="0" err="1"/>
              <a:t>misi</a:t>
            </a:r>
            <a:r>
              <a:rPr lang="en-US" dirty="0"/>
              <a:t> dan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 err="1"/>
              <a:t>Kemampuan</a:t>
            </a:r>
            <a:r>
              <a:rPr lang="en-US" dirty="0"/>
              <a:t> SDM : knowledge, skill dan juga personality</a:t>
            </a:r>
          </a:p>
          <a:p>
            <a:r>
              <a:rPr lang="en-US" dirty="0"/>
              <a:t>Dana dan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lainj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mencukupi</a:t>
            </a:r>
            <a:endParaRPr lang="en-US" dirty="0"/>
          </a:p>
          <a:p>
            <a:r>
              <a:rPr lang="en-US" dirty="0"/>
              <a:t>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mmepengaruhi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organsiasi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85135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62FD-E6AE-456C-95D2-5F5C6A75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(Crosby, 1996)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BFD54-38C3-4C64-A65A-DEFB4660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menjembatani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menggalang</a:t>
            </a:r>
            <a:r>
              <a:rPr lang="en-US" dirty="0"/>
              <a:t> dan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dukungan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dg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dan </a:t>
            </a:r>
            <a:r>
              <a:rPr lang="en-US" dirty="0" err="1"/>
              <a:t>memiliki</a:t>
            </a:r>
            <a:r>
              <a:rPr lang="en-US" dirty="0"/>
              <a:t> framework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lobby dan </a:t>
            </a:r>
            <a:r>
              <a:rPr lang="en-US" dirty="0" err="1"/>
              <a:t>advokasi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dan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119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7321-FA83-41B7-B715-A65CAE8C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02AC-E6CA-442E-BA92-23F266965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dan </a:t>
            </a:r>
            <a:r>
              <a:rPr lang="en-US" dirty="0" err="1"/>
              <a:t>lintas</a:t>
            </a:r>
            <a:r>
              <a:rPr lang="en-US" dirty="0"/>
              <a:t> sectoral,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actor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vertical </a:t>
            </a:r>
            <a:r>
              <a:rPr lang="en-US" dirty="0" err="1"/>
              <a:t>maupun</a:t>
            </a:r>
            <a:r>
              <a:rPr lang="en-US" dirty="0"/>
              <a:t> horizontal.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mk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b="1" dirty="0" err="1"/>
              <a:t>desain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 err="1"/>
              <a:t>wahana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wadah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</a:t>
            </a:r>
            <a:r>
              <a:rPr lang="en-US" dirty="0" err="1"/>
              <a:t>dimana</a:t>
            </a:r>
            <a:r>
              <a:rPr lang="en-US" dirty="0"/>
              <a:t> para </a:t>
            </a:r>
            <a:r>
              <a:rPr lang="en-US" dirty="0" err="1"/>
              <a:t>petugas</a:t>
            </a:r>
            <a:r>
              <a:rPr lang="en-US" dirty="0"/>
              <a:t> / apparat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system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b="1" dirty="0" err="1"/>
              <a:t>koordinasi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dan juga </a:t>
            </a:r>
            <a:r>
              <a:rPr lang="en-US" b="1" dirty="0" err="1"/>
              <a:t>kontrol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dirty="0"/>
              <a:t>agar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bias </a:t>
            </a:r>
            <a:r>
              <a:rPr lang="en-US" dirty="0" err="1"/>
              <a:t>terlaksana</a:t>
            </a:r>
            <a:r>
              <a:rPr lang="en-US" dirty="0"/>
              <a:t> </a:t>
            </a:r>
            <a:r>
              <a:rPr lang="en-US" dirty="0" err="1"/>
              <a:t>spt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diharapkan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398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B2E8-5F38-429F-ABE0-9EE6D281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714A-0E10-48BD-9E10-69856E13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Struktur</a:t>
            </a:r>
            <a:r>
              <a:rPr lang="en-US" dirty="0"/>
              <a:t> org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orgs  :</a:t>
            </a:r>
          </a:p>
          <a:p>
            <a:r>
              <a:rPr lang="en-US" dirty="0"/>
              <a:t>1.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harisontal</a:t>
            </a:r>
            <a:r>
              <a:rPr lang="en-US" dirty="0"/>
              <a:t> :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unit org (</a:t>
            </a:r>
            <a:r>
              <a:rPr lang="en-US" dirty="0" err="1"/>
              <a:t>kementrian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pendekatan</a:t>
            </a:r>
            <a:r>
              <a:rPr lang="en-US" dirty="0"/>
              <a:t> vertical :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hierarkhi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spasial</a:t>
            </a:r>
            <a:r>
              <a:rPr lang="en-US" dirty="0"/>
              <a:t> : </a:t>
            </a:r>
            <a:r>
              <a:rPr lang="en-US" dirty="0" err="1"/>
              <a:t>menurut</a:t>
            </a:r>
            <a:r>
              <a:rPr lang="en-US" dirty="0"/>
              <a:t> wilayah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administrative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strukturnya</a:t>
            </a:r>
            <a:r>
              <a:rPr lang="en-US" dirty="0"/>
              <a:t> juga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komplek</a:t>
            </a:r>
            <a:endParaRPr lang="en-US" dirty="0"/>
          </a:p>
          <a:p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simple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strukturnya</a:t>
            </a:r>
            <a:r>
              <a:rPr lang="en-US" dirty="0"/>
              <a:t> </a:t>
            </a:r>
            <a:r>
              <a:rPr lang="en-US" dirty="0" err="1"/>
              <a:t>komplek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6788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6E7D1-E21E-43F3-8744-1EFAFE9AF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540328"/>
            <a:ext cx="10605655" cy="5650490"/>
          </a:xfrm>
        </p:spPr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inplementasi</a:t>
            </a:r>
            <a:r>
              <a:rPr lang="en-US" dirty="0"/>
              <a:t> yang simple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(single agency),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(mis : </a:t>
            </a:r>
            <a:r>
              <a:rPr lang="en-US" dirty="0" err="1"/>
              <a:t>bantuan</a:t>
            </a:r>
            <a:r>
              <a:rPr lang="en-US" dirty="0"/>
              <a:t> dana UMKM </a:t>
            </a:r>
            <a:r>
              <a:rPr lang="en-US" dirty="0" err="1"/>
              <a:t>hanya</a:t>
            </a:r>
            <a:r>
              <a:rPr lang="en-US" dirty="0"/>
              <a:t> oleh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dan UMKM)</a:t>
            </a:r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strukturnya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(</a:t>
            </a:r>
            <a:r>
              <a:rPr lang="en-US" dirty="0" err="1"/>
              <a:t>meliputi</a:t>
            </a:r>
            <a:r>
              <a:rPr lang="en-US" dirty="0"/>
              <a:t> multiple agency) relative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komando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komplek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actor,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LSM,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dmk</a:t>
            </a:r>
            <a:r>
              <a:rPr lang="en-US" dirty="0"/>
              <a:t> ?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5284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6D74-566A-424C-9BD6-E2CFC1E36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2" y="568037"/>
            <a:ext cx="10494818" cy="563663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actor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hub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agar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optimal.</a:t>
            </a:r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mleibatkan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hub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b="1" dirty="0"/>
              <a:t>intergovernmental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/>
              <a:t>interorganizational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intergovernance</a:t>
            </a:r>
            <a:endParaRPr lang="en-US" b="1" dirty="0"/>
          </a:p>
          <a:p>
            <a:r>
              <a:rPr lang="en-US" dirty="0"/>
              <a:t>Pada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interorganizational </a:t>
            </a:r>
            <a:r>
              <a:rPr lang="en-US" dirty="0" err="1"/>
              <a:t>menekankan</a:t>
            </a:r>
            <a:r>
              <a:rPr lang="en-US" dirty="0"/>
              <a:t> hub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Pusat, </a:t>
            </a:r>
            <a:r>
              <a:rPr lang="en-US" dirty="0" err="1"/>
              <a:t>propinsi</a:t>
            </a:r>
            <a:r>
              <a:rPr lang="en-US" dirty="0"/>
              <a:t> dan </a:t>
            </a:r>
            <a:r>
              <a:rPr lang="en-US" dirty="0" err="1"/>
              <a:t>Kabupaten</a:t>
            </a:r>
            <a:r>
              <a:rPr lang="en-US" dirty="0"/>
              <a:t> (</a:t>
            </a:r>
            <a:r>
              <a:rPr lang="en-US" dirty="0" err="1"/>
              <a:t>pendekatan</a:t>
            </a:r>
            <a:r>
              <a:rPr lang="en-US" dirty="0"/>
              <a:t> vertical)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kebehasilan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pada hub </a:t>
            </a:r>
            <a:r>
              <a:rPr lang="en-US" dirty="0" err="1"/>
              <a:t>antara</a:t>
            </a:r>
            <a:r>
              <a:rPr lang="en-US" dirty="0"/>
              <a:t> Pusat dan </a:t>
            </a:r>
            <a:r>
              <a:rPr lang="en-US" dirty="0" err="1"/>
              <a:t>daerah</a:t>
            </a:r>
            <a:r>
              <a:rPr lang="en-US" dirty="0"/>
              <a:t>.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org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pada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/ </a:t>
            </a:r>
            <a:r>
              <a:rPr lang="en-US" dirty="0" err="1"/>
              <a:t>dinamika</a:t>
            </a:r>
            <a:r>
              <a:rPr lang="en-US" dirty="0"/>
              <a:t> hub </a:t>
            </a:r>
            <a:r>
              <a:rPr lang="en-US" dirty="0" err="1"/>
              <a:t>pusat</a:t>
            </a:r>
            <a:r>
              <a:rPr lang="en-US" dirty="0"/>
              <a:t> dan </a:t>
            </a:r>
            <a:r>
              <a:rPr lang="en-US" dirty="0" err="1"/>
              <a:t>daerah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melangkahi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diatasnya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1316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D5D1-A137-4920-9693-5A59DBE80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9" y="568036"/>
            <a:ext cx="10550236" cy="55950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unit </a:t>
            </a:r>
            <a:r>
              <a:rPr lang="en-US" dirty="0" err="1"/>
              <a:t>kerja</a:t>
            </a:r>
            <a:r>
              <a:rPr lang="en-US" dirty="0"/>
              <a:t> 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tingkatannya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pendektan</a:t>
            </a:r>
            <a:r>
              <a:rPr lang="en-US" dirty="0"/>
              <a:t> horizontal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semua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unit </a:t>
            </a:r>
            <a:r>
              <a:rPr lang="en-US" dirty="0" err="1"/>
              <a:t>kerja</a:t>
            </a:r>
            <a:r>
              <a:rPr lang="en-US" dirty="0"/>
              <a:t>  di guide oleh </a:t>
            </a:r>
            <a:r>
              <a:rPr lang="en-US" dirty="0" err="1"/>
              <a:t>visi</a:t>
            </a:r>
            <a:r>
              <a:rPr lang="en-US" dirty="0"/>
              <a:t> dan </a:t>
            </a:r>
            <a:r>
              <a:rPr lang="en-US" dirty="0" err="1"/>
              <a:t>misinya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(</a:t>
            </a:r>
            <a:r>
              <a:rPr lang="en-US" dirty="0" err="1"/>
              <a:t>penc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pada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unit </a:t>
            </a:r>
            <a:r>
              <a:rPr lang="en-US" dirty="0" err="1"/>
              <a:t>organisai</a:t>
            </a:r>
            <a:r>
              <a:rPr lang="en-US" dirty="0"/>
              <a:t> dg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). Multiple goals </a:t>
            </a:r>
            <a:r>
              <a:rPr lang="en-US" dirty="0" err="1"/>
              <a:t>mrpk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(Cho (2005), </a:t>
            </a:r>
            <a:r>
              <a:rPr lang="en-US" dirty="0" err="1"/>
              <a:t>O”Toole</a:t>
            </a:r>
            <a:r>
              <a:rPr lang="en-US" dirty="0"/>
              <a:t> (1993))</a:t>
            </a:r>
          </a:p>
          <a:p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koordinas</a:t>
            </a:r>
            <a:r>
              <a:rPr lang="en-US" b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unit </a:t>
            </a:r>
            <a:r>
              <a:rPr lang="en-US" dirty="0" err="1"/>
              <a:t>kerja</a:t>
            </a:r>
            <a:r>
              <a:rPr lang="en-US" dirty="0"/>
              <a:t> dan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tkerja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social, BPS,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Pnedidikan</a:t>
            </a:r>
            <a:r>
              <a:rPr lang="en-US" dirty="0"/>
              <a:t>,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perindustrian</a:t>
            </a:r>
            <a:r>
              <a:rPr lang="en-US" dirty="0"/>
              <a:t> dan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disnaker</a:t>
            </a:r>
            <a:r>
              <a:rPr lang="en-US" dirty="0"/>
              <a:t> 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819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041D3-1E9B-4375-A8E8-F905B5D44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8" y="969818"/>
            <a:ext cx="10536382" cy="520714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juga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 assistance structure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mandate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mengimplementaiskan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dan data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/>
              <a:t>Mis: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AIDS.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punya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data, </a:t>
            </a:r>
            <a:r>
              <a:rPr lang="en-US" dirty="0" err="1"/>
              <a:t>namuan</a:t>
            </a:r>
            <a:r>
              <a:rPr lang="en-US" dirty="0"/>
              <a:t> LSM </a:t>
            </a:r>
            <a:r>
              <a:rPr lang="en-US" dirty="0" err="1"/>
              <a:t>pemerhati</a:t>
            </a:r>
            <a:r>
              <a:rPr lang="en-US" dirty="0"/>
              <a:t> AIDS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memliki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 LSM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mengadvokasi</a:t>
            </a:r>
            <a:r>
              <a:rPr lang="en-US" dirty="0"/>
              <a:t>,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pendampingan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7501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06B4D-B1F4-43B8-A6B0-059C0C206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0" y="803564"/>
            <a:ext cx="10467109" cy="5373399"/>
          </a:xfrm>
        </p:spPr>
        <p:txBody>
          <a:bodyPr>
            <a:normAutofit/>
          </a:bodyPr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/>
              <a:t>multi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yang </a:t>
            </a:r>
            <a:r>
              <a:rPr lang="en-US" b="1" dirty="0" err="1"/>
              <a:t>diberi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kordinator</a:t>
            </a:r>
            <a:r>
              <a:rPr lang="en-US" b="1" dirty="0"/>
              <a:t> (lead agency)</a:t>
            </a:r>
          </a:p>
          <a:p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: </a:t>
            </a:r>
            <a:r>
              <a:rPr lang="en-US" dirty="0" err="1"/>
              <a:t>peran</a:t>
            </a:r>
            <a:r>
              <a:rPr lang="en-US" dirty="0"/>
              <a:t> BNPB, </a:t>
            </a:r>
            <a:r>
              <a:rPr lang="en-US" dirty="0" err="1"/>
              <a:t>atau</a:t>
            </a:r>
            <a:r>
              <a:rPr lang="en-US" dirty="0"/>
              <a:t> BPBD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lead agency yang </a:t>
            </a:r>
            <a:r>
              <a:rPr lang="en-US" dirty="0" err="1"/>
              <a:t>mengkoordinasukan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pennanggulanagn</a:t>
            </a:r>
            <a:r>
              <a:rPr lang="en-US" dirty="0"/>
              <a:t> </a:t>
            </a:r>
            <a:r>
              <a:rPr lang="en-US" dirty="0" err="1"/>
              <a:t>benacana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Lembaga </a:t>
            </a:r>
            <a:r>
              <a:rPr lang="en-US" dirty="0" err="1"/>
              <a:t>atau</a:t>
            </a:r>
            <a:r>
              <a:rPr lang="en-US" dirty="0"/>
              <a:t> SKPD yang lain</a:t>
            </a:r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punya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:</a:t>
            </a:r>
          </a:p>
          <a:p>
            <a:r>
              <a:rPr lang="en-US" dirty="0"/>
              <a:t>1.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benyak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dan </a:t>
            </a:r>
            <a:r>
              <a:rPr lang="en-US" dirty="0" err="1"/>
              <a:t>kompleks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Kompleksitas</a:t>
            </a:r>
            <a:r>
              <a:rPr lang="en-US" dirty="0"/>
              <a:t> hub </a:t>
            </a:r>
            <a:r>
              <a:rPr lang="en-US" dirty="0" err="1"/>
              <a:t>menyebabkan</a:t>
            </a:r>
            <a:r>
              <a:rPr lang="en-US" dirty="0"/>
              <a:t> proses </a:t>
            </a:r>
            <a:r>
              <a:rPr lang="en-US" dirty="0" err="1"/>
              <a:t>delegasi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(</a:t>
            </a:r>
            <a:r>
              <a:rPr lang="en-US" dirty="0" err="1"/>
              <a:t>Montjoy</a:t>
            </a:r>
            <a:r>
              <a:rPr lang="en-US" dirty="0"/>
              <a:t>, 1984)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06416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ACC0-4246-44D9-8F19-625344C4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45007-FE8E-49B6-8FCC-37D1D69D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/>
              <a:t>teamwork (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unit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kemmapuan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dibidangnya</a:t>
            </a:r>
            <a:r>
              <a:rPr lang="en-US" dirty="0"/>
              <a:t>.</a:t>
            </a:r>
          </a:p>
          <a:p>
            <a:r>
              <a:rPr lang="en-US" dirty="0"/>
              <a:t>Tim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((Robbins,2007)</a:t>
            </a:r>
          </a:p>
          <a:p>
            <a:r>
              <a:rPr lang="en-US" dirty="0"/>
              <a:t>1. </a:t>
            </a:r>
            <a:r>
              <a:rPr lang="en-US" b="1" dirty="0"/>
              <a:t>Context </a:t>
            </a:r>
            <a:r>
              <a:rPr lang="en-US" dirty="0"/>
              <a:t>: </a:t>
            </a:r>
            <a:r>
              <a:rPr lang="en-US" dirty="0" err="1"/>
              <a:t>meliputi</a:t>
            </a:r>
            <a:r>
              <a:rPr lang="en-US" dirty="0"/>
              <a:t> adequate resources, leadership and structure, </a:t>
            </a:r>
            <a:r>
              <a:rPr lang="en-US" dirty="0" err="1"/>
              <a:t>Climat</a:t>
            </a:r>
            <a:r>
              <a:rPr lang="en-US" dirty="0"/>
              <a:t> of trust, Performance evaluation and reward systems</a:t>
            </a:r>
          </a:p>
          <a:p>
            <a:r>
              <a:rPr lang="en-US" dirty="0"/>
              <a:t>2. </a:t>
            </a:r>
            <a:r>
              <a:rPr lang="en-US" b="1" dirty="0"/>
              <a:t>Composition</a:t>
            </a:r>
            <a:r>
              <a:rPr lang="en-US" dirty="0"/>
              <a:t> : </a:t>
            </a:r>
            <a:r>
              <a:rPr lang="en-US" dirty="0" err="1"/>
              <a:t>meliputi</a:t>
            </a:r>
            <a:r>
              <a:rPr lang="en-US" dirty="0"/>
              <a:t> ability of members, Personality, </a:t>
            </a:r>
            <a:r>
              <a:rPr lang="en-US" dirty="0" err="1"/>
              <a:t>Alocating</a:t>
            </a:r>
            <a:r>
              <a:rPr lang="en-US" dirty="0"/>
              <a:t> roles, Diversity, Size of team, members flexibility, member preference</a:t>
            </a:r>
          </a:p>
          <a:p>
            <a:r>
              <a:rPr lang="en-US" dirty="0"/>
              <a:t>3. </a:t>
            </a:r>
            <a:r>
              <a:rPr lang="en-US" b="1" dirty="0"/>
              <a:t>Work Design</a:t>
            </a:r>
            <a:r>
              <a:rPr lang="en-US" dirty="0"/>
              <a:t> : </a:t>
            </a:r>
            <a:r>
              <a:rPr lang="en-US" dirty="0" err="1"/>
              <a:t>meliputi</a:t>
            </a:r>
            <a:r>
              <a:rPr lang="en-US" dirty="0"/>
              <a:t> Autonomy, skill variety, Task identity, Task </a:t>
            </a:r>
            <a:r>
              <a:rPr lang="en-US" dirty="0" err="1"/>
              <a:t>significancy</a:t>
            </a:r>
            <a:endParaRPr lang="en-US" dirty="0"/>
          </a:p>
          <a:p>
            <a:r>
              <a:rPr lang="en-US" dirty="0"/>
              <a:t>4. </a:t>
            </a:r>
            <a:r>
              <a:rPr lang="en-US" b="1" dirty="0"/>
              <a:t>Process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: common </a:t>
            </a:r>
            <a:r>
              <a:rPr lang="en-US" dirty="0" err="1"/>
              <a:t>puspose</a:t>
            </a:r>
            <a:r>
              <a:rPr lang="en-US" dirty="0"/>
              <a:t>, specific goals, team </a:t>
            </a:r>
            <a:r>
              <a:rPr lang="en-US" dirty="0" err="1"/>
              <a:t>afficacy</a:t>
            </a:r>
            <a:r>
              <a:rPr lang="en-US" dirty="0"/>
              <a:t>, Conflict levels. Social loafing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87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97219-5938-49E5-B9AA-195002DEA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706582"/>
            <a:ext cx="10467108" cy="5902036"/>
          </a:xfrm>
        </p:spPr>
        <p:txBody>
          <a:bodyPr>
            <a:normAutofit/>
          </a:bodyPr>
          <a:lstStyle/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pada </a:t>
            </a:r>
            <a:r>
              <a:rPr lang="en-US" b="1" dirty="0"/>
              <a:t>delivery mechanism </a:t>
            </a:r>
            <a:r>
              <a:rPr lang="en-US" dirty="0"/>
              <a:t>(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) 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indicator, 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 err="1"/>
              <a:t>Keberhasilan</a:t>
            </a:r>
            <a:r>
              <a:rPr lang="en-US" dirty="0"/>
              <a:t> Delivery mechanism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b="1" dirty="0"/>
              <a:t>implementing agency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mandat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mengimplelmntasikan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Lembaga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Kemampuan</a:t>
            </a:r>
            <a:r>
              <a:rPr lang="en-US" dirty="0"/>
              <a:t> implementing agency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b="1" dirty="0" err="1"/>
              <a:t>kapasitas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endParaRPr lang="en-US" b="1" dirty="0"/>
          </a:p>
          <a:p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b="1" dirty="0" err="1"/>
              <a:t>ketepatan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, </a:t>
            </a:r>
            <a:r>
              <a:rPr lang="en-US" b="1" dirty="0" err="1"/>
              <a:t>jumlah</a:t>
            </a:r>
            <a:r>
              <a:rPr lang="en-US" b="1" dirty="0"/>
              <a:t> dan </a:t>
            </a:r>
            <a:r>
              <a:rPr lang="en-US" b="1" dirty="0" err="1"/>
              <a:t>kulaitas</a:t>
            </a:r>
            <a:r>
              <a:rPr lang="en-US" b="1" dirty="0"/>
              <a:t> SDM yang </a:t>
            </a:r>
            <a:r>
              <a:rPr lang="en-US" b="1" dirty="0" err="1"/>
              <a:t>dimiliki</a:t>
            </a:r>
            <a:r>
              <a:rPr lang="en-US" b="1" dirty="0"/>
              <a:t>, business process yang </a:t>
            </a:r>
            <a:r>
              <a:rPr lang="en-US" b="1" dirty="0" err="1"/>
              <a:t>dirancang</a:t>
            </a:r>
            <a:r>
              <a:rPr lang="en-US" b="1" dirty="0"/>
              <a:t> dan juga </a:t>
            </a:r>
            <a:r>
              <a:rPr lang="en-US" b="1" dirty="0" err="1"/>
              <a:t>dukungan</a:t>
            </a:r>
            <a:r>
              <a:rPr lang="en-US" b="1" dirty="0"/>
              <a:t> </a:t>
            </a:r>
            <a:r>
              <a:rPr lang="en-US" b="1" dirty="0" err="1"/>
              <a:t>lingkunga</a:t>
            </a:r>
            <a:r>
              <a:rPr lang="en-US" dirty="0" err="1"/>
              <a:t>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95172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199A3-40E6-4A4C-8563-7671E416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382" y="983673"/>
            <a:ext cx="10342418" cy="5207145"/>
          </a:xfrm>
        </p:spPr>
        <p:txBody>
          <a:bodyPr/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SDM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juga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bebrapa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r>
              <a:rPr lang="en-US" b="1" dirty="0"/>
              <a:t>1. </a:t>
            </a:r>
            <a:r>
              <a:rPr lang="en-US" b="1" dirty="0" err="1"/>
              <a:t>Jumlah</a:t>
            </a:r>
            <a:r>
              <a:rPr lang="en-US" b="1" dirty="0"/>
              <a:t> SDM </a:t>
            </a:r>
            <a:r>
              <a:rPr lang="en-US" dirty="0"/>
              <a:t>yang </a:t>
            </a:r>
            <a:r>
              <a:rPr lang="en-US" dirty="0" err="1"/>
              <a:t>memadai</a:t>
            </a:r>
            <a:r>
              <a:rPr lang="en-US" dirty="0"/>
              <a:t> juga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sdm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agar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sukses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juga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b="1" dirty="0" err="1"/>
              <a:t>komitmen</a:t>
            </a:r>
            <a:r>
              <a:rPr lang="en-US" b="1" dirty="0"/>
              <a:t> dan </a:t>
            </a:r>
            <a:r>
              <a:rPr lang="en-US" b="1" dirty="0" err="1"/>
              <a:t>kompetesnsi</a:t>
            </a:r>
            <a:r>
              <a:rPr lang="en-US" b="1" dirty="0"/>
              <a:t> </a:t>
            </a:r>
            <a:r>
              <a:rPr lang="en-US" b="1" dirty="0" err="1"/>
              <a:t>personil</a:t>
            </a:r>
            <a:r>
              <a:rPr lang="en-US" b="1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melaksakana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b="1" dirty="0"/>
              <a:t>3. </a:t>
            </a:r>
            <a:r>
              <a:rPr lang="en-US" b="1" dirty="0" err="1"/>
              <a:t>Pengalaman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dan </a:t>
            </a:r>
            <a:r>
              <a:rPr lang="en-US" b="1" dirty="0" err="1"/>
              <a:t>senioritas</a:t>
            </a:r>
            <a:r>
              <a:rPr lang="en-US" b="1" dirty="0"/>
              <a:t> </a:t>
            </a:r>
            <a:r>
              <a:rPr lang="en-US" dirty="0"/>
              <a:t>juga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mmepengaruhi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impleemntasi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24102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F077-E41B-4BE2-9C44-D569DD97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Koordinasi</a:t>
            </a:r>
            <a:r>
              <a:rPr lang="en-US" dirty="0"/>
              <a:t> dan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aktor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3E9C-67D7-484C-AD29-4A7E1B6A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510145"/>
            <a:ext cx="10716491" cy="51400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bebrapa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/>
              <a:t>Agar </a:t>
            </a:r>
            <a:r>
              <a:rPr lang="en-US" dirty="0" err="1"/>
              <a:t>koodinasi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stakeholder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endParaRPr lang="en-US" b="1" dirty="0"/>
          </a:p>
          <a:p>
            <a:r>
              <a:rPr lang="en-US" dirty="0"/>
              <a:t>Hall dan O Toole (2000)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:</a:t>
            </a:r>
          </a:p>
          <a:p>
            <a:r>
              <a:rPr lang="en-US" dirty="0"/>
              <a:t>1</a:t>
            </a:r>
            <a:r>
              <a:rPr lang="en-US" b="1" dirty="0"/>
              <a:t>. </a:t>
            </a:r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mengutup</a:t>
            </a:r>
            <a:r>
              <a:rPr lang="en-US" b="1" dirty="0"/>
              <a:t> (Pooled</a:t>
            </a:r>
            <a:r>
              <a:rPr lang="en-US" dirty="0"/>
              <a:t>):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actor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Pennaggulangan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: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mengentaskan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bidangnya</a:t>
            </a:r>
            <a:r>
              <a:rPr lang="en-US" dirty="0"/>
              <a:t>)</a:t>
            </a:r>
          </a:p>
          <a:p>
            <a:r>
              <a:rPr lang="en-US" dirty="0"/>
              <a:t>2</a:t>
            </a:r>
            <a:r>
              <a:rPr lang="en-US" b="1" dirty="0"/>
              <a:t>. </a:t>
            </a:r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Sequential</a:t>
            </a:r>
            <a:r>
              <a:rPr lang="en-US" dirty="0"/>
              <a:t>: </a:t>
            </a:r>
            <a:r>
              <a:rPr lang="en-US" dirty="0" err="1"/>
              <a:t>banyak</a:t>
            </a:r>
            <a:r>
              <a:rPr lang="en-US" dirty="0"/>
              <a:t> actor dan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hub </a:t>
            </a:r>
            <a:r>
              <a:rPr lang="en-US" dirty="0" err="1"/>
              <a:t>antar</a:t>
            </a:r>
            <a:r>
              <a:rPr lang="en-US" dirty="0"/>
              <a:t> unit org </a:t>
            </a:r>
            <a:r>
              <a:rPr lang="en-US" dirty="0" err="1"/>
              <a:t>pelaksana</a:t>
            </a:r>
            <a:r>
              <a:rPr lang="en-US" dirty="0"/>
              <a:t>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, (missal: program </a:t>
            </a:r>
            <a:r>
              <a:rPr lang="en-US" dirty="0" err="1"/>
              <a:t>Raskin</a:t>
            </a:r>
            <a:r>
              <a:rPr lang="en-US" dirty="0"/>
              <a:t>: </a:t>
            </a:r>
            <a:r>
              <a:rPr lang="en-US" b="1" dirty="0"/>
              <a:t>BPS </a:t>
            </a:r>
            <a:r>
              <a:rPr lang="en-US" dirty="0"/>
              <a:t>(</a:t>
            </a:r>
            <a:r>
              <a:rPr lang="en-US" dirty="0" err="1"/>
              <a:t>mendata</a:t>
            </a:r>
            <a:r>
              <a:rPr lang="en-US" dirty="0"/>
              <a:t>), </a:t>
            </a:r>
            <a:r>
              <a:rPr lang="en-US" b="1" dirty="0" err="1"/>
              <a:t>Bulog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menetukan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b="1" dirty="0"/>
              <a:t>), </a:t>
            </a:r>
            <a:r>
              <a:rPr lang="en-US" b="1" dirty="0" err="1"/>
              <a:t>Pemdes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mendistribusikan</a:t>
            </a:r>
            <a:r>
              <a:rPr lang="en-US" dirty="0"/>
              <a:t>).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Pooled,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Lembaga </a:t>
            </a:r>
            <a:r>
              <a:rPr lang="en-US" dirty="0" err="1"/>
              <a:t>sebelumnya</a:t>
            </a:r>
            <a:endParaRPr lang="en-US" dirty="0"/>
          </a:p>
          <a:p>
            <a:r>
              <a:rPr lang="en-US" dirty="0"/>
              <a:t>3. </a:t>
            </a:r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reciprocal</a:t>
            </a:r>
            <a:r>
              <a:rPr lang="en-US" dirty="0"/>
              <a:t>: </a:t>
            </a:r>
            <a:r>
              <a:rPr lang="en-US" dirty="0" err="1"/>
              <a:t>banyak</a:t>
            </a:r>
            <a:r>
              <a:rPr lang="en-US" dirty="0"/>
              <a:t> orgs, dan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input </a:t>
            </a:r>
            <a:r>
              <a:rPr lang="en-US" dirty="0" err="1"/>
              <a:t>bg</a:t>
            </a:r>
            <a:r>
              <a:rPr lang="en-US" dirty="0"/>
              <a:t> orgs lain, </a:t>
            </a:r>
            <a:r>
              <a:rPr lang="en-US" dirty="0" err="1"/>
              <a:t>tp</a:t>
            </a:r>
            <a:r>
              <a:rPr lang="en-US" dirty="0"/>
              <a:t> pada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bs </a:t>
            </a:r>
            <a:r>
              <a:rPr lang="en-US" dirty="0" err="1"/>
              <a:t>menjadi</a:t>
            </a:r>
            <a:r>
              <a:rPr lang="en-US" dirty="0"/>
              <a:t> output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digunkana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irgs</a:t>
            </a:r>
            <a:r>
              <a:rPr lang="en-US" dirty="0"/>
              <a:t> lain. (</a:t>
            </a:r>
            <a:r>
              <a:rPr lang="en-US" dirty="0" err="1"/>
              <a:t>misl</a:t>
            </a:r>
            <a:r>
              <a:rPr lang="en-US" dirty="0"/>
              <a:t>: </a:t>
            </a:r>
            <a:r>
              <a:rPr lang="en-US" dirty="0" err="1"/>
              <a:t>rehabilitasi</a:t>
            </a:r>
            <a:r>
              <a:rPr lang="en-US" dirty="0"/>
              <a:t> korban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yangb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b="1" dirty="0" err="1"/>
              <a:t>pemdes</a:t>
            </a:r>
            <a:r>
              <a:rPr lang="en-US" b="1" dirty="0"/>
              <a:t>, </a:t>
            </a:r>
            <a:r>
              <a:rPr lang="en-US" b="1" dirty="0" err="1"/>
              <a:t>pemkab</a:t>
            </a:r>
            <a:r>
              <a:rPr lang="en-US" b="1" dirty="0"/>
              <a:t>, </a:t>
            </a:r>
            <a:r>
              <a:rPr lang="en-US" b="1" dirty="0" err="1"/>
              <a:t>pmprop</a:t>
            </a:r>
            <a:r>
              <a:rPr lang="en-US" b="1" dirty="0"/>
              <a:t> dan </a:t>
            </a:r>
            <a:r>
              <a:rPr lang="en-US" b="1" dirty="0" err="1"/>
              <a:t>PUsat</a:t>
            </a:r>
            <a:r>
              <a:rPr lang="en-US" dirty="0"/>
              <a:t>.(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mendata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oleh </a:t>
            </a:r>
            <a:r>
              <a:rPr lang="en-US" dirty="0" err="1"/>
              <a:t>Pemkab,kmd</a:t>
            </a:r>
            <a:r>
              <a:rPr lang="en-US" dirty="0"/>
              <a:t> oleh </a:t>
            </a:r>
            <a:r>
              <a:rPr lang="en-US" dirty="0" err="1"/>
              <a:t>Kab</a:t>
            </a:r>
            <a:r>
              <a:rPr lang="en-US" dirty="0"/>
              <a:t> </a:t>
            </a:r>
            <a:r>
              <a:rPr lang="en-US" b="1" dirty="0" err="1"/>
              <a:t>diverifikas</a:t>
            </a:r>
            <a:r>
              <a:rPr lang="en-US" dirty="0" err="1"/>
              <a:t>i</a:t>
            </a:r>
            <a:r>
              <a:rPr lang="en-US" dirty="0"/>
              <a:t> dan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Propinsi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bantuan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759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E12E-A106-4940-8514-C60CF95B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529FE-A74D-44A7-8ABD-7D583213E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banyak</a:t>
            </a:r>
            <a:r>
              <a:rPr lang="en-US" dirty="0"/>
              <a:t> model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top down </a:t>
            </a:r>
            <a:r>
              <a:rPr lang="en-US" dirty="0" err="1"/>
              <a:t>maupun</a:t>
            </a:r>
            <a:r>
              <a:rPr lang="en-US" dirty="0"/>
              <a:t> bottom up, </a:t>
            </a:r>
            <a:r>
              <a:rPr lang="en-US" dirty="0" err="1"/>
              <a:t>dari</a:t>
            </a:r>
            <a:r>
              <a:rPr lang="en-US" dirty="0"/>
              <a:t> yang simple </a:t>
            </a:r>
            <a:r>
              <a:rPr lang="en-US" dirty="0" err="1"/>
              <a:t>hingga</a:t>
            </a:r>
            <a:r>
              <a:rPr lang="en-US" dirty="0"/>
              <a:t> yang </a:t>
            </a:r>
            <a:r>
              <a:rPr lang="en-US" dirty="0" err="1"/>
              <a:t>komplek</a:t>
            </a:r>
            <a:endParaRPr lang="en-US" dirty="0"/>
          </a:p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pada </a:t>
            </a:r>
            <a:r>
              <a:rPr lang="en-US" dirty="0" err="1"/>
              <a:t>birokrats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birokrat</a:t>
            </a:r>
            <a:r>
              <a:rPr lang="en-US" dirty="0"/>
              <a:t> garda </a:t>
            </a:r>
            <a:r>
              <a:rPr lang="en-US" dirty="0" err="1"/>
              <a:t>depan</a:t>
            </a:r>
            <a:r>
              <a:rPr lang="en-US" dirty="0"/>
              <a:t> (street </a:t>
            </a:r>
            <a:r>
              <a:rPr lang="en-US" dirty="0" err="1"/>
              <a:t>lvel</a:t>
            </a:r>
            <a:r>
              <a:rPr lang="en-US" dirty="0"/>
              <a:t> bureaucrats)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birokratas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strukutr</a:t>
            </a:r>
            <a:r>
              <a:rPr lang="en-US" dirty="0"/>
              <a:t>, SDM, </a:t>
            </a:r>
            <a:r>
              <a:rPr lang="en-US" dirty="0" err="1"/>
              <a:t>mekanisme</a:t>
            </a:r>
            <a:r>
              <a:rPr lang="en-US" dirty="0"/>
              <a:t> proses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 err="1"/>
              <a:t>Birokrats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mengadaptasi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preses</a:t>
            </a:r>
            <a:r>
              <a:rPr lang="en-US" dirty="0"/>
              <a:t> </a:t>
            </a:r>
            <a:r>
              <a:rPr lang="en-US" dirty="0" err="1"/>
              <a:t>deskresi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5449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DE2D2-05AB-4C1D-A3BD-71075D60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Who</a:t>
            </a:r>
            <a:r>
              <a:rPr lang="en-US" dirty="0" err="1"/>
              <a:t>”s</a:t>
            </a:r>
            <a:r>
              <a:rPr lang="en-US" dirty="0"/>
              <a:t> the  implementing agency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61ADE-CDEE-4BB2-B9AC-7607F7BB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dikohotomi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implementing agency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eksekutif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peme</a:t>
            </a:r>
            <a:r>
              <a:rPr lang="en-US" dirty="0" err="1"/>
              <a:t>rintah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solid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birokrasi</a:t>
            </a:r>
            <a:r>
              <a:rPr lang="en-US" dirty="0"/>
              <a:t>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b="1" dirty="0"/>
              <a:t>vertical </a:t>
            </a:r>
            <a:r>
              <a:rPr lang="en-US" dirty="0"/>
              <a:t>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level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b="1" dirty="0"/>
              <a:t>horizontal</a:t>
            </a:r>
            <a:r>
              <a:rPr lang="en-US" dirty="0"/>
              <a:t> (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kementrian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SKPD)</a:t>
            </a:r>
          </a:p>
          <a:p>
            <a:r>
              <a:rPr lang="en-US" dirty="0" err="1"/>
              <a:t>Pelibatan</a:t>
            </a:r>
            <a:r>
              <a:rPr lang="en-US" dirty="0"/>
              <a:t> </a:t>
            </a:r>
            <a:r>
              <a:rPr lang="en-US" b="1" dirty="0" err="1"/>
              <a:t>legislatif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/>
              <a:t>jarring </a:t>
            </a:r>
            <a:r>
              <a:rPr lang="en-US" b="1" dirty="0" err="1"/>
              <a:t>asmara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menjaring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), juga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b="1" dirty="0" err="1"/>
              <a:t>Swast</a:t>
            </a:r>
            <a:r>
              <a:rPr lang="en-US" dirty="0" err="1"/>
              <a:t>a</a:t>
            </a:r>
            <a:r>
              <a:rPr lang="en-US" dirty="0"/>
              <a:t> juga </a:t>
            </a:r>
            <a:r>
              <a:rPr lang="en-US" dirty="0" err="1"/>
              <a:t>berperanan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 err="1"/>
              <a:t>kemitraan</a:t>
            </a:r>
            <a:r>
              <a:rPr lang="en-US" dirty="0"/>
              <a:t> (Public Privat partnership/ PPP).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(</a:t>
            </a:r>
            <a:r>
              <a:rPr lang="en-US" dirty="0" err="1"/>
              <a:t>swasta</a:t>
            </a:r>
            <a:r>
              <a:rPr lang="en-US" dirty="0"/>
              <a:t> punya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SDM,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adopsi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iptek</a:t>
            </a:r>
            <a:r>
              <a:rPr lang="en-US" dirty="0"/>
              <a:t>)</a:t>
            </a:r>
          </a:p>
          <a:p>
            <a:r>
              <a:rPr lang="en-US" b="1" dirty="0"/>
              <a:t>Civil society organizations (CSOs</a:t>
            </a:r>
            <a:r>
              <a:rPr lang="en-US" dirty="0"/>
              <a:t>) :</a:t>
            </a:r>
            <a:r>
              <a:rPr lang="en-US" dirty="0" err="1"/>
              <a:t>spt</a:t>
            </a:r>
            <a:r>
              <a:rPr lang="en-US" dirty="0"/>
              <a:t> LSM, </a:t>
            </a:r>
            <a:r>
              <a:rPr lang="en-US" dirty="0" err="1"/>
              <a:t>paguyuban</a:t>
            </a:r>
            <a:r>
              <a:rPr lang="en-US" dirty="0"/>
              <a:t>, </a:t>
            </a:r>
            <a:r>
              <a:rPr lang="en-US" dirty="0" err="1"/>
              <a:t>ormas</a:t>
            </a:r>
            <a:r>
              <a:rPr lang="en-US" dirty="0"/>
              <a:t>, org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CSOs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sifatnya</a:t>
            </a:r>
            <a:r>
              <a:rPr lang="en-US" dirty="0"/>
              <a:t> non profit, orgs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dan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basisi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dimata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program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spt</a:t>
            </a:r>
            <a:r>
              <a:rPr lang="en-US" dirty="0"/>
              <a:t>: </a:t>
            </a:r>
            <a:r>
              <a:rPr lang="en-US" dirty="0" err="1"/>
              <a:t>pendampingan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jalanna</a:t>
            </a:r>
            <a:r>
              <a:rPr lang="en-US" dirty="0"/>
              <a:t>, HIV AIDS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921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3A2FD-C37C-44A4-BE1C-AABE86EB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Birokrat</a:t>
            </a:r>
            <a:r>
              <a:rPr lang="en-US" dirty="0"/>
              <a:t> garda </a:t>
            </a:r>
            <a:r>
              <a:rPr lang="en-US" dirty="0" err="1"/>
              <a:t>depan</a:t>
            </a:r>
            <a:r>
              <a:rPr lang="en-US" dirty="0"/>
              <a:t> (</a:t>
            </a:r>
            <a:r>
              <a:rPr lang="en-US" dirty="0" err="1"/>
              <a:t>Steet</a:t>
            </a:r>
            <a:r>
              <a:rPr lang="en-US" dirty="0"/>
              <a:t> level bureaucrat)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E76D-B065-4053-B7A2-B2EBDFEDB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>
            <a:normAutofit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unit implementor yang paling </a:t>
            </a:r>
            <a:r>
              <a:rPr lang="en-US" dirty="0" err="1"/>
              <a:t>berperanan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frontline bureauc</a:t>
            </a:r>
            <a:r>
              <a:rPr lang="en-US" dirty="0"/>
              <a:t>racy,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berhadapan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(Lipsky, 1980)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pada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komplek</a:t>
            </a:r>
            <a:r>
              <a:rPr lang="en-US" dirty="0"/>
              <a:t> dan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menentu</a:t>
            </a:r>
            <a:r>
              <a:rPr lang="en-US" dirty="0"/>
              <a:t>)</a:t>
            </a:r>
          </a:p>
          <a:p>
            <a:r>
              <a:rPr lang="en-US" dirty="0"/>
              <a:t>2.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. </a:t>
            </a:r>
            <a:r>
              <a:rPr lang="en-US" dirty="0" err="1"/>
              <a:t>Intrepretasi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)</a:t>
            </a:r>
          </a:p>
          <a:p>
            <a:r>
              <a:rPr lang="en-US" dirty="0"/>
              <a:t>3.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lalulintas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kebawah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(Kim, 2004)</a:t>
            </a:r>
          </a:p>
          <a:p>
            <a:r>
              <a:rPr lang="en-US" dirty="0"/>
              <a:t>4.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agar hub unit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terkelola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dirty="0" err="1"/>
              <a:t>O”Toole</a:t>
            </a:r>
            <a:r>
              <a:rPr lang="en-US" dirty="0"/>
              <a:t> dan </a:t>
            </a:r>
            <a:r>
              <a:rPr lang="en-US" dirty="0" err="1"/>
              <a:t>Montjoy</a:t>
            </a:r>
            <a:r>
              <a:rPr lang="en-US" dirty="0"/>
              <a:t>, 1984)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0380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E615-6022-4BA7-81DD-F7069828B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Street level bureaucrats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A5A76-1629-4D3C-993F-FD2514147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Penyampai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(</a:t>
            </a:r>
            <a:r>
              <a:rPr lang="en-US" dirty="0" err="1"/>
              <a:t>sosialisasi</a:t>
            </a:r>
            <a:r>
              <a:rPr lang="en-US" dirty="0"/>
              <a:t>)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/ </a:t>
            </a:r>
            <a:r>
              <a:rPr lang="en-US" dirty="0" err="1"/>
              <a:t>mediacetak</a:t>
            </a:r>
            <a:r>
              <a:rPr lang="en-US" dirty="0"/>
              <a:t>/ media </a:t>
            </a:r>
            <a:r>
              <a:rPr lang="en-US" dirty="0" err="1"/>
              <a:t>elktronik</a:t>
            </a:r>
            <a:r>
              <a:rPr lang="en-US" dirty="0"/>
              <a:t>/ internet</a:t>
            </a:r>
          </a:p>
          <a:p>
            <a:pPr marL="0" indent="0">
              <a:buNone/>
            </a:pPr>
            <a:r>
              <a:rPr lang="en-US" dirty="0" err="1"/>
              <a:t>Pandangan</a:t>
            </a:r>
            <a:r>
              <a:rPr lang="en-US" dirty="0"/>
              <a:t> yang lama, 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/>
              <a:t>KIE </a:t>
            </a:r>
            <a:r>
              <a:rPr lang="en-US" dirty="0"/>
              <a:t>(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edukasi</a:t>
            </a:r>
            <a:r>
              <a:rPr lang="en-US" dirty="0"/>
              <a:t>),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 err="1"/>
              <a:t>konsultasi</a:t>
            </a:r>
            <a:r>
              <a:rPr lang="en-US" b="1" dirty="0"/>
              <a:t> public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: </a:t>
            </a:r>
            <a:r>
              <a:rPr lang="en-US" dirty="0" err="1"/>
              <a:t>waktu</a:t>
            </a:r>
            <a:r>
              <a:rPr lang="en-US" dirty="0"/>
              <a:t> yang lama, </a:t>
            </a:r>
            <a:r>
              <a:rPr lang="en-US" dirty="0" err="1"/>
              <a:t>biaya</a:t>
            </a:r>
            <a:r>
              <a:rPr lang="en-US" dirty="0"/>
              <a:t> yang mahal.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oleh </a:t>
            </a:r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birokrasi</a:t>
            </a:r>
            <a:r>
              <a:rPr lang="en-US" b="1" dirty="0"/>
              <a:t> dan </a:t>
            </a:r>
            <a:r>
              <a:rPr lang="en-US" b="1" dirty="0" err="1"/>
              <a:t>diskresi</a:t>
            </a:r>
            <a:r>
              <a:rPr lang="en-US" b="1" dirty="0"/>
              <a:t>  </a:t>
            </a:r>
            <a:r>
              <a:rPr lang="en-US" dirty="0"/>
              <a:t>yang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birokrat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6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BAC36-F889-4F39-BEF6-56D376D6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birokrat</a:t>
            </a:r>
            <a:r>
              <a:rPr lang="en-US" dirty="0"/>
              <a:t> garda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: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C82B7-BA97-48DD-B4EB-F69F445BC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en-US" b="1" dirty="0"/>
              <a:t>Suppress information bureaucrats</a:t>
            </a:r>
            <a:r>
              <a:rPr lang="en-US" dirty="0"/>
              <a:t>: </a:t>
            </a:r>
            <a:r>
              <a:rPr lang="en-US" dirty="0" err="1"/>
              <a:t>birokrats</a:t>
            </a:r>
            <a:r>
              <a:rPr lang="en-US" dirty="0"/>
              <a:t> yang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inf 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detail,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gratis, transfer, </a:t>
            </a:r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2. </a:t>
            </a:r>
            <a:r>
              <a:rPr lang="en-US" b="1" dirty="0"/>
              <a:t>Provide inadequate inf </a:t>
            </a:r>
            <a:r>
              <a:rPr lang="en-US" b="1" dirty="0" err="1"/>
              <a:t>bureacrats</a:t>
            </a:r>
            <a:r>
              <a:rPr lang="en-US" dirty="0"/>
              <a:t>: </a:t>
            </a:r>
            <a:r>
              <a:rPr lang="en-US" dirty="0" err="1"/>
              <a:t>menyediakan</a:t>
            </a:r>
            <a:r>
              <a:rPr lang="en-US" dirty="0"/>
              <a:t> inf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pemahman</a:t>
            </a:r>
            <a:r>
              <a:rPr lang="en-US" dirty="0"/>
              <a:t> </a:t>
            </a:r>
            <a:r>
              <a:rPr lang="en-US" dirty="0" err="1"/>
              <a:t>birokratnya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juga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jelasnya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/>
              <a:t>3. </a:t>
            </a:r>
            <a:r>
              <a:rPr lang="en-US" b="1" dirty="0"/>
              <a:t>Provide supportive inf </a:t>
            </a:r>
            <a:r>
              <a:rPr lang="en-US" b="1" dirty="0" err="1"/>
              <a:t>bureacrats</a:t>
            </a:r>
            <a:r>
              <a:rPr lang="en-US" dirty="0"/>
              <a:t>: </a:t>
            </a:r>
            <a:r>
              <a:rPr lang="en-US" dirty="0" err="1"/>
              <a:t>memberikan</a:t>
            </a:r>
            <a:r>
              <a:rPr lang="en-US" dirty="0"/>
              <a:t> inf </a:t>
            </a:r>
            <a:r>
              <a:rPr lang="en-US" dirty="0" err="1"/>
              <a:t>secara</a:t>
            </a:r>
            <a:r>
              <a:rPr lang="en-US" dirty="0"/>
              <a:t> detail,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adil</a:t>
            </a:r>
            <a:r>
              <a:rPr lang="en-US" dirty="0"/>
              <a:t> dan </a:t>
            </a:r>
            <a:r>
              <a:rPr lang="en-US" dirty="0" err="1"/>
              <a:t>transparan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paling ideal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098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1C6F-8398-4557-8A2F-5CC23E1D5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 </a:t>
            </a:r>
            <a:r>
              <a:rPr lang="en-US" dirty="0" err="1"/>
              <a:t>birokrats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1 dan 2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F57B-F8CD-4079-885C-88CBE69D3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Ada </a:t>
            </a:r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disembunyikan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memperooeh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inf </a:t>
            </a:r>
            <a:r>
              <a:rPr lang="en-US" dirty="0" err="1"/>
              <a:t>tsb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 :</a:t>
            </a:r>
          </a:p>
          <a:p>
            <a:r>
              <a:rPr lang="en-US" dirty="0" err="1"/>
              <a:t>i</a:t>
            </a:r>
            <a:r>
              <a:rPr lang="en-US" dirty="0"/>
              <a:t>).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gratis, </a:t>
            </a:r>
            <a:r>
              <a:rPr lang="en-US" dirty="0" err="1"/>
              <a:t>yg</a:t>
            </a:r>
            <a:r>
              <a:rPr lang="en-US" dirty="0"/>
              <a:t> pd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oleh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)</a:t>
            </a:r>
          </a:p>
          <a:p>
            <a:r>
              <a:rPr lang="en-US" dirty="0"/>
              <a:t>Ii)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pada orang </a:t>
            </a:r>
            <a:r>
              <a:rPr lang="en-US" dirty="0" err="1"/>
              <a:t>terdekat</a:t>
            </a:r>
            <a:r>
              <a:rPr lang="en-US" dirty="0"/>
              <a:t>, </a:t>
            </a:r>
            <a:r>
              <a:rPr lang="en-US" dirty="0" err="1"/>
              <a:t>kerabat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eligible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0376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A85D-5137-4F37-8324-C9A61297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birokrats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D3D22-437B-4B45-9171-1D61E5B57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keleluasaan</a:t>
            </a:r>
            <a:r>
              <a:rPr lang="en-US" dirty="0"/>
              <a:t> para </a:t>
            </a:r>
            <a:r>
              <a:rPr lang="en-US" dirty="0" err="1"/>
              <a:t>birokrat</a:t>
            </a:r>
            <a:r>
              <a:rPr lang="en-US" dirty="0"/>
              <a:t> (garda </a:t>
            </a:r>
            <a:r>
              <a:rPr lang="en-US" dirty="0" err="1"/>
              <a:t>depan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didalmnya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dan </a:t>
            </a:r>
            <a:r>
              <a:rPr lang="en-US" dirty="0" err="1"/>
              <a:t>situasi</a:t>
            </a:r>
            <a:r>
              <a:rPr lang="en-US" dirty="0"/>
              <a:t> di </a:t>
            </a:r>
            <a:r>
              <a:rPr lang="en-US" dirty="0" err="1"/>
              <a:t>lapangan</a:t>
            </a:r>
            <a:endParaRPr lang="en-US" dirty="0"/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,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sosialsiasi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: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penunjukan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inipun</a:t>
            </a:r>
            <a:r>
              <a:rPr lang="en-US" dirty="0"/>
              <a:t> juga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Ketidaklengkapan</a:t>
            </a:r>
            <a:r>
              <a:rPr lang="en-US" dirty="0"/>
              <a:t> inf yang </a:t>
            </a:r>
            <a:r>
              <a:rPr lang="en-US" dirty="0" err="1"/>
              <a:t>disampaikan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Kesalahpahaman</a:t>
            </a:r>
            <a:r>
              <a:rPr lang="en-US" dirty="0"/>
              <a:t>/ miss </a:t>
            </a:r>
            <a:r>
              <a:rPr lang="en-US" dirty="0" err="1"/>
              <a:t>informasi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1506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B10E-CC7C-45A6-944E-1876243F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agar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63C18-0930-41E8-BF43-DD4566DE9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Tujuan</a:t>
            </a:r>
            <a:r>
              <a:rPr lang="en-US" dirty="0"/>
              <a:t> program  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Manfaat</a:t>
            </a:r>
            <a:r>
              <a:rPr lang="en-US" dirty="0"/>
              <a:t> / output program</a:t>
            </a:r>
          </a:p>
          <a:p>
            <a:r>
              <a:rPr lang="en-US" dirty="0"/>
              <a:t>3.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</a:p>
          <a:p>
            <a:r>
              <a:rPr lang="en-US" dirty="0"/>
              <a:t>4.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Kendala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muncul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kendala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570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209</TotalTime>
  <Words>2140</Words>
  <Application>Microsoft Office PowerPoint</Application>
  <PresentationFormat>Widescreen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Organisasi Implementasi kebijakan</vt:lpstr>
      <vt:lpstr>PowerPoint Presentation</vt:lpstr>
      <vt:lpstr>Who”s the  implementing agency ?</vt:lpstr>
      <vt:lpstr>Birokrat garda depan (Steet level bureaucrat)</vt:lpstr>
      <vt:lpstr>Peran Street level bureaucrats</vt:lpstr>
      <vt:lpstr>Tipe birokrat garda depan dalam sosialisasi : </vt:lpstr>
      <vt:lpstr>Mengapa  birokrats tipe 1 dan 2 masih banyak ditemukan ?</vt:lpstr>
      <vt:lpstr>Diskresi birokrats pelaksana</vt:lpstr>
      <vt:lpstr>Yg harus disampaikan agar Sosialisasi efektif</vt:lpstr>
      <vt:lpstr>Kapasitas organisasi untuk implementasi</vt:lpstr>
      <vt:lpstr>Unsur unsur kapasitas organisasi untuk implementasi(Crosby, 1996)</vt:lpstr>
      <vt:lpstr>Desain Struktur</vt:lpstr>
      <vt:lpstr>Desain struktur (lanjutan)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Sumber daya manusia dlm implementasi</vt:lpstr>
      <vt:lpstr>PowerPoint Presentation</vt:lpstr>
      <vt:lpstr>Koordinasi dan interaksi antar aktor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Implementasi kebijakan</dc:title>
  <dc:creator>asus</dc:creator>
  <cp:lastModifiedBy>asus</cp:lastModifiedBy>
  <cp:revision>9</cp:revision>
  <dcterms:created xsi:type="dcterms:W3CDTF">2021-10-31T12:12:31Z</dcterms:created>
  <dcterms:modified xsi:type="dcterms:W3CDTF">2021-11-01T02:12:08Z</dcterms:modified>
</cp:coreProperties>
</file>