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8" r:id="rId12"/>
    <p:sldId id="264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1600200"/>
            <a:ext cx="525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F13A-5102-4873-A5FB-4648F8D76A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FCE6-35C2-4503-945E-F940955BE0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1098" y="685800"/>
            <a:ext cx="3754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Aktivitas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Enzim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BF48-07BE-4E18-A759-7BD0F69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Enzim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8CF8-4CDA-4FF0-B79A-528B436A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menguraikan</a:t>
            </a:r>
            <a:r>
              <a:rPr lang="en-ID" dirty="0"/>
              <a:t> </a:t>
            </a:r>
            <a:r>
              <a:rPr lang="en-ID" dirty="0" err="1"/>
              <a:t>polisakarida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monosakarida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pereduksi</a:t>
            </a:r>
            <a:r>
              <a:rPr lang="en-ID" dirty="0"/>
              <a:t> yang </a:t>
            </a:r>
            <a:r>
              <a:rPr lang="en-ID" dirty="0" err="1"/>
              <a:t>dilepaskan</a:t>
            </a:r>
            <a:r>
              <a:rPr lang="en-ID" dirty="0"/>
              <a:t> oleh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per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waktu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059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17CD-9403-4FF8-96CF-A7CAE0E7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33EA-0226-4910-8DF1-6C66479D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</a:t>
            </a:r>
            <a:r>
              <a:rPr lang="en-ID" dirty="0" err="1"/>
              <a:t>selulase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mengkonversi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absorbansi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gula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79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676D-8B11-4A32-92F9-193BB16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Enzim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7973F-4A5E-4FDF-B788-C3C69BDD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49816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ID" sz="4400" dirty="0"/>
                  <a:t>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𝑔𝑙𝑢𝑘𝑜𝑠𝑎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D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ID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D" sz="4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D" sz="4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D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ID" sz="4400" dirty="0"/>
              </a:p>
              <a:p>
                <a:pPr marL="0" indent="0" algn="ctr">
                  <a:buNone/>
                </a:pPr>
                <a:endParaRPr lang="en-ID" sz="4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en-ID" dirty="0"/>
                  <a:t> = </a:t>
                </a:r>
                <a:r>
                  <a:rPr lang="en-ID" dirty="0" err="1"/>
                  <a:t>Aktivitas</a:t>
                </a:r>
                <a:r>
                  <a:rPr lang="en-ID" dirty="0"/>
                  <a:t> </a:t>
                </a:r>
                <a:r>
                  <a:rPr lang="en-ID" dirty="0" err="1"/>
                  <a:t>Enzim</a:t>
                </a:r>
                <a:r>
                  <a:rPr lang="en-ID" dirty="0"/>
                  <a:t> (Unit/mL)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D" dirty="0"/>
                  <a:t> = </a:t>
                </a:r>
                <a:r>
                  <a:rPr lang="en-ID" dirty="0" err="1"/>
                  <a:t>Konsentrasi</a:t>
                </a:r>
                <a:r>
                  <a:rPr lang="en-ID" dirty="0"/>
                  <a:t> </a:t>
                </a:r>
                <a:r>
                  <a:rPr lang="en-ID" dirty="0" err="1"/>
                  <a:t>glukosa</a:t>
                </a:r>
                <a:r>
                  <a:rPr lang="en-ID" dirty="0"/>
                  <a:t> (ppm)</a:t>
                </a:r>
              </a:p>
              <a:p>
                <a:pPr marL="0" indent="0">
                  <a:buNone/>
                </a:pPr>
                <a:r>
                  <a:rPr lang="en-ID" dirty="0"/>
                  <a:t>BM = </a:t>
                </a:r>
                <a:r>
                  <a:rPr lang="en-ID" dirty="0" err="1"/>
                  <a:t>Berat</a:t>
                </a:r>
                <a:r>
                  <a:rPr lang="en-ID" dirty="0"/>
                  <a:t> </a:t>
                </a:r>
                <a:r>
                  <a:rPr lang="en-ID" dirty="0" err="1"/>
                  <a:t>molekul</a:t>
                </a:r>
                <a:r>
                  <a:rPr lang="en-ID" dirty="0"/>
                  <a:t> </a:t>
                </a:r>
                <a:r>
                  <a:rPr lang="en-ID" dirty="0" err="1"/>
                  <a:t>glukosa</a:t>
                </a:r>
                <a:r>
                  <a:rPr lang="en-ID" dirty="0"/>
                  <a:t> (180g/ mol)</a:t>
                </a:r>
                <a:endParaRPr lang="en-ID" sz="2800" dirty="0"/>
              </a:p>
              <a:p>
                <a:pPr marL="0" indent="0">
                  <a:buNone/>
                </a:pPr>
                <a:r>
                  <a:rPr lang="en-ID" dirty="0"/>
                  <a:t>t = </a:t>
                </a:r>
                <a:r>
                  <a:rPr lang="en-ID" dirty="0" err="1"/>
                  <a:t>waktu</a:t>
                </a:r>
                <a:r>
                  <a:rPr lang="en-ID" dirty="0"/>
                  <a:t> </a:t>
                </a:r>
                <a:r>
                  <a:rPr lang="en-ID" dirty="0" err="1"/>
                  <a:t>inkubasi</a:t>
                </a:r>
                <a:r>
                  <a:rPr lang="en-ID" dirty="0"/>
                  <a:t> (</a:t>
                </a:r>
                <a:r>
                  <a:rPr lang="en-ID" dirty="0" err="1"/>
                  <a:t>menit</a:t>
                </a:r>
                <a:r>
                  <a:rPr lang="en-ID" dirty="0"/>
                  <a:t>)</a:t>
                </a:r>
              </a:p>
              <a:p>
                <a:pPr marL="0" indent="0">
                  <a:buNone/>
                </a:pPr>
                <a:r>
                  <a:rPr lang="en-ID" dirty="0"/>
                  <a:t>H = Volume total </a:t>
                </a:r>
                <a:r>
                  <a:rPr lang="en-ID" dirty="0" err="1"/>
                  <a:t>enzim-substrat</a:t>
                </a:r>
                <a:r>
                  <a:rPr lang="en-ID" dirty="0"/>
                  <a:t> (mL)</a:t>
                </a:r>
              </a:p>
              <a:p>
                <a:pPr marL="0" indent="0">
                  <a:buNone/>
                </a:pPr>
                <a:r>
                  <a:rPr lang="en-ID" dirty="0"/>
                  <a:t>E = Volume </a:t>
                </a:r>
                <a:r>
                  <a:rPr lang="en-ID" dirty="0" err="1"/>
                  <a:t>enzim</a:t>
                </a:r>
                <a:r>
                  <a:rPr lang="en-ID" dirty="0"/>
                  <a:t> (mL)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7973F-4A5E-4FDF-B788-C3C69BDD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498160" cy="4525963"/>
              </a:xfrm>
              <a:blipFill>
                <a:blip r:embed="rId2"/>
                <a:stretch>
                  <a:fillRect l="-1650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6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1025-80E9-438D-8785-90682BB6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33872" y="2606080"/>
            <a:ext cx="5257800" cy="11430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1F2A-A7B8-4E0E-8E83-759C1D6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420889"/>
            <a:ext cx="69231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dirty="0" err="1"/>
              <a:t>Contoh</a:t>
            </a:r>
            <a:r>
              <a:rPr lang="en-ID" sz="3600" dirty="0"/>
              <a:t> </a:t>
            </a:r>
            <a:r>
              <a:rPr lang="en-ID" sz="3600" dirty="0" err="1"/>
              <a:t>Pengukuran</a:t>
            </a:r>
            <a:r>
              <a:rPr lang="en-ID" sz="3600" dirty="0"/>
              <a:t> </a:t>
            </a:r>
            <a:r>
              <a:rPr lang="en-ID" sz="3600" dirty="0" err="1"/>
              <a:t>Aktivitas</a:t>
            </a:r>
            <a:r>
              <a:rPr lang="en-ID" sz="3600" dirty="0"/>
              <a:t> </a:t>
            </a:r>
            <a:r>
              <a:rPr lang="en-ID" sz="3600" dirty="0" err="1"/>
              <a:t>Enzim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58915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31D9-2AF0-49F8-9174-75AA6552F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 (ppm)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603D7-7DDB-4895-ABBD-E70182629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8803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 10 </a:t>
            </a:r>
            <a:r>
              <a:rPr lang="en-US" dirty="0" err="1">
                <a:solidFill>
                  <a:schemeClr val="bg1"/>
                </a:solidFill>
              </a:rPr>
              <a:t>variasi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0; 25; 50; 75; 100; 125; 150; 175; 200 dan 225 ppm. </a:t>
            </a:r>
          </a:p>
        </p:txBody>
      </p:sp>
    </p:spTree>
    <p:extLst>
      <p:ext uri="{BB962C8B-B14F-4D97-AF65-F5344CB8AC3E}">
        <p14:creationId xmlns:p14="http://schemas.microsoft.com/office/powerpoint/2010/main" val="23488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5D0C-D8FD-45D4-9664-693AB8DE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20162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2. </a:t>
            </a:r>
            <a:r>
              <a:rPr lang="en-US" sz="3600" dirty="0" err="1"/>
              <a:t>Larutan</a:t>
            </a:r>
            <a:r>
              <a:rPr lang="en-US" sz="3600" dirty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direaksikan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uji DNS, </a:t>
            </a:r>
            <a:r>
              <a:rPr lang="en-US" sz="3600" dirty="0" err="1"/>
              <a:t>diukur</a:t>
            </a:r>
            <a:r>
              <a:rPr lang="en-US" sz="3600" dirty="0"/>
              <a:t> </a:t>
            </a:r>
            <a:r>
              <a:rPr lang="en-US" sz="3600" dirty="0" err="1"/>
              <a:t>absorbansi</a:t>
            </a:r>
            <a:r>
              <a:rPr lang="en-US" sz="3600" dirty="0"/>
              <a:t> </a:t>
            </a:r>
            <a:r>
              <a:rPr lang="en-US" sz="3600" dirty="0" err="1"/>
              <a:t>tiap</a:t>
            </a:r>
            <a:r>
              <a:rPr lang="en-US" sz="3600" dirty="0"/>
              <a:t> </a:t>
            </a:r>
            <a:r>
              <a:rPr lang="en-US" sz="3600" dirty="0" err="1"/>
              <a:t>larutannya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spektrofotometer</a:t>
            </a:r>
            <a:br>
              <a:rPr lang="en-US" sz="4000" dirty="0"/>
            </a:br>
            <a:br>
              <a:rPr lang="en-US" dirty="0"/>
            </a:br>
            <a:r>
              <a:rPr lang="en-US" sz="3600" dirty="0"/>
              <a:t>Hasil </a:t>
            </a:r>
            <a:r>
              <a:rPr lang="en-US" sz="3600" dirty="0" err="1"/>
              <a:t>pengukuran</a:t>
            </a:r>
            <a:r>
              <a:rPr lang="en-US" sz="3600" dirty="0"/>
              <a:t> </a:t>
            </a:r>
            <a:r>
              <a:rPr lang="en-US" sz="3600" dirty="0" err="1"/>
              <a:t>absorbansi</a:t>
            </a:r>
            <a:r>
              <a:rPr lang="en-US" sz="3600" dirty="0"/>
              <a:t> </a:t>
            </a:r>
            <a:r>
              <a:rPr lang="en-US" sz="3600" dirty="0" err="1"/>
              <a:t>larutan</a:t>
            </a:r>
            <a:r>
              <a:rPr lang="en-US" sz="3600" dirty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681E1-1D62-43FE-B5FC-FD3872ADC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37373" r="29525" b="33401"/>
          <a:stretch/>
        </p:blipFill>
        <p:spPr>
          <a:xfrm>
            <a:off x="1475656" y="3068960"/>
            <a:ext cx="6480720" cy="295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75C3E-DEF3-4890-A338-AD52359045C4}"/>
              </a:ext>
            </a:extLst>
          </p:cNvPr>
          <p:cNvSpPr txBox="1"/>
          <p:nvPr/>
        </p:nvSpPr>
        <p:spPr>
          <a:xfrm>
            <a:off x="6372200" y="6309320"/>
            <a:ext cx="23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(Putri, 2016).</a:t>
            </a:r>
          </a:p>
        </p:txBody>
      </p:sp>
    </p:spTree>
    <p:extLst>
      <p:ext uri="{BB962C8B-B14F-4D97-AF65-F5344CB8AC3E}">
        <p14:creationId xmlns:p14="http://schemas.microsoft.com/office/powerpoint/2010/main" val="115648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7CDE-A742-4FBE-A2B8-8A0403099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86543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glukosa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EF59F-C842-4DCA-91F2-37B0B607F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88654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larutan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jurnal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terlampir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Diketahui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persamaan</a:t>
            </a:r>
            <a:r>
              <a:rPr lang="en-US" dirty="0">
                <a:solidFill>
                  <a:schemeClr val="bg1"/>
                </a:solidFill>
              </a:rPr>
              <a:t> y= 0.0005x – 0.0036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FE7F5-034E-4CF4-BC87-4042E0066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34660" r="32675" b="31871"/>
          <a:stretch/>
        </p:blipFill>
        <p:spPr>
          <a:xfrm>
            <a:off x="1619672" y="2636911"/>
            <a:ext cx="6624736" cy="3024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BAC11-F804-49D6-91E9-01E79FBC294C}"/>
              </a:ext>
            </a:extLst>
          </p:cNvPr>
          <p:cNvSpPr txBox="1"/>
          <p:nvPr/>
        </p:nvSpPr>
        <p:spPr>
          <a:xfrm>
            <a:off x="6444208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(Putri, 2016).</a:t>
            </a:r>
          </a:p>
        </p:txBody>
      </p:sp>
    </p:spTree>
    <p:extLst>
      <p:ext uri="{BB962C8B-B14F-4D97-AF65-F5344CB8AC3E}">
        <p14:creationId xmlns:p14="http://schemas.microsoft.com/office/powerpoint/2010/main" val="59362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DF66-DC9A-46B3-904D-BEE9B44F1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absorbansi</a:t>
            </a:r>
            <a:r>
              <a:rPr lang="en-US" dirty="0"/>
              <a:t> pada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inkubasi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35</a:t>
            </a:r>
            <a:r>
              <a:rPr lang="en-US" sz="5300" dirty="0"/>
              <a:t>° 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3C487-5113-46F5-AF3A-BB214F0E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5688632" cy="5760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*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terkoreksi</a:t>
            </a:r>
            <a:r>
              <a:rPr lang="en-US" dirty="0"/>
              <a:t>= 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- 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32D16-8C15-4877-9828-039F097A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7" t="36847" r="52918" b="40416"/>
          <a:stretch/>
        </p:blipFill>
        <p:spPr>
          <a:xfrm>
            <a:off x="2195736" y="3200773"/>
            <a:ext cx="4680520" cy="2172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E3E9E-1E6B-483D-A77B-BA87A4C9AF1E}"/>
              </a:ext>
            </a:extLst>
          </p:cNvPr>
          <p:cNvSpPr txBox="1"/>
          <p:nvPr/>
        </p:nvSpPr>
        <p:spPr>
          <a:xfrm>
            <a:off x="6228184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(Putri, 2016).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05944-25EE-4614-92EC-8E1A53FB9E27}"/>
              </a:ext>
            </a:extLst>
          </p:cNvPr>
          <p:cNvSpPr txBox="1"/>
          <p:nvPr/>
        </p:nvSpPr>
        <p:spPr>
          <a:xfrm>
            <a:off x="2195736" y="27809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</a:t>
            </a:r>
            <a:r>
              <a:rPr lang="en-US" dirty="0" err="1">
                <a:solidFill>
                  <a:schemeClr val="bg1"/>
                </a:solidFill>
              </a:rPr>
              <a:t>pengukuran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absorbansi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6ABB-4A34-47D3-BEFC-3DA279379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928589"/>
          </a:xfrm>
        </p:spPr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(</a:t>
            </a:r>
            <a:r>
              <a:rPr lang="en-US" dirty="0" err="1"/>
              <a:t>lihat</a:t>
            </a:r>
            <a:r>
              <a:rPr lang="en-US" dirty="0"/>
              <a:t> pada slide 17)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0333E-278C-44D2-B3B4-80363D108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95E98-F9B7-453B-9671-BA2C79489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31872" r="35037" b="5376"/>
          <a:stretch/>
        </p:blipFill>
        <p:spPr>
          <a:xfrm>
            <a:off x="1371600" y="2060848"/>
            <a:ext cx="5648672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454A9-71DF-4B89-B018-F0C71D3840E6}"/>
              </a:ext>
            </a:extLst>
          </p:cNvPr>
          <p:cNvSpPr txBox="1"/>
          <p:nvPr/>
        </p:nvSpPr>
        <p:spPr>
          <a:xfrm>
            <a:off x="7236296" y="563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(Putri, 2016).</a:t>
            </a:r>
          </a:p>
        </p:txBody>
      </p:sp>
    </p:spTree>
    <p:extLst>
      <p:ext uri="{BB962C8B-B14F-4D97-AF65-F5344CB8AC3E}">
        <p14:creationId xmlns:p14="http://schemas.microsoft.com/office/powerpoint/2010/main" val="202168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87CCE-F8BD-4E91-A206-097E0189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40239" r="31889" b="29082"/>
          <a:stretch/>
        </p:blipFill>
        <p:spPr>
          <a:xfrm>
            <a:off x="1763688" y="1556792"/>
            <a:ext cx="6048672" cy="3528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BE8C3-1DE9-426E-9E10-ECD7FCC42FE3}"/>
              </a:ext>
            </a:extLst>
          </p:cNvPr>
          <p:cNvSpPr txBox="1"/>
          <p:nvPr/>
        </p:nvSpPr>
        <p:spPr>
          <a:xfrm flipH="1">
            <a:off x="1377359" y="260648"/>
            <a:ext cx="670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Hasil </a:t>
            </a:r>
            <a:r>
              <a:rPr lang="en-US" sz="3200" dirty="0" err="1">
                <a:solidFill>
                  <a:schemeClr val="bg1"/>
                </a:solidFill>
              </a:rPr>
              <a:t>perhitungan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rumus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24B34-3153-4770-A7BB-FE1D6842B825}"/>
              </a:ext>
            </a:extLst>
          </p:cNvPr>
          <p:cNvSpPr txBox="1"/>
          <p:nvPr/>
        </p:nvSpPr>
        <p:spPr>
          <a:xfrm>
            <a:off x="6804248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(Putri, 2016).</a:t>
            </a:r>
          </a:p>
        </p:txBody>
      </p:sp>
    </p:spTree>
    <p:extLst>
      <p:ext uri="{BB962C8B-B14F-4D97-AF65-F5344CB8AC3E}">
        <p14:creationId xmlns:p14="http://schemas.microsoft.com/office/powerpoint/2010/main" val="238567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err="1"/>
              <a:t>Mengetahui</a:t>
            </a:r>
            <a:r>
              <a:rPr lang="en-US" sz="3000" dirty="0"/>
              <a:t> </a:t>
            </a:r>
            <a:r>
              <a:rPr lang="en-US" sz="3000" dirty="0" err="1"/>
              <a:t>sifat</a:t>
            </a:r>
            <a:r>
              <a:rPr lang="en-US" sz="3000" dirty="0"/>
              <a:t> </a:t>
            </a:r>
            <a:r>
              <a:rPr lang="en-US" sz="3000" dirty="0" err="1"/>
              <a:t>enzim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Mengetahui</a:t>
            </a:r>
            <a:r>
              <a:rPr lang="en-US" sz="3000" dirty="0"/>
              <a:t> </a:t>
            </a:r>
            <a:r>
              <a:rPr lang="en-US" sz="3000" dirty="0" err="1"/>
              <a:t>faktor</a:t>
            </a:r>
            <a:r>
              <a:rPr lang="en-US" sz="3000" dirty="0"/>
              <a:t> yang </a:t>
            </a:r>
            <a:r>
              <a:rPr lang="en-US" sz="3000" dirty="0" err="1"/>
              <a:t>mempengaruhi</a:t>
            </a:r>
            <a:r>
              <a:rPr lang="en-US" sz="3000" dirty="0"/>
              <a:t> </a:t>
            </a:r>
            <a:r>
              <a:rPr lang="en-US" sz="3000" dirty="0" err="1"/>
              <a:t>aktivitas</a:t>
            </a:r>
            <a:r>
              <a:rPr lang="en-US" sz="3000" dirty="0"/>
              <a:t> </a:t>
            </a:r>
            <a:r>
              <a:rPr lang="en-US" sz="3000" dirty="0" err="1"/>
              <a:t>enzim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Mengetahui</a:t>
            </a:r>
            <a:r>
              <a:rPr lang="en-US" sz="3000" dirty="0"/>
              <a:t> </a:t>
            </a:r>
            <a:r>
              <a:rPr lang="en-US" sz="3000" dirty="0" err="1"/>
              <a:t>pengaruh</a:t>
            </a:r>
            <a:r>
              <a:rPr lang="en-US" sz="3000" dirty="0"/>
              <a:t> </a:t>
            </a:r>
            <a:r>
              <a:rPr lang="en-US" sz="3000" dirty="0" err="1"/>
              <a:t>suhu</a:t>
            </a:r>
            <a:r>
              <a:rPr lang="en-US" sz="3000" dirty="0"/>
              <a:t> </a:t>
            </a:r>
            <a:r>
              <a:rPr lang="en-US" sz="3000" dirty="0" err="1"/>
              <a:t>terhadap</a:t>
            </a:r>
            <a:r>
              <a:rPr lang="en-US" sz="3000" dirty="0"/>
              <a:t> </a:t>
            </a:r>
            <a:r>
              <a:rPr lang="en-US" sz="3000" dirty="0" err="1"/>
              <a:t>aktivitas</a:t>
            </a:r>
            <a:r>
              <a:rPr lang="en-US" sz="3000" dirty="0"/>
              <a:t> </a:t>
            </a:r>
            <a:r>
              <a:rPr lang="en-US" sz="3000" dirty="0" err="1"/>
              <a:t>enzim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941C-387C-4936-BAB0-64FDB101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Alat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238A-6F64-4AED-827C-5E8B72AE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gelas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 err="1"/>
              <a:t>Mikropipet</a:t>
            </a:r>
            <a:r>
              <a:rPr lang="en-ID" dirty="0"/>
              <a:t> P1000</a:t>
            </a:r>
          </a:p>
          <a:p>
            <a:pPr marL="514350" indent="-514350">
              <a:buAutoNum type="arabicPeriod"/>
            </a:pPr>
            <a:r>
              <a:rPr lang="en-ID" dirty="0"/>
              <a:t>Hot plate</a:t>
            </a:r>
          </a:p>
          <a:p>
            <a:pPr marL="514350" indent="-514350">
              <a:buAutoNum type="arabicPeriod"/>
            </a:pPr>
            <a:r>
              <a:rPr lang="en-ID" dirty="0" err="1"/>
              <a:t>Spektrofotometer</a:t>
            </a:r>
            <a:r>
              <a:rPr lang="en-ID" dirty="0"/>
              <a:t> </a:t>
            </a:r>
            <a:r>
              <a:rPr lang="en-ID" dirty="0" err="1"/>
              <a:t>uv</a:t>
            </a:r>
            <a:r>
              <a:rPr lang="en-ID" dirty="0"/>
              <a:t>-vis</a:t>
            </a:r>
          </a:p>
          <a:p>
            <a:pPr marL="514350" indent="-514350">
              <a:buAutoNum type="arabicPeriod"/>
            </a:pPr>
            <a:r>
              <a:rPr lang="en-ID" dirty="0"/>
              <a:t>Freezer</a:t>
            </a:r>
          </a:p>
          <a:p>
            <a:pPr marL="514350" indent="-514350">
              <a:buAutoNum type="arabicPeriod"/>
            </a:pPr>
            <a:r>
              <a:rPr lang="en-ID" dirty="0"/>
              <a:t>Oven</a:t>
            </a:r>
          </a:p>
          <a:p>
            <a:pPr marL="514350" indent="-514350">
              <a:buAutoNum type="arabicPeriod"/>
            </a:pPr>
            <a:r>
              <a:rPr lang="en-ID" dirty="0" err="1"/>
              <a:t>Inkubator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/>
              <a:t>Tip</a:t>
            </a:r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335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A482-C18F-4821-A3D5-EC55453F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Bahan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9602-1297-4963-B752-9BECA7A97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ID" dirty="0"/>
              <a:t>Crude enzyme </a:t>
            </a:r>
            <a:r>
              <a:rPr lang="en-ID" dirty="0" err="1"/>
              <a:t>selulase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 err="1"/>
              <a:t>Aquades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/>
              <a:t>Garam Rochelle</a:t>
            </a:r>
          </a:p>
          <a:p>
            <a:pPr marL="514350" indent="-514350">
              <a:buAutoNum type="arabicPeriod"/>
            </a:pPr>
            <a:r>
              <a:rPr lang="en-ID" dirty="0" err="1"/>
              <a:t>Larutan</a:t>
            </a:r>
            <a:r>
              <a:rPr lang="en-ID" dirty="0"/>
              <a:t> DNS</a:t>
            </a:r>
          </a:p>
          <a:p>
            <a:pPr marL="514350" indent="-514350">
              <a:buAutoNum type="arabicPeriod"/>
            </a:pPr>
            <a:r>
              <a:rPr lang="en-ID" dirty="0"/>
              <a:t>Carboxymethyl cellulose</a:t>
            </a:r>
          </a:p>
          <a:p>
            <a:pPr marL="514350" indent="-514350">
              <a:buAutoNum type="arabicPeriod"/>
            </a:pPr>
            <a:r>
              <a:rPr lang="en-ID" dirty="0" err="1"/>
              <a:t>Larutan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glukosa</a:t>
            </a:r>
            <a:endParaRPr lang="en-ID" dirty="0"/>
          </a:p>
          <a:p>
            <a:pPr marL="514350" indent="-514350">
              <a:buAutoNum type="arabicPeriod"/>
            </a:pPr>
            <a:r>
              <a:rPr lang="en-ID" dirty="0"/>
              <a:t>Buffer</a:t>
            </a:r>
          </a:p>
          <a:p>
            <a:pPr marL="514350" indent="-514350">
              <a:buAutoNum type="arabicPeriod"/>
            </a:pPr>
            <a:r>
              <a:rPr lang="en-ID" dirty="0"/>
              <a:t>Air</a:t>
            </a:r>
          </a:p>
          <a:p>
            <a:pPr marL="514350" indent="-514350">
              <a:buAutoNum type="arabicPeriod"/>
            </a:pPr>
            <a:r>
              <a:rPr lang="en-ID" dirty="0" err="1"/>
              <a:t>Alumunium</a:t>
            </a:r>
            <a:r>
              <a:rPr lang="en-ID" dirty="0"/>
              <a:t> foil</a:t>
            </a:r>
          </a:p>
        </p:txBody>
      </p:sp>
    </p:spTree>
    <p:extLst>
      <p:ext uri="{BB962C8B-B14F-4D97-AF65-F5344CB8AC3E}">
        <p14:creationId xmlns:p14="http://schemas.microsoft.com/office/powerpoint/2010/main" val="32118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6E33A-D7BA-4DAE-9375-8135AD89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</a:t>
            </a:r>
            <a:r>
              <a:rPr lang="en-ID" dirty="0" err="1"/>
              <a:t>Kerja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4672-A8FD-4776-A2F8-51A6BC45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mL crude enzyme + 1 mL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CMC + 0,25 mL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aquades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diinkubasi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@30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4℃, 28℃, 35℃, 50℃, 60℃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DNS 2 mL</a:t>
            </a:r>
          </a:p>
        </p:txBody>
      </p:sp>
    </p:spTree>
    <p:extLst>
      <p:ext uri="{BB962C8B-B14F-4D97-AF65-F5344CB8AC3E}">
        <p14:creationId xmlns:p14="http://schemas.microsoft.com/office/powerpoint/2010/main" val="317469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E229-7DA3-4E29-AA8D-092A3A95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7DFC-4FB0-41AF-AB76-8B13B0D3D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c. </a:t>
            </a:r>
            <a:r>
              <a:rPr lang="en-ID" dirty="0" err="1"/>
              <a:t>Campuran</a:t>
            </a:r>
            <a:r>
              <a:rPr lang="en-ID" dirty="0"/>
              <a:t> </a:t>
            </a:r>
            <a:r>
              <a:rPr lang="en-ID" dirty="0" err="1"/>
              <a:t>dimasukkan</a:t>
            </a:r>
            <a:r>
              <a:rPr lang="en-ID" dirty="0"/>
              <a:t> air </a:t>
            </a:r>
            <a:r>
              <a:rPr lang="en-ID" dirty="0" err="1"/>
              <a:t>mendidih</a:t>
            </a:r>
            <a:r>
              <a:rPr lang="en-ID" dirty="0"/>
              <a:t> @5 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didinginkan</a:t>
            </a:r>
            <a:r>
              <a:rPr lang="en-ID" dirty="0"/>
              <a:t> 15 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ditambah</a:t>
            </a:r>
            <a:r>
              <a:rPr lang="en-ID" dirty="0"/>
              <a:t> 1 mL garam Rochelle</a:t>
            </a:r>
          </a:p>
          <a:p>
            <a:pPr marL="0" indent="0">
              <a:buNone/>
            </a:pPr>
            <a:r>
              <a:rPr lang="en-ID" dirty="0"/>
              <a:t>d. </a:t>
            </a:r>
            <a:r>
              <a:rPr lang="en-ID" dirty="0" err="1"/>
              <a:t>Absorbansi</a:t>
            </a:r>
            <a:r>
              <a:rPr lang="en-ID" dirty="0"/>
              <a:t>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spektrofotometer</a:t>
            </a:r>
            <a:r>
              <a:rPr lang="en-ID" dirty="0"/>
              <a:t> 540 nm. </a:t>
            </a:r>
          </a:p>
        </p:txBody>
      </p:sp>
    </p:spTree>
    <p:extLst>
      <p:ext uri="{BB962C8B-B14F-4D97-AF65-F5344CB8AC3E}">
        <p14:creationId xmlns:p14="http://schemas.microsoft.com/office/powerpoint/2010/main" val="107258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A30F-6747-47AD-99CC-03650CA5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Crude enzyme </a:t>
            </a:r>
            <a:r>
              <a:rPr lang="en-ID" dirty="0" err="1"/>
              <a:t>selulase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C1D2-F5A5-4DA5-AD3F-FAD588E2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menghidrolisis</a:t>
            </a:r>
            <a:r>
              <a:rPr lang="en-ID" dirty="0"/>
              <a:t> </a:t>
            </a:r>
            <a:r>
              <a:rPr lang="en-ID" dirty="0" err="1"/>
              <a:t>molekul</a:t>
            </a:r>
            <a:r>
              <a:rPr lang="en-ID" dirty="0"/>
              <a:t> </a:t>
            </a:r>
            <a:r>
              <a:rPr lang="en-ID" dirty="0" err="1"/>
              <a:t>selulosa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disakarida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monosakarida</a:t>
            </a:r>
            <a:r>
              <a:rPr lang="en-ID" dirty="0"/>
              <a:t> </a:t>
            </a:r>
            <a:r>
              <a:rPr lang="en-ID" dirty="0" err="1"/>
              <a:t>sederhana</a:t>
            </a:r>
            <a:endParaRPr lang="en-ID" dirty="0"/>
          </a:p>
          <a:p>
            <a:r>
              <a:rPr lang="en-ID" dirty="0"/>
              <a:t>Crude enzyme : </a:t>
            </a:r>
            <a:r>
              <a:rPr lang="en-ID" dirty="0" err="1"/>
              <a:t>enzim</a:t>
            </a:r>
            <a:r>
              <a:rPr lang="en-ID" dirty="0"/>
              <a:t> yang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mentah</a:t>
            </a:r>
            <a:r>
              <a:rPr lang="en-ID" dirty="0"/>
              <a:t> yang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penghasil</a:t>
            </a:r>
            <a:r>
              <a:rPr lang="en-ID" dirty="0"/>
              <a:t> </a:t>
            </a:r>
            <a:r>
              <a:rPr lang="en-ID" dirty="0" err="1"/>
              <a:t>enzim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632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362E-05E5-479E-B837-3AA04094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Why CMC?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F044-5460-4C19-8A86-FC8B75BF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CMC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substrat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menginduksi</a:t>
            </a:r>
            <a:r>
              <a:rPr lang="en-ID" dirty="0"/>
              <a:t> </a:t>
            </a:r>
            <a:r>
              <a:rPr lang="en-ID" dirty="0" err="1"/>
              <a:t>sintesis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</a:t>
            </a:r>
            <a:r>
              <a:rPr lang="en-ID" dirty="0" err="1"/>
              <a:t>selulolitik</a:t>
            </a:r>
            <a:r>
              <a:rPr lang="en-ID" dirty="0"/>
              <a:t> </a:t>
            </a:r>
            <a:r>
              <a:rPr lang="en-ID" dirty="0" err="1"/>
              <a:t>ekstraseluler</a:t>
            </a:r>
            <a:r>
              <a:rPr lang="en-ID" dirty="0"/>
              <a:t> (</a:t>
            </a:r>
            <a:r>
              <a:rPr lang="en-ID" dirty="0" err="1"/>
              <a:t>Alam</a:t>
            </a:r>
            <a:r>
              <a:rPr lang="en-ID" dirty="0"/>
              <a:t> et al. 2004)</a:t>
            </a:r>
          </a:p>
        </p:txBody>
      </p:sp>
    </p:spTree>
    <p:extLst>
      <p:ext uri="{BB962C8B-B14F-4D97-AF65-F5344CB8AC3E}">
        <p14:creationId xmlns:p14="http://schemas.microsoft.com/office/powerpoint/2010/main" val="316615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BCBC-00CE-46EF-B01D-D5E7A759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E2D-445E-4F5D-8A81-C4D31CDD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Substrat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CMC (Carboxymethyl cellulose) –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selulosa</a:t>
            </a:r>
            <a:r>
              <a:rPr lang="en-ID" dirty="0"/>
              <a:t> </a:t>
            </a:r>
            <a:r>
              <a:rPr lang="en-ID" dirty="0" err="1"/>
              <a:t>eter</a:t>
            </a:r>
            <a:r>
              <a:rPr lang="en-ID" dirty="0"/>
              <a:t> yang </a:t>
            </a:r>
            <a:r>
              <a:rPr lang="en-ID" dirty="0" err="1"/>
              <a:t>larut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air, dan </a:t>
            </a:r>
            <a:r>
              <a:rPr lang="en-ID" dirty="0" err="1"/>
              <a:t>dihasilkan</a:t>
            </a:r>
            <a:r>
              <a:rPr lang="en-ID" dirty="0"/>
              <a:t> oleh </a:t>
            </a:r>
            <a:r>
              <a:rPr lang="en-ID" dirty="0" err="1"/>
              <a:t>substitusi</a:t>
            </a:r>
            <a:r>
              <a:rPr lang="en-ID" dirty="0"/>
              <a:t> </a:t>
            </a:r>
            <a:r>
              <a:rPr lang="en-ID" dirty="0" err="1"/>
              <a:t>parsial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gugus</a:t>
            </a:r>
            <a:r>
              <a:rPr lang="en-ID" dirty="0"/>
              <a:t> </a:t>
            </a:r>
            <a:r>
              <a:rPr lang="en-ID" dirty="0" err="1"/>
              <a:t>hidroksil</a:t>
            </a:r>
            <a:r>
              <a:rPr lang="en-ID" dirty="0"/>
              <a:t> pada </a:t>
            </a:r>
            <a:r>
              <a:rPr lang="en-ID" dirty="0" err="1"/>
              <a:t>selulosa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gugus</a:t>
            </a:r>
            <a:r>
              <a:rPr lang="en-ID" dirty="0"/>
              <a:t> </a:t>
            </a:r>
            <a:r>
              <a:rPr lang="en-ID" dirty="0" err="1"/>
              <a:t>hidrofilik</a:t>
            </a:r>
            <a:r>
              <a:rPr lang="en-ID" dirty="0"/>
              <a:t> ionic.</a:t>
            </a:r>
          </a:p>
        </p:txBody>
      </p:sp>
    </p:spTree>
    <p:extLst>
      <p:ext uri="{BB962C8B-B14F-4D97-AF65-F5344CB8AC3E}">
        <p14:creationId xmlns:p14="http://schemas.microsoft.com/office/powerpoint/2010/main" val="174330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Science-Laboratory-PowerPoint-Template-27450</Template>
  <TotalTime>520</TotalTime>
  <Words>458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PowerPoint Presentation</vt:lpstr>
      <vt:lpstr>Tujuan</vt:lpstr>
      <vt:lpstr>Alat</vt:lpstr>
      <vt:lpstr>Bahan</vt:lpstr>
      <vt:lpstr>Cara Kerja</vt:lpstr>
      <vt:lpstr>PowerPoint Presentation</vt:lpstr>
      <vt:lpstr>Crude enzyme selulase</vt:lpstr>
      <vt:lpstr>Why CMC?</vt:lpstr>
      <vt:lpstr>CMC</vt:lpstr>
      <vt:lpstr>Aktivitas Enzim</vt:lpstr>
      <vt:lpstr>PowerPoint Presentation</vt:lpstr>
      <vt:lpstr>Rumus Aktivitas Enzim</vt:lpstr>
      <vt:lpstr>PowerPoint Presentation</vt:lpstr>
      <vt:lpstr>1. Membuat larutan standar glukosa dengan berbagai konsentrasi  (ppm)</vt:lpstr>
      <vt:lpstr>2. Larutan standar yang telah direaksikan dengan uji DNS, diukur absorbansi tiap larutannya dengan spektrofotometer  Hasil pengukuran absorbansi larutan standar  </vt:lpstr>
      <vt:lpstr>3. Membuat kurva standar larutan glukosa</vt:lpstr>
      <vt:lpstr>4. Mengukur absorbansi pada larutan sampel dengan perlakuan inkubasi suhu 35° C</vt:lpstr>
      <vt:lpstr>5. Perhitungan aktivitas enzim berdasarkan hasil absorbansi larutan sampel (lihat pada slide 17)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Lonely Tenshi</dc:creator>
  <cp:lastModifiedBy>SAMSUNG</cp:lastModifiedBy>
  <cp:revision>18</cp:revision>
  <dcterms:created xsi:type="dcterms:W3CDTF">2020-04-22T04:50:14Z</dcterms:created>
  <dcterms:modified xsi:type="dcterms:W3CDTF">2020-04-22T14:41:36Z</dcterms:modified>
</cp:coreProperties>
</file>