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6" r:id="rId7"/>
    <p:sldId id="262" r:id="rId8"/>
    <p:sldId id="265" r:id="rId9"/>
    <p:sldId id="268" r:id="rId10"/>
    <p:sldId id="309" r:id="rId11"/>
    <p:sldId id="271" r:id="rId12"/>
    <p:sldId id="272" r:id="rId13"/>
    <p:sldId id="273" r:id="rId14"/>
    <p:sldId id="288" r:id="rId15"/>
    <p:sldId id="289" r:id="rId16"/>
    <p:sldId id="290" r:id="rId17"/>
    <p:sldId id="291" r:id="rId18"/>
    <p:sldId id="292" r:id="rId19"/>
    <p:sldId id="296" r:id="rId20"/>
    <p:sldId id="297" r:id="rId21"/>
    <p:sldId id="287" r:id="rId22"/>
    <p:sldId id="283" r:id="rId23"/>
    <p:sldId id="286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263" r:id="rId33"/>
    <p:sldId id="293" r:id="rId34"/>
    <p:sldId id="294" r:id="rId35"/>
    <p:sldId id="295" r:id="rId36"/>
    <p:sldId id="284" r:id="rId37"/>
    <p:sldId id="285" r:id="rId38"/>
    <p:sldId id="306" r:id="rId39"/>
    <p:sldId id="307" r:id="rId40"/>
    <p:sldId id="30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4F91-CBF9-B7C0-9191-22D83BC5A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CAB93-9BEE-EFEE-DB68-7257F42F5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30ED-2DDD-12A6-BD76-D057D573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72D4-2B7D-D618-0A3B-36DF614C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963BF-DC67-059A-889E-D68B65E93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87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6F8D3-F17A-C9D8-133F-997D44595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87AC7-280D-1D8C-5972-7CE957E2F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2DA6B-ADF1-641D-26C8-51C6F86A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966A5-7F56-EE8A-376F-9614DAC8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58774-A6FD-4D9C-F4AA-56BBA74B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937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A44D5-2C35-22DB-F0BD-41F5F87D4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138A5-0505-EE31-696F-8812A193F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5291D-8C84-007F-02BF-5DC98B9B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EFD88-A53F-4283-FC28-11D9D272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24091-A63B-A966-DAC8-74A54D50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6124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1B766-600A-4A1E-A1C8-52B6DCD6E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7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32741-CB3A-E080-0C18-C4AF22F3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23BBD-CD71-2C9F-95E1-A27A62E63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E8C69-F7C4-DDE8-5A24-4BD68A75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BF001-CF73-ECFE-BFE9-C86FAF9A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FC876-8AA3-D5F0-3207-3F14FA3C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698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66E8-3893-8CAE-2376-764952E8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4B84D-F3BE-ACBA-D1D2-14F3178FF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610C1-5977-ADD7-8A8D-3E87D843B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88202-7DD1-6851-522F-23EE7112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D2963-67BC-1DD9-D10F-DFB48DBB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01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41F6-FE82-D0D7-2282-E6A76E3D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BF484-9C98-9A89-FFB6-EB9E15116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B4E5C-7FEF-9AFB-05F9-4C1A0ECEF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7BAB9-6181-1263-EB54-671FA64F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0D29B-1910-B11D-BF0D-29F5B7C0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FE0C1-C6BE-BC7B-76B9-6A3F6019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008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DA60-D648-6CE6-DB6E-6C49598A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18863-6627-EC60-0E2B-8D633C36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93CB6-4F1C-726E-53D6-2ECF332E0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A3774-D1A1-333E-89E8-7908F3A53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3A8EE-D2B2-0A03-6AF5-CC1DD7266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60531-746F-426D-8D88-830EE9DC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612070-EE95-F842-4E40-CF5B91C9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93C1D8-34D5-F5F1-6809-39F9EF2F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877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C686-DDD5-AFC3-931F-1E7EABC1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7AED9-CDE5-F9FF-F750-A13F7FF2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F4C03-7EFF-07A4-61B9-10F4DA28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DFEAC-A152-17F6-5E32-9C18B973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915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CD49-6E98-54A9-732D-AD37ED1A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C868A-B9D6-2A5E-CC53-599C89E9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5094E-3F3B-47B9-7553-5484DB21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69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2E20-1774-B809-598F-EA45A8E28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1DD3A-E4F2-A870-432F-44B1A2500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756CB-C518-3CFE-1861-FD2CB2C04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29742-D4A2-DFE0-8421-C79B1469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C70AA-C9AB-6FF4-27C0-5BEE1D92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3087E-ACC8-1090-F140-49D1D687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796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C0872-C10A-874A-907B-C4823B44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9D535B-3D02-62AB-6F30-9BA09E07E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4F10B-460B-CF9E-FFB4-34E36C141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D3E8F-27C7-FFB6-8877-9C299DE8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4D52F-B75A-2D3F-82FC-51278C60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21194-7F00-E471-A17D-8139844A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246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29F68F-49DE-F95C-63B4-E3041350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7C36E-4F54-DFE9-F6CD-3C9084E5F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DDA1D-48EE-B473-4997-F382A1F94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C7E3-C74E-43C0-A449-CF50CC783CB8}" type="datetimeFigureOut">
              <a:rPr lang="en-ID" smtClean="0"/>
              <a:t>19/06/2022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8DC40-A8DD-F11B-71AD-7567604FA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C6625-D79D-B2CF-BB36-07A111D13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D9E6-3D16-4C72-B080-A7D7C55E446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890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5AD8C-5B30-65BE-2C41-364F215189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Korupsi</a:t>
            </a:r>
            <a:r>
              <a:rPr lang="en-US" dirty="0"/>
              <a:t> dan reformasi </a:t>
            </a:r>
            <a:r>
              <a:rPr lang="en-US" dirty="0" err="1"/>
              <a:t>birokrasi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00063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6B86-CA76-FB61-2395-0D46AAA8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UNS- ACTIVE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63A6-65C2-2032-A32A-B43C25908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: Achievement orientation</a:t>
            </a:r>
          </a:p>
          <a:p>
            <a:r>
              <a:rPr lang="en-US" dirty="0"/>
              <a:t>C : Customer Satisfaction</a:t>
            </a:r>
          </a:p>
          <a:p>
            <a:r>
              <a:rPr lang="en-US" dirty="0"/>
              <a:t>T : Team Work</a:t>
            </a:r>
          </a:p>
          <a:p>
            <a:r>
              <a:rPr lang="en-US" dirty="0"/>
              <a:t>I  : </a:t>
            </a:r>
            <a:r>
              <a:rPr lang="en-US" dirty="0" err="1"/>
              <a:t>Integroty</a:t>
            </a:r>
            <a:endParaRPr lang="en-US" dirty="0"/>
          </a:p>
          <a:p>
            <a:r>
              <a:rPr lang="en-US" dirty="0"/>
              <a:t>V : Visionary</a:t>
            </a:r>
          </a:p>
          <a:p>
            <a:r>
              <a:rPr lang="en-US" dirty="0"/>
              <a:t>E : Entrepreneurship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8740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3C5CCFB-D00E-4416-A2EB-62BD8725B8B6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/>
              <a:t>Ungkapan</a:t>
            </a:r>
            <a:r>
              <a:rPr lang="en-US" dirty="0"/>
              <a:t> Orang </a:t>
            </a:r>
            <a:r>
              <a:rPr lang="en-US" dirty="0" err="1"/>
              <a:t>Bijak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Power tends to corrupt, absolute power tend to corrupt absolutely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2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8ED1ED4-2173-4866-AED9-DE838D8172BB}" type="slidenum">
              <a:rPr lang="en-US"/>
              <a:pPr/>
              <a:t>12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Korupsi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err="1"/>
              <a:t>Bahasa</a:t>
            </a:r>
            <a:r>
              <a:rPr lang="en-US" sz="3200" dirty="0"/>
              <a:t> Latin: </a:t>
            </a:r>
            <a:r>
              <a:rPr lang="en-US" sz="3200" dirty="0" err="1"/>
              <a:t>corrumpere</a:t>
            </a:r>
            <a:r>
              <a:rPr lang="en-US" sz="3200" dirty="0"/>
              <a:t>, </a:t>
            </a:r>
            <a:r>
              <a:rPr lang="en-US" sz="3200" dirty="0" err="1"/>
              <a:t>corruptio</a:t>
            </a:r>
            <a:r>
              <a:rPr lang="en-US" sz="3200" dirty="0"/>
              <a:t>, </a:t>
            </a:r>
            <a:r>
              <a:rPr lang="en-US" sz="3200" dirty="0" err="1"/>
              <a:t>corruptus</a:t>
            </a:r>
            <a:r>
              <a:rPr lang="en-US" sz="3200" dirty="0"/>
              <a:t>, </a:t>
            </a:r>
            <a:r>
              <a:rPr lang="en-US" sz="3200" dirty="0" err="1"/>
              <a:t>artinya</a:t>
            </a:r>
            <a:r>
              <a:rPr lang="en-US" sz="3200" dirty="0"/>
              <a:t> </a:t>
            </a:r>
            <a:r>
              <a:rPr lang="en-US" sz="3200" dirty="0" err="1"/>
              <a:t>penyimpangan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kesucian</a:t>
            </a:r>
            <a:r>
              <a:rPr lang="en-US" sz="3200" dirty="0"/>
              <a:t> (profanity),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bermoral</a:t>
            </a:r>
            <a:r>
              <a:rPr lang="en-US" sz="3200" dirty="0"/>
              <a:t>, </a:t>
            </a:r>
            <a:r>
              <a:rPr lang="en-US" sz="3200" dirty="0" err="1"/>
              <a:t>kebejatan</a:t>
            </a:r>
            <a:r>
              <a:rPr lang="en-US" sz="3200" dirty="0"/>
              <a:t>, </a:t>
            </a:r>
            <a:r>
              <a:rPr lang="en-US" sz="3200" dirty="0" err="1"/>
              <a:t>kebusukan</a:t>
            </a:r>
            <a:r>
              <a:rPr lang="en-US" sz="3200" dirty="0"/>
              <a:t>, </a:t>
            </a:r>
            <a:r>
              <a:rPr lang="en-US" sz="3200" dirty="0" err="1"/>
              <a:t>kerusakan</a:t>
            </a:r>
            <a:r>
              <a:rPr lang="en-US" sz="3200" dirty="0"/>
              <a:t>, </a:t>
            </a:r>
            <a:r>
              <a:rPr lang="en-US" sz="3200" dirty="0" err="1"/>
              <a:t>ketidakjujuran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kecurangan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Corrupt, Corruption (</a:t>
            </a:r>
            <a:r>
              <a:rPr lang="en-US" sz="3200" dirty="0" err="1"/>
              <a:t>Inggris</a:t>
            </a:r>
            <a:r>
              <a:rPr lang="en-US" sz="3200" dirty="0"/>
              <a:t>), corruption (</a:t>
            </a:r>
            <a:r>
              <a:rPr lang="en-US" sz="3200" dirty="0" err="1"/>
              <a:t>Prancis</a:t>
            </a:r>
            <a:r>
              <a:rPr lang="en-US" sz="3200" dirty="0"/>
              <a:t>), </a:t>
            </a:r>
            <a:r>
              <a:rPr lang="en-US" sz="3200" dirty="0" err="1"/>
              <a:t>Corruptie</a:t>
            </a:r>
            <a:r>
              <a:rPr lang="en-US" sz="3200" dirty="0"/>
              <a:t> (</a:t>
            </a:r>
            <a:r>
              <a:rPr lang="en-US" sz="3200" dirty="0" err="1"/>
              <a:t>Belanda</a:t>
            </a:r>
            <a:r>
              <a:rPr lang="en-US" sz="3200" dirty="0"/>
              <a:t>), </a:t>
            </a:r>
            <a:r>
              <a:rPr lang="en-US" sz="3200" dirty="0" err="1"/>
              <a:t>Korupsi</a:t>
            </a:r>
            <a:r>
              <a:rPr lang="en-US" sz="3200" dirty="0"/>
              <a:t> (Indonesia), </a:t>
            </a:r>
            <a:r>
              <a:rPr lang="en-US" sz="3200" dirty="0" err="1"/>
              <a:t>artinya</a:t>
            </a:r>
            <a:r>
              <a:rPr lang="en-US" sz="3200" dirty="0"/>
              <a:t> </a:t>
            </a:r>
            <a:r>
              <a:rPr lang="en-US" sz="3200" dirty="0" err="1"/>
              <a:t>perbuatan</a:t>
            </a:r>
            <a:r>
              <a:rPr lang="en-US" sz="3200" dirty="0"/>
              <a:t> </a:t>
            </a:r>
            <a:r>
              <a:rPr lang="en-US" sz="3200" dirty="0" err="1"/>
              <a:t>busuk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penggelapan</a:t>
            </a:r>
            <a:r>
              <a:rPr lang="en-US" sz="3200" dirty="0"/>
              <a:t> </a:t>
            </a:r>
            <a:r>
              <a:rPr lang="en-US" sz="3200" dirty="0" err="1"/>
              <a:t>uang</a:t>
            </a:r>
            <a:r>
              <a:rPr lang="en-US" sz="3200" dirty="0"/>
              <a:t>, </a:t>
            </a:r>
            <a:r>
              <a:rPr lang="en-US" sz="3200" dirty="0" err="1"/>
              <a:t>penerimaan</a:t>
            </a:r>
            <a:r>
              <a:rPr lang="en-US" sz="3200" dirty="0"/>
              <a:t> </a:t>
            </a:r>
            <a:r>
              <a:rPr lang="en-US" sz="3200" dirty="0" err="1"/>
              <a:t>uang</a:t>
            </a:r>
            <a:r>
              <a:rPr lang="en-US" sz="3200" dirty="0"/>
              <a:t> </a:t>
            </a:r>
            <a:r>
              <a:rPr lang="en-US" sz="3200" dirty="0" err="1"/>
              <a:t>sogok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sebagainya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386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506F864-78F6-4274-A74B-0C4809394D00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Korupsi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45465"/>
            <a:ext cx="10515600" cy="4631498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perbuatan-perbuatan</a:t>
            </a:r>
            <a:r>
              <a:rPr lang="en-US" b="1" dirty="0"/>
              <a:t> yang </a:t>
            </a:r>
            <a:r>
              <a:rPr lang="en-US" b="1" dirty="0" err="1"/>
              <a:t>merugikan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perekonomian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orang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b="1" dirty="0" err="1"/>
              <a:t>menyebab-kan</a:t>
            </a:r>
            <a:r>
              <a:rPr lang="en-US" b="1" dirty="0"/>
              <a:t> </a:t>
            </a:r>
            <a:r>
              <a:rPr lang="en-US" b="1" dirty="0" err="1"/>
              <a:t>kerugian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perekenomian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.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kewenenangan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,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material </a:t>
            </a:r>
            <a:r>
              <a:rPr lang="en-US" dirty="0" err="1"/>
              <a:t>baginya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897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9EF2386-B2EA-4BA6-B35C-803C6EE4F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Korupsi menurut UU</a:t>
            </a:r>
            <a:endParaRPr lang="en-ID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E63367-5760-499C-B293-9D71F159B3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774382" cy="4351338"/>
          </a:xfrm>
        </p:spPr>
        <p:txBody>
          <a:bodyPr/>
          <a:lstStyle/>
          <a:p>
            <a:r>
              <a:rPr lang="en-US" altLang="en-US" dirty="0"/>
              <a:t>UU  no 31 </a:t>
            </a:r>
            <a:r>
              <a:rPr lang="en-US" altLang="en-US" dirty="0" err="1"/>
              <a:t>th</a:t>
            </a:r>
            <a:r>
              <a:rPr lang="en-US" altLang="en-US" dirty="0"/>
              <a:t> 1999 (</a:t>
            </a:r>
            <a:r>
              <a:rPr lang="en-US" altLang="en-US" dirty="0" err="1"/>
              <a:t>setiap</a:t>
            </a:r>
            <a:r>
              <a:rPr lang="en-US" altLang="en-US" dirty="0"/>
              <a:t> orang yang </a:t>
            </a:r>
            <a:r>
              <a:rPr lang="en-US" altLang="en-US" b="1" dirty="0" err="1"/>
              <a:t>scr</a:t>
            </a:r>
            <a:r>
              <a:rPr lang="en-US" altLang="en-US" b="1" dirty="0"/>
              <a:t> </a:t>
            </a:r>
            <a:r>
              <a:rPr lang="en-US" altLang="en-US" b="1" dirty="0" err="1"/>
              <a:t>melawan</a:t>
            </a:r>
            <a:r>
              <a:rPr lang="en-US" altLang="en-US" b="1" dirty="0"/>
              <a:t> </a:t>
            </a:r>
            <a:r>
              <a:rPr lang="en-US" altLang="en-US" b="1" dirty="0" err="1"/>
              <a:t>hukum</a:t>
            </a:r>
            <a:r>
              <a:rPr lang="en-US" altLang="en-US" b="1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perbuatan</a:t>
            </a:r>
            <a:r>
              <a:rPr lang="en-US" altLang="en-US" dirty="0"/>
              <a:t> </a:t>
            </a:r>
            <a:r>
              <a:rPr lang="en-US" altLang="en-US" b="1" dirty="0" err="1"/>
              <a:t>memperkaya</a:t>
            </a:r>
            <a:r>
              <a:rPr lang="en-US" altLang="en-US" b="1" dirty="0"/>
              <a:t> </a:t>
            </a:r>
            <a:r>
              <a:rPr lang="en-US" altLang="en-US" b="1" dirty="0" err="1"/>
              <a:t>diri</a:t>
            </a:r>
            <a:r>
              <a:rPr lang="en-US" altLang="en-US" b="1" dirty="0"/>
              <a:t> </a:t>
            </a:r>
            <a:r>
              <a:rPr lang="en-US" altLang="en-US" b="1" dirty="0" err="1"/>
              <a:t>se</a:t>
            </a:r>
            <a:r>
              <a:rPr lang="en-US" altLang="en-US" dirty="0" err="1"/>
              <a:t>ndiri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orang lain 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korporasi</a:t>
            </a:r>
            <a:r>
              <a:rPr lang="en-US" altLang="en-US" dirty="0"/>
              <a:t> yang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merugikan</a:t>
            </a:r>
            <a:r>
              <a:rPr lang="en-US" altLang="en-US" dirty="0"/>
              <a:t> </a:t>
            </a:r>
            <a:r>
              <a:rPr lang="en-US" altLang="en-US" dirty="0" err="1"/>
              <a:t>keuangan</a:t>
            </a:r>
            <a:r>
              <a:rPr lang="en-US" altLang="en-US" dirty="0"/>
              <a:t> negara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perekonomian</a:t>
            </a:r>
            <a:r>
              <a:rPr lang="en-US" altLang="en-US" dirty="0"/>
              <a:t> negara (Ps 2 ay 1 UU </a:t>
            </a:r>
            <a:r>
              <a:rPr lang="en-US" altLang="en-US" dirty="0" err="1"/>
              <a:t>Korupsi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err="1"/>
              <a:t>Setiap</a:t>
            </a:r>
            <a:r>
              <a:rPr lang="en-US" altLang="en-US" dirty="0"/>
              <a:t> orang </a:t>
            </a:r>
            <a:r>
              <a:rPr lang="en-US" altLang="en-US" dirty="0" err="1"/>
              <a:t>yg</a:t>
            </a:r>
            <a:r>
              <a:rPr lang="en-US" altLang="en-US" dirty="0"/>
              <a:t> </a:t>
            </a:r>
            <a:r>
              <a:rPr lang="en-US" altLang="en-US" dirty="0" err="1"/>
              <a:t>menguntungkan</a:t>
            </a:r>
            <a:r>
              <a:rPr lang="en-US" altLang="en-US" dirty="0"/>
              <a:t>  </a:t>
            </a:r>
            <a:r>
              <a:rPr lang="en-US" altLang="en-US" dirty="0" err="1"/>
              <a:t>diri</a:t>
            </a:r>
            <a:r>
              <a:rPr lang="en-US" altLang="en-US" dirty="0"/>
              <a:t> </a:t>
            </a:r>
            <a:r>
              <a:rPr lang="en-US" altLang="en-US" dirty="0" err="1"/>
              <a:t>sendiri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orang lain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korporasi</a:t>
            </a:r>
            <a:r>
              <a:rPr lang="en-US" altLang="en-US" dirty="0"/>
              <a:t>, </a:t>
            </a:r>
            <a:r>
              <a:rPr lang="en-US" altLang="en-US" dirty="0" err="1"/>
              <a:t>menyalahgunakan</a:t>
            </a:r>
            <a:r>
              <a:rPr lang="en-US" altLang="en-US" dirty="0"/>
              <a:t> </a:t>
            </a:r>
            <a:r>
              <a:rPr lang="en-US" altLang="en-US" dirty="0" err="1"/>
              <a:t>kewenangan</a:t>
            </a:r>
            <a:r>
              <a:rPr lang="en-US" altLang="en-US" dirty="0"/>
              <a:t>, </a:t>
            </a:r>
            <a:r>
              <a:rPr lang="en-US" altLang="en-US" dirty="0" err="1"/>
              <a:t>kesempatan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sarana</a:t>
            </a:r>
            <a:r>
              <a:rPr lang="en-US" altLang="en-US" dirty="0"/>
              <a:t> yang </a:t>
            </a:r>
            <a:r>
              <a:rPr lang="en-US" altLang="en-US" dirty="0" err="1"/>
              <a:t>ada</a:t>
            </a:r>
            <a:r>
              <a:rPr lang="en-US" altLang="en-US" dirty="0"/>
              <a:t>  </a:t>
            </a:r>
            <a:r>
              <a:rPr lang="en-US" altLang="en-US" dirty="0" err="1"/>
              <a:t>pdnya</a:t>
            </a:r>
            <a:r>
              <a:rPr lang="en-US" altLang="en-US" dirty="0"/>
              <a:t> </a:t>
            </a:r>
            <a:r>
              <a:rPr lang="en-US" altLang="en-US" dirty="0" err="1"/>
              <a:t>krn</a:t>
            </a:r>
            <a:r>
              <a:rPr lang="en-US" altLang="en-US" dirty="0"/>
              <a:t> jab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kedudukanyg</a:t>
            </a:r>
            <a:r>
              <a:rPr lang="en-US" altLang="en-US" dirty="0"/>
              <a:t> </a:t>
            </a:r>
            <a:r>
              <a:rPr lang="en-US" altLang="en-US" dirty="0" err="1"/>
              <a:t>dpt</a:t>
            </a:r>
            <a:r>
              <a:rPr lang="en-US" altLang="en-US" dirty="0"/>
              <a:t> </a:t>
            </a:r>
            <a:r>
              <a:rPr lang="en-US" altLang="en-US" dirty="0" err="1"/>
              <a:t>merugikan</a:t>
            </a:r>
            <a:r>
              <a:rPr lang="en-US" altLang="en-US" dirty="0"/>
              <a:t> </a:t>
            </a:r>
            <a:r>
              <a:rPr lang="en-US" altLang="en-US" dirty="0" err="1"/>
              <a:t>keuangan</a:t>
            </a:r>
            <a:r>
              <a:rPr lang="en-US" altLang="en-US" dirty="0"/>
              <a:t> negara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perekonomian</a:t>
            </a:r>
            <a:r>
              <a:rPr lang="en-US" altLang="en-US" dirty="0"/>
              <a:t> negara (</a:t>
            </a:r>
            <a:r>
              <a:rPr lang="en-US" altLang="en-US" dirty="0" err="1"/>
              <a:t>ps</a:t>
            </a:r>
            <a:r>
              <a:rPr lang="en-US" altLang="en-US" dirty="0"/>
              <a:t> 3 UU </a:t>
            </a:r>
            <a:r>
              <a:rPr lang="en-US" altLang="en-US" dirty="0" err="1"/>
              <a:t>korupsi</a:t>
            </a:r>
            <a:r>
              <a:rPr lang="en-US" altLang="en-US" sz="2400" dirty="0"/>
              <a:t>)</a:t>
            </a:r>
            <a:endParaRPr lang="en-ID" altLang="en-US" sz="2400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C9B37C7-22ED-4C9C-B9A5-1D9A550F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153EA9D-38F7-4F8C-9360-1C1C2F1FC4BF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A4C52F3-2DBA-417B-8237-DCB3B0096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Korupsi dapat meliputi </a:t>
            </a:r>
            <a:endParaRPr lang="en-ID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97C00C9-AEC6-4A72-B5B7-7CA91BB5E7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Perilaku</a:t>
            </a:r>
            <a:r>
              <a:rPr lang="en-US" altLang="en-US" sz="3200" dirty="0"/>
              <a:t> illegal</a:t>
            </a:r>
          </a:p>
          <a:p>
            <a:r>
              <a:rPr lang="en-US" altLang="en-US" sz="3200" dirty="0" err="1"/>
              <a:t>Perilaku</a:t>
            </a:r>
            <a:r>
              <a:rPr lang="en-US" altLang="en-US" sz="3200" dirty="0"/>
              <a:t> unethical</a:t>
            </a:r>
          </a:p>
          <a:p>
            <a:r>
              <a:rPr lang="en-US" altLang="en-US" sz="3200" dirty="0" err="1"/>
              <a:t>Perilaku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semata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mata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oportunistik</a:t>
            </a:r>
            <a:r>
              <a:rPr lang="en-US" altLang="en-US" sz="3200" dirty="0"/>
              <a:t> (rent seeking)</a:t>
            </a:r>
            <a:endParaRPr lang="en-ID" altLang="en-US" sz="3200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DE20F34-8D46-4D5C-A602-ED27B19B9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1896755-8B72-4EC6-93DE-336DEC16C318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65144F9-97FC-4DB4-973D-A349BD129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 kategori korupsi menurut Hedenheimers</a:t>
            </a:r>
            <a:endParaRPr lang="en-ID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36D10F9-9A02-4C81-BDCE-29E0DA9CCF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42655"/>
            <a:ext cx="9802091" cy="4334308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1. </a:t>
            </a:r>
            <a:r>
              <a:rPr lang="en-US" altLang="en-US" sz="2400" b="1" dirty="0"/>
              <a:t>Class A (Black corruption</a:t>
            </a:r>
            <a:r>
              <a:rPr lang="en-US" altLang="en-US" sz="2400" dirty="0"/>
              <a:t>) : </a:t>
            </a:r>
            <a:r>
              <a:rPr lang="en-US" altLang="en-US" sz="2400" dirty="0" err="1"/>
              <a:t>sogok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suap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penipuan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penggelapan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pencurian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penyelundupan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pemerasan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penghindaran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pajak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dll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mendapatkan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keuntungan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pribadi</a:t>
            </a:r>
            <a:endParaRPr lang="en-US" altLang="en-US" sz="2400" dirty="0"/>
          </a:p>
          <a:p>
            <a:r>
              <a:rPr lang="en-US" altLang="en-US" sz="2400" dirty="0"/>
              <a:t>2. </a:t>
            </a:r>
            <a:r>
              <a:rPr lang="en-US" altLang="en-US" sz="2400" b="1" dirty="0"/>
              <a:t>Class B (grey corruption)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penyalahgunaan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kekuasaan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lembaga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menggalang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keuntungan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lembaganya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meningkatkan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kemakmuran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staffnya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melalui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praktek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spt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penganggaran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mendukung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hidup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mewah</a:t>
            </a:r>
            <a:r>
              <a:rPr lang="en-US" altLang="en-US" sz="2400" dirty="0"/>
              <a:t> para </a:t>
            </a:r>
            <a:r>
              <a:rPr lang="en-US" altLang="en-US" sz="2400" dirty="0" err="1"/>
              <a:t>pejabat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studi</a:t>
            </a:r>
            <a:r>
              <a:rPr lang="en-US" altLang="en-US" sz="2400" dirty="0"/>
              <a:t> banding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gak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, dana </a:t>
            </a:r>
            <a:r>
              <a:rPr lang="en-US" altLang="en-US" sz="2400" dirty="0" err="1"/>
              <a:t>taktis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pejabat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dsb</a:t>
            </a:r>
            <a:endParaRPr lang="en-US" altLang="en-US" sz="2400" dirty="0"/>
          </a:p>
          <a:p>
            <a:r>
              <a:rPr lang="en-US" altLang="en-US" sz="2400" dirty="0"/>
              <a:t>3. </a:t>
            </a:r>
            <a:r>
              <a:rPr lang="en-US" altLang="en-US" sz="2400" b="1" dirty="0"/>
              <a:t>Class C (White corruption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praktek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nepotisme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dlm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penerimaan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pegawai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promosi</a:t>
            </a:r>
            <a:r>
              <a:rPr lang="en-US" altLang="en-US" sz="2400" dirty="0"/>
              <a:t>,  </a:t>
            </a:r>
            <a:r>
              <a:rPr lang="en-US" altLang="en-US" sz="2400" dirty="0" err="1"/>
              <a:t>pembuatan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perundangan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menguntungkan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keluarga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kelompoknya</a:t>
            </a:r>
            <a:endParaRPr lang="en-ID" altLang="en-US" sz="2400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2AF94E32-0D26-4397-AF58-F195A6B85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D43A09E-198D-474D-879F-A7EE3EC656EA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6AB9B49-64CF-41B4-B0BF-799D2204657A}" type="slidenum">
              <a:rPr lang="en-US"/>
              <a:pPr/>
              <a:t>17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sejenis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/>
              <a:t>Graft</a:t>
            </a:r>
            <a:r>
              <a:rPr lang="en-US" dirty="0"/>
              <a:t>: </a:t>
            </a:r>
            <a:r>
              <a:rPr lang="en-US" dirty="0" err="1"/>
              <a:t>penggelapan</a:t>
            </a:r>
            <a:r>
              <a:rPr lang="en-US" dirty="0"/>
              <a:t>, </a:t>
            </a:r>
            <a:r>
              <a:rPr lang="en-US" dirty="0" err="1"/>
              <a:t>pencurian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syah</a:t>
            </a:r>
            <a:r>
              <a:rPr lang="en-US" dirty="0"/>
              <a:t> (</a:t>
            </a:r>
            <a:r>
              <a:rPr lang="en-US" dirty="0" err="1"/>
              <a:t>ilegal</a:t>
            </a:r>
            <a:r>
              <a:rPr lang="en-US" dirty="0"/>
              <a:t>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risorsis</a:t>
            </a:r>
            <a:r>
              <a:rPr lang="en-US" dirty="0"/>
              <a:t> (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)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err="1"/>
              <a:t>Manipulasi</a:t>
            </a:r>
            <a:r>
              <a:rPr lang="en-US" dirty="0"/>
              <a:t> (to manipulate): </a:t>
            </a:r>
            <a:r>
              <a:rPr lang="en-US" dirty="0" err="1"/>
              <a:t>memainkan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, </a:t>
            </a:r>
            <a:r>
              <a:rPr lang="en-US" dirty="0" err="1"/>
              <a:t>penyelewengkan</a:t>
            </a:r>
            <a:r>
              <a:rPr lang="en-US" dirty="0"/>
              <a:t>, </a:t>
            </a:r>
            <a:r>
              <a:rPr lang="en-US" dirty="0" err="1"/>
              <a:t>mendalangi</a:t>
            </a:r>
            <a:r>
              <a:rPr lang="en-US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err="1"/>
              <a:t>Sogok</a:t>
            </a:r>
            <a:r>
              <a:rPr lang="en-US" b="1" dirty="0"/>
              <a:t> (bribery</a:t>
            </a:r>
            <a:r>
              <a:rPr lang="en-US" dirty="0"/>
              <a:t>):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mempengaruhinya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err="1"/>
              <a:t>Nepotisme</a:t>
            </a:r>
            <a:r>
              <a:rPr lang="en-US" b="1" dirty="0"/>
              <a:t> (Nepotism</a:t>
            </a:r>
            <a:r>
              <a:rPr lang="en-US" dirty="0"/>
              <a:t>): Usaha yang </a:t>
            </a:r>
            <a:r>
              <a:rPr lang="en-US" dirty="0" err="1"/>
              <a:t>disengaja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, </a:t>
            </a:r>
            <a:r>
              <a:rPr lang="en-US" dirty="0" err="1"/>
              <a:t>pangkat</a:t>
            </a:r>
            <a:r>
              <a:rPr lang="en-US" dirty="0"/>
              <a:t>,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famili</a:t>
            </a:r>
            <a:r>
              <a:rPr lang="en-US" dirty="0"/>
              <a:t>, </a:t>
            </a:r>
            <a:r>
              <a:rPr lang="en-US" dirty="0" err="1"/>
              <a:t>kawan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229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81B4A88-0EC7-4579-BF68-87E33F08C45D}" type="slidenum">
              <a:rPr lang="en-US"/>
              <a:pPr/>
              <a:t>18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korupsi</a:t>
            </a:r>
            <a:endParaRPr lang="en-US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,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koruptor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yang </a:t>
            </a:r>
            <a:r>
              <a:rPr lang="en-US" dirty="0" err="1"/>
              <a:t>kontradiktif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koruptor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/>
              <a:t>Orang yang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merahasiakan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oleh </a:t>
            </a:r>
            <a:r>
              <a:rPr lang="en-US" dirty="0" err="1"/>
              <a:t>pelakunya</a:t>
            </a:r>
            <a:r>
              <a:rPr lang="en-US" dirty="0"/>
              <a:t> (</a:t>
            </a:r>
            <a:r>
              <a:rPr lang="en-US" dirty="0" err="1"/>
              <a:t>bedakan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maladministrasi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mis-</a:t>
            </a:r>
            <a:r>
              <a:rPr lang="en-US" dirty="0" err="1"/>
              <a:t>manajemen</a:t>
            </a:r>
            <a:r>
              <a:rPr lang="en-US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nir-kekerasan</a:t>
            </a:r>
            <a:r>
              <a:rPr lang="en-US" dirty="0"/>
              <a:t> (non-violence)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tipu</a:t>
            </a:r>
            <a:r>
              <a:rPr lang="en-US" dirty="0"/>
              <a:t> </a:t>
            </a:r>
            <a:r>
              <a:rPr lang="en-US" dirty="0" err="1"/>
              <a:t>muslihat</a:t>
            </a:r>
            <a:r>
              <a:rPr lang="en-US" dirty="0"/>
              <a:t> (guile), </a:t>
            </a:r>
            <a:r>
              <a:rPr lang="en-US" dirty="0" err="1"/>
              <a:t>ketidakjujuran</a:t>
            </a:r>
            <a:r>
              <a:rPr lang="en-US" dirty="0"/>
              <a:t> (deceit),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(concealment).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0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DAAA2-0CE5-437E-9529-A4EF6695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Indek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)Corruption Perception Index)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1C64C-EB84-48D2-A7AB-23605EAE1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Gambaran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dan </a:t>
            </a:r>
            <a:r>
              <a:rPr lang="en-US" dirty="0" err="1"/>
              <a:t>kondidi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 pada level negara </a:t>
            </a:r>
            <a:r>
              <a:rPr lang="en-US" dirty="0" err="1"/>
              <a:t>atau</a:t>
            </a:r>
            <a:r>
              <a:rPr lang="en-US" dirty="0"/>
              <a:t> territorial (transparency </a:t>
            </a:r>
            <a:r>
              <a:rPr lang="en-US" dirty="0" err="1"/>
              <a:t>Internasional</a:t>
            </a:r>
            <a:r>
              <a:rPr lang="en-US" dirty="0"/>
              <a:t>, 2021)</a:t>
            </a:r>
          </a:p>
          <a:p>
            <a:r>
              <a:rPr lang="en-US" dirty="0" err="1"/>
              <a:t>Dijadikan</a:t>
            </a:r>
            <a:r>
              <a:rPr lang="en-US" dirty="0"/>
              <a:t> indicator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negara</a:t>
            </a:r>
          </a:p>
          <a:p>
            <a:r>
              <a:rPr lang="en-US" dirty="0"/>
              <a:t>Skor </a:t>
            </a:r>
            <a:r>
              <a:rPr lang="en-US" dirty="0" err="1"/>
              <a:t>antara</a:t>
            </a:r>
            <a:r>
              <a:rPr lang="en-US" dirty="0"/>
              <a:t> 0-100.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(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)</a:t>
            </a:r>
          </a:p>
          <a:p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skornya</a:t>
            </a:r>
            <a:r>
              <a:rPr lang="en-US" dirty="0"/>
              <a:t> 40 /100 (</a:t>
            </a:r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Indonesia,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1995, </a:t>
            </a:r>
            <a:r>
              <a:rPr lang="en-US" dirty="0" err="1"/>
              <a:t>namun</a:t>
            </a:r>
            <a:r>
              <a:rPr lang="en-US" dirty="0"/>
              <a:t>   pada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b="1" dirty="0"/>
              <a:t>2020  </a:t>
            </a:r>
            <a:r>
              <a:rPr lang="en-US" b="1" dirty="0" err="1"/>
              <a:t>skor</a:t>
            </a:r>
            <a:r>
              <a:rPr lang="en-US" b="1" dirty="0"/>
              <a:t> Indonesia </a:t>
            </a:r>
            <a:r>
              <a:rPr lang="en-US" b="1" dirty="0" err="1"/>
              <a:t>turun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  37 ( no 102 </a:t>
            </a:r>
            <a:r>
              <a:rPr lang="en-US" dirty="0" err="1"/>
              <a:t>dari</a:t>
            </a:r>
            <a:r>
              <a:rPr lang="en-US" dirty="0"/>
              <a:t> 180 negara )</a:t>
            </a:r>
          </a:p>
          <a:p>
            <a:r>
              <a:rPr lang="en-US" dirty="0"/>
              <a:t>Di Dunia,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b="1" dirty="0" err="1"/>
              <a:t>terbaik</a:t>
            </a:r>
            <a:r>
              <a:rPr lang="en-US" b="1" dirty="0"/>
              <a:t> : </a:t>
            </a:r>
            <a:r>
              <a:rPr lang="en-US" dirty="0"/>
              <a:t>Demark dan </a:t>
            </a:r>
            <a:r>
              <a:rPr lang="en-US" dirty="0" err="1"/>
              <a:t>selandia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(</a:t>
            </a:r>
            <a:r>
              <a:rPr lang="en-US" dirty="0" err="1"/>
              <a:t>skor</a:t>
            </a:r>
            <a:r>
              <a:rPr lang="en-US" dirty="0"/>
              <a:t> 88( </a:t>
            </a:r>
            <a:r>
              <a:rPr lang="en-US" dirty="0" err="1"/>
              <a:t>kemudian</a:t>
            </a:r>
            <a:r>
              <a:rPr lang="en-US" dirty="0"/>
              <a:t> Finlandia, Singapura dan Swiss (85) </a:t>
            </a:r>
            <a:r>
              <a:rPr lang="en-US" dirty="0" err="1"/>
              <a:t>Norwegia</a:t>
            </a:r>
            <a:r>
              <a:rPr lang="en-US" dirty="0"/>
              <a:t> (84), </a:t>
            </a:r>
            <a:r>
              <a:rPr lang="en-US" dirty="0" err="1"/>
              <a:t>belanda</a:t>
            </a:r>
            <a:r>
              <a:rPr lang="en-US" dirty="0"/>
              <a:t> (83), </a:t>
            </a:r>
            <a:r>
              <a:rPr lang="en-US" dirty="0" err="1"/>
              <a:t>kemudia</a:t>
            </a:r>
            <a:r>
              <a:rPr lang="en-US" dirty="0"/>
              <a:t> </a:t>
            </a:r>
            <a:r>
              <a:rPr lang="en-US" dirty="0" err="1"/>
              <a:t>Jerman</a:t>
            </a:r>
            <a:r>
              <a:rPr lang="en-US" dirty="0"/>
              <a:t> dan </a:t>
            </a:r>
            <a:r>
              <a:rPr lang="en-US" dirty="0" err="1"/>
              <a:t>Luksemberg</a:t>
            </a:r>
            <a:r>
              <a:rPr lang="en-US" dirty="0"/>
              <a:t> (</a:t>
            </a:r>
            <a:r>
              <a:rPr lang="en-US" dirty="0" err="1"/>
              <a:t>skor</a:t>
            </a:r>
            <a:r>
              <a:rPr lang="en-US" dirty="0"/>
              <a:t> 80). </a:t>
            </a:r>
            <a:r>
              <a:rPr lang="en-US" b="1" dirty="0"/>
              <a:t>Yang </a:t>
            </a:r>
            <a:r>
              <a:rPr lang="en-US" b="1" dirty="0" err="1"/>
              <a:t>terendah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Somalia dan </a:t>
            </a:r>
            <a:r>
              <a:rPr lang="en-US" dirty="0" err="1"/>
              <a:t>sudan</a:t>
            </a:r>
            <a:r>
              <a:rPr lang="en-US" dirty="0"/>
              <a:t> </a:t>
            </a:r>
            <a:r>
              <a:rPr lang="en-US" dirty="0" err="1"/>
              <a:t>selatan</a:t>
            </a:r>
            <a:r>
              <a:rPr lang="en-US" dirty="0"/>
              <a:t> di </a:t>
            </a:r>
            <a:r>
              <a:rPr lang="en-US" dirty="0" err="1"/>
              <a:t>posisi</a:t>
            </a:r>
            <a:r>
              <a:rPr lang="en-US" dirty="0"/>
              <a:t> 180 (</a:t>
            </a:r>
            <a:r>
              <a:rPr lang="en-US" dirty="0" err="1"/>
              <a:t>skor</a:t>
            </a:r>
            <a:r>
              <a:rPr lang="en-US" dirty="0"/>
              <a:t> 12), </a:t>
            </a:r>
            <a:r>
              <a:rPr lang="en-US" dirty="0" err="1"/>
              <a:t>Suriah</a:t>
            </a:r>
            <a:r>
              <a:rPr lang="en-US" dirty="0"/>
              <a:t> (</a:t>
            </a:r>
            <a:r>
              <a:rPr lang="en-US" dirty="0" err="1"/>
              <a:t>skor</a:t>
            </a:r>
            <a:r>
              <a:rPr lang="en-US" dirty="0"/>
              <a:t> 14) </a:t>
            </a:r>
            <a:r>
              <a:rPr lang="en-US" dirty="0" err="1"/>
              <a:t>Yaman</a:t>
            </a:r>
            <a:r>
              <a:rPr lang="en-US" dirty="0"/>
              <a:t> dan Venezuela (</a:t>
            </a:r>
            <a:r>
              <a:rPr lang="en-US" dirty="0" err="1"/>
              <a:t>skor</a:t>
            </a:r>
            <a:r>
              <a:rPr lang="en-US" dirty="0"/>
              <a:t> 15)</a:t>
            </a:r>
          </a:p>
          <a:p>
            <a:r>
              <a:rPr lang="en-US" dirty="0"/>
              <a:t>Di </a:t>
            </a:r>
            <a:r>
              <a:rPr lang="en-US" dirty="0" err="1"/>
              <a:t>Asean</a:t>
            </a:r>
            <a:r>
              <a:rPr lang="en-US" dirty="0"/>
              <a:t> : Singapura </a:t>
            </a:r>
            <a:r>
              <a:rPr lang="en-US" dirty="0" err="1"/>
              <a:t>tertinggi</a:t>
            </a:r>
            <a:r>
              <a:rPr lang="en-US" dirty="0"/>
              <a:t>  (</a:t>
            </a:r>
            <a:r>
              <a:rPr lang="en-US" dirty="0" err="1"/>
              <a:t>skor</a:t>
            </a:r>
            <a:r>
              <a:rPr lang="en-US" dirty="0"/>
              <a:t> 85), </a:t>
            </a:r>
            <a:r>
              <a:rPr lang="en-US" dirty="0" err="1"/>
              <a:t>Brunai</a:t>
            </a:r>
            <a:r>
              <a:rPr lang="en-US" dirty="0"/>
              <a:t> (</a:t>
            </a:r>
            <a:r>
              <a:rPr lang="en-US" dirty="0" err="1"/>
              <a:t>skor</a:t>
            </a:r>
            <a:r>
              <a:rPr lang="en-US" dirty="0"/>
              <a:t> 60), Malaysia )</a:t>
            </a:r>
            <a:r>
              <a:rPr lang="en-US" dirty="0" err="1"/>
              <a:t>skor</a:t>
            </a:r>
            <a:r>
              <a:rPr lang="en-US" dirty="0"/>
              <a:t> 51), Timor </a:t>
            </a:r>
            <a:r>
              <a:rPr lang="en-US" dirty="0" err="1"/>
              <a:t>leste</a:t>
            </a:r>
            <a:r>
              <a:rPr lang="en-US" dirty="0"/>
              <a:t> (</a:t>
            </a:r>
            <a:r>
              <a:rPr lang="en-US" dirty="0" err="1"/>
              <a:t>skor</a:t>
            </a:r>
            <a:r>
              <a:rPr lang="en-US" dirty="0"/>
              <a:t> 40), </a:t>
            </a:r>
            <a:r>
              <a:rPr lang="en-US" dirty="0" err="1"/>
              <a:t>Indoneisa</a:t>
            </a:r>
            <a:r>
              <a:rPr lang="en-US" dirty="0"/>
              <a:t> (37), Vietnam dan Thailand (</a:t>
            </a:r>
            <a:r>
              <a:rPr lang="en-US" dirty="0" err="1"/>
              <a:t>scor</a:t>
            </a:r>
            <a:r>
              <a:rPr lang="en-US" dirty="0"/>
              <a:t> 36), Filipina (34), Laos (29), </a:t>
            </a:r>
            <a:r>
              <a:rPr lang="en-US" dirty="0" err="1"/>
              <a:t>Myamnmar</a:t>
            </a:r>
            <a:r>
              <a:rPr lang="en-US" dirty="0"/>
              <a:t> (28), </a:t>
            </a:r>
            <a:r>
              <a:rPr lang="en-US" dirty="0" err="1"/>
              <a:t>kamboja</a:t>
            </a:r>
            <a:r>
              <a:rPr lang="en-US" dirty="0"/>
              <a:t> (21)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6417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Beberapa Definisi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Budaya organissasi adalah :</a:t>
            </a:r>
          </a:p>
          <a:p>
            <a:pPr marL="514350" indent="-514350">
              <a:buAutoNum type="arabicPeriod"/>
            </a:pPr>
            <a:r>
              <a:rPr lang="id-ID" dirty="0"/>
              <a:t>Suatu persepsi bersama yang dianut oleh anggota organisasi</a:t>
            </a:r>
          </a:p>
          <a:p>
            <a:pPr marL="514350" indent="-514350">
              <a:buAutoNum type="arabicPeriod"/>
            </a:pPr>
            <a:r>
              <a:rPr lang="id-ID" dirty="0"/>
              <a:t>Nilai-nilai dominan yang didukung dan dijunjung tinggi oleh organisasi</a:t>
            </a:r>
          </a:p>
          <a:p>
            <a:pPr marL="514350" indent="-514350">
              <a:buAutoNum type="arabicPeriod"/>
            </a:pPr>
            <a:r>
              <a:rPr lang="id-ID" dirty="0"/>
              <a:t>Asumsi dan kepercayaan dasar yang terdapat pada anggota organisasi</a:t>
            </a:r>
          </a:p>
          <a:p>
            <a:pPr marL="514350" indent="-514350">
              <a:buAutoNum type="arabicPeriod"/>
            </a:pPr>
            <a:r>
              <a:rPr lang="id-ID" dirty="0"/>
              <a:t>Seperangkat nilai atau norma yang mengarahkan anggota organisasi</a:t>
            </a:r>
          </a:p>
          <a:p>
            <a:pPr marL="514350" indent="-514350">
              <a:buAutoNum type="arabicPeriod"/>
            </a:pPr>
            <a:r>
              <a:rPr lang="id-ID" dirty="0"/>
              <a:t>Falsafah yang menuntun kebijakan organisasi terhadap pegawai dan pelanggan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35821-F511-434A-8B23-B2F78B0B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(</a:t>
            </a:r>
            <a:r>
              <a:rPr lang="en-US" dirty="0" err="1"/>
              <a:t>ps</a:t>
            </a:r>
            <a:r>
              <a:rPr lang="en-US" dirty="0"/>
              <a:t> 2 UU no 30 </a:t>
            </a:r>
            <a:r>
              <a:rPr lang="en-US" dirty="0" err="1"/>
              <a:t>th</a:t>
            </a:r>
            <a:r>
              <a:rPr lang="en-US" dirty="0"/>
              <a:t> 2002 </a:t>
            </a:r>
            <a:r>
              <a:rPr lang="en-US" dirty="0" err="1"/>
              <a:t>tentang</a:t>
            </a:r>
            <a:r>
              <a:rPr lang="en-US" dirty="0"/>
              <a:t> KPK)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3E05-C28A-4674-BE08-9F9EAC6D3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Tindakan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 dan </a:t>
            </a:r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b="1" dirty="0" err="1"/>
              <a:t>koordinasi</a:t>
            </a:r>
            <a:r>
              <a:rPr lang="en-US" b="1" dirty="0"/>
              <a:t>, </a:t>
            </a:r>
            <a:r>
              <a:rPr lang="en-US" b="1" dirty="0" err="1"/>
              <a:t>supervisi</a:t>
            </a:r>
            <a:r>
              <a:rPr lang="en-US" b="1" dirty="0"/>
              <a:t>, monitor, </a:t>
            </a:r>
            <a:r>
              <a:rPr lang="en-US" b="1" dirty="0" err="1"/>
              <a:t>penyelidikan</a:t>
            </a:r>
            <a:r>
              <a:rPr lang="en-US" b="1" dirty="0"/>
              <a:t>, </a:t>
            </a:r>
            <a:r>
              <a:rPr lang="en-US" b="1" dirty="0" err="1"/>
              <a:t>penyidikan</a:t>
            </a:r>
            <a:r>
              <a:rPr lang="en-US" b="1" dirty="0"/>
              <a:t>, </a:t>
            </a:r>
            <a:r>
              <a:rPr lang="en-US" b="1" dirty="0" err="1"/>
              <a:t>penuntutan</a:t>
            </a:r>
            <a:r>
              <a:rPr lang="en-US" b="1" dirty="0"/>
              <a:t> dan </a:t>
            </a:r>
            <a:r>
              <a:rPr lang="en-US" b="1" dirty="0" err="1"/>
              <a:t>pemeriksaan</a:t>
            </a:r>
            <a:r>
              <a:rPr lang="en-US" b="1" dirty="0"/>
              <a:t> di </a:t>
            </a:r>
            <a:r>
              <a:rPr lang="en-US" b="1" dirty="0" err="1"/>
              <a:t>sidang</a:t>
            </a:r>
            <a:r>
              <a:rPr lang="en-US" b="1" dirty="0"/>
              <a:t> </a:t>
            </a:r>
            <a:r>
              <a:rPr lang="en-US" b="1" dirty="0" err="1"/>
              <a:t>pengadilan</a:t>
            </a:r>
            <a:r>
              <a:rPr lang="en-US" b="1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68156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17ED7-D38D-4989-B95B-8CDE62CD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birokrasi</a:t>
            </a:r>
            <a:r>
              <a:rPr lang="en-US" dirty="0"/>
              <a:t> di Indonesia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1864E-5ACD-4CAF-B30D-A67182E76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Stigma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di Indonesia </a:t>
            </a:r>
          </a:p>
          <a:p>
            <a:r>
              <a:rPr lang="en-US" dirty="0"/>
              <a:t>1. </a:t>
            </a:r>
            <a:r>
              <a:rPr lang="en-US" dirty="0" err="1"/>
              <a:t>Korup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  <a:p>
            <a:r>
              <a:rPr lang="en-US" dirty="0"/>
              <a:t>3. red tape</a:t>
            </a:r>
          </a:p>
          <a:p>
            <a:r>
              <a:rPr lang="en-US" dirty="0"/>
              <a:t>4.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kekuasaan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komoditas</a:t>
            </a:r>
            <a:r>
              <a:rPr lang="en-US" dirty="0"/>
              <a:t> yang </a:t>
            </a:r>
            <a:r>
              <a:rPr lang="en-US" dirty="0" err="1"/>
              <a:t>dikomersialkan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Berorientasi</a:t>
            </a:r>
            <a:r>
              <a:rPr lang="en-US" dirty="0"/>
              <a:t> pada </a:t>
            </a:r>
            <a:r>
              <a:rPr lang="en-US" dirty="0" err="1"/>
              <a:t>atasan</a:t>
            </a:r>
            <a:r>
              <a:rPr lang="en-US" dirty="0"/>
              <a:t>/ </a:t>
            </a:r>
            <a:r>
              <a:rPr lang="en-US" dirty="0" err="1"/>
              <a:t>kekuasaan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1890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0701A-C091-4F2D-B994-942C3812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Permasalahan</a:t>
            </a:r>
            <a:r>
              <a:rPr lang="en-US" dirty="0"/>
              <a:t> dan </a:t>
            </a:r>
            <a:r>
              <a:rPr lang="en-US" dirty="0" err="1"/>
              <a:t>potret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F97B5-6CBB-425D-BBAA-72D83165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ASN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“</a:t>
            </a:r>
            <a:r>
              <a:rPr lang="en-US" dirty="0" err="1"/>
              <a:t>gemuk</a:t>
            </a:r>
            <a:r>
              <a:rPr lang="en-US" dirty="0"/>
              <a:t>”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kompeten</a:t>
            </a:r>
            <a:endParaRPr lang="en-US" dirty="0"/>
          </a:p>
          <a:p>
            <a:r>
              <a:rPr lang="en-US" dirty="0"/>
              <a:t>3. “Over staff” (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) dan “understaff” (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)</a:t>
            </a:r>
          </a:p>
          <a:p>
            <a:r>
              <a:rPr lang="en-US" dirty="0"/>
              <a:t>4. </a:t>
            </a:r>
            <a:r>
              <a:rPr lang="en-US" dirty="0" err="1"/>
              <a:t>Pengadaan</a:t>
            </a:r>
            <a:r>
              <a:rPr lang="en-US" dirty="0"/>
              <a:t> ASN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riil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Perencanaan</a:t>
            </a:r>
            <a:r>
              <a:rPr lang="en-US" dirty="0"/>
              <a:t> ASN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, integrated dan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Formasi</a:t>
            </a:r>
            <a:r>
              <a:rPr lang="en-US" dirty="0"/>
              <a:t> ASN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dan </a:t>
            </a:r>
            <a:r>
              <a:rPr lang="en-US" dirty="0" err="1"/>
              <a:t>perencanaan</a:t>
            </a:r>
            <a:r>
              <a:rPr lang="en-US" dirty="0"/>
              <a:t> SDM yang </a:t>
            </a:r>
            <a:r>
              <a:rPr lang="en-US" dirty="0" err="1"/>
              <a:t>benar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Penempatan</a:t>
            </a:r>
            <a:r>
              <a:rPr lang="en-US" dirty="0"/>
              <a:t> dan </a:t>
            </a:r>
            <a:r>
              <a:rPr lang="en-US" dirty="0" err="1"/>
              <a:t>pengangkatan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dan </a:t>
            </a:r>
            <a:r>
              <a:rPr lang="en-US" dirty="0" err="1"/>
              <a:t>kompetensi</a:t>
            </a:r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system </a:t>
            </a:r>
            <a:r>
              <a:rPr lang="en-US" dirty="0" err="1"/>
              <a:t>karier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/>
              <a:t>9. Belum </a:t>
            </a:r>
            <a:r>
              <a:rPr lang="en-US" dirty="0" err="1"/>
              <a:t>profesional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41421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A76D-373A-4308-BA3F-F3396E23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yang </a:t>
            </a:r>
            <a:r>
              <a:rPr lang="en-US" dirty="0" err="1"/>
              <a:t>korup</a:t>
            </a:r>
            <a:r>
              <a:rPr lang="en-US" dirty="0"/>
              <a:t> dan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?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DFCDD-BE1E-4EFB-B7A9-6815B0DBB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/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superlative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stratifikasi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Penghargaan</a:t>
            </a:r>
            <a:r>
              <a:rPr lang="en-US" dirty="0"/>
              <a:t> yang </a:t>
            </a:r>
            <a:r>
              <a:rPr lang="en-US" dirty="0" err="1"/>
              <a:t>berlebih</a:t>
            </a:r>
            <a:r>
              <a:rPr lang="en-US" dirty="0"/>
              <a:t> </a:t>
            </a:r>
            <a:r>
              <a:rPr lang="en-US" dirty="0" err="1"/>
              <a:t>lebihan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penggajian</a:t>
            </a:r>
            <a:r>
              <a:rPr lang="en-US" dirty="0"/>
              <a:t> yang sangat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pd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Jabatan</a:t>
            </a:r>
            <a:r>
              <a:rPr lang="en-US" dirty="0"/>
              <a:t> di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komoditas</a:t>
            </a:r>
            <a:r>
              <a:rPr lang="en-US" dirty="0"/>
              <a:t> yang </a:t>
            </a:r>
            <a:r>
              <a:rPr lang="en-US" dirty="0" err="1"/>
              <a:t>diperdagangkan</a:t>
            </a:r>
            <a:endParaRPr lang="en-US" dirty="0"/>
          </a:p>
          <a:p>
            <a:r>
              <a:rPr lang="en-US" dirty="0"/>
              <a:t>7. System </a:t>
            </a:r>
            <a:r>
              <a:rPr lang="en-US" dirty="0" err="1"/>
              <a:t>desentralisasi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06257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4DB471A-AE27-4E5F-A5E9-F7CF4DB57028}" type="slidenum">
              <a:rPr lang="en-US"/>
              <a:pPr/>
              <a:t>24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Sejarah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di Indonesia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/>
              <a:t>Birokrasi</a:t>
            </a:r>
            <a:r>
              <a:rPr lang="en-US" sz="4000" dirty="0"/>
              <a:t> </a:t>
            </a:r>
            <a:r>
              <a:rPr lang="en-US" sz="4000" dirty="0" err="1"/>
              <a:t>masa</a:t>
            </a:r>
            <a:r>
              <a:rPr lang="en-US" sz="4000" dirty="0"/>
              <a:t> </a:t>
            </a:r>
            <a:r>
              <a:rPr lang="en-US" sz="4000" dirty="0" err="1"/>
              <a:t>Kerajaan</a:t>
            </a:r>
            <a:endParaRPr lang="en-US" sz="4000" dirty="0"/>
          </a:p>
          <a:p>
            <a:pPr eaLnBrk="1" hangingPunct="1">
              <a:defRPr/>
            </a:pPr>
            <a:r>
              <a:rPr lang="en-US" sz="4000" dirty="0" err="1"/>
              <a:t>Birokrasi</a:t>
            </a:r>
            <a:r>
              <a:rPr lang="en-US" sz="4000" dirty="0"/>
              <a:t> </a:t>
            </a:r>
            <a:r>
              <a:rPr lang="en-US" sz="4000" dirty="0" err="1"/>
              <a:t>masa</a:t>
            </a:r>
            <a:r>
              <a:rPr lang="en-US" sz="4000" dirty="0"/>
              <a:t> </a:t>
            </a:r>
            <a:r>
              <a:rPr lang="en-US" sz="4000" dirty="0" err="1"/>
              <a:t>Kolonial</a:t>
            </a:r>
            <a:endParaRPr lang="en-US" sz="4000" dirty="0"/>
          </a:p>
          <a:p>
            <a:pPr eaLnBrk="1" hangingPunct="1">
              <a:defRPr/>
            </a:pPr>
            <a:r>
              <a:rPr lang="en-US" sz="4000" dirty="0" err="1"/>
              <a:t>Birokrasi</a:t>
            </a:r>
            <a:r>
              <a:rPr lang="en-US" sz="4000" dirty="0"/>
              <a:t> </a:t>
            </a:r>
            <a:r>
              <a:rPr lang="en-US" sz="4000" dirty="0" err="1"/>
              <a:t>masa</a:t>
            </a:r>
            <a:r>
              <a:rPr lang="en-US" sz="4000" dirty="0"/>
              <a:t> </a:t>
            </a:r>
            <a:r>
              <a:rPr lang="en-US" sz="4000" dirty="0" err="1"/>
              <a:t>Soekarno</a:t>
            </a:r>
            <a:endParaRPr lang="en-US" sz="4000" dirty="0"/>
          </a:p>
          <a:p>
            <a:pPr eaLnBrk="1" hangingPunct="1">
              <a:defRPr/>
            </a:pPr>
            <a:r>
              <a:rPr lang="en-US" sz="4000" dirty="0" err="1"/>
              <a:t>Birokrasi</a:t>
            </a:r>
            <a:r>
              <a:rPr lang="en-US" sz="4000" dirty="0"/>
              <a:t> </a:t>
            </a:r>
            <a:r>
              <a:rPr lang="en-US" sz="4000" dirty="0" err="1"/>
              <a:t>masa</a:t>
            </a:r>
            <a:r>
              <a:rPr lang="en-US" sz="4000" dirty="0"/>
              <a:t> </a:t>
            </a:r>
            <a:r>
              <a:rPr lang="en-US" sz="4000" dirty="0" err="1"/>
              <a:t>Soeharto</a:t>
            </a:r>
            <a:endParaRPr lang="en-US" sz="4000" dirty="0"/>
          </a:p>
          <a:p>
            <a:pPr eaLnBrk="1" hangingPunct="1">
              <a:defRPr/>
            </a:pPr>
            <a:r>
              <a:rPr lang="en-US" sz="4000" dirty="0" err="1"/>
              <a:t>Birokrasi</a:t>
            </a:r>
            <a:r>
              <a:rPr lang="en-US" sz="4000" dirty="0"/>
              <a:t> </a:t>
            </a:r>
            <a:r>
              <a:rPr lang="en-US" sz="4000" dirty="0" err="1"/>
              <a:t>pasca</a:t>
            </a:r>
            <a:r>
              <a:rPr lang="en-US" sz="4000" dirty="0"/>
              <a:t> </a:t>
            </a:r>
            <a:r>
              <a:rPr lang="en-US" sz="4000" dirty="0" err="1"/>
              <a:t>Soeharto</a:t>
            </a:r>
            <a:endParaRPr lang="en-US" sz="4000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58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D6AECCC-B5C3-4B15-942A-9A0D08C8AEAA}" type="slidenum">
              <a:rPr lang="en-US"/>
              <a:pPr/>
              <a:t>25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kerajaan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Penguasa</a:t>
            </a:r>
            <a:r>
              <a:rPr lang="en-US" sz="3200" dirty="0"/>
              <a:t> </a:t>
            </a:r>
            <a:r>
              <a:rPr lang="en-US" sz="3200" dirty="0" err="1"/>
              <a:t>menganggap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administrasi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urusan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Administrasi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perluasan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tangga</a:t>
            </a:r>
            <a:r>
              <a:rPr lang="en-US" sz="3200" dirty="0"/>
              <a:t> </a:t>
            </a:r>
            <a:r>
              <a:rPr lang="en-US" sz="3200" dirty="0" err="1"/>
              <a:t>istananya</a:t>
            </a:r>
            <a:r>
              <a:rPr lang="en-US" sz="3200" dirty="0"/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Tugas-tugas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ditujukan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sang raja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Gaji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raja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 </a:t>
            </a:r>
            <a:r>
              <a:rPr lang="en-US" sz="3200" dirty="0" err="1"/>
              <a:t>kerajaan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anugerah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ditarik</a:t>
            </a:r>
            <a:r>
              <a:rPr lang="en-US" sz="3200" dirty="0"/>
              <a:t> </a:t>
            </a:r>
            <a:r>
              <a:rPr lang="en-US" sz="3200" dirty="0" err="1"/>
              <a:t>sewaktu-waktu</a:t>
            </a:r>
            <a:r>
              <a:rPr lang="en-US" sz="3200" dirty="0"/>
              <a:t> </a:t>
            </a:r>
            <a:r>
              <a:rPr lang="en-US" sz="3200" dirty="0" err="1"/>
              <a:t>sekehendak</a:t>
            </a:r>
            <a:r>
              <a:rPr lang="en-US" sz="3200" dirty="0"/>
              <a:t> raja.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/>
              <a:t>Para </a:t>
            </a:r>
            <a:r>
              <a:rPr lang="en-US" sz="3200" dirty="0" err="1"/>
              <a:t>pejabat</a:t>
            </a:r>
            <a:r>
              <a:rPr lang="en-US" sz="3200" dirty="0"/>
              <a:t> </a:t>
            </a:r>
            <a:r>
              <a:rPr lang="en-US" sz="3200" dirty="0" err="1"/>
              <a:t>kerajaan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bertindak</a:t>
            </a:r>
            <a:r>
              <a:rPr lang="en-US" sz="3200" dirty="0"/>
              <a:t> </a:t>
            </a:r>
            <a:r>
              <a:rPr lang="en-US" sz="3200" dirty="0" err="1"/>
              <a:t>sekehendak</a:t>
            </a:r>
            <a:r>
              <a:rPr lang="en-US" sz="3200" dirty="0"/>
              <a:t> </a:t>
            </a:r>
            <a:r>
              <a:rPr lang="en-US" sz="3200" dirty="0" err="1"/>
              <a:t>hatinya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halnya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raja.</a:t>
            </a:r>
          </a:p>
        </p:txBody>
      </p:sp>
    </p:spTree>
    <p:extLst>
      <p:ext uri="{BB962C8B-B14F-4D97-AF65-F5344CB8AC3E}">
        <p14:creationId xmlns:p14="http://schemas.microsoft.com/office/powerpoint/2010/main" val="305617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97799B4-0C3F-4B8B-A567-B79832DB3B21}" type="slidenum">
              <a:rPr lang="en-US"/>
              <a:pPr/>
              <a:t>26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kolonial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Dualisme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administrasi</a:t>
            </a:r>
            <a:r>
              <a:rPr lang="en-US" sz="3200" dirty="0"/>
              <a:t>: modern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tradisional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Birokrasi</a:t>
            </a:r>
            <a:r>
              <a:rPr lang="en-US" sz="3200" dirty="0"/>
              <a:t> </a:t>
            </a:r>
            <a:r>
              <a:rPr lang="en-US" sz="3200" dirty="0" err="1"/>
              <a:t>kolonial</a:t>
            </a:r>
            <a:r>
              <a:rPr lang="en-US" sz="3200" dirty="0"/>
              <a:t>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sentralistik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meletakkan</a:t>
            </a:r>
            <a:r>
              <a:rPr lang="en-US" sz="3200" dirty="0"/>
              <a:t> </a:t>
            </a:r>
            <a:r>
              <a:rPr lang="en-US" sz="3200" dirty="0" err="1"/>
              <a:t>gubernur</a:t>
            </a:r>
            <a:r>
              <a:rPr lang="en-US" sz="3200" dirty="0"/>
              <a:t> </a:t>
            </a:r>
            <a:r>
              <a:rPr lang="en-US" sz="3200" dirty="0" err="1"/>
              <a:t>jendral</a:t>
            </a:r>
            <a:r>
              <a:rPr lang="en-US" sz="3200" dirty="0"/>
              <a:t> </a:t>
            </a:r>
            <a:r>
              <a:rPr lang="en-US" sz="3200" dirty="0" err="1"/>
              <a:t>Hindia</a:t>
            </a:r>
            <a:r>
              <a:rPr lang="en-US" sz="3200" dirty="0"/>
              <a:t> </a:t>
            </a:r>
            <a:r>
              <a:rPr lang="en-US" sz="3200" dirty="0" err="1"/>
              <a:t>Belanda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kedudukan</a:t>
            </a:r>
            <a:r>
              <a:rPr lang="en-US" sz="3200" dirty="0"/>
              <a:t>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berkuasa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Pemanfaatan</a:t>
            </a:r>
            <a:r>
              <a:rPr lang="en-US" sz="3200" dirty="0"/>
              <a:t> </a:t>
            </a:r>
            <a:r>
              <a:rPr lang="en-US" sz="3200" dirty="0" err="1"/>
              <a:t>birokrasi</a:t>
            </a:r>
            <a:r>
              <a:rPr lang="en-US" sz="3200" dirty="0"/>
              <a:t> </a:t>
            </a:r>
            <a:r>
              <a:rPr lang="en-US" sz="3200" dirty="0" err="1"/>
              <a:t>kerajaan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mengeksploitasi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keuntungan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kolonial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/>
              <a:t>Birokrasi</a:t>
            </a:r>
            <a:r>
              <a:rPr lang="en-US" sz="3200" dirty="0"/>
              <a:t> </a:t>
            </a:r>
            <a:r>
              <a:rPr lang="en-US" sz="3200" dirty="0" err="1"/>
              <a:t>kerajaan</a:t>
            </a:r>
            <a:r>
              <a:rPr lang="en-US" sz="3200" dirty="0"/>
              <a:t> </a:t>
            </a:r>
            <a:r>
              <a:rPr lang="en-US" sz="3200" dirty="0" err="1"/>
              <a:t>berpusat</a:t>
            </a:r>
            <a:r>
              <a:rPr lang="en-US" sz="3200" dirty="0"/>
              <a:t> di </a:t>
            </a:r>
            <a:r>
              <a:rPr lang="en-US" sz="3200" dirty="0" err="1"/>
              <a:t>kepatihan</a:t>
            </a:r>
            <a:r>
              <a:rPr lang="en-US" sz="3200" dirty="0"/>
              <a:t>.  </a:t>
            </a:r>
            <a:r>
              <a:rPr lang="en-US" sz="3200" dirty="0" err="1"/>
              <a:t>Patih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penghubung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administrasi</a:t>
            </a:r>
            <a:r>
              <a:rPr lang="en-US" sz="3200" dirty="0"/>
              <a:t> </a:t>
            </a:r>
            <a:r>
              <a:rPr lang="en-US" sz="3200" dirty="0" err="1"/>
              <a:t>kolonial</a:t>
            </a:r>
            <a:r>
              <a:rPr lang="en-US" sz="3200" dirty="0"/>
              <a:t> dan </a:t>
            </a:r>
            <a:r>
              <a:rPr lang="en-US" sz="3200" dirty="0" err="1"/>
              <a:t>kerajaan</a:t>
            </a:r>
            <a:r>
              <a:rPr lang="en-US" sz="3200" dirty="0"/>
              <a:t>, dan </a:t>
            </a:r>
            <a:r>
              <a:rPr lang="en-US" sz="3200" dirty="0" err="1"/>
              <a:t>dipakai</a:t>
            </a:r>
            <a:r>
              <a:rPr lang="en-US" sz="3200" dirty="0"/>
              <a:t> Belanda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menguasai</a:t>
            </a:r>
            <a:r>
              <a:rPr lang="en-US" sz="3200" dirty="0"/>
              <a:t> </a:t>
            </a:r>
            <a:r>
              <a:rPr lang="en-US" sz="3200" dirty="0" err="1"/>
              <a:t>kerajaan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7717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7DCBC87-6818-47FA-9CA6-752F0BCE6709}" type="slidenum">
              <a:rPr lang="en-US"/>
              <a:pPr/>
              <a:t>27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Soekarno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/>
              <a:t>Dilema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: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pejuang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birokrat</a:t>
            </a:r>
            <a:r>
              <a:rPr lang="en-US" dirty="0"/>
              <a:t> Belanda yang </a:t>
            </a:r>
            <a:r>
              <a:rPr lang="en-US" dirty="0" err="1"/>
              <a:t>profesional</a:t>
            </a: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/>
              <a:t>Struktur</a:t>
            </a:r>
            <a:r>
              <a:rPr lang="en-US" dirty="0"/>
              <a:t> formal </a:t>
            </a:r>
            <a:r>
              <a:rPr lang="en-US" dirty="0" err="1"/>
              <a:t>mecerminkan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Belanda, kultur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memperbarui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model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/>
              <a:t>Reformasi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Pada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parlementer</a:t>
            </a:r>
            <a:r>
              <a:rPr lang="en-US" dirty="0"/>
              <a:t>, </a:t>
            </a:r>
            <a:r>
              <a:rPr lang="en-US" dirty="0" err="1"/>
              <a:t>birokrasi</a:t>
            </a:r>
            <a:r>
              <a:rPr lang="en-US" dirty="0"/>
              <a:t> spoils system (</a:t>
            </a:r>
            <a:r>
              <a:rPr lang="en-US" dirty="0" err="1"/>
              <a:t>balas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) </a:t>
            </a:r>
            <a:r>
              <a:rPr lang="en-US" dirty="0" err="1"/>
              <a:t>berkembang</a:t>
            </a:r>
            <a:r>
              <a:rPr lang="en-US" dirty="0"/>
              <a:t> (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pada </a:t>
            </a:r>
            <a:r>
              <a:rPr lang="en-US" dirty="0" err="1"/>
              <a:t>birokrasi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0010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2F0065E-3DDA-450E-9354-2D2AB7181667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Birokrasi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err="1"/>
              <a:t>Soeharto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27" y="1440873"/>
            <a:ext cx="10661073" cy="473609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 err="1"/>
              <a:t>Birokrasi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mesin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endParaRPr lang="en-US" sz="3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/>
              <a:t>Ada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penertiban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 negeri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rasionalisasi</a:t>
            </a:r>
            <a:r>
              <a:rPr lang="en-US" sz="3200" dirty="0"/>
              <a:t> </a:t>
            </a:r>
            <a:r>
              <a:rPr lang="en-US" sz="3200" dirty="0" err="1"/>
              <a:t>birokrasi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efisiensi</a:t>
            </a:r>
            <a:r>
              <a:rPr lang="en-US" sz="3200" dirty="0"/>
              <a:t> </a:t>
            </a:r>
            <a:r>
              <a:rPr lang="en-US" sz="3200" dirty="0" err="1"/>
              <a:t>birokrasi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err="1"/>
              <a:t>Penataan</a:t>
            </a:r>
            <a:r>
              <a:rPr lang="en-US" sz="3200" dirty="0"/>
              <a:t> </a:t>
            </a:r>
            <a:r>
              <a:rPr lang="en-US" sz="3200" dirty="0" err="1"/>
              <a:t>struktur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pemerintahan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profesionalisme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macam</a:t>
            </a:r>
            <a:r>
              <a:rPr lang="en-US" sz="3200" dirty="0"/>
              <a:t> </a:t>
            </a:r>
            <a:r>
              <a:rPr lang="en-US" sz="3200" dirty="0" err="1"/>
              <a:t>pelatihan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netralitas</a:t>
            </a:r>
            <a:r>
              <a:rPr lang="en-US" sz="3200" dirty="0"/>
              <a:t> </a:t>
            </a:r>
            <a:r>
              <a:rPr lang="en-US" sz="3200" dirty="0" err="1"/>
              <a:t>birokrasi</a:t>
            </a:r>
            <a:r>
              <a:rPr lang="en-US" sz="32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err="1"/>
              <a:t>Pembentukan</a:t>
            </a:r>
            <a:r>
              <a:rPr lang="en-US" sz="3200" dirty="0"/>
              <a:t> </a:t>
            </a:r>
            <a:r>
              <a:rPr lang="en-US" sz="3200" dirty="0" err="1"/>
              <a:t>Korps</a:t>
            </a:r>
            <a:r>
              <a:rPr lang="en-US" sz="3200" dirty="0"/>
              <a:t> </a:t>
            </a:r>
            <a:r>
              <a:rPr lang="en-US" sz="3200" dirty="0" err="1"/>
              <a:t>Karyawan</a:t>
            </a:r>
            <a:r>
              <a:rPr lang="en-US" sz="3200" dirty="0"/>
              <a:t> </a:t>
            </a:r>
            <a:r>
              <a:rPr lang="en-US" sz="3200" dirty="0" err="1"/>
              <a:t>Kementrian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Negeri</a:t>
            </a:r>
            <a:r>
              <a:rPr lang="en-US" sz="3200" dirty="0"/>
              <a:t> (</a:t>
            </a:r>
            <a:r>
              <a:rPr lang="en-US" sz="3200" dirty="0" err="1"/>
              <a:t>Kokar</a:t>
            </a:r>
            <a:r>
              <a:rPr lang="en-US" sz="3200" dirty="0"/>
              <a:t> </a:t>
            </a:r>
            <a:r>
              <a:rPr lang="en-US" sz="3200" dirty="0" err="1"/>
              <a:t>Mendagri</a:t>
            </a:r>
            <a:r>
              <a:rPr lang="en-US" sz="3200" dirty="0"/>
              <a:t>;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KORPRI).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err="1"/>
              <a:t>Tahun</a:t>
            </a:r>
            <a:r>
              <a:rPr lang="en-US" sz="3200" dirty="0"/>
              <a:t> 1970, </a:t>
            </a:r>
            <a:r>
              <a:rPr lang="en-US" sz="3200" dirty="0" err="1"/>
              <a:t>pembentukan</a:t>
            </a:r>
            <a:r>
              <a:rPr lang="en-US" sz="3200" dirty="0"/>
              <a:t> </a:t>
            </a:r>
            <a:r>
              <a:rPr lang="en-US" sz="3200" dirty="0" err="1"/>
              <a:t>Menteri</a:t>
            </a:r>
            <a:r>
              <a:rPr lang="en-US" sz="3200" dirty="0"/>
              <a:t> Negara </a:t>
            </a:r>
            <a:r>
              <a:rPr lang="en-US" sz="3200" dirty="0" err="1"/>
              <a:t>Penyempurnaan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Pembersihan</a:t>
            </a:r>
            <a:r>
              <a:rPr lang="en-US" sz="3200" dirty="0"/>
              <a:t> </a:t>
            </a:r>
            <a:r>
              <a:rPr lang="en-US" sz="3200" dirty="0" err="1"/>
              <a:t>Aparatur</a:t>
            </a:r>
            <a:r>
              <a:rPr lang="en-US" sz="3200" dirty="0"/>
              <a:t> Negara.</a:t>
            </a:r>
          </a:p>
        </p:txBody>
      </p:sp>
    </p:spTree>
    <p:extLst>
      <p:ext uri="{BB962C8B-B14F-4D97-AF65-F5344CB8AC3E}">
        <p14:creationId xmlns:p14="http://schemas.microsoft.com/office/powerpoint/2010/main" val="3997961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D4E0CC0-2B1D-417C-A6F9-F5AC51CD5B95}" type="slidenum">
              <a:rPr lang="en-US"/>
              <a:pPr/>
              <a:t>29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err="1"/>
              <a:t>Sifat</a:t>
            </a:r>
            <a:r>
              <a:rPr lang="en-US" sz="4000" dirty="0"/>
              <a:t> </a:t>
            </a:r>
            <a:r>
              <a:rPr lang="en-US" sz="4000" dirty="0" err="1"/>
              <a:t>administrasi</a:t>
            </a:r>
            <a:r>
              <a:rPr lang="en-US" sz="4000" dirty="0"/>
              <a:t> </a:t>
            </a:r>
            <a:r>
              <a:rPr lang="en-US" sz="4000" dirty="0" err="1"/>
              <a:t>masa</a:t>
            </a:r>
            <a:r>
              <a:rPr lang="en-US" sz="4000" dirty="0"/>
              <a:t> </a:t>
            </a:r>
            <a:r>
              <a:rPr lang="en-US" sz="4000" dirty="0" err="1"/>
              <a:t>Soeharto</a:t>
            </a:r>
            <a:endParaRPr lang="en-US" sz="4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Memindahkan wewenang administratif kepada eselon atas dalam hirarki birokrasi.</a:t>
            </a:r>
          </a:p>
          <a:p>
            <a:pPr eaLnBrk="1" hangingPunct="1">
              <a:defRPr/>
            </a:pPr>
            <a:r>
              <a:rPr lang="en-US" sz="2400"/>
              <a:t>Membuat agar birokrasi responsif terhadap kepemimpinan di pusat</a:t>
            </a:r>
          </a:p>
          <a:p>
            <a:pPr eaLnBrk="1" hangingPunct="1">
              <a:defRPr/>
            </a:pPr>
            <a:r>
              <a:rPr lang="en-US" sz="2400"/>
              <a:t>Memperluas wewenang pemerintah baru dalam rangka mengkosolidasikan pengendalian atas daerah-daerah.</a:t>
            </a:r>
          </a:p>
          <a:p>
            <a:pPr eaLnBrk="1" hangingPunct="1">
              <a:defRPr/>
            </a:pPr>
            <a:r>
              <a:rPr lang="en-US" sz="2400"/>
              <a:t>Mengarah pada sentralisasi kekuasaan.</a:t>
            </a:r>
          </a:p>
          <a:p>
            <a:pPr eaLnBrk="1" hangingPunct="1">
              <a:defRPr/>
            </a:pPr>
            <a:r>
              <a:rPr lang="en-US" sz="2400"/>
              <a:t>Terjadi pemekaran birokrasi secara luar biasa dalam empat pengertian: weberisasi, parkinsonisasi, orwelisasi dan jacksonisasi.</a:t>
            </a:r>
          </a:p>
        </p:txBody>
      </p:sp>
    </p:spTree>
    <p:extLst>
      <p:ext uri="{BB962C8B-B14F-4D97-AF65-F5344CB8AC3E}">
        <p14:creationId xmlns:p14="http://schemas.microsoft.com/office/powerpoint/2010/main" val="251659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d-ID" dirty="0"/>
              <a:t>Karakteristik Utama yang menjadi pembeda dalam budaya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1. Inisiatif individual (tk tanggung jawab, kebebasan dan independensi individu)</a:t>
            </a:r>
          </a:p>
          <a:p>
            <a:r>
              <a:rPr lang="id-ID" dirty="0"/>
              <a:t>2. Toleransi terhadap resiko (sejauhmana dianjurkan untuk agresif, inovatif dan mengambil resiko)</a:t>
            </a:r>
          </a:p>
          <a:p>
            <a:r>
              <a:rPr lang="id-ID" dirty="0"/>
              <a:t>3.Arah (tk sejauhmana orgs menjelaskan tentang sasaran dan harapan tentang prestasi)</a:t>
            </a:r>
          </a:p>
          <a:p>
            <a:r>
              <a:rPr lang="id-ID" dirty="0"/>
              <a:t>4. Integrasi (sejauh mana unit didorong untuk  bekerja secara terkoordinasi)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55F670E-A94B-461B-9FB3-897CD99612B8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39987" name="Group 51"/>
          <p:cNvGraphicFramePr>
            <a:graphicFrameLocks noGrp="1"/>
          </p:cNvGraphicFramePr>
          <p:nvPr>
            <p:ph type="tbl" idx="1"/>
          </p:nvPr>
        </p:nvGraphicFramePr>
        <p:xfrm>
          <a:off x="1676400" y="990600"/>
          <a:ext cx="8534400" cy="5931368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PROGRAM9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SASARAN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Weberisasi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Efisiensi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Rasionalisasi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Orientasi Pemberian pelayanan publik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Profesionalisme birokrasi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Parkinsonisasi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Proliferasi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keinginan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menambah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struktur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dan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personil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birokrasi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Orwellisasi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Birokrasi sebagai instrumen politik negara dan alat kontrol politik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Jacksonisasi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Akumulasi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kekuasaan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melalui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birokrasi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Alienasi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publik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dari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proses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pengambilan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keputusan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07" name="Text Box 44"/>
          <p:cNvSpPr txBox="1">
            <a:spLocks noChangeArrowheads="1"/>
          </p:cNvSpPr>
          <p:nvPr/>
        </p:nvSpPr>
        <p:spPr bwMode="auto">
          <a:xfrm>
            <a:off x="2209800" y="304801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Empat Bentuk Model Birokratisasi</a:t>
            </a:r>
          </a:p>
        </p:txBody>
      </p:sp>
    </p:spTree>
    <p:extLst>
      <p:ext uri="{BB962C8B-B14F-4D97-AF65-F5344CB8AC3E}">
        <p14:creationId xmlns:p14="http://schemas.microsoft.com/office/powerpoint/2010/main" val="3667425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1578-B604-4AE7-AFA8-49861C4F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Birokrasi</a:t>
            </a:r>
            <a:r>
              <a:rPr lang="en-US" dirty="0"/>
              <a:t> patrimonial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9DD01A-0C4D-4E33-83A2-56DA9DC34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Birokrasi</a:t>
            </a:r>
            <a:r>
              <a:rPr lang="en-US" dirty="0"/>
              <a:t> di 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Weberian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patrimonial. </a:t>
            </a:r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. 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endParaRPr lang="en-US" dirty="0"/>
          </a:p>
          <a:p>
            <a:r>
              <a:rPr lang="en-US" dirty="0" err="1"/>
              <a:t>Impersonalitas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diutamakan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 </a:t>
            </a:r>
            <a:r>
              <a:rPr lang="en-US" dirty="0" err="1"/>
              <a:t>birokrasi</a:t>
            </a:r>
            <a:r>
              <a:rPr lang="en-US" dirty="0"/>
              <a:t> patrimonial:</a:t>
            </a:r>
          </a:p>
          <a:p>
            <a:r>
              <a:rPr lang="en-US" dirty="0"/>
              <a:t>1.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diseleksi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pribadi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dan </a:t>
            </a:r>
            <a:r>
              <a:rPr lang="en-US" dirty="0" err="1"/>
              <a:t>keuntungan</a:t>
            </a:r>
            <a:endParaRPr lang="en-US" dirty="0"/>
          </a:p>
          <a:p>
            <a:r>
              <a:rPr lang="en-US" dirty="0"/>
              <a:t>3. para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setiap</a:t>
            </a:r>
            <a:r>
              <a:rPr lang="en-US" dirty="0"/>
              <a:t> Tindakan </a:t>
            </a:r>
            <a:r>
              <a:rPr lang="en-US" dirty="0" err="1"/>
              <a:t>diarahkan</a:t>
            </a:r>
            <a:r>
              <a:rPr lang="en-US" dirty="0"/>
              <a:t> oleh hub </a:t>
            </a:r>
            <a:r>
              <a:rPr lang="en-US" dirty="0" err="1"/>
              <a:t>politik</a:t>
            </a:r>
            <a:r>
              <a:rPr lang="en-US" dirty="0"/>
              <a:t> dan </a:t>
            </a:r>
            <a:r>
              <a:rPr lang="en-US" dirty="0" err="1"/>
              <a:t>pribadi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57205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Jika </a:t>
            </a:r>
            <a:r>
              <a:rPr lang="en-US" sz="5400" dirty="0" err="1"/>
              <a:t>berbagai</a:t>
            </a:r>
            <a:r>
              <a:rPr lang="en-US" sz="5400" dirty="0"/>
              <a:t> </a:t>
            </a:r>
            <a:r>
              <a:rPr lang="en-US" sz="5400" dirty="0" err="1"/>
              <a:t>bentuk</a:t>
            </a:r>
            <a:r>
              <a:rPr lang="en-US" sz="5400" dirty="0"/>
              <a:t> </a:t>
            </a:r>
            <a:r>
              <a:rPr lang="en-US" sz="5400" dirty="0" err="1"/>
              <a:t>penyimpangan</a:t>
            </a:r>
            <a:r>
              <a:rPr lang="en-US" sz="5400" dirty="0"/>
              <a:t>/ </a:t>
            </a:r>
            <a:r>
              <a:rPr lang="en-US" sz="5400" dirty="0" err="1"/>
              <a:t>korupsi</a:t>
            </a:r>
            <a:r>
              <a:rPr lang="en-US" sz="5400" dirty="0"/>
              <a:t> </a:t>
            </a:r>
            <a:r>
              <a:rPr lang="en-US" sz="5400" dirty="0" err="1"/>
              <a:t>sudah</a:t>
            </a:r>
            <a:r>
              <a:rPr lang="en-US" sz="5400" dirty="0"/>
              <a:t> </a:t>
            </a:r>
            <a:r>
              <a:rPr lang="en-US" sz="5400" dirty="0" err="1"/>
              <a:t>mendominasi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setiap</a:t>
            </a:r>
            <a:r>
              <a:rPr lang="en-US" sz="5400" dirty="0"/>
              <a:t> </a:t>
            </a:r>
            <a:r>
              <a:rPr lang="en-US" sz="5400" dirty="0" err="1"/>
              <a:t>aspek</a:t>
            </a:r>
            <a:r>
              <a:rPr lang="en-US" sz="5400" dirty="0"/>
              <a:t> </a:t>
            </a:r>
            <a:r>
              <a:rPr lang="en-US" sz="5400" dirty="0" err="1"/>
              <a:t>birokrasi</a:t>
            </a:r>
            <a:r>
              <a:rPr lang="en-US" sz="5400" dirty="0"/>
              <a:t> </a:t>
            </a:r>
            <a:r>
              <a:rPr lang="en-US" sz="5400" dirty="0" err="1"/>
              <a:t>maka</a:t>
            </a:r>
            <a:r>
              <a:rPr lang="en-US" sz="5400" dirty="0"/>
              <a:t> yang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dilakukan</a:t>
            </a:r>
            <a:r>
              <a:rPr lang="en-US" sz="5400" dirty="0"/>
              <a:t> </a:t>
            </a:r>
            <a:r>
              <a:rPr lang="en-US" sz="5400" dirty="0" err="1"/>
              <a:t>adalah</a:t>
            </a:r>
            <a:r>
              <a:rPr lang="en-US" sz="5400" dirty="0"/>
              <a:t> </a:t>
            </a:r>
            <a:r>
              <a:rPr lang="en-US" sz="5400" dirty="0" err="1"/>
              <a:t>melakukan</a:t>
            </a:r>
            <a:r>
              <a:rPr lang="en-US" sz="5400" dirty="0"/>
              <a:t> reformasi </a:t>
            </a:r>
            <a:r>
              <a:rPr lang="en-US" sz="5400" dirty="0" err="1"/>
              <a:t>birokrasi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49209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80F4-3584-4C9E-9577-F6113451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reformasi </a:t>
            </a:r>
            <a:r>
              <a:rPr lang="en-US" dirty="0" err="1"/>
              <a:t>birokrasi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6B878-73FE-456F-974F-3B85366F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good governance</a:t>
            </a:r>
          </a:p>
          <a:p>
            <a:pPr marL="0" indent="0">
              <a:buNone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system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kelembagaan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ketatalaksanaan</a:t>
            </a:r>
            <a:r>
              <a:rPr lang="en-US" dirty="0"/>
              <a:t> dan</a:t>
            </a:r>
          </a:p>
          <a:p>
            <a:r>
              <a:rPr lang="en-US" dirty="0"/>
              <a:t>3. SDM </a:t>
            </a:r>
            <a:r>
              <a:rPr lang="en-US" dirty="0" err="1"/>
              <a:t>aparatur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system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pemerintaahn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dan </a:t>
            </a:r>
            <a:r>
              <a:rPr lang="en-US" dirty="0" err="1"/>
              <a:t>efisien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Reformasi </a:t>
            </a:r>
            <a:r>
              <a:rPr lang="en-US" dirty="0" err="1"/>
              <a:t>Birokrasi</a:t>
            </a:r>
            <a:r>
              <a:rPr lang="en-US" dirty="0"/>
              <a:t> (RB):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 </a:t>
            </a:r>
            <a:r>
              <a:rPr lang="en-US" dirty="0" err="1"/>
              <a:t>terhadap</a:t>
            </a:r>
            <a:r>
              <a:rPr lang="en-US" dirty="0"/>
              <a:t> system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good governance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93098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2C7F-3FF3-495B-86EF-181677F8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Reformasi </a:t>
            </a:r>
            <a:r>
              <a:rPr lang="en-US" dirty="0" err="1"/>
              <a:t>Birokrasi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C5951-6339-402B-8A63-AABE7A22E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Terwujudnya</a:t>
            </a:r>
            <a:r>
              <a:rPr lang="en-US" dirty="0"/>
              <a:t> tata Kelola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</a:t>
            </a:r>
            <a:r>
              <a:rPr lang="en-US" dirty="0" err="1"/>
              <a:t>berintegritas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produktif</a:t>
            </a:r>
            <a:r>
              <a:rPr lang="en-US" dirty="0"/>
              <a:t> dan </a:t>
            </a:r>
            <a:r>
              <a:rPr lang="en-US" dirty="0" err="1"/>
              <a:t>melayani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prima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public</a:t>
            </a:r>
          </a:p>
          <a:p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korupsi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ASN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53685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0F177-A917-4C22-84B8-7B6B470C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area </a:t>
            </a:r>
            <a:r>
              <a:rPr lang="en-US" dirty="0" err="1"/>
              <a:t>perubahan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80C85-0C13-421F-A61F-E96D1088D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 :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dan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orgs,, </a:t>
            </a:r>
            <a:r>
              <a:rPr lang="en-US" dirty="0" err="1"/>
              <a:t>pola</a:t>
            </a:r>
            <a:r>
              <a:rPr lang="en-US" dirty="0"/>
              <a:t> piker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kelembagaan</a:t>
            </a:r>
            <a:r>
              <a:rPr lang="en-US" dirty="0"/>
              <a:t>: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effektivitas</a:t>
            </a:r>
            <a:r>
              <a:rPr lang="en-US" dirty="0"/>
              <a:t>  dan </a:t>
            </a:r>
            <a:r>
              <a:rPr lang="en-US" dirty="0" err="1"/>
              <a:t>effisiensi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Penguatan</a:t>
            </a:r>
            <a:r>
              <a:rPr lang="en-US" dirty="0"/>
              <a:t> system </a:t>
            </a:r>
            <a:r>
              <a:rPr lang="en-US" dirty="0" err="1"/>
              <a:t>manajemen</a:t>
            </a:r>
            <a:r>
              <a:rPr lang="en-US" dirty="0"/>
              <a:t> SDM: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rekruitmen</a:t>
            </a:r>
            <a:r>
              <a:rPr lang="en-US" dirty="0"/>
              <a:t> dan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berbasiis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transparansi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Perundangan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Penguatan</a:t>
            </a:r>
            <a:r>
              <a:rPr lang="en-US" dirty="0"/>
              <a:t> tata </a:t>
            </a:r>
            <a:r>
              <a:rPr lang="en-US" dirty="0" err="1"/>
              <a:t>laksana</a:t>
            </a:r>
            <a:r>
              <a:rPr lang="en-US" dirty="0"/>
              <a:t> : </a:t>
            </a:r>
            <a:r>
              <a:rPr lang="en-US" dirty="0" err="1"/>
              <a:t>perbaikian</a:t>
            </a:r>
            <a:r>
              <a:rPr lang="en-US" dirty="0"/>
              <a:t> system </a:t>
            </a:r>
            <a:r>
              <a:rPr lang="en-US" dirty="0" err="1"/>
              <a:t>prosedur</a:t>
            </a:r>
            <a:r>
              <a:rPr lang="en-US" dirty="0"/>
              <a:t> dan atta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efektif</a:t>
            </a:r>
            <a:r>
              <a:rPr lang="en-US" dirty="0"/>
              <a:t> dan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terukur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Penguatan</a:t>
            </a:r>
            <a:r>
              <a:rPr lang="en-US" dirty="0"/>
              <a:t> system </a:t>
            </a:r>
            <a:r>
              <a:rPr lang="en-US" dirty="0" err="1"/>
              <a:t>Pengawasan</a:t>
            </a:r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81229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F68B-94EB-461E-8070-F80AE7C9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 reformasi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E8085-2381-460B-BB67-DB09CFBB1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Berdasar</a:t>
            </a:r>
            <a:r>
              <a:rPr lang="en-US" b="1" dirty="0"/>
              <a:t> UU no 5 </a:t>
            </a:r>
            <a:r>
              <a:rPr lang="en-US" b="1" dirty="0" err="1"/>
              <a:t>th</a:t>
            </a:r>
            <a:r>
              <a:rPr lang="en-US" b="1" dirty="0"/>
              <a:t> 2014 </a:t>
            </a:r>
            <a:r>
              <a:rPr lang="en-US" b="1" dirty="0" err="1"/>
              <a:t>tentang</a:t>
            </a:r>
            <a:r>
              <a:rPr lang="en-US" b="1" dirty="0"/>
              <a:t> ASN: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Merubah</a:t>
            </a:r>
            <a:r>
              <a:rPr lang="en-US" dirty="0"/>
              <a:t> system </a:t>
            </a:r>
            <a:r>
              <a:rPr lang="en-US" dirty="0" err="1"/>
              <a:t>manajemen</a:t>
            </a:r>
            <a:r>
              <a:rPr lang="en-US" dirty="0"/>
              <a:t> ASN </a:t>
            </a:r>
            <a:r>
              <a:rPr lang="en-US" dirty="0" err="1"/>
              <a:t>dari</a:t>
            </a:r>
            <a:r>
              <a:rPr lang="en-US" dirty="0"/>
              <a:t> system </a:t>
            </a:r>
            <a:r>
              <a:rPr lang="en-US" dirty="0" err="1"/>
              <a:t>karier</a:t>
            </a:r>
            <a:r>
              <a:rPr lang="en-US" dirty="0"/>
              <a:t>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senioritas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system yang </a:t>
            </a: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,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kinerja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Tujuan</a:t>
            </a:r>
            <a:r>
              <a:rPr lang="en-US" dirty="0"/>
              <a:t> Utama UU ASN : </a:t>
            </a:r>
            <a:r>
              <a:rPr lang="en-US" dirty="0" err="1"/>
              <a:t>independensi</a:t>
            </a:r>
            <a:r>
              <a:rPr lang="en-US" dirty="0"/>
              <a:t> dan </a:t>
            </a:r>
            <a:r>
              <a:rPr lang="en-US" dirty="0" err="1"/>
              <a:t>netralitas</a:t>
            </a:r>
            <a:r>
              <a:rPr lang="en-US" dirty="0"/>
              <a:t>, </a:t>
            </a:r>
            <a:r>
              <a:rPr lang="en-US" dirty="0" err="1"/>
              <a:t>kompetensi</a:t>
            </a:r>
            <a:r>
              <a:rPr lang="en-US" dirty="0"/>
              <a:t>, </a:t>
            </a:r>
            <a:r>
              <a:rPr lang="en-US" dirty="0" err="1"/>
              <a:t>produktivitas</a:t>
            </a:r>
            <a:r>
              <a:rPr lang="en-US" dirty="0"/>
              <a:t>/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kesejahteraan</a:t>
            </a:r>
            <a:r>
              <a:rPr lang="en-US" dirty="0"/>
              <a:t>, </a:t>
            </a:r>
            <a:r>
              <a:rPr lang="en-US" dirty="0" err="1"/>
              <a:t>kulitas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, </a:t>
            </a:r>
            <a:r>
              <a:rPr lang="en-US" dirty="0" err="1"/>
              <a:t>Pengawasan</a:t>
            </a:r>
            <a:r>
              <a:rPr lang="en-US" dirty="0"/>
              <a:t> dan </a:t>
            </a:r>
            <a:r>
              <a:rPr lang="en-US" dirty="0" err="1"/>
              <a:t>Akuntabilitas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UU ASN: Merit system</a:t>
            </a:r>
          </a:p>
          <a:p>
            <a:r>
              <a:rPr lang="en-US" dirty="0" err="1"/>
              <a:t>A.Seleksi</a:t>
            </a:r>
            <a:r>
              <a:rPr lang="en-US" dirty="0"/>
              <a:t> dan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dan </a:t>
            </a:r>
            <a:r>
              <a:rPr lang="en-US" dirty="0" err="1"/>
              <a:t>kompetitif</a:t>
            </a:r>
            <a:endParaRPr lang="en-US" dirty="0"/>
          </a:p>
          <a:p>
            <a:r>
              <a:rPr lang="en-ID" dirty="0"/>
              <a:t>B.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prisip</a:t>
            </a:r>
            <a:r>
              <a:rPr lang="en-ID" dirty="0"/>
              <a:t> fairness</a:t>
            </a:r>
          </a:p>
          <a:p>
            <a:r>
              <a:rPr lang="en-ID" dirty="0"/>
              <a:t>C. </a:t>
            </a:r>
            <a:r>
              <a:rPr lang="en-ID" dirty="0" err="1"/>
              <a:t>penggajian</a:t>
            </a:r>
            <a:r>
              <a:rPr lang="en-ID" dirty="0"/>
              <a:t>, reward dan punishment </a:t>
            </a:r>
            <a:r>
              <a:rPr lang="en-ID" dirty="0" err="1"/>
              <a:t>berdasar</a:t>
            </a:r>
            <a:r>
              <a:rPr lang="en-ID" dirty="0"/>
              <a:t> </a:t>
            </a:r>
            <a:r>
              <a:rPr lang="en-ID" dirty="0" err="1"/>
              <a:t>kinerja</a:t>
            </a:r>
            <a:endParaRPr lang="en-ID" dirty="0"/>
          </a:p>
          <a:p>
            <a:r>
              <a:rPr lang="en-ID" dirty="0"/>
              <a:t>D.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integritas</a:t>
            </a:r>
            <a:r>
              <a:rPr lang="en-ID" dirty="0"/>
              <a:t> dan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public</a:t>
            </a:r>
          </a:p>
          <a:p>
            <a:r>
              <a:rPr lang="en-ID" dirty="0"/>
              <a:t>E. </a:t>
            </a:r>
            <a:r>
              <a:rPr lang="en-ID" dirty="0" err="1"/>
              <a:t>Manajemn</a:t>
            </a:r>
            <a:r>
              <a:rPr lang="en-ID" dirty="0"/>
              <a:t> SDM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dan </a:t>
            </a:r>
            <a:r>
              <a:rPr lang="en-ID" dirty="0" err="1"/>
              <a:t>efisien</a:t>
            </a:r>
            <a:endParaRPr lang="en-ID" dirty="0"/>
          </a:p>
          <a:p>
            <a:r>
              <a:rPr lang="en-ID" dirty="0"/>
              <a:t>F. </a:t>
            </a:r>
            <a:r>
              <a:rPr lang="en-ID" dirty="0" err="1"/>
              <a:t>Melindungi</a:t>
            </a:r>
            <a:r>
              <a:rPr lang="en-ID" dirty="0"/>
              <a:t> </a:t>
            </a:r>
            <a:r>
              <a:rPr lang="en-ID" dirty="0" err="1"/>
              <a:t>pegawai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dan Tindakan </a:t>
            </a:r>
            <a:r>
              <a:rPr lang="en-ID" dirty="0" err="1"/>
              <a:t>semena</a:t>
            </a:r>
            <a:r>
              <a:rPr lang="en-ID" dirty="0"/>
              <a:t> </a:t>
            </a:r>
            <a:r>
              <a:rPr lang="en-ID" dirty="0" err="1"/>
              <a:t>mena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91437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ADBC0-0143-4F52-9F7C-1C7E0F643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UU no 5 </a:t>
            </a:r>
            <a:r>
              <a:rPr lang="en-US" dirty="0" err="1"/>
              <a:t>th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ASN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6D8D9-36E4-4FB4-A06F-C7C8D874A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Sistem</a:t>
            </a:r>
            <a:r>
              <a:rPr lang="en-US" dirty="0"/>
              <a:t> merit :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manajemen</a:t>
            </a:r>
            <a:r>
              <a:rPr lang="en-US" dirty="0"/>
              <a:t> ASN yang </a:t>
            </a:r>
            <a:r>
              <a:rPr lang="en-US" dirty="0" err="1"/>
              <a:t>berdasarkan</a:t>
            </a:r>
            <a:r>
              <a:rPr lang="en-US" dirty="0"/>
              <a:t> pada </a:t>
            </a:r>
            <a:r>
              <a:rPr lang="en-US" dirty="0" err="1"/>
              <a:t>kualifikasi</a:t>
            </a:r>
            <a:r>
              <a:rPr lang="en-US" dirty="0"/>
              <a:t>,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dan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agama,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, </a:t>
            </a:r>
            <a:r>
              <a:rPr lang="en-US" dirty="0" err="1"/>
              <a:t>jneis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status </a:t>
            </a:r>
            <a:r>
              <a:rPr lang="en-US" dirty="0" err="1"/>
              <a:t>pernikahan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kecacatan</a:t>
            </a:r>
            <a:r>
              <a:rPr lang="en-US" dirty="0"/>
              <a:t> (</a:t>
            </a:r>
            <a:r>
              <a:rPr lang="en-US" dirty="0" err="1"/>
              <a:t>psl</a:t>
            </a:r>
            <a:r>
              <a:rPr lang="en-US" dirty="0"/>
              <a:t> 1.)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oleh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,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calon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rekruitmen</a:t>
            </a:r>
            <a:r>
              <a:rPr lang="en-US" dirty="0"/>
              <a:t>, </a:t>
            </a:r>
            <a:r>
              <a:rPr lang="en-US" dirty="0" err="1"/>
              <a:t>pengangkatan</a:t>
            </a:r>
            <a:r>
              <a:rPr lang="en-US" dirty="0"/>
              <a:t>, </a:t>
            </a:r>
            <a:r>
              <a:rPr lang="en-US" dirty="0" err="1"/>
              <a:t>penenmpatan</a:t>
            </a:r>
            <a:r>
              <a:rPr lang="en-US" dirty="0"/>
              <a:t> dan </a:t>
            </a:r>
            <a:r>
              <a:rPr lang="en-US" dirty="0" err="1"/>
              <a:t>promosi</a:t>
            </a:r>
            <a:r>
              <a:rPr lang="en-US" dirty="0"/>
              <a:t> pada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dan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tata Kelola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234804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C09C4-1360-4F65-9F38-6C725DD0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Reformasi </a:t>
            </a:r>
            <a:r>
              <a:rPr lang="en-US" dirty="0" err="1"/>
              <a:t>administrasi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8D06-950B-4D9F-85CD-1393F65DE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Usaha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dan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dan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dan </a:t>
            </a:r>
            <a:r>
              <a:rPr lang="en-US" dirty="0" err="1"/>
              <a:t>oerilaku</a:t>
            </a:r>
            <a:r>
              <a:rPr lang="en-US" dirty="0"/>
              <a:t> </a:t>
            </a:r>
            <a:r>
              <a:rPr lang="en-US" dirty="0" err="1"/>
              <a:t>birokrat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dan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organisais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(Susilo </a:t>
            </a:r>
            <a:r>
              <a:rPr lang="en-US" dirty="0" err="1"/>
              <a:t>Zauhar</a:t>
            </a:r>
            <a:r>
              <a:rPr lang="en-US" dirty="0"/>
              <a:t>, 215)</a:t>
            </a:r>
          </a:p>
          <a:p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pada </a:t>
            </a:r>
            <a:r>
              <a:rPr lang="en-US" dirty="0" err="1"/>
              <a:t>perubahn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dan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adm</a:t>
            </a:r>
            <a:r>
              <a:rPr lang="en-US" dirty="0"/>
              <a:t> </a:t>
            </a:r>
          </a:p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pandanga</a:t>
            </a:r>
            <a:r>
              <a:rPr lang="en-US" dirty="0"/>
              <a:t> public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nagatif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system </a:t>
            </a:r>
            <a:r>
              <a:rPr lang="en-US" dirty="0" err="1"/>
              <a:t>pelayanan</a:t>
            </a:r>
            <a:r>
              <a:rPr lang="en-US" dirty="0"/>
              <a:t> </a:t>
            </a:r>
          </a:p>
          <a:p>
            <a:r>
              <a:rPr lang="en-US" dirty="0" err="1"/>
              <a:t>Tujuan</a:t>
            </a:r>
            <a:r>
              <a:rPr lang="en-US" dirty="0"/>
              <a:t> RA: </a:t>
            </a:r>
          </a:p>
          <a:p>
            <a:r>
              <a:rPr lang="en-US" dirty="0"/>
              <a:t>1.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pmerintahan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8381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8680B23-A6D1-4044-9F46-147FF2E3C486}" type="slidenum">
              <a:rPr lang="en-US"/>
              <a:pPr/>
              <a:t>39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err="1"/>
              <a:t>Kapan</a:t>
            </a:r>
            <a:r>
              <a:rPr lang="en-US" sz="4000" dirty="0"/>
              <a:t> </a:t>
            </a:r>
            <a:r>
              <a:rPr lang="en-US" sz="4000" dirty="0" err="1"/>
              <a:t>Reformasi</a:t>
            </a:r>
            <a:r>
              <a:rPr lang="en-US" sz="4000" dirty="0"/>
              <a:t> </a:t>
            </a:r>
            <a:r>
              <a:rPr lang="en-US" sz="4000" dirty="0" err="1"/>
              <a:t>Administrasi</a:t>
            </a:r>
            <a:r>
              <a:rPr lang="en-US" sz="4000" dirty="0"/>
              <a:t> </a:t>
            </a:r>
            <a:r>
              <a:rPr lang="en-US" sz="4000" dirty="0" err="1"/>
              <a:t>diperlukan</a:t>
            </a:r>
            <a:r>
              <a:rPr lang="en-US" sz="4000" dirty="0"/>
              <a:t>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reional</a:t>
            </a:r>
            <a:r>
              <a:rPr lang="en-US" dirty="0"/>
              <a:t>, global)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0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596" y="1285860"/>
            <a:ext cx="8258204" cy="5072098"/>
          </a:xfrm>
        </p:spPr>
        <p:txBody>
          <a:bodyPr>
            <a:normAutofit/>
          </a:bodyPr>
          <a:lstStyle/>
          <a:p>
            <a:r>
              <a:rPr lang="id-ID" dirty="0"/>
              <a:t>5. Dukungan dari manajemen</a:t>
            </a:r>
          </a:p>
          <a:p>
            <a:r>
              <a:rPr lang="id-ID" dirty="0"/>
              <a:t>6. Kontrol/ tingkat pengawasan</a:t>
            </a:r>
          </a:p>
          <a:p>
            <a:r>
              <a:rPr lang="id-ID" dirty="0"/>
              <a:t>7. Identitas (sejauh mana anggota mengidentifikasikan dirinya pada organisasi ketimbang dengan kelompok kerja tertentu atau keahlian profesionalnya)</a:t>
            </a:r>
          </a:p>
          <a:p>
            <a:r>
              <a:rPr lang="id-ID" dirty="0"/>
              <a:t>8. Sistem imbalan (sesuai prestasi atau sen</a:t>
            </a:r>
            <a:r>
              <a:rPr lang="en-US" dirty="0" err="1"/>
              <a:t>i</a:t>
            </a:r>
            <a:r>
              <a:rPr lang="id-ID" dirty="0"/>
              <a:t>oritas, kekerabatan dsb)</a:t>
            </a:r>
          </a:p>
          <a:p>
            <a:r>
              <a:rPr lang="id-ID" dirty="0"/>
              <a:t>9. Toleransi terhadap konflik</a:t>
            </a:r>
          </a:p>
          <a:p>
            <a:r>
              <a:rPr lang="id-ID" dirty="0"/>
              <a:t>10. Pola komunikasi (sejauh mana komunikasi dibatasi)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A4FFDFB-EEE8-4CAB-A0C9-9C414DACB5AF}" type="slidenum">
              <a:rPr lang="en-US"/>
              <a:pPr/>
              <a:t>40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Bentuk reformasi apa yang dapat dilakukan 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/ moral </a:t>
            </a:r>
            <a:r>
              <a:rPr lang="en-US" dirty="0" err="1"/>
              <a:t>pelayanan</a:t>
            </a: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Fungsi Budaya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1. Menciptakan perbedaan yang jelas dengan organisasi lain</a:t>
            </a:r>
          </a:p>
          <a:p>
            <a:r>
              <a:rPr lang="id-ID" dirty="0"/>
              <a:t>2. membawa pada suatu identitas yang nyata</a:t>
            </a:r>
          </a:p>
          <a:p>
            <a:r>
              <a:rPr lang="id-ID" dirty="0"/>
              <a:t>3. Mem</a:t>
            </a:r>
            <a:r>
              <a:rPr lang="en-US" dirty="0"/>
              <a:t>p</a:t>
            </a:r>
            <a:r>
              <a:rPr lang="id-ID" dirty="0"/>
              <a:t>ermudah komitmen pada sesuatu yang lebih luasa dari kepentingan pribadi</a:t>
            </a:r>
          </a:p>
          <a:p>
            <a:r>
              <a:rPr lang="id-ID" dirty="0"/>
              <a:t>4. meningkatkan kemantapan sistem sosial sehingga dapat menjadi perekat sosial</a:t>
            </a:r>
          </a:p>
          <a:p>
            <a:r>
              <a:rPr lang="id-ID" dirty="0"/>
              <a:t>5. mekanisme pembuat makna dan kendali yang memandu dan membentuk sikap dan perilaku</a:t>
            </a:r>
          </a:p>
          <a:p>
            <a:r>
              <a:rPr lang="id-ID" dirty="0"/>
              <a:t>6. Menghubungkan anggota sehingga tahu bagaimana berinter</a:t>
            </a:r>
            <a:r>
              <a:rPr lang="en-US" dirty="0"/>
              <a:t>a</a:t>
            </a:r>
            <a:r>
              <a:rPr lang="id-ID" dirty="0"/>
              <a:t>ksi satu sama lain</a:t>
            </a:r>
          </a:p>
          <a:p>
            <a:r>
              <a:rPr lang="id-ID" dirty="0"/>
              <a:t>7. Membantu organisasi dalam menyesuaikan diri dengan lingkungan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Sumber budaya organisasi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1. Pendirinya</a:t>
            </a:r>
          </a:p>
          <a:p>
            <a:r>
              <a:rPr lang="id-ID" dirty="0"/>
              <a:t>2. </a:t>
            </a:r>
            <a:r>
              <a:rPr lang="en-US" dirty="0"/>
              <a:t>M</a:t>
            </a:r>
            <a:r>
              <a:rPr lang="id-ID" dirty="0"/>
              <a:t>engado</a:t>
            </a:r>
            <a:r>
              <a:rPr lang="en-US" dirty="0"/>
              <a:t>p</a:t>
            </a:r>
            <a:r>
              <a:rPr lang="id-ID" dirty="0"/>
              <a:t>si dari organisasi lain</a:t>
            </a:r>
          </a:p>
          <a:p>
            <a:r>
              <a:rPr lang="id-ID" dirty="0"/>
              <a:t>3. Tuntutan dari manajemen</a:t>
            </a:r>
          </a:p>
          <a:p>
            <a:endParaRPr lang="id-ID" dirty="0"/>
          </a:p>
          <a:p>
            <a:r>
              <a:rPr lang="id-ID" dirty="0"/>
              <a:t>Budaya organisasi dipertahankan mel</a:t>
            </a:r>
            <a:r>
              <a:rPr lang="en-US" dirty="0"/>
              <a:t>a</a:t>
            </a:r>
            <a:r>
              <a:rPr lang="id-ID" dirty="0"/>
              <a:t>lui proses seleksi, sosialisasi organisasi dan menejemen puncak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85776"/>
            <a:ext cx="8836152" cy="1500198"/>
          </a:xfrm>
        </p:spPr>
        <p:txBody>
          <a:bodyPr>
            <a:normAutofit fontScale="90000"/>
          </a:bodyPr>
          <a:lstStyle/>
          <a:p>
            <a:br>
              <a:rPr lang="id-ID" dirty="0"/>
            </a:br>
            <a:br>
              <a:rPr lang="id-ID" dirty="0"/>
            </a:br>
            <a:br>
              <a:rPr lang="id-ID" dirty="0"/>
            </a:br>
            <a:br>
              <a:rPr lang="id-ID" dirty="0"/>
            </a:br>
            <a:r>
              <a:rPr lang="id-ID" dirty="0"/>
              <a:t> Persoalan dalam dalam budaya  organisasi :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46910" y="2258291"/>
            <a:ext cx="10106890" cy="3918671"/>
          </a:xfrm>
        </p:spPr>
        <p:txBody>
          <a:bodyPr/>
          <a:lstStyle/>
          <a:p>
            <a:r>
              <a:rPr lang="id-ID" dirty="0"/>
              <a:t>1. Ada</a:t>
            </a:r>
            <a:r>
              <a:rPr lang="en-US" dirty="0" err="1"/>
              <a:t>kah</a:t>
            </a:r>
            <a:r>
              <a:rPr lang="id-ID" dirty="0"/>
              <a:t> keseragaman budaya</a:t>
            </a:r>
          </a:p>
          <a:p>
            <a:r>
              <a:rPr lang="id-ID" dirty="0"/>
              <a:t>2. Adakah budaya yang lebih kuat dan dominan dalam organisasi : yang kuat cenderung akan mengarah menjadi aturan formal</a:t>
            </a:r>
          </a:p>
          <a:p>
            <a:r>
              <a:rPr lang="id-ID" dirty="0"/>
              <a:t>3. kemungkinan terjadinya pertentangan antara budaya organsiasi dengan budaya nasional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Sisi negatif dari budaya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1. Adanya hambatan terhadap perubahan terutama jika lingkungannya dinamis</a:t>
            </a:r>
          </a:p>
          <a:p>
            <a:r>
              <a:rPr lang="id-ID" dirty="0"/>
              <a:t>2. Adanya hambatan terhadap keanekaragaman</a:t>
            </a:r>
          </a:p>
          <a:p>
            <a:r>
              <a:rPr lang="id-ID" dirty="0"/>
              <a:t>3. Hambatan jika t</a:t>
            </a:r>
            <a:r>
              <a:rPr lang="en-US" dirty="0"/>
              <a:t>e</a:t>
            </a:r>
            <a:r>
              <a:rPr lang="id-ID" dirty="0"/>
              <a:t>rjadi akuisisi</a:t>
            </a:r>
            <a:endParaRPr lang="en-US" dirty="0"/>
          </a:p>
          <a:p>
            <a:r>
              <a:rPr lang="en-US" dirty="0"/>
              <a:t>4. Jika </a:t>
            </a:r>
            <a:r>
              <a:rPr lang="en-US" dirty="0" err="1"/>
              <a:t>terlalu</a:t>
            </a:r>
            <a:r>
              <a:rPr lang="en-US" dirty="0"/>
              <a:t> lama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/ </a:t>
            </a:r>
            <a:r>
              <a:rPr lang="en-US" dirty="0" err="1"/>
              <a:t>diubah</a:t>
            </a:r>
            <a:r>
              <a:rPr lang="en-US" dirty="0"/>
              <a:t> dan </a:t>
            </a:r>
            <a:r>
              <a:rPr lang="en-US" dirty="0" err="1"/>
              <a:t>terllau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yang negative 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korup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id-ID" dirty="0"/>
              <a:t>Budaya organis</a:t>
            </a:r>
            <a:r>
              <a:rPr lang="en-US" dirty="0"/>
              <a:t>a</a:t>
            </a:r>
            <a:r>
              <a:rPr lang="id-ID" dirty="0"/>
              <a:t>si   te</a:t>
            </a:r>
            <a:r>
              <a:rPr lang="en-US" dirty="0" err="1"/>
              <a:t>rjadi</a:t>
            </a:r>
            <a:r>
              <a:rPr lang="en-US" dirty="0"/>
              <a:t> :</a:t>
            </a:r>
            <a:r>
              <a:rPr lang="id-ID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1. Adanya situasi kritis yang dramatis</a:t>
            </a:r>
          </a:p>
          <a:p>
            <a:r>
              <a:rPr lang="id-ID" dirty="0"/>
              <a:t>2. Terjadinya pergantian pimpinan</a:t>
            </a:r>
          </a:p>
          <a:p>
            <a:r>
              <a:rPr lang="id-ID" dirty="0"/>
              <a:t>3. Umur organisasi</a:t>
            </a:r>
          </a:p>
          <a:p>
            <a:r>
              <a:rPr lang="id-ID" dirty="0"/>
              <a:t>4. Ukuran organisasi</a:t>
            </a:r>
          </a:p>
          <a:p>
            <a:r>
              <a:rPr lang="id-ID" dirty="0"/>
              <a:t>5. Kekuatan budaya yang berlaku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2547</Words>
  <Application>Microsoft Office PowerPoint</Application>
  <PresentationFormat>Widescreen</PresentationFormat>
  <Paragraphs>259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Comic Sans MS</vt:lpstr>
      <vt:lpstr>Verdana</vt:lpstr>
      <vt:lpstr>Wingdings</vt:lpstr>
      <vt:lpstr>Office Theme</vt:lpstr>
      <vt:lpstr>Budaya organisasi, Korupsi dan reformasi birokrasi</vt:lpstr>
      <vt:lpstr>Beberapa Definisi</vt:lpstr>
      <vt:lpstr>Karakteristik Utama yang menjadi pembeda dalam budaya organisasi</vt:lpstr>
      <vt:lpstr>PowerPoint Presentation</vt:lpstr>
      <vt:lpstr>Fungsi Budaya organisasi</vt:lpstr>
      <vt:lpstr>Sumber budaya organisasi :</vt:lpstr>
      <vt:lpstr>     Persoalan dalam dalam budaya  organisasi : </vt:lpstr>
      <vt:lpstr>Sisi negatif dari budaya organisasi</vt:lpstr>
      <vt:lpstr>Perubahan Budaya organisasi   terjadi : </vt:lpstr>
      <vt:lpstr>Contoh budaya organisasi UNS- ACTIVE</vt:lpstr>
      <vt:lpstr>Ungkapan Orang Bijak</vt:lpstr>
      <vt:lpstr>Definisi Umum Korupsi</vt:lpstr>
      <vt:lpstr>Definisi Hukum Korupsi</vt:lpstr>
      <vt:lpstr>Korupsi menurut UU</vt:lpstr>
      <vt:lpstr>Korupsi dapat meliputi </vt:lpstr>
      <vt:lpstr>3 kategori korupsi menurut Hedenheimers</vt:lpstr>
      <vt:lpstr>Konsep-konsep sejenis</vt:lpstr>
      <vt:lpstr>Unsur-unsur dominan dalam korupsi</vt:lpstr>
      <vt:lpstr>Indek Persepsi Korupsi )Corruption Perception Index)</vt:lpstr>
      <vt:lpstr>Pemberantasan Korupsi (ps 2 UU no 30 th 2002 tentang KPK)</vt:lpstr>
      <vt:lpstr>Korupsi dalam  birokrasi di Indonesia</vt:lpstr>
      <vt:lpstr>Permasalahan dan potret buruk birokrasi</vt:lpstr>
      <vt:lpstr>Kenapa birokrasi kita berkembang kearah birokrasi yang korup dan kurang melayani? </vt:lpstr>
      <vt:lpstr>Sejarah Perkembangan birokrasi di Indonesia</vt:lpstr>
      <vt:lpstr>Ciri-ciri birokrasi kerajaan</vt:lpstr>
      <vt:lpstr>Ciri birokrasi kolonial</vt:lpstr>
      <vt:lpstr>Birokrasi Masa Soekarno</vt:lpstr>
      <vt:lpstr>Birokrasi di bawah Rezim Soeharto</vt:lpstr>
      <vt:lpstr>Sifat administrasi masa Soeharto</vt:lpstr>
      <vt:lpstr>PowerPoint Presentation</vt:lpstr>
      <vt:lpstr>Birokrasi patrimonial</vt:lpstr>
      <vt:lpstr>PowerPoint Presentation</vt:lpstr>
      <vt:lpstr>Apa itu reformasi birokrasi ?</vt:lpstr>
      <vt:lpstr>Tujuan Reformasi Birokrasi</vt:lpstr>
      <vt:lpstr>8 area perubahan</vt:lpstr>
      <vt:lpstr>Strategi reformasi Birokrasi nasional</vt:lpstr>
      <vt:lpstr>Prinsip dasar UU no 5 th 2014 tentang ASN</vt:lpstr>
      <vt:lpstr>Reformasi administrasi</vt:lpstr>
      <vt:lpstr>Kapan Reformasi Administrasi diperlukan?</vt:lpstr>
      <vt:lpstr>Bentuk reformasi apa yang dapat dilakukan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organisasi, Korupsi dan reformasi birokrasi</dc:title>
  <dc:creator>asus</dc:creator>
  <cp:lastModifiedBy>asus</cp:lastModifiedBy>
  <cp:revision>9</cp:revision>
  <dcterms:created xsi:type="dcterms:W3CDTF">2022-06-19T12:20:34Z</dcterms:created>
  <dcterms:modified xsi:type="dcterms:W3CDTF">2022-06-19T13:22:09Z</dcterms:modified>
</cp:coreProperties>
</file>