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77" r:id="rId8"/>
    <p:sldId id="273" r:id="rId9"/>
    <p:sldId id="274" r:id="rId10"/>
    <p:sldId id="264" r:id="rId11"/>
    <p:sldId id="276" r:id="rId12"/>
    <p:sldId id="265" r:id="rId13"/>
    <p:sldId id="266" r:id="rId14"/>
    <p:sldId id="267" r:id="rId15"/>
    <p:sldId id="268" r:id="rId16"/>
    <p:sldId id="269" r:id="rId17"/>
    <p:sldId id="272" r:id="rId18"/>
    <p:sldId id="278" r:id="rId19"/>
    <p:sldId id="279" r:id="rId20"/>
    <p:sldId id="280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B84EA-BE1E-4E10-9EE6-27B7BF2673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5ED4-98A3-4155-BD5C-E7D34334B4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FB9C-9268-476C-BA36-49B090B47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13EC0-093D-43B4-8B18-63A405AD6D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3F5D9-FB2C-49F6-BEE3-BA7628871E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797C5-19FC-4584-9981-59D136966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84E8D-48F4-4369-97B4-73ECD4501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665D4-A466-457C-9C63-F55D004097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53BF-6CDC-4DA3-A47E-C63C73D3B4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AE7B-7116-403B-B433-5B0E3ED4A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A3C6B-A4D7-4214-9495-07EF4D560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955E-BE25-4EDB-9888-BC733FC17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7797C5-19FC-4584-9981-59D136966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PENGAJARN\BAHAN KULIAH UNS\Tek.benih 2011\images-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14686"/>
            <a:ext cx="3286148" cy="2917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143116"/>
            <a:ext cx="7772400" cy="7635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FISIOLOGI </a:t>
            </a:r>
            <a:r>
              <a:rPr lang="id-ID" b="1" dirty="0" smtClean="0"/>
              <a:t>BENIH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34" y="3000372"/>
            <a:ext cx="6400800" cy="122164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Agroteknologi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Fakultas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Pertanian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UNS 2019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5" descr="E:\PENGAJARN\BAHAN KULIAH UNS\Tek.benih 2011\images-1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7166"/>
            <a:ext cx="3381392" cy="3381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E:\PENGAJARN\BAHAN KULIAH UNS\Tek.benih 2011\2014-04-30-10-31-44-149150597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219563"/>
            <a:ext cx="3522449" cy="26384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MASALAH DALAM TB : 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produksi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benih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pengolahan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penyimpanan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pengujian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benih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Masalah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bidang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berkaitan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bidang</a:t>
            </a:r>
            <a:r>
              <a:rPr lang="en-US" sz="3200" dirty="0" smtClean="0">
                <a:solidFill>
                  <a:schemeClr val="tx1"/>
                </a:solidFill>
              </a:rPr>
              <a:t> lain,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pecahkan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suatu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perlu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kerja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antar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bidang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termasuk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cabang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ilmu</a:t>
            </a:r>
            <a:r>
              <a:rPr lang="en-US" sz="3200" dirty="0" smtClean="0">
                <a:solidFill>
                  <a:schemeClr val="tx1"/>
                </a:solidFill>
              </a:rPr>
              <a:t> lain </a:t>
            </a:r>
            <a:r>
              <a:rPr lang="en-US" sz="3200" dirty="0" err="1" smtClean="0">
                <a:solidFill>
                  <a:schemeClr val="tx1"/>
                </a:solidFill>
              </a:rPr>
              <a:t>seperti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Botani,Fisiologi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tumbuhan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Genetika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Taksonomi</a:t>
            </a:r>
            <a:r>
              <a:rPr lang="en-US" sz="3200" dirty="0" smtClean="0">
                <a:solidFill>
                  <a:schemeClr val="tx1"/>
                </a:solidFill>
              </a:rPr>
              <a:t>, HPT, </a:t>
            </a:r>
            <a:r>
              <a:rPr lang="en-US" sz="3200" dirty="0" err="1" smtClean="0">
                <a:solidFill>
                  <a:schemeClr val="tx1"/>
                </a:solidFill>
              </a:rPr>
              <a:t>Fisika</a:t>
            </a:r>
            <a:r>
              <a:rPr lang="en-US" sz="3200" dirty="0" smtClean="0">
                <a:solidFill>
                  <a:schemeClr val="tx1"/>
                </a:solidFill>
              </a:rPr>
              <a:t>, Kimia </a:t>
            </a:r>
            <a:r>
              <a:rPr lang="en-US" sz="3200" dirty="0" err="1" smtClean="0">
                <a:solidFill>
                  <a:schemeClr val="tx1"/>
                </a:solidFill>
              </a:rPr>
              <a:t>dll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sasaran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utama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yaitu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mutu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benih</a:t>
            </a:r>
            <a:r>
              <a:rPr lang="en-US" sz="3200" dirty="0" smtClean="0">
                <a:solidFill>
                  <a:schemeClr val="tx1"/>
                </a:solidFill>
              </a:rPr>
              <a:t> yang  </a:t>
            </a:r>
            <a:r>
              <a:rPr lang="en-US" sz="3200" dirty="0" err="1" smtClean="0">
                <a:solidFill>
                  <a:schemeClr val="tx1"/>
                </a:solidFill>
              </a:rPr>
              <a:t>tinggi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2924944"/>
            <a:ext cx="5864696" cy="7635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PENTINGNYA BENIH?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00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SEJARAH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Di </a:t>
            </a:r>
            <a:r>
              <a:rPr lang="en-US" sz="2800" dirty="0" err="1" smtClean="0">
                <a:solidFill>
                  <a:schemeClr val="tx1"/>
                </a:solidFill>
              </a:rPr>
              <a:t>Amerika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berkembang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sesudah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Dunia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</a:t>
            </a:r>
            <a:r>
              <a:rPr lang="en-US" sz="2800" dirty="0" smtClean="0">
                <a:solidFill>
                  <a:schemeClr val="tx1"/>
                </a:solidFill>
              </a:rPr>
              <a:t> II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Indonesia 1964.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Didahului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Analisis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stasiun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pertama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Saxony (</a:t>
            </a:r>
            <a:r>
              <a:rPr lang="en-US" sz="2800" dirty="0" err="1" smtClean="0">
                <a:solidFill>
                  <a:schemeClr val="tx1"/>
                </a:solidFill>
              </a:rPr>
              <a:t>Jerman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1869,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Kopenhagen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Zurich.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pertemuan</a:t>
            </a:r>
            <a:r>
              <a:rPr lang="en-US" sz="2800" dirty="0" smtClean="0">
                <a:solidFill>
                  <a:schemeClr val="tx1"/>
                </a:solidFill>
              </a:rPr>
              <a:t> Lab </a:t>
            </a:r>
            <a:r>
              <a:rPr lang="en-US" sz="2800" dirty="0" err="1" smtClean="0">
                <a:solidFill>
                  <a:schemeClr val="tx1"/>
                </a:solidFill>
              </a:rPr>
              <a:t>pengujian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1921 </a:t>
            </a:r>
            <a:r>
              <a:rPr lang="en-US" sz="2800" dirty="0" err="1" smtClean="0">
                <a:solidFill>
                  <a:schemeClr val="tx1"/>
                </a:solidFill>
              </a:rPr>
              <a:t>berdiri</a:t>
            </a:r>
            <a:r>
              <a:rPr lang="en-US" sz="2800" dirty="0" smtClean="0">
                <a:solidFill>
                  <a:schemeClr val="tx1"/>
                </a:solidFill>
              </a:rPr>
              <a:t> ”The European Seed Testing Association”,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pertemuan</a:t>
            </a:r>
            <a:r>
              <a:rPr lang="en-US" sz="2800" dirty="0" smtClean="0">
                <a:solidFill>
                  <a:schemeClr val="tx1"/>
                </a:solidFill>
              </a:rPr>
              <a:t> ke4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1924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Cambridge </a:t>
            </a:r>
            <a:r>
              <a:rPr lang="en-US" sz="2800" dirty="0" err="1" smtClean="0">
                <a:solidFill>
                  <a:schemeClr val="tx1"/>
                </a:solidFill>
              </a:rPr>
              <a:t>diresmikan</a:t>
            </a:r>
            <a:r>
              <a:rPr lang="en-US" sz="2800" dirty="0" smtClean="0">
                <a:solidFill>
                  <a:schemeClr val="tx1"/>
                </a:solidFill>
              </a:rPr>
              <a:t> “The International Seed Testing Association”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disingkat</a:t>
            </a:r>
            <a:r>
              <a:rPr lang="en-US" sz="2800" dirty="0" smtClean="0">
                <a:solidFill>
                  <a:schemeClr val="tx1"/>
                </a:solidFill>
              </a:rPr>
              <a:t> ISTA yang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semboyan</a:t>
            </a:r>
            <a:r>
              <a:rPr lang="en-US" sz="2800" dirty="0" smtClean="0">
                <a:solidFill>
                  <a:schemeClr val="tx1"/>
                </a:solidFill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</a:rPr>
              <a:t>Keseragaman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pengujian</a:t>
            </a:r>
            <a:r>
              <a:rPr lang="en-US" sz="2800" dirty="0" smtClean="0">
                <a:solidFill>
                  <a:schemeClr val="tx1"/>
                </a:solidFill>
              </a:rPr>
              <a:t>”. </a:t>
            </a:r>
            <a:r>
              <a:rPr lang="en-US" sz="2800" dirty="0" err="1" smtClean="0">
                <a:solidFill>
                  <a:schemeClr val="tx1"/>
                </a:solidFill>
              </a:rPr>
              <a:t>Kemudian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lahir</a:t>
            </a:r>
            <a:r>
              <a:rPr lang="en-US" sz="2800" dirty="0" smtClean="0">
                <a:solidFill>
                  <a:schemeClr val="tx1"/>
                </a:solidFill>
              </a:rPr>
              <a:t> “Journal of Seed Science and Technology”.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1357298"/>
            <a:ext cx="8229600" cy="466768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1928 </a:t>
            </a:r>
            <a:r>
              <a:rPr lang="en-US" sz="2800" dirty="0" err="1" smtClean="0">
                <a:solidFill>
                  <a:schemeClr val="tx1"/>
                </a:solidFill>
              </a:rPr>
              <a:t>lahir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internasional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pengujian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, yang </a:t>
            </a:r>
            <a:r>
              <a:rPr lang="en-US" sz="2800" dirty="0" err="1" smtClean="0">
                <a:solidFill>
                  <a:schemeClr val="tx1"/>
                </a:solidFill>
              </a:rPr>
              <a:t>terbit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1931.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1974 </a:t>
            </a:r>
            <a:r>
              <a:rPr lang="en-US" sz="2800" dirty="0" err="1" smtClean="0">
                <a:solidFill>
                  <a:schemeClr val="tx1"/>
                </a:solidFill>
              </a:rPr>
              <a:t>pisahkan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dasar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prinsip-prinsip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mudah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diubah</a:t>
            </a:r>
            <a:r>
              <a:rPr lang="en-US" sz="2800" dirty="0" smtClean="0">
                <a:solidFill>
                  <a:schemeClr val="tx1"/>
                </a:solidFill>
              </a:rPr>
              <a:t> )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tambahan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ISTA </a:t>
            </a:r>
            <a:r>
              <a:rPr lang="en-US" sz="2800" dirty="0" err="1" smtClean="0">
                <a:solidFill>
                  <a:schemeClr val="tx1"/>
                </a:solidFill>
              </a:rPr>
              <a:t>berdiri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keharusan</a:t>
            </a:r>
            <a:r>
              <a:rPr lang="en-US" sz="2800" dirty="0" smtClean="0">
                <a:solidFill>
                  <a:schemeClr val="tx1"/>
                </a:solidFill>
              </a:rPr>
              <a:t> moral </a:t>
            </a:r>
            <a:r>
              <a:rPr lang="en-US" sz="2800" dirty="0" err="1" smtClean="0">
                <a:solidFill>
                  <a:schemeClr val="tx1"/>
                </a:solidFill>
              </a:rPr>
              <a:t>sajikan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sehat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bersih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benar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ketidakseragaman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metoda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maupun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pengujian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antar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laboratorium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Semakin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meluasnya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perdagangan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antar</a:t>
            </a:r>
            <a:r>
              <a:rPr lang="en-US" sz="2800" dirty="0" smtClean="0">
                <a:solidFill>
                  <a:schemeClr val="tx1"/>
                </a:solidFill>
              </a:rPr>
              <a:t> Negara.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Indonesia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Di </a:t>
            </a:r>
            <a:r>
              <a:rPr lang="en-US" sz="2800" dirty="0" err="1" smtClean="0">
                <a:solidFill>
                  <a:schemeClr val="tx1"/>
                </a:solidFill>
              </a:rPr>
              <a:t>Yogya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1924) </a:t>
            </a:r>
            <a:r>
              <a:rPr lang="en-US" sz="2800" dirty="0" err="1" smtClean="0">
                <a:solidFill>
                  <a:schemeClr val="tx1"/>
                </a:solidFill>
              </a:rPr>
              <a:t>diadakan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Crotalaria,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Di </a:t>
            </a:r>
            <a:r>
              <a:rPr lang="en-US" sz="2800" dirty="0" err="1" smtClean="0">
                <a:solidFill>
                  <a:schemeClr val="tx1"/>
                </a:solidFill>
              </a:rPr>
              <a:t>Tosari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1927) </a:t>
            </a:r>
            <a:r>
              <a:rPr lang="en-US" sz="2800" dirty="0" err="1" smtClean="0">
                <a:solidFill>
                  <a:schemeClr val="tx1"/>
                </a:solidFill>
              </a:rPr>
              <a:t>kebun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bibit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kentang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Krawang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padi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Pacet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sayuran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Pasuruan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buah-buahan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penyebaran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unggul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dilaksanakan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Jawatan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Pertanian</a:t>
            </a:r>
            <a:r>
              <a:rPr lang="en-US" sz="2800" dirty="0" smtClean="0">
                <a:solidFill>
                  <a:schemeClr val="tx1"/>
                </a:solidFill>
              </a:rPr>
              <a:t> Rakyat </a:t>
            </a:r>
            <a:r>
              <a:rPr lang="en-US" sz="2800" dirty="0" err="1" smtClean="0">
                <a:solidFill>
                  <a:schemeClr val="tx1"/>
                </a:solidFill>
              </a:rPr>
              <a:t>Urusan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1957,dan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1960 </a:t>
            </a:r>
            <a:r>
              <a:rPr lang="en-US" sz="2800" dirty="0" err="1" smtClean="0">
                <a:solidFill>
                  <a:schemeClr val="tx1"/>
                </a:solidFill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Pemancar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Bibit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penangkar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lanjutan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dihasilkan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diperbanyak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Penangkar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terdiri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petani-petani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penggarap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1969 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dirintis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proyek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Direktorat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Padi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Direktorat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Jendral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Pertanian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Departemen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Pertanian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menjamin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benih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bermutu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kontinyu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1971 </a:t>
            </a:r>
            <a:r>
              <a:rPr lang="en-US" dirty="0" err="1" smtClean="0">
                <a:solidFill>
                  <a:schemeClr val="tx1"/>
                </a:solidFill>
              </a:rPr>
              <a:t>dibentuk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Benih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bertugas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merencanakan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merumuskan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kebijaksanaan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dibudang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perbenihan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KONSEPSI BENIH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1428736"/>
            <a:ext cx="8229600" cy="4428444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dirty="0" err="1" smtClean="0">
                <a:solidFill>
                  <a:schemeClr val="tx1"/>
                </a:solidFill>
              </a:rPr>
              <a:t>Biji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merupakan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alat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untuk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mempertahankan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kelanjutan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hidup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jenis</a:t>
            </a:r>
            <a:r>
              <a:rPr lang="en-US" sz="3000" dirty="0" smtClean="0">
                <a:solidFill>
                  <a:schemeClr val="tx1"/>
                </a:solidFill>
              </a:rPr>
              <a:t> (species) </a:t>
            </a:r>
            <a:r>
              <a:rPr lang="en-US" sz="3000" dirty="0" err="1" smtClean="0">
                <a:solidFill>
                  <a:schemeClr val="tx1"/>
                </a:solidFill>
              </a:rPr>
              <a:t>suatu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tumbuhan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memperpanjang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kehidupan</a:t>
            </a:r>
            <a:r>
              <a:rPr lang="en-US" sz="3000" dirty="0" smtClean="0">
                <a:solidFill>
                  <a:schemeClr val="tx1"/>
                </a:solidFill>
              </a:rPr>
              <a:t> embryonic axis yang </a:t>
            </a:r>
            <a:r>
              <a:rPr lang="en-US" sz="3000" dirty="0" err="1" smtClean="0">
                <a:solidFill>
                  <a:schemeClr val="tx1"/>
                </a:solidFill>
              </a:rPr>
              <a:t>kemudian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berubah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menjadi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kehidupan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bentuk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baru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3000" dirty="0" err="1" smtClean="0">
                <a:solidFill>
                  <a:schemeClr val="tx1"/>
                </a:solidFill>
              </a:rPr>
              <a:t>makanan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cadangan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berupa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karbohidrat</a:t>
            </a:r>
            <a:r>
              <a:rPr lang="en-US" sz="3000" dirty="0" smtClean="0">
                <a:solidFill>
                  <a:schemeClr val="tx1"/>
                </a:solidFill>
              </a:rPr>
              <a:t>, protein </a:t>
            </a:r>
            <a:r>
              <a:rPr lang="en-US" sz="3000" dirty="0" err="1" smtClean="0">
                <a:solidFill>
                  <a:schemeClr val="tx1"/>
                </a:solidFill>
              </a:rPr>
              <a:t>dan</a:t>
            </a:r>
            <a:r>
              <a:rPr lang="en-US" sz="3000" dirty="0" smtClean="0">
                <a:solidFill>
                  <a:schemeClr val="tx1"/>
                </a:solidFill>
              </a:rPr>
              <a:t> lipids </a:t>
            </a:r>
            <a:r>
              <a:rPr lang="en-US" sz="3000" dirty="0" err="1" smtClean="0">
                <a:solidFill>
                  <a:schemeClr val="tx1"/>
                </a:solidFill>
              </a:rPr>
              <a:t>pada</a:t>
            </a:r>
            <a:r>
              <a:rPr lang="en-US" sz="3000" dirty="0" smtClean="0">
                <a:solidFill>
                  <a:schemeClr val="tx1"/>
                </a:solidFill>
              </a:rPr>
              <a:t> endosperm </a:t>
            </a:r>
            <a:r>
              <a:rPr lang="en-US" sz="3000" dirty="0" err="1" smtClean="0">
                <a:solidFill>
                  <a:schemeClr val="tx1"/>
                </a:solidFill>
              </a:rPr>
              <a:t>atau</a:t>
            </a:r>
            <a:r>
              <a:rPr lang="en-US" sz="3000" dirty="0" smtClean="0">
                <a:solidFill>
                  <a:schemeClr val="tx1"/>
                </a:solidFill>
              </a:rPr>
              <a:t> cotyledons </a:t>
            </a:r>
            <a:r>
              <a:rPr lang="en-US" sz="3000" dirty="0" err="1" smtClean="0">
                <a:solidFill>
                  <a:schemeClr val="tx1"/>
                </a:solidFill>
              </a:rPr>
              <a:t>semata-mata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disediakan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untuk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makanan</a:t>
            </a:r>
            <a:r>
              <a:rPr lang="en-US" sz="3000" dirty="0" smtClean="0">
                <a:solidFill>
                  <a:schemeClr val="tx1"/>
                </a:solidFill>
              </a:rPr>
              <a:t> embryonic axis </a:t>
            </a:r>
          </a:p>
          <a:p>
            <a:pPr eaLnBrk="1" hangingPunct="1"/>
            <a:r>
              <a:rPr lang="en-US" sz="3000" dirty="0" err="1" smtClean="0">
                <a:solidFill>
                  <a:schemeClr val="tx1"/>
                </a:solidFill>
              </a:rPr>
              <a:t>biji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dpt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jadi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pangan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maupun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musuh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manusia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sv-SE" sz="3200" b="1" dirty="0" smtClean="0"/>
              <a:t>Pengertian </a:t>
            </a:r>
            <a:r>
              <a:rPr lang="id-ID" sz="3200" b="1" dirty="0" smtClean="0"/>
              <a:t>Biji, </a:t>
            </a:r>
            <a:r>
              <a:rPr lang="sv-SE" sz="3200" b="1" dirty="0" smtClean="0"/>
              <a:t>Benih dan Bibit</a:t>
            </a:r>
            <a:br>
              <a:rPr lang="sv-SE" sz="3200" b="1" dirty="0" smtClean="0"/>
            </a:br>
            <a:endParaRPr lang="en-US" sz="3200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(sebelum UU RI No.12 1992)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Biji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perbiakan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generatif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tanaman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biji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agronomis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Bibit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berkecambah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tanaman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kecil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(se</a:t>
            </a:r>
            <a:r>
              <a:rPr lang="en-US" sz="2400" b="1" dirty="0" err="1" smtClean="0">
                <a:solidFill>
                  <a:schemeClr val="tx1"/>
                </a:solidFill>
              </a:rPr>
              <a:t>telah</a:t>
            </a:r>
            <a:r>
              <a:rPr lang="id-ID" sz="2400" b="1" dirty="0" smtClean="0">
                <a:solidFill>
                  <a:schemeClr val="tx1"/>
                </a:solidFill>
              </a:rPr>
              <a:t> UU RI No.12 1992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Benih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digunakan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pertanaman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hasil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perbiakan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generatif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maupun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vegetatif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ARTIFICIAL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era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bioteknologi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semakin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diupayakan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perbanyakan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benih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'</a:t>
            </a:r>
            <a:r>
              <a:rPr lang="en-US" dirty="0" err="1" smtClean="0">
                <a:solidFill>
                  <a:schemeClr val="tx1"/>
                </a:solidFill>
              </a:rPr>
              <a:t>benih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buatan</a:t>
            </a:r>
            <a:r>
              <a:rPr lang="en-US" dirty="0">
                <a:solidFill>
                  <a:schemeClr val="tx1"/>
                </a:solidFill>
              </a:rPr>
              <a:t>' (</a:t>
            </a:r>
            <a:r>
              <a:rPr lang="en-US" i="1" dirty="0">
                <a:solidFill>
                  <a:schemeClr val="tx1"/>
                </a:solidFill>
              </a:rPr>
              <a:t>artificial seed</a:t>
            </a:r>
            <a:r>
              <a:rPr lang="en-US" dirty="0">
                <a:solidFill>
                  <a:schemeClr val="tx1"/>
                </a:solidFill>
              </a:rPr>
              <a:t>).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Benih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Rekayasa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genetik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genetic engineering</a:t>
            </a:r>
            <a:r>
              <a:rPr lang="en-US" dirty="0">
                <a:solidFill>
                  <a:schemeClr val="tx1"/>
                </a:solidFill>
              </a:rPr>
              <a:t>) yang </a:t>
            </a:r>
            <a:r>
              <a:rPr lang="en-US" dirty="0" err="1">
                <a:solidFill>
                  <a:schemeClr val="tx1"/>
                </a:solidFill>
              </a:rPr>
              <a:t>melibatkan</a:t>
            </a:r>
            <a:r>
              <a:rPr lang="en-US" dirty="0">
                <a:solidFill>
                  <a:schemeClr val="tx1"/>
                </a:solidFill>
              </a:rPr>
              <a:t> '</a:t>
            </a:r>
            <a:r>
              <a:rPr lang="en-US" dirty="0" err="1">
                <a:solidFill>
                  <a:schemeClr val="tx1"/>
                </a:solidFill>
              </a:rPr>
              <a:t>teknik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DNA </a:t>
            </a:r>
            <a:r>
              <a:rPr lang="en-US" dirty="0" err="1" smtClean="0">
                <a:solidFill>
                  <a:schemeClr val="tx1"/>
                </a:solidFill>
              </a:rPr>
              <a:t>rekombinan</a:t>
            </a:r>
            <a:r>
              <a:rPr lang="en-US" dirty="0">
                <a:solidFill>
                  <a:schemeClr val="tx1"/>
                </a:solidFill>
              </a:rPr>
              <a:t>' (</a:t>
            </a:r>
            <a:r>
              <a:rPr lang="en-US" i="1" dirty="0">
                <a:solidFill>
                  <a:schemeClr val="tx1"/>
                </a:solidFill>
              </a:rPr>
              <a:t>recombinant DNA technique</a:t>
            </a:r>
            <a:r>
              <a:rPr lang="en-US" dirty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6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rtificial s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rtificial 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85256"/>
            <a:ext cx="2174501" cy="274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rtificial se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27" y="4018438"/>
            <a:ext cx="3168352" cy="28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14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229600" cy="48402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KONTRAK KULIAH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TEKNIS </a:t>
            </a:r>
            <a:r>
              <a:rPr lang="en-US" dirty="0" smtClean="0">
                <a:solidFill>
                  <a:schemeClr val="tx1"/>
                </a:solidFill>
              </a:rPr>
              <a:t>PEMBELAJARAN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Tatap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muka</a:t>
            </a:r>
            <a:r>
              <a:rPr lang="en-US" dirty="0" smtClean="0">
                <a:solidFill>
                  <a:schemeClr val="tx1"/>
                </a:solidFill>
              </a:rPr>
              <a:t> 16 kali @ 2 x 50 </a:t>
            </a:r>
            <a:r>
              <a:rPr lang="en-US" dirty="0" err="1" smtClean="0">
                <a:solidFill>
                  <a:schemeClr val="tx1"/>
                </a:solidFill>
              </a:rPr>
              <a:t>menit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praktikum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kompetensi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SCL, </a:t>
            </a:r>
            <a:r>
              <a:rPr lang="en-US" dirty="0" err="1" smtClean="0">
                <a:solidFill>
                  <a:schemeClr val="tx1"/>
                </a:solidFill>
              </a:rPr>
              <a:t>mhs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rtificial s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24936" cy="631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277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E:\PENGAJARN\BAHAN KULIAH UNS\Tek.benih 2011\Mencukupi Kebutuhan Nutrisi di Negeri 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1" cy="535785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8662" y="5643578"/>
            <a:ext cx="7772400" cy="763525"/>
          </a:xfrm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tx1"/>
                </a:solidFill>
              </a:rPr>
              <a:t>Terima</a:t>
            </a: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</a:rPr>
              <a:t>kasih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KOMPETENSI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err="1" smtClean="0">
                <a:solidFill>
                  <a:schemeClr val="tx1"/>
                </a:solidFill>
              </a:rPr>
              <a:t>Mhs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memahami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konsep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dasar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F</a:t>
            </a:r>
            <a:r>
              <a:rPr lang="en-US" sz="3600" dirty="0" smtClean="0">
                <a:solidFill>
                  <a:schemeClr val="tx1"/>
                </a:solidFill>
              </a:rPr>
              <a:t>B </a:t>
            </a:r>
            <a:r>
              <a:rPr lang="en-US" sz="3600" dirty="0" err="1" smtClean="0">
                <a:solidFill>
                  <a:schemeClr val="tx1"/>
                </a:solidFill>
              </a:rPr>
              <a:t>shg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dpt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menjelaskan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makna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FB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pembentukan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sampai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masak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perkecambahan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mampu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menerapkan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prinsip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mempertahankan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viabilitas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vigor, </a:t>
            </a:r>
            <a:r>
              <a:rPr lang="en-US" sz="3600" dirty="0" err="1" smtClean="0">
                <a:solidFill>
                  <a:schemeClr val="tx1"/>
                </a:solidFill>
              </a:rPr>
              <a:t>pemecahan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dormansi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mengatasi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deteriorasi</a:t>
            </a:r>
            <a:r>
              <a:rPr lang="en-US" sz="3600" dirty="0" smtClean="0">
                <a:solidFill>
                  <a:schemeClr val="tx1"/>
                </a:solidFill>
              </a:rPr>
              <a:t> / </a:t>
            </a:r>
            <a:r>
              <a:rPr lang="en-US" sz="3600" dirty="0" err="1" smtClean="0">
                <a:solidFill>
                  <a:schemeClr val="tx1"/>
                </a:solidFill>
              </a:rPr>
              <a:t>kerusakan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benih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simpanan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6870700" cy="401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JADWAL  ( minggu ke 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60"/>
            <a:ext cx="8229600" cy="5145088"/>
          </a:xfrm>
        </p:spPr>
        <p:txBody>
          <a:bodyPr>
            <a:noAutofit/>
          </a:bodyPr>
          <a:lstStyle/>
          <a:p>
            <a:pPr marL="812800" indent="-812800" eaLnBrk="1" hangingPunct="1">
              <a:lnSpc>
                <a:spcPct val="80000"/>
              </a:lnSpc>
              <a:buFontTx/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Kompetensi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Dasar</a:t>
            </a:r>
            <a:r>
              <a:rPr lang="en-US" sz="3200" dirty="0" smtClean="0">
                <a:solidFill>
                  <a:schemeClr val="tx1"/>
                </a:solidFill>
              </a:rPr>
              <a:t> (KD) I</a:t>
            </a:r>
          </a:p>
          <a:p>
            <a:pPr marL="812800" indent="-812800" eaLnBrk="1" hangingPunct="1">
              <a:lnSpc>
                <a:spcPct val="8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Kontrak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kuliah</a:t>
            </a:r>
            <a:r>
              <a:rPr lang="en-US" sz="3200" dirty="0" smtClean="0">
                <a:solidFill>
                  <a:schemeClr val="tx1"/>
                </a:solidFill>
              </a:rPr>
              <a:t>, Norma </a:t>
            </a:r>
            <a:r>
              <a:rPr lang="en-US" sz="3200" dirty="0" err="1" smtClean="0">
                <a:solidFill>
                  <a:schemeClr val="tx1"/>
                </a:solidFill>
              </a:rPr>
              <a:t>akad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pokok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materi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Prospek</a:t>
            </a:r>
            <a:r>
              <a:rPr lang="en-US" sz="3200" dirty="0" smtClean="0">
                <a:solidFill>
                  <a:schemeClr val="tx1"/>
                </a:solidFill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</a:rPr>
              <a:t>pengertian</a:t>
            </a:r>
            <a:r>
              <a:rPr lang="en-US" sz="3200" dirty="0" smtClean="0">
                <a:solidFill>
                  <a:schemeClr val="tx1"/>
                </a:solidFill>
              </a:rPr>
              <a:t> TB, </a:t>
            </a:r>
            <a:r>
              <a:rPr lang="en-US" sz="3200" dirty="0" err="1" smtClean="0">
                <a:solidFill>
                  <a:schemeClr val="tx1"/>
                </a:solidFill>
              </a:rPr>
              <a:t>biji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benih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bibit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Pembungaan</a:t>
            </a:r>
            <a:r>
              <a:rPr lang="en-US" sz="3200" dirty="0" smtClean="0">
                <a:solidFill>
                  <a:schemeClr val="tx1"/>
                </a:solidFill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</a:rPr>
              <a:t>induksi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inisiasi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Struktur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bunga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tipe</a:t>
            </a:r>
            <a:r>
              <a:rPr lang="en-US" sz="3200" dirty="0" smtClean="0">
                <a:solidFill>
                  <a:schemeClr val="tx1"/>
                </a:solidFill>
              </a:rPr>
              <a:t> ovule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Pembentukan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pemasakan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pola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perkembangan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biji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Pengisian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pemasakan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biji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812800" indent="-812800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071934" y="333375"/>
            <a:ext cx="4614866" cy="57927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	</a:t>
            </a:r>
            <a:r>
              <a:rPr lang="en-US" sz="2800" dirty="0" smtClean="0">
                <a:solidFill>
                  <a:schemeClr val="tx1"/>
                </a:solidFill>
              </a:rPr>
              <a:t>KD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VII. </a:t>
            </a:r>
            <a:r>
              <a:rPr lang="en-US" sz="2800" dirty="0" err="1" smtClean="0">
                <a:solidFill>
                  <a:schemeClr val="tx1"/>
                </a:solidFill>
              </a:rPr>
              <a:t>Struktur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Biji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VIII. </a:t>
            </a:r>
            <a:r>
              <a:rPr lang="en-US" sz="2800" dirty="0" err="1" smtClean="0">
                <a:solidFill>
                  <a:schemeClr val="tx1"/>
                </a:solidFill>
              </a:rPr>
              <a:t>Kimiawi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Biji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IX. </a:t>
            </a:r>
            <a:r>
              <a:rPr lang="en-US" sz="2800" dirty="0" err="1" smtClean="0">
                <a:solidFill>
                  <a:schemeClr val="tx1"/>
                </a:solidFill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Perkecambahan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Biji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X. </a:t>
            </a:r>
            <a:r>
              <a:rPr lang="en-US" sz="2800" dirty="0" err="1" smtClean="0">
                <a:solidFill>
                  <a:schemeClr val="tx1"/>
                </a:solidFill>
              </a:rPr>
              <a:t>Tipe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perkecambahan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		KD III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XI. </a:t>
            </a:r>
            <a:r>
              <a:rPr lang="en-US" sz="2800" dirty="0" err="1" smtClean="0">
                <a:solidFill>
                  <a:schemeClr val="tx1"/>
                </a:solidFill>
              </a:rPr>
              <a:t>Dormansi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XII. </a:t>
            </a:r>
            <a:r>
              <a:rPr lang="en-US" sz="2800" dirty="0" err="1" smtClean="0">
                <a:solidFill>
                  <a:schemeClr val="tx1"/>
                </a:solidFill>
              </a:rPr>
              <a:t>Deteriorasi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Sertifikasi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benih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		KD IV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XIII. </a:t>
            </a:r>
            <a:r>
              <a:rPr lang="en-US" sz="2800" dirty="0" err="1" smtClean="0">
                <a:solidFill>
                  <a:schemeClr val="tx1"/>
                </a:solidFill>
              </a:rPr>
              <a:t>Ketrampilan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</a:rPr>
              <a:t>Praktikum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XIV-XVI. 	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ujian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remidi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tambahan</a:t>
            </a:r>
            <a:r>
              <a:rPr lang="en-US" sz="2800" dirty="0" smtClean="0">
                <a:solidFill>
                  <a:schemeClr val="tx1"/>
                </a:solidFill>
              </a:rPr>
              <a:t> 		</a:t>
            </a:r>
            <a:r>
              <a:rPr lang="en-US" sz="2800" dirty="0" err="1" smtClean="0">
                <a:solidFill>
                  <a:schemeClr val="tx1"/>
                </a:solidFill>
              </a:rPr>
              <a:t>presentasi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8196" name="Picture 4" descr="E:\PENGAJARN\BAHAN KULIAH UNS\Tek.benih 2011\images-1-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293352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PENDAHULUAN</a:t>
            </a:r>
            <a:r>
              <a:rPr lang="en-US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48964" y="1596541"/>
            <a:ext cx="8409315" cy="442844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3200" dirty="0" smtClean="0">
                <a:solidFill>
                  <a:schemeClr val="tx1"/>
                </a:solidFill>
              </a:rPr>
              <a:t>undang-undang Republik Indonesia Nomor 12 Tahun 1992 tentang Sistem Budidaya Pertanian Bab I Ketentuan Umum Pasal I Ayat 4</a:t>
            </a:r>
            <a:r>
              <a:rPr lang="en-US" sz="3200" dirty="0" smtClean="0">
                <a:solidFill>
                  <a:schemeClr val="tx1"/>
                </a:solidFill>
              </a:rPr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id-ID" sz="3200" b="1" i="1" dirty="0" smtClean="0">
                <a:solidFill>
                  <a:schemeClr val="tx1"/>
                </a:solidFill>
              </a:rPr>
              <a:t>benih</a:t>
            </a:r>
            <a:r>
              <a:rPr lang="id-ID" sz="3200" i="1" dirty="0" smtClean="0">
                <a:solidFill>
                  <a:schemeClr val="tx1"/>
                </a:solidFill>
              </a:rPr>
              <a:t> adalah tanaman atau bagiannya yang digunakan untuk memperbanyak dan atau mengembangbiakkan tanaman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Beda : </a:t>
            </a:r>
            <a:r>
              <a:rPr lang="id-ID" sz="3200" dirty="0" smtClean="0">
                <a:solidFill>
                  <a:schemeClr val="tx1"/>
                </a:solidFill>
              </a:rPr>
              <a:t>benih (</a:t>
            </a:r>
            <a:r>
              <a:rPr lang="id-ID" sz="3200" i="1" dirty="0" smtClean="0">
                <a:solidFill>
                  <a:schemeClr val="tx1"/>
                </a:solidFill>
              </a:rPr>
              <a:t>agronomy seed/seed</a:t>
            </a:r>
            <a:r>
              <a:rPr lang="id-ID" sz="3200" dirty="0" smtClean="0">
                <a:solidFill>
                  <a:schemeClr val="tx1"/>
                </a:solidFill>
              </a:rPr>
              <a:t>) dengan biji (</a:t>
            </a:r>
            <a:r>
              <a:rPr lang="id-ID" sz="3200" i="1" dirty="0" smtClean="0">
                <a:solidFill>
                  <a:schemeClr val="tx1"/>
                </a:solidFill>
              </a:rPr>
              <a:t>grain</a:t>
            </a:r>
            <a:r>
              <a:rPr lang="id-ID" sz="3200" dirty="0" smtClean="0">
                <a:solidFill>
                  <a:schemeClr val="tx1"/>
                </a:solidFill>
              </a:rPr>
              <a:t>) yang dipakai untuk konsumsi manusia (</a:t>
            </a:r>
            <a:r>
              <a:rPr lang="id-ID" sz="3200" i="1" dirty="0" smtClean="0">
                <a:solidFill>
                  <a:schemeClr val="tx1"/>
                </a:solidFill>
              </a:rPr>
              <a:t>food stuff</a:t>
            </a:r>
            <a:r>
              <a:rPr lang="id-ID" sz="3200" dirty="0" smtClean="0">
                <a:solidFill>
                  <a:schemeClr val="tx1"/>
                </a:solidFill>
              </a:rPr>
              <a:t>) dan hewan (</a:t>
            </a:r>
            <a:r>
              <a:rPr lang="id-ID" sz="3200" i="1" dirty="0" smtClean="0">
                <a:solidFill>
                  <a:schemeClr val="tx1"/>
                </a:solidFill>
              </a:rPr>
              <a:t>feed</a:t>
            </a:r>
            <a:r>
              <a:rPr lang="id-ID" sz="3200" dirty="0" smtClean="0">
                <a:solidFill>
                  <a:schemeClr val="tx1"/>
                </a:solidFill>
              </a:rPr>
              <a:t>)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00" y="620688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KONSEP BENIH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Secara </a:t>
            </a:r>
            <a:r>
              <a:rPr lang="sv-S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ekologis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benih merupakan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alat: </a:t>
            </a:r>
          </a:p>
          <a:p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perbanyakan</a:t>
            </a:r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penyebaran</a:t>
            </a:r>
          </a:p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pelestari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suatu spesies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tumbuhan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atasan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perbanyakan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tanaman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tumbuhan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terlepas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produksinya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ataukah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alamiah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campur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7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TEKNOLOGI BENIH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ilmu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tentang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memperbaiki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sifat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genetik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fisik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benih</a:t>
            </a:r>
            <a:r>
              <a:rPr lang="en-US" sz="3600" dirty="0" smtClean="0">
                <a:solidFill>
                  <a:schemeClr val="tx1"/>
                </a:solidFill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</a:rPr>
              <a:t>pengembangan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penilaian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pelepasan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varietas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produksi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pengolahan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penyimpanan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pengujian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sertifikasi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benih</a:t>
            </a:r>
            <a:r>
              <a:rPr lang="en-US" sz="3600" dirty="0" smtClean="0">
                <a:solidFill>
                  <a:schemeClr val="tx1"/>
                </a:solidFill>
              </a:rPr>
              <a:t> (Feistritzer,1975,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Karim,M.Z,1976).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Benih bermutu </a:t>
            </a:r>
            <a:r>
              <a:rPr lang="en-US" sz="3600" dirty="0" smtClean="0">
                <a:solidFill>
                  <a:schemeClr val="tx1"/>
                </a:solidFill>
              </a:rPr>
              <a:t>: </a:t>
            </a:r>
            <a:r>
              <a:rPr lang="id-ID" sz="3600" dirty="0" smtClean="0">
                <a:solidFill>
                  <a:schemeClr val="tx1"/>
                </a:solidFill>
              </a:rPr>
              <a:t>varitasnya benar dan murni, mempunyai </a:t>
            </a:r>
            <a:r>
              <a:rPr lang="en-US" sz="3600" dirty="0" smtClean="0">
                <a:solidFill>
                  <a:schemeClr val="tx1"/>
                </a:solidFill>
              </a:rPr>
              <a:t>: </a:t>
            </a:r>
            <a:r>
              <a:rPr lang="id-ID" sz="3600" dirty="0" smtClean="0">
                <a:solidFill>
                  <a:schemeClr val="tx1"/>
                </a:solidFill>
              </a:rPr>
              <a:t>mutu genetis, mutu fisiologis dan mutu fisik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</a:rPr>
              <a:t>kualitas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benih</a:t>
            </a:r>
            <a:r>
              <a:rPr lang="en-US" sz="3600" dirty="0" smtClean="0">
                <a:solidFill>
                  <a:schemeClr val="tx1"/>
                </a:solidFill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</a:rPr>
              <a:t>kebenaran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varitas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persentase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perkecambahan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persentase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rumput-rumputan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kekuatan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tumbuh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bebas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hama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penyakit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kontaminan</a:t>
            </a:r>
            <a:r>
              <a:rPr lang="en-US" sz="3600" dirty="0" smtClean="0">
                <a:solidFill>
                  <a:schemeClr val="tx1"/>
                </a:solidFill>
              </a:rPr>
              <a:t> yang lain. 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9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2917</Template>
  <TotalTime>760</TotalTime>
  <Words>813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Wingdings</vt:lpstr>
      <vt:lpstr>2917</vt:lpstr>
      <vt:lpstr>FISIOLOGI BENIH </vt:lpstr>
      <vt:lpstr>PowerPoint Presentation</vt:lpstr>
      <vt:lpstr>KOMPETENSI</vt:lpstr>
      <vt:lpstr>JADWAL  ( minggu ke )</vt:lpstr>
      <vt:lpstr>PowerPoint Presentation</vt:lpstr>
      <vt:lpstr>PENDAHULUAN </vt:lpstr>
      <vt:lpstr>KONSEP BENIH</vt:lpstr>
      <vt:lpstr>TEKNOLOGI BENIH</vt:lpstr>
      <vt:lpstr>PENGERTIAN</vt:lpstr>
      <vt:lpstr>MASALAH DALAM TB : </vt:lpstr>
      <vt:lpstr>PENTINGNYA BENIH?</vt:lpstr>
      <vt:lpstr>SEJARAH </vt:lpstr>
      <vt:lpstr>PowerPoint Presentation</vt:lpstr>
      <vt:lpstr>Indonesia </vt:lpstr>
      <vt:lpstr>INDONESIA</vt:lpstr>
      <vt:lpstr>KONSEPSI BENIH</vt:lpstr>
      <vt:lpstr>Pengertian Biji, Benih dan Bibit </vt:lpstr>
      <vt:lpstr>ARTIFICIAL SEED</vt:lpstr>
      <vt:lpstr>PowerPoint Presentation</vt:lpstr>
      <vt:lpstr>PowerPoint Presentation</vt:lpstr>
      <vt:lpstr>Terima kasih</vt:lpstr>
    </vt:vector>
  </TitlesOfParts>
  <Company>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BENIH</dc:title>
  <dc:creator>fog</dc:creator>
  <cp:lastModifiedBy>MERCY B. YUNINDANOVA</cp:lastModifiedBy>
  <cp:revision>32</cp:revision>
  <dcterms:created xsi:type="dcterms:W3CDTF">2010-02-13T04:02:43Z</dcterms:created>
  <dcterms:modified xsi:type="dcterms:W3CDTF">2019-02-27T02:43:01Z</dcterms:modified>
</cp:coreProperties>
</file>